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1"/>
  </p:notesMasterIdLst>
  <p:sldIdLst>
    <p:sldId id="256" r:id="rId2"/>
    <p:sldId id="270" r:id="rId3"/>
    <p:sldId id="306" r:id="rId4"/>
    <p:sldId id="280" r:id="rId5"/>
    <p:sldId id="307" r:id="rId6"/>
    <p:sldId id="308" r:id="rId7"/>
    <p:sldId id="258" r:id="rId8"/>
    <p:sldId id="317" r:id="rId9"/>
    <p:sldId id="318" r:id="rId10"/>
    <p:sldId id="315" r:id="rId11"/>
    <p:sldId id="260" r:id="rId12"/>
    <p:sldId id="309" r:id="rId13"/>
    <p:sldId id="310" r:id="rId14"/>
    <p:sldId id="265" r:id="rId15"/>
    <p:sldId id="319" r:id="rId16"/>
    <p:sldId id="312" r:id="rId17"/>
    <p:sldId id="264" r:id="rId18"/>
    <p:sldId id="320" r:id="rId19"/>
    <p:sldId id="275" r:id="rId20"/>
    <p:sldId id="266" r:id="rId21"/>
    <p:sldId id="321" r:id="rId22"/>
    <p:sldId id="322" r:id="rId23"/>
    <p:sldId id="272" r:id="rId24"/>
    <p:sldId id="281" r:id="rId25"/>
    <p:sldId id="282" r:id="rId26"/>
    <p:sldId id="268" r:id="rId27"/>
    <p:sldId id="279" r:id="rId28"/>
    <p:sldId id="271" r:id="rId29"/>
    <p:sldId id="277"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C2FF8F-C2EE-4C2B-B972-B0C62D27C818}" v="6" dt="2025-11-17T02:58:49.7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278" autoAdjust="0"/>
    <p:restoredTop sz="65217" autoAdjust="0"/>
  </p:normalViewPr>
  <p:slideViewPr>
    <p:cSldViewPr snapToGrid="0" showGuides="1">
      <p:cViewPr varScale="1">
        <p:scale>
          <a:sx n="70" d="100"/>
          <a:sy n="70" d="100"/>
        </p:scale>
        <p:origin x="1656" y="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28C2FF8F-C2EE-4C2B-B972-B0C62D27C818}"/>
    <pc:docChg chg="delSld modSld">
      <pc:chgData name="Ewa Kazimierska" userId="8edb7084-dccb-4d8f-9cfb-38098ea1d667" providerId="ADAL" clId="{28C2FF8F-C2EE-4C2B-B972-B0C62D27C818}" dt="2025-11-17T02:59:12.241" v="23" actId="1076"/>
      <pc:docMkLst>
        <pc:docMk/>
      </pc:docMkLst>
      <pc:sldChg chg="del">
        <pc:chgData name="Ewa Kazimierska" userId="8edb7084-dccb-4d8f-9cfb-38098ea1d667" providerId="ADAL" clId="{28C2FF8F-C2EE-4C2B-B972-B0C62D27C818}" dt="2025-11-17T02:57:19.004" v="0" actId="47"/>
        <pc:sldMkLst>
          <pc:docMk/>
          <pc:sldMk cId="1283717107" sldId="263"/>
        </pc:sldMkLst>
      </pc:sldChg>
      <pc:sldChg chg="modSp mod">
        <pc:chgData name="Ewa Kazimierska" userId="8edb7084-dccb-4d8f-9cfb-38098ea1d667" providerId="ADAL" clId="{28C2FF8F-C2EE-4C2B-B972-B0C62D27C818}" dt="2025-11-17T02:59:12.241" v="23" actId="1076"/>
        <pc:sldMkLst>
          <pc:docMk/>
          <pc:sldMk cId="416096294" sldId="277"/>
        </pc:sldMkLst>
        <pc:spChg chg="mod">
          <ac:chgData name="Ewa Kazimierska" userId="8edb7084-dccb-4d8f-9cfb-38098ea1d667" providerId="ADAL" clId="{28C2FF8F-C2EE-4C2B-B972-B0C62D27C818}" dt="2025-11-17T02:58:58.465" v="20" actId="113"/>
          <ac:spMkLst>
            <pc:docMk/>
            <pc:sldMk cId="416096294" sldId="277"/>
            <ac:spMk id="6" creationId="{42679388-EAD1-4F04-A4FB-9BEB8B37F22B}"/>
          </ac:spMkLst>
        </pc:spChg>
        <pc:graphicFrameChg chg="mod modGraphic">
          <ac:chgData name="Ewa Kazimierska" userId="8edb7084-dccb-4d8f-9cfb-38098ea1d667" providerId="ADAL" clId="{28C2FF8F-C2EE-4C2B-B972-B0C62D27C818}" dt="2025-11-17T02:59:12.241" v="23" actId="1076"/>
          <ac:graphicFrameMkLst>
            <pc:docMk/>
            <pc:sldMk cId="416096294" sldId="277"/>
            <ac:graphicFrameMk id="5" creationId="{B2638D13-29DC-4A0E-B0A6-225D899E0338}"/>
          </ac:graphicFrameMkLst>
        </pc:graphicFrameChg>
      </pc:sldChg>
      <pc:sldChg chg="del">
        <pc:chgData name="Ewa Kazimierska" userId="8edb7084-dccb-4d8f-9cfb-38098ea1d667" providerId="ADAL" clId="{28C2FF8F-C2EE-4C2B-B972-B0C62D27C818}" dt="2025-11-17T02:57:31.039" v="3" actId="47"/>
        <pc:sldMkLst>
          <pc:docMk/>
          <pc:sldMk cId="196845109" sldId="283"/>
        </pc:sldMkLst>
      </pc:sldChg>
      <pc:sldChg chg="del">
        <pc:chgData name="Ewa Kazimierska" userId="8edb7084-dccb-4d8f-9cfb-38098ea1d667" providerId="ADAL" clId="{28C2FF8F-C2EE-4C2B-B972-B0C62D27C818}" dt="2025-11-17T02:57:32.924" v="4" actId="47"/>
        <pc:sldMkLst>
          <pc:docMk/>
          <pc:sldMk cId="3534655931" sldId="284"/>
        </pc:sldMkLst>
      </pc:sldChg>
      <pc:sldChg chg="del">
        <pc:chgData name="Ewa Kazimierska" userId="8edb7084-dccb-4d8f-9cfb-38098ea1d667" providerId="ADAL" clId="{28C2FF8F-C2EE-4C2B-B972-B0C62D27C818}" dt="2025-11-17T02:57:33.775" v="5" actId="47"/>
        <pc:sldMkLst>
          <pc:docMk/>
          <pc:sldMk cId="109518377" sldId="285"/>
        </pc:sldMkLst>
      </pc:sldChg>
      <pc:sldChg chg="del">
        <pc:chgData name="Ewa Kazimierska" userId="8edb7084-dccb-4d8f-9cfb-38098ea1d667" providerId="ADAL" clId="{28C2FF8F-C2EE-4C2B-B972-B0C62D27C818}" dt="2025-11-17T02:57:30.240" v="2" actId="47"/>
        <pc:sldMkLst>
          <pc:docMk/>
          <pc:sldMk cId="1105504366" sldId="293"/>
        </pc:sldMkLst>
      </pc:sldChg>
      <pc:sldChg chg="del">
        <pc:chgData name="Ewa Kazimierska" userId="8edb7084-dccb-4d8f-9cfb-38098ea1d667" providerId="ADAL" clId="{28C2FF8F-C2EE-4C2B-B972-B0C62D27C818}" dt="2025-11-17T02:57:37.142" v="6" actId="47"/>
        <pc:sldMkLst>
          <pc:docMk/>
          <pc:sldMk cId="1503196192" sldId="296"/>
        </pc:sldMkLst>
      </pc:sldChg>
      <pc:sldChg chg="del">
        <pc:chgData name="Ewa Kazimierska" userId="8edb7084-dccb-4d8f-9cfb-38098ea1d667" providerId="ADAL" clId="{28C2FF8F-C2EE-4C2B-B972-B0C62D27C818}" dt="2025-11-17T02:57:27.547" v="1" actId="47"/>
        <pc:sldMkLst>
          <pc:docMk/>
          <pc:sldMk cId="1406781364" sldId="31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610F85-83BF-4C07-AD71-73DFE1CC3B58}" type="datetimeFigureOut">
              <a:rPr lang="en-GB" smtClean="0"/>
              <a:t>17/11/2025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A5C327-B817-4497-9DE2-C7C2E9F7C458}" type="slidenum">
              <a:rPr lang="en-GB" smtClean="0"/>
              <a:t>‹#›</a:t>
            </a:fld>
            <a:endParaRPr lang="en-GB"/>
          </a:p>
        </p:txBody>
      </p:sp>
    </p:spTree>
    <p:extLst>
      <p:ext uri="{BB962C8B-B14F-4D97-AF65-F5344CB8AC3E}">
        <p14:creationId xmlns:p14="http://schemas.microsoft.com/office/powerpoint/2010/main" val="29919083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4A5C327-B817-4497-9DE2-C7C2E9F7C458}" type="slidenum">
              <a:rPr lang="en-GB" smtClean="0"/>
              <a:t>1</a:t>
            </a:fld>
            <a:endParaRPr lang="en-GB"/>
          </a:p>
        </p:txBody>
      </p:sp>
    </p:spTree>
    <p:extLst>
      <p:ext uri="{BB962C8B-B14F-4D97-AF65-F5344CB8AC3E}">
        <p14:creationId xmlns:p14="http://schemas.microsoft.com/office/powerpoint/2010/main" val="33232259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4A5C327-B817-4497-9DE2-C7C2E9F7C458}" type="slidenum">
              <a:rPr lang="en-GB" smtClean="0"/>
              <a:t>2</a:t>
            </a:fld>
            <a:endParaRPr lang="en-GB"/>
          </a:p>
        </p:txBody>
      </p:sp>
    </p:spTree>
    <p:extLst>
      <p:ext uri="{BB962C8B-B14F-4D97-AF65-F5344CB8AC3E}">
        <p14:creationId xmlns:p14="http://schemas.microsoft.com/office/powerpoint/2010/main" val="4102218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dirty="0"/>
              <a:t>“Thermodynamics is the broad discipline that studies how energy moves through physical and chemical systems. It tells us how heat and work affect materials, and how systems respond when temperature, pressure, or volume change.</a:t>
            </a:r>
          </a:p>
          <a:p>
            <a:endParaRPr lang="en-GB" sz="1000" dirty="0"/>
          </a:p>
          <a:p>
            <a:r>
              <a:rPr lang="en-GB" sz="1000" dirty="0"/>
              <a:t>This is the foundation of many aspects of chemistry — not just explosives. Before we can understand how an energetic material behaves, we need to understand what energy means in thermodynamic terms and how it can transform inside a system.”</a:t>
            </a:r>
          </a:p>
          <a:p>
            <a:endParaRPr lang="en-GB" dirty="0"/>
          </a:p>
        </p:txBody>
      </p:sp>
      <p:sp>
        <p:nvSpPr>
          <p:cNvPr id="4" name="Slide Number Placeholder 3"/>
          <p:cNvSpPr>
            <a:spLocks noGrp="1"/>
          </p:cNvSpPr>
          <p:nvPr>
            <p:ph type="sldNum" sz="quarter" idx="5"/>
          </p:nvPr>
        </p:nvSpPr>
        <p:spPr/>
        <p:txBody>
          <a:bodyPr/>
          <a:lstStyle/>
          <a:p>
            <a:fld id="{94A5C327-B817-4497-9DE2-C7C2E9F7C458}" type="slidenum">
              <a:rPr lang="en-GB" smtClean="0"/>
              <a:t>3</a:t>
            </a:fld>
            <a:endParaRPr lang="en-GB"/>
          </a:p>
        </p:txBody>
      </p:sp>
    </p:spTree>
    <p:extLst>
      <p:ext uri="{BB962C8B-B14F-4D97-AF65-F5344CB8AC3E}">
        <p14:creationId xmlns:p14="http://schemas.microsoft.com/office/powerpoint/2010/main" val="5950347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dirty="0"/>
              <a:t>Now we focus more directly on energetic systems. Thermochemistry is the branch of thermodynamics that deals specifically with heat changes during chemical reactions. This is where energetic materials become particularly interesting. They convert stored chemical energy into heat and gas extremely rapidly.</a:t>
            </a:r>
          </a:p>
          <a:p>
            <a:endParaRPr lang="en-GB" sz="1000" dirty="0"/>
          </a:p>
          <a:p>
            <a:r>
              <a:rPr lang="en-GB" sz="1000" dirty="0"/>
              <a:t>Thermochemistry lets us quantify how much energy is released, what products form, how stable the material is under different conditions, and how hot the detonation or combustion will get. All of these are critical factors for predicting the performance of rockets, gun propellants, and explosive charges</a:t>
            </a:r>
          </a:p>
          <a:p>
            <a:endParaRPr lang="en-GB" dirty="0"/>
          </a:p>
          <a:p>
            <a:r>
              <a:rPr lang="en-GB" sz="1000" dirty="0"/>
              <a:t>Explosives require thermodynamic thinking because their behaviour is governed by how chemical energy converts into heat, pressure, and gas during extremely rapid reactions. Thermodynamics explains how temperature and pressure rise during detonation, how gases expand to do work, and how heat affects stability and sensitivity.</a:t>
            </a:r>
          </a:p>
          <a:p>
            <a:r>
              <a:rPr lang="en-GB" sz="1000" dirty="0"/>
              <a:t>Real-world examples include </a:t>
            </a:r>
          </a:p>
          <a:p>
            <a:pPr marL="171450" indent="-171450">
              <a:buFont typeface="Arial" panose="020B0604020202020204" pitchFamily="34" charset="0"/>
              <a:buChar char="•"/>
            </a:pPr>
            <a:r>
              <a:rPr lang="en-GB" sz="1000" dirty="0"/>
              <a:t>cook-off, where heat accumulation leads to unintentional ignition (</a:t>
            </a:r>
            <a:r>
              <a:rPr lang="en-GB" sz="1200" dirty="0"/>
              <a:t>perfect example of thermally driven instability)</a:t>
            </a:r>
            <a:r>
              <a:rPr lang="en-GB" sz="1000" dirty="0"/>
              <a:t>; </a:t>
            </a:r>
          </a:p>
          <a:p>
            <a:pPr marL="171450" indent="-171450">
              <a:buFont typeface="Arial" panose="020B0604020202020204" pitchFamily="34" charset="0"/>
              <a:buChar char="•"/>
            </a:pPr>
            <a:r>
              <a:rPr lang="en-GB" sz="1000" dirty="0"/>
              <a:t>detonation pressure, which depends on heat release and gas production (</a:t>
            </a:r>
            <a:r>
              <a:rPr lang="en-GB" sz="1200" dirty="0"/>
              <a:t>This example shows how the system performs work on its surroundings, which is a key thermodynamic concept.)</a:t>
            </a:r>
            <a:r>
              <a:rPr lang="en-GB" sz="1000" dirty="0"/>
              <a:t>;</a:t>
            </a:r>
          </a:p>
          <a:p>
            <a:pPr marL="171450" indent="-171450">
              <a:buFont typeface="Arial" panose="020B0604020202020204" pitchFamily="34" charset="0"/>
              <a:buChar char="•"/>
            </a:pPr>
            <a:r>
              <a:rPr lang="en-GB" sz="1000" dirty="0"/>
              <a:t>storage temperature, which controls long-term stability and decomposition of explosive materials.</a:t>
            </a:r>
          </a:p>
          <a:p>
            <a:endParaRPr lang="en-GB" dirty="0"/>
          </a:p>
        </p:txBody>
      </p:sp>
      <p:sp>
        <p:nvSpPr>
          <p:cNvPr id="4" name="Slide Number Placeholder 3"/>
          <p:cNvSpPr>
            <a:spLocks noGrp="1"/>
          </p:cNvSpPr>
          <p:nvPr>
            <p:ph type="sldNum" sz="quarter" idx="5"/>
          </p:nvPr>
        </p:nvSpPr>
        <p:spPr/>
        <p:txBody>
          <a:bodyPr/>
          <a:lstStyle/>
          <a:p>
            <a:fld id="{94A5C327-B817-4497-9DE2-C7C2E9F7C458}" type="slidenum">
              <a:rPr lang="en-GB" smtClean="0"/>
              <a:t>4</a:t>
            </a:fld>
            <a:endParaRPr lang="en-GB"/>
          </a:p>
        </p:txBody>
      </p:sp>
    </p:spTree>
    <p:extLst>
      <p:ext uri="{BB962C8B-B14F-4D97-AF65-F5344CB8AC3E}">
        <p14:creationId xmlns:p14="http://schemas.microsoft.com/office/powerpoint/2010/main" val="11309864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dirty="0"/>
              <a:t>“This slide introduces one of the most fundamental concepts in thermodynamics: the idea of a </a:t>
            </a:r>
            <a:r>
              <a:rPr lang="en-GB" sz="1000" i="1" dirty="0"/>
              <a:t>system</a:t>
            </a:r>
            <a:r>
              <a:rPr lang="en-GB" sz="1000" dirty="0"/>
              <a:t> and its </a:t>
            </a:r>
            <a:r>
              <a:rPr lang="en-GB" sz="1000" i="1" dirty="0"/>
              <a:t>surroundings</a:t>
            </a:r>
            <a:r>
              <a:rPr lang="en-GB" sz="1000" dirty="0"/>
              <a:t>. Whenever we analyse an energetic material—whether it’s an explosive charge, a propellant grain, or an entire munition—we must define </a:t>
            </a:r>
            <a:r>
              <a:rPr lang="en-GB" sz="1000" b="1" dirty="0"/>
              <a:t>what part of the universe we are studying</a:t>
            </a:r>
            <a:r>
              <a:rPr lang="en-GB" sz="1000" dirty="0"/>
              <a:t>, and what part we are not.</a:t>
            </a:r>
          </a:p>
          <a:p>
            <a:r>
              <a:rPr lang="en-GB" sz="1000" b="1" dirty="0"/>
              <a:t>🔵 System</a:t>
            </a:r>
          </a:p>
          <a:p>
            <a:r>
              <a:rPr lang="en-GB" sz="1000" dirty="0"/>
              <a:t>A </a:t>
            </a:r>
            <a:r>
              <a:rPr lang="en-GB" sz="1000" i="1" dirty="0"/>
              <a:t>system</a:t>
            </a:r>
            <a:r>
              <a:rPr lang="en-GB" sz="1000" dirty="0"/>
              <a:t> is simply the part of the universe we choose to focus on.</a:t>
            </a:r>
            <a:br>
              <a:rPr lang="en-GB" sz="1000" dirty="0"/>
            </a:br>
            <a:r>
              <a:rPr lang="en-GB" sz="1000" dirty="0"/>
              <a:t>In OME, the system could be:</a:t>
            </a:r>
          </a:p>
          <a:p>
            <a:pPr>
              <a:buFont typeface="Arial" panose="020B0604020202020204" pitchFamily="34" charset="0"/>
              <a:buChar char="•"/>
            </a:pPr>
            <a:r>
              <a:rPr lang="en-GB" sz="1000" dirty="0"/>
              <a:t>a single explosive crystal,</a:t>
            </a:r>
          </a:p>
          <a:p>
            <a:pPr>
              <a:buFont typeface="Arial" panose="020B0604020202020204" pitchFamily="34" charset="0"/>
              <a:buChar char="•"/>
            </a:pPr>
            <a:r>
              <a:rPr lang="en-GB" sz="1000" dirty="0"/>
              <a:t>a propellant grain burning inside a gun chamber,</a:t>
            </a:r>
          </a:p>
          <a:p>
            <a:pPr>
              <a:buFont typeface="Arial" panose="020B0604020202020204" pitchFamily="34" charset="0"/>
              <a:buChar char="•"/>
            </a:pPr>
            <a:r>
              <a:rPr lang="en-GB" sz="1000" dirty="0"/>
              <a:t>or an entire warhead undergoing detonation.</a:t>
            </a:r>
          </a:p>
          <a:p>
            <a:r>
              <a:rPr lang="en-GB" sz="1000" dirty="0"/>
              <a:t>The system is separated from everything else by a </a:t>
            </a:r>
            <a:r>
              <a:rPr lang="en-GB" sz="1000" b="1" dirty="0"/>
              <a:t>boundary</a:t>
            </a:r>
            <a:r>
              <a:rPr lang="en-GB" sz="1000" dirty="0"/>
              <a:t>, which may be:</a:t>
            </a:r>
          </a:p>
          <a:p>
            <a:pPr>
              <a:buFont typeface="Arial" panose="020B0604020202020204" pitchFamily="34" charset="0"/>
              <a:buChar char="•"/>
            </a:pPr>
            <a:r>
              <a:rPr lang="en-GB" sz="1000" dirty="0"/>
              <a:t>real (e.g., the walls of a combustion chamber), or</a:t>
            </a:r>
          </a:p>
          <a:p>
            <a:pPr>
              <a:buFont typeface="Arial" panose="020B0604020202020204" pitchFamily="34" charset="0"/>
              <a:buChar char="•"/>
            </a:pPr>
            <a:r>
              <a:rPr lang="en-GB" sz="1000" dirty="0"/>
              <a:t>imaginary (a conceptual surface around an explosive charge).</a:t>
            </a:r>
          </a:p>
          <a:p>
            <a:r>
              <a:rPr lang="en-GB" sz="1000" dirty="0"/>
              <a:t>The system can exchange </a:t>
            </a:r>
            <a:r>
              <a:rPr lang="en-GB" sz="1000" b="1" dirty="0"/>
              <a:t>energy</a:t>
            </a:r>
            <a:r>
              <a:rPr lang="en-GB" sz="1000" dirty="0"/>
              <a:t> or </a:t>
            </a:r>
            <a:r>
              <a:rPr lang="en-GB" sz="1000" b="1" dirty="0"/>
              <a:t>mass</a:t>
            </a:r>
            <a:r>
              <a:rPr lang="en-GB" sz="1000" dirty="0"/>
              <a:t> with its surroundings, depending on how we define it.</a:t>
            </a:r>
          </a:p>
          <a:p>
            <a:r>
              <a:rPr lang="en-GB" sz="1000" b="1" dirty="0"/>
              <a:t>🟡 Surroundings</a:t>
            </a:r>
          </a:p>
          <a:p>
            <a:r>
              <a:rPr lang="en-GB" sz="1000" dirty="0"/>
              <a:t>The surroundings are </a:t>
            </a:r>
            <a:r>
              <a:rPr lang="en-GB" sz="1000" i="1" dirty="0"/>
              <a:t>everything outside the system</a:t>
            </a:r>
            <a:r>
              <a:rPr lang="en-GB" sz="1000" dirty="0"/>
              <a:t> that can interact with it.</a:t>
            </a:r>
            <a:br>
              <a:rPr lang="en-GB" sz="1000" dirty="0"/>
            </a:br>
            <a:r>
              <a:rPr lang="en-GB" sz="1000" dirty="0"/>
              <a:t>For example:</a:t>
            </a:r>
          </a:p>
          <a:p>
            <a:pPr>
              <a:buFont typeface="Arial" panose="020B0604020202020204" pitchFamily="34" charset="0"/>
              <a:buChar char="•"/>
            </a:pPr>
            <a:r>
              <a:rPr lang="en-GB" sz="1000" dirty="0"/>
              <a:t>the air around an explosive charge,</a:t>
            </a:r>
          </a:p>
          <a:p>
            <a:pPr>
              <a:buFont typeface="Arial" panose="020B0604020202020204" pitchFamily="34" charset="0"/>
              <a:buChar char="•"/>
            </a:pPr>
            <a:r>
              <a:rPr lang="en-GB" sz="1000" dirty="0"/>
              <a:t>the gun barrel around a burning propellant,</a:t>
            </a:r>
          </a:p>
          <a:p>
            <a:pPr>
              <a:buFont typeface="Arial" panose="020B0604020202020204" pitchFamily="34" charset="0"/>
              <a:buChar char="•"/>
            </a:pPr>
            <a:r>
              <a:rPr lang="en-GB" sz="1000" dirty="0"/>
              <a:t>or the storage environment around a munition.</a:t>
            </a:r>
          </a:p>
          <a:p>
            <a:r>
              <a:rPr lang="en-GB" sz="1000" dirty="0"/>
              <a:t>The surroundings influence how the system behaves by absorbing heat, exerting pressure, or allowing matter to flow.</a:t>
            </a:r>
          </a:p>
          <a:p>
            <a:r>
              <a:rPr lang="en-GB" sz="1000" b="1" dirty="0"/>
              <a:t>🔶 Interaction</a:t>
            </a:r>
          </a:p>
          <a:p>
            <a:r>
              <a:rPr lang="en-GB" sz="1000" dirty="0"/>
              <a:t>The two—system and surroundings—interact via:</a:t>
            </a:r>
          </a:p>
          <a:p>
            <a:pPr>
              <a:buFont typeface="Arial" panose="020B0604020202020204" pitchFamily="34" charset="0"/>
              <a:buChar char="•"/>
            </a:pPr>
            <a:r>
              <a:rPr lang="en-GB" sz="1000" b="1" dirty="0"/>
              <a:t>energy transfer</a:t>
            </a:r>
            <a:r>
              <a:rPr lang="en-GB" sz="1000" dirty="0"/>
              <a:t> (heat and work), and</a:t>
            </a:r>
          </a:p>
          <a:p>
            <a:pPr>
              <a:buFont typeface="Arial" panose="020B0604020202020204" pitchFamily="34" charset="0"/>
              <a:buChar char="•"/>
            </a:pPr>
            <a:r>
              <a:rPr lang="en-GB" sz="1000" dirty="0"/>
              <a:t>sometimes </a:t>
            </a:r>
            <a:r>
              <a:rPr lang="en-GB" sz="1000" b="1" dirty="0"/>
              <a:t>mass transfer</a:t>
            </a:r>
            <a:r>
              <a:rPr lang="en-GB" sz="1000" dirty="0"/>
              <a:t> (gas flow, diffusion).</a:t>
            </a:r>
          </a:p>
          <a:p>
            <a:r>
              <a:rPr lang="en-GB" sz="1000" dirty="0"/>
              <a:t>In explosive behaviour, these interactions are crucial. Heat transferred to the surroundings determines whether a material remains safe or undergoes cook-off. Work done on the surroundings produces blast waves, recoil, or thrust.</a:t>
            </a:r>
          </a:p>
          <a:p>
            <a:endParaRPr lang="en-GB" dirty="0"/>
          </a:p>
        </p:txBody>
      </p:sp>
      <p:sp>
        <p:nvSpPr>
          <p:cNvPr id="4" name="Slide Number Placeholder 3"/>
          <p:cNvSpPr>
            <a:spLocks noGrp="1"/>
          </p:cNvSpPr>
          <p:nvPr>
            <p:ph type="sldNum" sz="quarter" idx="5"/>
          </p:nvPr>
        </p:nvSpPr>
        <p:spPr/>
        <p:txBody>
          <a:bodyPr/>
          <a:lstStyle/>
          <a:p>
            <a:fld id="{94A5C327-B817-4497-9DE2-C7C2E9F7C458}" type="slidenum">
              <a:rPr lang="en-GB" smtClean="0"/>
              <a:t>5</a:t>
            </a:fld>
            <a:endParaRPr lang="en-GB"/>
          </a:p>
        </p:txBody>
      </p:sp>
    </p:spTree>
    <p:extLst>
      <p:ext uri="{BB962C8B-B14F-4D97-AF65-F5344CB8AC3E}">
        <p14:creationId xmlns:p14="http://schemas.microsoft.com/office/powerpoint/2010/main" val="34830613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that we understand the idea of </a:t>
            </a:r>
            <a:r>
              <a:rPr lang="en-GB" i="1" dirty="0"/>
              <a:t>system</a:t>
            </a:r>
            <a:r>
              <a:rPr lang="en-GB" dirty="0"/>
              <a:t> and </a:t>
            </a:r>
            <a:r>
              <a:rPr lang="en-GB" i="1" dirty="0"/>
              <a:t>surroundings</a:t>
            </a:r>
            <a:r>
              <a:rPr lang="en-GB" dirty="0"/>
              <a:t>, let’s look at how this applies directly to OME. These four examples show why thermodynamics is essential when dealing with real energetic materials.</a:t>
            </a:r>
          </a:p>
          <a:p>
            <a:r>
              <a:rPr lang="en-GB" b="1" dirty="0"/>
              <a:t>Cook-off Scenario</a:t>
            </a:r>
          </a:p>
          <a:p>
            <a:r>
              <a:rPr lang="en-GB" dirty="0"/>
              <a:t>“In a cook-off, the </a:t>
            </a:r>
            <a:r>
              <a:rPr lang="en-GB" b="1" dirty="0"/>
              <a:t>system</a:t>
            </a:r>
            <a:r>
              <a:rPr lang="en-GB" dirty="0"/>
              <a:t> is the explosive filling within the munition.</a:t>
            </a:r>
            <a:br>
              <a:rPr lang="en-GB" dirty="0"/>
            </a:br>
            <a:r>
              <a:rPr lang="en-GB" dirty="0"/>
              <a:t>The </a:t>
            </a:r>
            <a:r>
              <a:rPr lang="en-GB" b="1" dirty="0"/>
              <a:t>surroundings</a:t>
            </a:r>
            <a:r>
              <a:rPr lang="en-GB" dirty="0"/>
              <a:t> include anything providing heat — such as an external fire, hot air, radiant heat, or even slow heating during storage.</a:t>
            </a:r>
          </a:p>
          <a:p>
            <a:r>
              <a:rPr lang="en-GB" dirty="0"/>
              <a:t>Thermodynamically, heat flows </a:t>
            </a:r>
            <a:r>
              <a:rPr lang="en-GB" i="1" dirty="0"/>
              <a:t>from the surroundings into the system</a:t>
            </a:r>
            <a:r>
              <a:rPr lang="en-GB" dirty="0"/>
              <a:t>. If the system cannot dissipate that heat, its temperature rises until decomposition becomes self-sustaining. This is why cook-off is fundamentally a heat-transfer problem, and why storage conditions and thermal shielding matter so much.”</a:t>
            </a:r>
          </a:p>
          <a:p>
            <a:r>
              <a:rPr lang="en-GB" b="1" dirty="0"/>
              <a:t>Gun Propellant Burning in a Barrel</a:t>
            </a:r>
          </a:p>
          <a:p>
            <a:r>
              <a:rPr lang="en-GB" dirty="0"/>
              <a:t>“In a gun, the </a:t>
            </a:r>
            <a:r>
              <a:rPr lang="en-GB" b="1" dirty="0"/>
              <a:t>system</a:t>
            </a:r>
            <a:r>
              <a:rPr lang="en-GB" dirty="0"/>
              <a:t> is the propellant grains. The </a:t>
            </a:r>
            <a:r>
              <a:rPr lang="en-GB" b="1" dirty="0"/>
              <a:t>surroundings</a:t>
            </a:r>
            <a:r>
              <a:rPr lang="en-GB" dirty="0"/>
              <a:t> include the steel chamber, the projectile, and the external atmosphere.</a:t>
            </a:r>
          </a:p>
          <a:p>
            <a:r>
              <a:rPr lang="en-GB" dirty="0"/>
              <a:t>When the propellant burns, hot gases are generated inside the system. These gases expand and do work on the surroundings — mainly by pushing the projectile forward and heating the barrel. This is a clear example of work transfer across the boundary, and of how confinement changes energy behaviour.”</a:t>
            </a:r>
          </a:p>
          <a:p>
            <a:r>
              <a:rPr lang="en-GB" b="1" dirty="0"/>
              <a:t>Detonation in a Warhead</a:t>
            </a:r>
          </a:p>
          <a:p>
            <a:r>
              <a:rPr lang="en-GB" dirty="0"/>
              <a:t>“In a detonation, the </a:t>
            </a:r>
            <a:r>
              <a:rPr lang="en-GB" b="1" dirty="0"/>
              <a:t>system</a:t>
            </a:r>
            <a:r>
              <a:rPr lang="en-GB" dirty="0"/>
              <a:t> is the explosive charge at the moment it reacts.</a:t>
            </a:r>
            <a:br>
              <a:rPr lang="en-GB" dirty="0"/>
            </a:br>
            <a:r>
              <a:rPr lang="en-GB" dirty="0"/>
              <a:t>The </a:t>
            </a:r>
            <a:r>
              <a:rPr lang="en-GB" b="1" dirty="0"/>
              <a:t>surroundings</a:t>
            </a:r>
            <a:r>
              <a:rPr lang="en-GB" dirty="0"/>
              <a:t> include the casing, target material, and the air.</a:t>
            </a:r>
          </a:p>
          <a:p>
            <a:r>
              <a:rPr lang="en-GB" dirty="0"/>
              <a:t>Here the system releases extremely high temperature, high-pressure gases. These expand violently into the surroundings, producing shock waves and fragmentation. Again, we see energy leaving the system in the form of mechanical work on the casing and surrounding air. It’s a rapid, almost instantaneous thermodynamic expansion.”</a:t>
            </a:r>
          </a:p>
          <a:p>
            <a:r>
              <a:rPr lang="en-GB" b="1" dirty="0"/>
              <a:t>Rocket Motor Operation</a:t>
            </a:r>
          </a:p>
          <a:p>
            <a:r>
              <a:rPr lang="en-GB" dirty="0"/>
              <a:t>“In a rocket motor, the </a:t>
            </a:r>
            <a:r>
              <a:rPr lang="en-GB" b="1" dirty="0"/>
              <a:t>system</a:t>
            </a:r>
            <a:r>
              <a:rPr lang="en-GB" dirty="0"/>
              <a:t> consists of the propellant grain and the combustion gases inside the chamber. The </a:t>
            </a:r>
            <a:r>
              <a:rPr lang="en-GB" b="1" dirty="0"/>
              <a:t>surroundings</a:t>
            </a:r>
            <a:r>
              <a:rPr lang="en-GB" dirty="0"/>
              <a:t> are the nozzle, the rocket casing, and the outside environment.</a:t>
            </a:r>
          </a:p>
          <a:p>
            <a:r>
              <a:rPr lang="en-GB" dirty="0"/>
              <a:t>When the gases expand through the nozzle, they transfer energy to the surroundings as exhaust momentum. This produces thrust. The thermodynamic boundary here is shaped deliberately — the nozzle geometry controls how efficiently energy in the system becomes useful work.”</a:t>
            </a:r>
          </a:p>
          <a:p>
            <a:r>
              <a:rPr lang="en-GB" b="1" dirty="0"/>
              <a:t>Closing sentence</a:t>
            </a:r>
          </a:p>
          <a:p>
            <a:r>
              <a:rPr lang="en-GB" dirty="0"/>
              <a:t>“These four examples show that, in OME, thermodynamics isn’t an abstract concept — it directly explains how explosives behave during storage, ignition, detonation, propulsion, and failure. Almost every OME safety or performance issue can be framed in terms of heat flow, work done, or energy transfer between the system and its surroundings.”</a:t>
            </a:r>
          </a:p>
          <a:p>
            <a:endParaRPr lang="en-GB" dirty="0"/>
          </a:p>
        </p:txBody>
      </p:sp>
      <p:sp>
        <p:nvSpPr>
          <p:cNvPr id="4" name="Slide Number Placeholder 3"/>
          <p:cNvSpPr>
            <a:spLocks noGrp="1"/>
          </p:cNvSpPr>
          <p:nvPr>
            <p:ph type="sldNum" sz="quarter" idx="5"/>
          </p:nvPr>
        </p:nvSpPr>
        <p:spPr/>
        <p:txBody>
          <a:bodyPr/>
          <a:lstStyle/>
          <a:p>
            <a:fld id="{94A5C327-B817-4497-9DE2-C7C2E9F7C458}" type="slidenum">
              <a:rPr lang="en-GB" smtClean="0"/>
              <a:t>6</a:t>
            </a:fld>
            <a:endParaRPr lang="en-GB"/>
          </a:p>
        </p:txBody>
      </p:sp>
    </p:spTree>
    <p:extLst>
      <p:ext uri="{BB962C8B-B14F-4D97-AF65-F5344CB8AC3E}">
        <p14:creationId xmlns:p14="http://schemas.microsoft.com/office/powerpoint/2010/main" val="36914185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Types of systems (5 min)</a:t>
            </a:r>
          </a:p>
          <a:p>
            <a:pPr>
              <a:buFont typeface="Arial" panose="020B0604020202020204" pitchFamily="34" charset="0"/>
              <a:buChar char="•"/>
            </a:pPr>
            <a:r>
              <a:rPr lang="en-GB" dirty="0"/>
              <a:t>Open (rocket nozzle)</a:t>
            </a:r>
          </a:p>
          <a:p>
            <a:pPr>
              <a:buFont typeface="Arial" panose="020B0604020202020204" pitchFamily="34" charset="0"/>
              <a:buChar char="•"/>
            </a:pPr>
            <a:r>
              <a:rPr lang="en-GB" dirty="0"/>
              <a:t>Closed (sealed munition)</a:t>
            </a:r>
          </a:p>
          <a:p>
            <a:pPr>
              <a:buFont typeface="Arial" panose="020B0604020202020204" pitchFamily="34" charset="0"/>
              <a:buChar char="•"/>
            </a:pPr>
            <a:r>
              <a:rPr lang="en-GB" dirty="0"/>
              <a:t>Isolated (impossible in practice)</a:t>
            </a:r>
          </a:p>
          <a:p>
            <a:endParaRPr lang="en-GB" dirty="0"/>
          </a:p>
          <a:p>
            <a:r>
              <a:rPr lang="en-GB" dirty="0"/>
              <a:t>“Now let’s look at the three fundamental types of thermodynamic systems.</a:t>
            </a:r>
            <a:br>
              <a:rPr lang="en-GB" dirty="0"/>
            </a:br>
            <a:r>
              <a:rPr lang="en-GB" dirty="0"/>
              <a:t>These definitions appear simple, but they play a major role in how energetic materials behave in the real world.</a:t>
            </a:r>
          </a:p>
          <a:p>
            <a:r>
              <a:rPr lang="en-GB" b="1" dirty="0"/>
              <a:t>Isolated System</a:t>
            </a:r>
          </a:p>
          <a:p>
            <a:r>
              <a:rPr lang="en-GB" dirty="0"/>
              <a:t>“An isolated system exchanges </a:t>
            </a:r>
            <a:r>
              <a:rPr lang="en-GB" b="1" dirty="0"/>
              <a:t>neither energy nor matter</a:t>
            </a:r>
            <a:r>
              <a:rPr lang="en-GB" dirty="0"/>
              <a:t> with its surroundings.</a:t>
            </a:r>
            <a:br>
              <a:rPr lang="en-GB" dirty="0"/>
            </a:br>
            <a:r>
              <a:rPr lang="en-GB" dirty="0"/>
              <a:t>In reality, truly isolated systems don’t exist — but we sometimes treat something as isolated for short periods if the exchange is negligible.</a:t>
            </a:r>
          </a:p>
          <a:p>
            <a:r>
              <a:rPr lang="en-GB" dirty="0"/>
              <a:t>The thermos flask shown here is a classic demonstration: heat transfer is very small, and no matter escapes.</a:t>
            </a:r>
            <a:br>
              <a:rPr lang="en-GB" dirty="0"/>
            </a:br>
            <a:r>
              <a:rPr lang="en-GB" dirty="0"/>
              <a:t>This model helps us simplify calculations, especially when we assume that an explosive reacting inside a thick, insulated vessel is effectively isolated over a short timescale.”</a:t>
            </a:r>
          </a:p>
          <a:p>
            <a:r>
              <a:rPr lang="en-GB" b="1" dirty="0"/>
              <a:t>Closed System</a:t>
            </a:r>
          </a:p>
          <a:p>
            <a:r>
              <a:rPr lang="en-GB" dirty="0"/>
              <a:t>“A closed system </a:t>
            </a:r>
            <a:r>
              <a:rPr lang="en-GB" b="1" dirty="0"/>
              <a:t>cannot exchange matter</a:t>
            </a:r>
            <a:r>
              <a:rPr lang="en-GB" dirty="0"/>
              <a:t>, but it </a:t>
            </a:r>
            <a:r>
              <a:rPr lang="en-GB" b="1" dirty="0"/>
              <a:t>can exchange energy</a:t>
            </a:r>
            <a:r>
              <a:rPr lang="en-GB" dirty="0"/>
              <a:t>.</a:t>
            </a:r>
          </a:p>
          <a:p>
            <a:r>
              <a:rPr lang="en-GB" dirty="0"/>
              <a:t>The saucepan with a lid is a good example: steam cannot escape, but heat flows in from the stove and out through the metal walls.</a:t>
            </a:r>
          </a:p>
          <a:p>
            <a:r>
              <a:rPr lang="en-GB" dirty="0"/>
              <a:t>This concept is very important in OME.</a:t>
            </a:r>
            <a:br>
              <a:rPr lang="en-GB" dirty="0"/>
            </a:br>
            <a:r>
              <a:rPr lang="en-GB" dirty="0"/>
              <a:t>A propellant grain burning inside a sealed chamber behaves as a closed system in the early stages — gases cannot leave yet, but heat is transferred through the chamber walls and into the propellant itself.”</a:t>
            </a:r>
          </a:p>
          <a:p>
            <a:r>
              <a:rPr lang="en-GB" b="1" dirty="0"/>
              <a:t>Open System</a:t>
            </a:r>
          </a:p>
          <a:p>
            <a:r>
              <a:rPr lang="en-GB" dirty="0"/>
              <a:t>“An open system exchanges </a:t>
            </a:r>
            <a:r>
              <a:rPr lang="en-GB" b="1" dirty="0"/>
              <a:t>both mass and energy</a:t>
            </a:r>
            <a:r>
              <a:rPr lang="en-GB" dirty="0"/>
              <a:t> with its surroundings.</a:t>
            </a:r>
          </a:p>
          <a:p>
            <a:r>
              <a:rPr lang="en-GB" dirty="0"/>
              <a:t>The frying pan without a lid shows this clearly: heat flows in from the stove, steam escapes from the surface, and the system loses matter continuously.</a:t>
            </a:r>
          </a:p>
          <a:p>
            <a:r>
              <a:rPr lang="en-GB" dirty="0"/>
              <a:t>In many OME scenarios we deal with open systems — for example, a rocket motor nozzle allows both energy and combustion products to flow out.</a:t>
            </a:r>
            <a:br>
              <a:rPr lang="en-GB" dirty="0"/>
            </a:br>
            <a:r>
              <a:rPr lang="en-GB" dirty="0"/>
              <a:t>Similarly, a detonating explosive becomes an open system once the casing fractures and gaseous products escape.”</a:t>
            </a:r>
          </a:p>
          <a:p>
            <a:r>
              <a:rPr lang="en-GB" b="1" dirty="0"/>
              <a:t>Why This Matters for OME</a:t>
            </a:r>
          </a:p>
          <a:p>
            <a:r>
              <a:rPr lang="en-GB" dirty="0"/>
              <a:t>“These distinctions help us decide what thermodynamic assumptions are appropriate.</a:t>
            </a:r>
            <a:br>
              <a:rPr lang="en-GB" dirty="0"/>
            </a:br>
            <a:r>
              <a:rPr lang="en-GB" dirty="0"/>
              <a:t>Is an explosive heating up like a nearly isolated system, a confined propellant behaving as a closed system, or a rocket exhaust acting as an open system?</a:t>
            </a:r>
            <a:br>
              <a:rPr lang="en-GB" dirty="0"/>
            </a:br>
            <a:r>
              <a:rPr lang="en-GB" dirty="0"/>
              <a:t>Choosing the correct system definition is essential for predicting temperature rise, pressure build-up, and overall performance or hazard.”</a:t>
            </a:r>
          </a:p>
          <a:p>
            <a:endParaRPr lang="en-GB" dirty="0"/>
          </a:p>
        </p:txBody>
      </p:sp>
      <p:sp>
        <p:nvSpPr>
          <p:cNvPr id="4" name="Slide Number Placeholder 3"/>
          <p:cNvSpPr>
            <a:spLocks noGrp="1"/>
          </p:cNvSpPr>
          <p:nvPr>
            <p:ph type="sldNum" sz="quarter" idx="5"/>
          </p:nvPr>
        </p:nvSpPr>
        <p:spPr/>
        <p:txBody>
          <a:bodyPr/>
          <a:lstStyle/>
          <a:p>
            <a:fld id="{94A5C327-B817-4497-9DE2-C7C2E9F7C458}" type="slidenum">
              <a:rPr lang="en-GB" smtClean="0"/>
              <a:t>7</a:t>
            </a:fld>
            <a:endParaRPr lang="en-GB"/>
          </a:p>
        </p:txBody>
      </p:sp>
    </p:spTree>
    <p:extLst>
      <p:ext uri="{BB962C8B-B14F-4D97-AF65-F5344CB8AC3E}">
        <p14:creationId xmlns:p14="http://schemas.microsoft.com/office/powerpoint/2010/main" val="34610536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we look at real OME examples, we need to understand the basic thermodynamic difference between </a:t>
            </a:r>
            <a:r>
              <a:rPr lang="en-GB" b="1" dirty="0"/>
              <a:t>constant-pressure</a:t>
            </a:r>
            <a:r>
              <a:rPr lang="en-GB" dirty="0"/>
              <a:t> and </a:t>
            </a:r>
            <a:r>
              <a:rPr lang="en-GB" b="1" dirty="0"/>
              <a:t>constant-volume</a:t>
            </a:r>
            <a:r>
              <a:rPr lang="en-GB" dirty="0"/>
              <a:t> processes, because these two conditions determine how an energetic material behaves during ignition, combustion, or detonation.</a:t>
            </a:r>
          </a:p>
          <a:p>
            <a:r>
              <a:rPr lang="en-GB" dirty="0"/>
              <a:t>Let’s start with </a:t>
            </a:r>
            <a:r>
              <a:rPr lang="en-GB" b="1" dirty="0"/>
              <a:t>constant pressure</a:t>
            </a:r>
            <a:r>
              <a:rPr lang="en-GB" dirty="0"/>
              <a:t> processes.</a:t>
            </a:r>
            <a:br>
              <a:rPr lang="en-GB" dirty="0"/>
            </a:br>
            <a:r>
              <a:rPr lang="en-GB" dirty="0"/>
              <a:t>In these situations, the pressure is held roughly the same throughout the reaction. That means the system is able to expand — so it can do </a:t>
            </a:r>
            <a:r>
              <a:rPr lang="en-GB" b="1" dirty="0"/>
              <a:t>work on the surroundings</a:t>
            </a:r>
            <a:r>
              <a:rPr lang="en-GB" dirty="0"/>
              <a:t>. When gases push outward, some of the released chemical energy goes into that expansion work, not just into heating the products.</a:t>
            </a:r>
            <a:br>
              <a:rPr lang="en-GB" dirty="0"/>
            </a:br>
            <a:r>
              <a:rPr lang="en-GB" dirty="0"/>
              <a:t>Because expansion is allowed, the key thermodynamic quantity that describes the energy change is the </a:t>
            </a:r>
            <a:r>
              <a:rPr lang="en-GB" b="1" dirty="0"/>
              <a:t>enthalpy, ΔH</a:t>
            </a:r>
            <a:r>
              <a:rPr lang="en-GB" dirty="0"/>
              <a:t>.</a:t>
            </a:r>
            <a:br>
              <a:rPr lang="en-GB" dirty="0"/>
            </a:br>
            <a:r>
              <a:rPr lang="en-GB" dirty="0"/>
              <a:t>This is the type of behaviour we see in systems like rocket motors, where gases continuously escape through a nozzle and stop pressure from rising dramatically.</a:t>
            </a:r>
          </a:p>
          <a:p>
            <a:r>
              <a:rPr lang="en-GB" dirty="0"/>
              <a:t>Now contrast that with </a:t>
            </a:r>
            <a:r>
              <a:rPr lang="en-GB" b="1" dirty="0"/>
              <a:t>constant volume</a:t>
            </a:r>
            <a:r>
              <a:rPr lang="en-GB" dirty="0"/>
              <a:t> processes.</a:t>
            </a:r>
            <a:br>
              <a:rPr lang="en-GB" dirty="0"/>
            </a:br>
            <a:r>
              <a:rPr lang="en-GB" dirty="0"/>
              <a:t>Here, the boundaries of the system cannot move — they are rigid.</a:t>
            </a:r>
            <a:br>
              <a:rPr lang="en-GB" dirty="0"/>
            </a:br>
            <a:r>
              <a:rPr lang="en-GB" dirty="0"/>
              <a:t>That means when energy is released, the system cannot expand, so </a:t>
            </a:r>
            <a:r>
              <a:rPr lang="en-GB" b="1" dirty="0"/>
              <a:t>no expansion work is done</a:t>
            </a:r>
            <a:r>
              <a:rPr lang="en-GB" dirty="0"/>
              <a:t>. All the released energy instead increases </a:t>
            </a:r>
            <a:r>
              <a:rPr lang="en-GB" b="1" dirty="0"/>
              <a:t>internal energy, ΔU</a:t>
            </a:r>
            <a:r>
              <a:rPr lang="en-GB" dirty="0"/>
              <a:t>, which causes a very sharp rise in temperature and pressure.</a:t>
            </a:r>
            <a:br>
              <a:rPr lang="en-GB" dirty="0"/>
            </a:br>
            <a:r>
              <a:rPr lang="en-GB" dirty="0"/>
              <a:t>This is characteristic of rapid events or highly confined systems, such as the initial phase of detonation or the first microseconds of gun propellant ignition, before the projectile starts moving.</a:t>
            </a:r>
          </a:p>
          <a:p>
            <a:endParaRPr lang="en-GB" dirty="0"/>
          </a:p>
        </p:txBody>
      </p:sp>
      <p:sp>
        <p:nvSpPr>
          <p:cNvPr id="4" name="Slide Number Placeholder 3"/>
          <p:cNvSpPr>
            <a:spLocks noGrp="1"/>
          </p:cNvSpPr>
          <p:nvPr>
            <p:ph type="sldNum" sz="quarter" idx="5"/>
          </p:nvPr>
        </p:nvSpPr>
        <p:spPr/>
        <p:txBody>
          <a:bodyPr/>
          <a:lstStyle/>
          <a:p>
            <a:fld id="{94A5C327-B817-4497-9DE2-C7C2E9F7C458}" type="slidenum">
              <a:rPr lang="en-GB" smtClean="0"/>
              <a:t>8</a:t>
            </a:fld>
            <a:endParaRPr lang="en-GB"/>
          </a:p>
        </p:txBody>
      </p:sp>
    </p:spTree>
    <p:extLst>
      <p:ext uri="{BB962C8B-B14F-4D97-AF65-F5344CB8AC3E}">
        <p14:creationId xmlns:p14="http://schemas.microsoft.com/office/powerpoint/2010/main" val="31067123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reason this distinction matters so much in OME is because the same explosive can behave very differently depending on whether it can expand or not.</a:t>
            </a:r>
            <a:br>
              <a:rPr lang="en-GB" dirty="0"/>
            </a:br>
            <a:r>
              <a:rPr lang="en-GB" dirty="0"/>
              <a:t>Constant-volume conditions tend to produce the most violent pressure spikes, while constant-pressure conditions often produce smoother, controlled energy release.</a:t>
            </a:r>
          </a:p>
          <a:p>
            <a:r>
              <a:rPr lang="en-GB" dirty="0"/>
              <a:t>So now that we have the theory, we’ll apply it to real OME systems — rockets, guns, cook-off scenarios, and detonations — and classify which processes are best approximated as constant pressure and which are constant volume.”</a:t>
            </a:r>
          </a:p>
          <a:p>
            <a:endParaRPr lang="en-GB" dirty="0"/>
          </a:p>
        </p:txBody>
      </p:sp>
      <p:sp>
        <p:nvSpPr>
          <p:cNvPr id="4" name="Slide Number Placeholder 3"/>
          <p:cNvSpPr>
            <a:spLocks noGrp="1"/>
          </p:cNvSpPr>
          <p:nvPr>
            <p:ph type="sldNum" sz="quarter" idx="5"/>
          </p:nvPr>
        </p:nvSpPr>
        <p:spPr/>
        <p:txBody>
          <a:bodyPr/>
          <a:lstStyle/>
          <a:p>
            <a:fld id="{94A5C327-B817-4497-9DE2-C7C2E9F7C458}" type="slidenum">
              <a:rPr lang="en-GB" smtClean="0"/>
              <a:t>9</a:t>
            </a:fld>
            <a:endParaRPr lang="en-GB"/>
          </a:p>
        </p:txBody>
      </p:sp>
    </p:spTree>
    <p:extLst>
      <p:ext uri="{BB962C8B-B14F-4D97-AF65-F5344CB8AC3E}">
        <p14:creationId xmlns:p14="http://schemas.microsoft.com/office/powerpoint/2010/main" val="25061572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we go deeper into thermochemistry for energetic materials, it’s important to ground ourselves in the laws of thermodynamics. These laws describe how energy behaves in any physical system — whether that’s a simple gas in a container or a complex explosive material undergoing chemical change.</a:t>
            </a:r>
          </a:p>
          <a:p>
            <a:r>
              <a:rPr lang="en-GB" dirty="0"/>
              <a:t>The laws of thermodynamics tell us:</a:t>
            </a:r>
          </a:p>
          <a:p>
            <a:pPr>
              <a:buFont typeface="Arial" panose="020B0604020202020204" pitchFamily="34" charset="0"/>
              <a:buChar char="•"/>
            </a:pPr>
            <a:r>
              <a:rPr lang="en-GB" dirty="0"/>
              <a:t>how energy can be stored,</a:t>
            </a:r>
          </a:p>
          <a:p>
            <a:pPr>
              <a:buFont typeface="Arial" panose="020B0604020202020204" pitchFamily="34" charset="0"/>
              <a:buChar char="•"/>
            </a:pPr>
            <a:r>
              <a:rPr lang="en-GB" dirty="0"/>
              <a:t>how it can move,</a:t>
            </a:r>
          </a:p>
          <a:p>
            <a:pPr>
              <a:buFont typeface="Arial" panose="020B0604020202020204" pitchFamily="34" charset="0"/>
              <a:buChar char="•"/>
            </a:pPr>
            <a:r>
              <a:rPr lang="en-GB" dirty="0"/>
              <a:t>and how it transforms during a reaction.</a:t>
            </a:r>
          </a:p>
          <a:p>
            <a:r>
              <a:rPr lang="en-GB" dirty="0"/>
              <a:t>For energetic materials, these ideas are absolutely central.</a:t>
            </a:r>
            <a:br>
              <a:rPr lang="en-GB" dirty="0"/>
            </a:br>
            <a:r>
              <a:rPr lang="en-GB" dirty="0"/>
              <a:t>When an explosive decomposes, we are essentially watching thermodynamic principles unfold at extreme rates: chemical energy becomes heat, heat becomes pressure, and that pressure can do work on whatever surrounds the material.</a:t>
            </a:r>
          </a:p>
          <a:p>
            <a:r>
              <a:rPr lang="en-GB" dirty="0"/>
              <a:t>Understanding these laws helps us predict how an explosive will behave under different conditions — during storage, during heating, or during rapid reaction. It also allows us to analyse performance and to understand why some materials are stable while others are sensitive to energy input.</a:t>
            </a:r>
          </a:p>
          <a:p>
            <a:r>
              <a:rPr lang="en-GB" dirty="0"/>
              <a:t>So this slide sets the foundation. Everything that follows — detonation, combustion, cook-off, propellant behaviour — ultimately depends on these thermodynamic rules governing energy flow and transformation.”</a:t>
            </a:r>
          </a:p>
          <a:p>
            <a:endParaRPr lang="en-GB" dirty="0"/>
          </a:p>
        </p:txBody>
      </p:sp>
      <p:sp>
        <p:nvSpPr>
          <p:cNvPr id="4" name="Slide Number Placeholder 3"/>
          <p:cNvSpPr>
            <a:spLocks noGrp="1"/>
          </p:cNvSpPr>
          <p:nvPr>
            <p:ph type="sldNum" sz="quarter" idx="5"/>
          </p:nvPr>
        </p:nvSpPr>
        <p:spPr/>
        <p:txBody>
          <a:bodyPr/>
          <a:lstStyle/>
          <a:p>
            <a:fld id="{94A5C327-B817-4497-9DE2-C7C2E9F7C458}" type="slidenum">
              <a:rPr lang="en-GB" smtClean="0"/>
              <a:t>11</a:t>
            </a:fld>
            <a:endParaRPr lang="en-GB"/>
          </a:p>
        </p:txBody>
      </p:sp>
    </p:spTree>
    <p:extLst>
      <p:ext uri="{BB962C8B-B14F-4D97-AF65-F5344CB8AC3E}">
        <p14:creationId xmlns:p14="http://schemas.microsoft.com/office/powerpoint/2010/main" val="39406054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we introduce the Zeroth Law of Thermodynamics — the law that tells us what temperature actually </a:t>
            </a:r>
            <a:r>
              <a:rPr lang="en-GB" i="1" dirty="0"/>
              <a:t>means</a:t>
            </a:r>
            <a:r>
              <a:rPr lang="en-GB" dirty="0"/>
              <a:t>. It states that if one system is in thermal equilibrium with a second, and that second system is in equilibrium with a third, then the first and third are also in equilibrium.</a:t>
            </a:r>
          </a:p>
          <a:p>
            <a:r>
              <a:rPr lang="en-GB" dirty="0"/>
              <a:t>In simple terms: </a:t>
            </a:r>
            <a:r>
              <a:rPr lang="en-GB" b="1" dirty="0"/>
              <a:t>if A has the same temperature as B, and B has the same temperature as C, then A and C must also have the same temperature</a:t>
            </a:r>
            <a:r>
              <a:rPr lang="en-GB" dirty="0"/>
              <a:t>.</a:t>
            </a:r>
            <a:br>
              <a:rPr lang="en-GB" dirty="0"/>
            </a:br>
            <a:r>
              <a:rPr lang="en-GB" dirty="0"/>
              <a:t>This gives us a consistent definition of temperature and is the reason thermometers work at all.</a:t>
            </a:r>
          </a:p>
          <a:p>
            <a:r>
              <a:rPr lang="en-GB" dirty="0"/>
              <a:t>Now, why does this matter for OME?</a:t>
            </a:r>
            <a:br>
              <a:rPr lang="en-GB" dirty="0"/>
            </a:br>
            <a:r>
              <a:rPr lang="en-GB" dirty="0"/>
              <a:t>In energetic materials, </a:t>
            </a:r>
            <a:r>
              <a:rPr lang="en-GB" i="1" dirty="0"/>
              <a:t>temperature differences</a:t>
            </a:r>
            <a:r>
              <a:rPr lang="en-GB" dirty="0"/>
              <a:t> are what drive heat flow. A munition stored in a warm environment will naturally absorb heat until the inside reaches the same temperature as the surroundings.</a:t>
            </a:r>
          </a:p>
          <a:p>
            <a:r>
              <a:rPr lang="en-GB" dirty="0"/>
              <a:t>For safe storage and handling, we need to understand how quickly explosives reach thermal equilibrium, because heat accumulation can make an otherwise stable explosive approach decomposition temperatures.</a:t>
            </a:r>
          </a:p>
          <a:p>
            <a:r>
              <a:rPr lang="en-GB" dirty="0"/>
              <a:t>During cook-off scenarios, this law helps us understand heat transfer: any hot spot will pass heat into cooler regions until equilibrium is reached, and that process may push parts of the material into dangerous temperature ranges.</a:t>
            </a:r>
          </a:p>
          <a:p>
            <a:r>
              <a:rPr lang="en-GB" dirty="0"/>
              <a:t>So the Zeroth Law may seem simple, but it’s foundational for predicting temperature behaviour in explosives — whether in storage, transport, or slow-heating hazards</a:t>
            </a:r>
          </a:p>
          <a:p>
            <a:endParaRPr lang="en-GB" dirty="0"/>
          </a:p>
        </p:txBody>
      </p:sp>
      <p:sp>
        <p:nvSpPr>
          <p:cNvPr id="4" name="Slide Number Placeholder 3"/>
          <p:cNvSpPr>
            <a:spLocks noGrp="1"/>
          </p:cNvSpPr>
          <p:nvPr>
            <p:ph type="sldNum" sz="quarter" idx="5"/>
          </p:nvPr>
        </p:nvSpPr>
        <p:spPr/>
        <p:txBody>
          <a:bodyPr/>
          <a:lstStyle/>
          <a:p>
            <a:fld id="{94A5C327-B817-4497-9DE2-C7C2E9F7C458}" type="slidenum">
              <a:rPr lang="en-GB" smtClean="0"/>
              <a:t>12</a:t>
            </a:fld>
            <a:endParaRPr lang="en-GB"/>
          </a:p>
        </p:txBody>
      </p:sp>
    </p:spTree>
    <p:extLst>
      <p:ext uri="{BB962C8B-B14F-4D97-AF65-F5344CB8AC3E}">
        <p14:creationId xmlns:p14="http://schemas.microsoft.com/office/powerpoint/2010/main" val="9338779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we introduce the First Law of Thermodynamics, which is one of the most important principles for understanding how energetic materials behave.</a:t>
            </a:r>
          </a:p>
          <a:p>
            <a:r>
              <a:rPr lang="en-GB" dirty="0"/>
              <a:t>The First Law tells us that </a:t>
            </a:r>
            <a:r>
              <a:rPr lang="en-GB" b="1" dirty="0"/>
              <a:t>energy cannot be created or destroyed</a:t>
            </a:r>
            <a:r>
              <a:rPr lang="en-GB" dirty="0"/>
              <a:t>. It can only be transferred or converted between different forms. In our context, the key forms are </a:t>
            </a:r>
            <a:r>
              <a:rPr lang="en-GB" b="1" dirty="0"/>
              <a:t>heat</a:t>
            </a:r>
            <a:r>
              <a:rPr lang="en-GB" dirty="0"/>
              <a:t>, </a:t>
            </a:r>
            <a:r>
              <a:rPr lang="en-GB" b="1" dirty="0"/>
              <a:t>work</a:t>
            </a:r>
            <a:r>
              <a:rPr lang="en-GB" dirty="0"/>
              <a:t>, and </a:t>
            </a:r>
            <a:r>
              <a:rPr lang="en-GB" b="1" dirty="0"/>
              <a:t>internal energy</a:t>
            </a:r>
            <a:r>
              <a:rPr lang="en-GB" dirty="0"/>
              <a:t>, which is why the First Law is written as:</a:t>
            </a:r>
            <a:br>
              <a:rPr lang="en-GB" dirty="0"/>
            </a:br>
            <a:r>
              <a:rPr lang="en-GB" b="1" dirty="0"/>
              <a:t>ΔU = Q – W</a:t>
            </a:r>
            <a:r>
              <a:rPr lang="en-GB" dirty="0"/>
              <a:t>.</a:t>
            </a:r>
          </a:p>
          <a:p>
            <a:r>
              <a:rPr lang="en-GB" dirty="0"/>
              <a:t>Let’s unpack what that means.</a:t>
            </a:r>
            <a:br>
              <a:rPr lang="en-GB" dirty="0"/>
            </a:br>
            <a:r>
              <a:rPr lang="en-GB" dirty="0"/>
              <a:t>If we add heat to a system — like heating a gas in a sealed cylinder — its internal energy rises, which usually shows up as an increase in temperature.</a:t>
            </a:r>
            <a:br>
              <a:rPr lang="en-GB" dirty="0"/>
            </a:br>
            <a:r>
              <a:rPr lang="en-GB" dirty="0"/>
              <a:t>If the system is able to expand and push a piston, some of that energy is used to do </a:t>
            </a:r>
            <a:r>
              <a:rPr lang="en-GB" b="1" dirty="0"/>
              <a:t>work</a:t>
            </a:r>
            <a:r>
              <a:rPr lang="en-GB" dirty="0"/>
              <a:t> on the surroundings, so the increase in internal energy is smaller.</a:t>
            </a:r>
          </a:p>
          <a:p>
            <a:r>
              <a:rPr lang="en-GB" dirty="0"/>
              <a:t>Now let’s connect this to OME.</a:t>
            </a:r>
          </a:p>
          <a:p>
            <a:r>
              <a:rPr lang="en-GB" dirty="0"/>
              <a:t>Energetic materials store chemical energy in their molecular structure.</a:t>
            </a:r>
            <a:br>
              <a:rPr lang="en-GB" dirty="0"/>
            </a:br>
            <a:r>
              <a:rPr lang="en-GB" dirty="0"/>
              <a:t>When they decompose — whether during combustion or detonation — that chemical energy becomes </a:t>
            </a:r>
            <a:r>
              <a:rPr lang="en-GB" b="1" dirty="0"/>
              <a:t>heat</a:t>
            </a:r>
            <a:r>
              <a:rPr lang="en-GB" dirty="0"/>
              <a:t> and </a:t>
            </a:r>
            <a:r>
              <a:rPr lang="en-GB" b="1" dirty="0"/>
              <a:t>pressure</a:t>
            </a:r>
            <a:r>
              <a:rPr lang="en-GB" dirty="0"/>
              <a:t>, exactly as the First Law describes.</a:t>
            </a:r>
            <a:br>
              <a:rPr lang="en-GB" dirty="0"/>
            </a:br>
            <a:r>
              <a:rPr lang="en-GB" dirty="0"/>
              <a:t>This is why we can predict the amount of energy an explosive will release: the transformation from stored chemical energy into mechanical energy follows clear thermodynamic rules.</a:t>
            </a:r>
          </a:p>
          <a:p>
            <a:r>
              <a:rPr lang="en-GB" dirty="0"/>
              <a:t>For detonations, the reaction is so fast that there’s almost no time for expansion, so </a:t>
            </a:r>
            <a:r>
              <a:rPr lang="en-GB" b="1" dirty="0"/>
              <a:t>W is very small</a:t>
            </a:r>
            <a:r>
              <a:rPr lang="en-GB" dirty="0"/>
              <a:t> and most of the energy appears as a huge increase in internal energy — meaning extremely high pressures.</a:t>
            </a:r>
            <a:br>
              <a:rPr lang="en-GB" dirty="0"/>
            </a:br>
            <a:r>
              <a:rPr lang="en-GB" dirty="0"/>
              <a:t>For propellants, which burn more slowly and push against a moving boundary, more of the energy is converted into </a:t>
            </a:r>
            <a:r>
              <a:rPr lang="en-GB" b="1" dirty="0"/>
              <a:t>work</a:t>
            </a:r>
            <a:r>
              <a:rPr lang="en-GB" dirty="0"/>
              <a:t>, producing controlled thrust rather than a sudden shock.</a:t>
            </a:r>
          </a:p>
          <a:p>
            <a:r>
              <a:rPr lang="en-GB" dirty="0"/>
              <a:t>So the First Law is not just a theoretical idea — it is fundamental for calculating heat of reaction, explosion energy, blast behaviour, and propellant performance.</a:t>
            </a:r>
          </a:p>
          <a:p>
            <a:endParaRPr lang="en-GB" dirty="0"/>
          </a:p>
        </p:txBody>
      </p:sp>
      <p:sp>
        <p:nvSpPr>
          <p:cNvPr id="4" name="Slide Number Placeholder 3"/>
          <p:cNvSpPr>
            <a:spLocks noGrp="1"/>
          </p:cNvSpPr>
          <p:nvPr>
            <p:ph type="sldNum" sz="quarter" idx="5"/>
          </p:nvPr>
        </p:nvSpPr>
        <p:spPr/>
        <p:txBody>
          <a:bodyPr/>
          <a:lstStyle/>
          <a:p>
            <a:fld id="{94A5C327-B817-4497-9DE2-C7C2E9F7C458}" type="slidenum">
              <a:rPr lang="en-GB" smtClean="0"/>
              <a:t>13</a:t>
            </a:fld>
            <a:endParaRPr lang="en-GB"/>
          </a:p>
        </p:txBody>
      </p:sp>
    </p:spTree>
    <p:extLst>
      <p:ext uri="{BB962C8B-B14F-4D97-AF65-F5344CB8AC3E}">
        <p14:creationId xmlns:p14="http://schemas.microsoft.com/office/powerpoint/2010/main" val="2955999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4A5C327-B817-4497-9DE2-C7C2E9F7C458}" type="slidenum">
              <a:rPr lang="en-GB" smtClean="0"/>
              <a:t>14</a:t>
            </a:fld>
            <a:endParaRPr lang="en-GB"/>
          </a:p>
        </p:txBody>
      </p:sp>
    </p:spTree>
    <p:extLst>
      <p:ext uri="{BB962C8B-B14F-4D97-AF65-F5344CB8AC3E}">
        <p14:creationId xmlns:p14="http://schemas.microsoft.com/office/powerpoint/2010/main" val="10209262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A5C327-B817-4497-9DE2-C7C2E9F7C458}" type="slidenum">
              <a:rPr lang="en-GB" smtClean="0"/>
              <a:t>15</a:t>
            </a:fld>
            <a:endParaRPr lang="en-GB"/>
          </a:p>
        </p:txBody>
      </p:sp>
    </p:spTree>
    <p:extLst>
      <p:ext uri="{BB962C8B-B14F-4D97-AF65-F5344CB8AC3E}">
        <p14:creationId xmlns:p14="http://schemas.microsoft.com/office/powerpoint/2010/main" val="8449185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introduces the Second Law of Thermodynamics, which is one of the most fundamental ideas in energy science — and especially relevant for understanding how energetic materials behave.</a:t>
            </a:r>
          </a:p>
          <a:p>
            <a:r>
              <a:rPr lang="en-GB" dirty="0"/>
              <a:t>The Second Law tells us that in any </a:t>
            </a:r>
            <a:r>
              <a:rPr lang="en-GB" b="1" dirty="0"/>
              <a:t>spontaneous</a:t>
            </a:r>
            <a:r>
              <a:rPr lang="en-GB" dirty="0"/>
              <a:t> process, the entropy of an isolated system will increase.</a:t>
            </a:r>
            <a:br>
              <a:rPr lang="en-GB" dirty="0"/>
            </a:br>
            <a:r>
              <a:rPr lang="en-GB" dirty="0"/>
              <a:t>Entropy is often described as ‘disorder,’ but a more useful interpretation is that entropy measures the </a:t>
            </a:r>
            <a:r>
              <a:rPr lang="en-GB" b="1" dirty="0"/>
              <a:t>number of ways energy can be distributed</a:t>
            </a:r>
            <a:r>
              <a:rPr lang="en-GB" dirty="0"/>
              <a:t> within a system.</a:t>
            </a:r>
          </a:p>
          <a:p>
            <a:r>
              <a:rPr lang="en-GB" dirty="0"/>
              <a:t>When we look at the diagram, we can see how entropy changes with phase.</a:t>
            </a:r>
            <a:br>
              <a:rPr lang="en-GB" dirty="0"/>
            </a:br>
            <a:r>
              <a:rPr lang="en-GB" dirty="0"/>
              <a:t>Solids have relatively few ways to arrange their energy, so they have low entropy.</a:t>
            </a:r>
            <a:br>
              <a:rPr lang="en-GB" dirty="0"/>
            </a:br>
            <a:r>
              <a:rPr lang="en-GB" dirty="0"/>
              <a:t>Liquids have more freedom of movement, so entropy increases.</a:t>
            </a:r>
            <a:br>
              <a:rPr lang="en-GB" dirty="0"/>
            </a:br>
            <a:r>
              <a:rPr lang="en-GB" dirty="0"/>
              <a:t>And gases have by far the most possible energy distributions — so they have the </a:t>
            </a:r>
            <a:r>
              <a:rPr lang="en-GB" b="1" dirty="0"/>
              <a:t>highest entropy</a:t>
            </a:r>
            <a:r>
              <a:rPr lang="en-GB" dirty="0"/>
              <a:t>.</a:t>
            </a:r>
          </a:p>
          <a:p>
            <a:r>
              <a:rPr lang="en-GB" dirty="0"/>
              <a:t>This also explains key qualitative trends:</a:t>
            </a:r>
          </a:p>
          <a:p>
            <a:pPr>
              <a:buFont typeface="Arial" panose="020B0604020202020204" pitchFamily="34" charset="0"/>
              <a:buChar char="•"/>
            </a:pPr>
            <a:r>
              <a:rPr lang="en-GB" dirty="0"/>
              <a:t>When we melt or boil a substance, entropy increases.</a:t>
            </a:r>
          </a:p>
          <a:p>
            <a:pPr>
              <a:buFont typeface="Arial" panose="020B0604020202020204" pitchFamily="34" charset="0"/>
              <a:buChar char="•"/>
            </a:pPr>
            <a:r>
              <a:rPr lang="en-GB" dirty="0"/>
              <a:t>When we freeze or condense, entropy decreases.</a:t>
            </a:r>
          </a:p>
          <a:p>
            <a:pPr>
              <a:buFont typeface="Arial" panose="020B0604020202020204" pitchFamily="34" charset="0"/>
              <a:buChar char="•"/>
            </a:pPr>
            <a:r>
              <a:rPr lang="en-GB" dirty="0"/>
              <a:t>When gases mix or expand into a larger space, entropy increases because the molecules have more available microstates.</a:t>
            </a:r>
          </a:p>
          <a:p>
            <a:r>
              <a:rPr lang="en-GB" dirty="0"/>
              <a:t>Now, in the context of OME, this is important because </a:t>
            </a:r>
            <a:r>
              <a:rPr lang="en-GB" b="1" dirty="0"/>
              <a:t>spontaneous reactions tend to produce more disorder — meaning ΔS is positive</a:t>
            </a:r>
            <a:r>
              <a:rPr lang="en-GB" dirty="0"/>
              <a:t>.</a:t>
            </a:r>
            <a:br>
              <a:rPr lang="en-GB" dirty="0"/>
            </a:br>
            <a:r>
              <a:rPr lang="en-GB" dirty="0"/>
              <a:t>Explosive decomposition is a perfect example of this: a dense solid turning almost instantly into a mixture of hot gases. That transformation represents a huge increase in entropy.</a:t>
            </a:r>
          </a:p>
          <a:p>
            <a:r>
              <a:rPr lang="en-GB" dirty="0"/>
              <a:t>The Second Law therefore helps us understand:</a:t>
            </a:r>
          </a:p>
          <a:p>
            <a:pPr>
              <a:buFont typeface="Arial" panose="020B0604020202020204" pitchFamily="34" charset="0"/>
              <a:buChar char="•"/>
            </a:pPr>
            <a:r>
              <a:rPr lang="en-GB" dirty="0"/>
              <a:t>why explosive reactions are strongly favoured once initiated,</a:t>
            </a:r>
          </a:p>
          <a:p>
            <a:pPr>
              <a:buFont typeface="Arial" panose="020B0604020202020204" pitchFamily="34" charset="0"/>
              <a:buChar char="•"/>
            </a:pPr>
            <a:r>
              <a:rPr lang="en-GB" dirty="0"/>
              <a:t>why gases produced in detonations expand so violently,</a:t>
            </a:r>
          </a:p>
          <a:p>
            <a:pPr>
              <a:buFont typeface="Arial" panose="020B0604020202020204" pitchFamily="34" charset="0"/>
              <a:buChar char="•"/>
            </a:pPr>
            <a:r>
              <a:rPr lang="en-GB" dirty="0"/>
              <a:t>and why the thermodynamic ‘driving force’ of decomposition is related to the increase in entropy.</a:t>
            </a:r>
          </a:p>
          <a:p>
            <a:r>
              <a:rPr lang="en-GB" dirty="0"/>
              <a:t>In short, the Second Law tells us that nature prefers states with greater energy dispersal, and explosive reactions do exactly that — they convert an ordered solid into rapidly expanding, highly disordered gases.”</a:t>
            </a:r>
          </a:p>
          <a:p>
            <a:endParaRPr lang="en-GB" dirty="0"/>
          </a:p>
        </p:txBody>
      </p:sp>
      <p:sp>
        <p:nvSpPr>
          <p:cNvPr id="4" name="Slide Number Placeholder 3"/>
          <p:cNvSpPr>
            <a:spLocks noGrp="1"/>
          </p:cNvSpPr>
          <p:nvPr>
            <p:ph type="sldNum" sz="quarter" idx="5"/>
          </p:nvPr>
        </p:nvSpPr>
        <p:spPr/>
        <p:txBody>
          <a:bodyPr/>
          <a:lstStyle/>
          <a:p>
            <a:fld id="{94A5C327-B817-4497-9DE2-C7C2E9F7C458}" type="slidenum">
              <a:rPr lang="en-GB" smtClean="0"/>
              <a:t>16</a:t>
            </a:fld>
            <a:endParaRPr lang="en-GB"/>
          </a:p>
        </p:txBody>
      </p:sp>
    </p:spTree>
    <p:extLst>
      <p:ext uri="{BB962C8B-B14F-4D97-AF65-F5344CB8AC3E}">
        <p14:creationId xmlns:p14="http://schemas.microsoft.com/office/powerpoint/2010/main" val="1846863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4A5C327-B817-4497-9DE2-C7C2E9F7C458}" type="slidenum">
              <a:rPr lang="en-GB" smtClean="0"/>
              <a:t>17</a:t>
            </a:fld>
            <a:endParaRPr lang="en-GB"/>
          </a:p>
        </p:txBody>
      </p:sp>
    </p:spTree>
    <p:extLst>
      <p:ext uri="{BB962C8B-B14F-4D97-AF65-F5344CB8AC3E}">
        <p14:creationId xmlns:p14="http://schemas.microsoft.com/office/powerpoint/2010/main" val="31315239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4A5C327-B817-4497-9DE2-C7C2E9F7C458}" type="slidenum">
              <a:rPr lang="en-GB" smtClean="0"/>
              <a:t>18</a:t>
            </a:fld>
            <a:endParaRPr lang="en-GB"/>
          </a:p>
        </p:txBody>
      </p:sp>
    </p:spTree>
    <p:extLst>
      <p:ext uri="{BB962C8B-B14F-4D97-AF65-F5344CB8AC3E}">
        <p14:creationId xmlns:p14="http://schemas.microsoft.com/office/powerpoint/2010/main" val="287270617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4A5C327-B817-4497-9DE2-C7C2E9F7C458}" type="slidenum">
              <a:rPr lang="en-GB" smtClean="0"/>
              <a:t>19</a:t>
            </a:fld>
            <a:endParaRPr lang="en-GB"/>
          </a:p>
        </p:txBody>
      </p:sp>
    </p:spTree>
    <p:extLst>
      <p:ext uri="{BB962C8B-B14F-4D97-AF65-F5344CB8AC3E}">
        <p14:creationId xmlns:p14="http://schemas.microsoft.com/office/powerpoint/2010/main" val="39620275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4A5C327-B817-4497-9DE2-C7C2E9F7C458}" type="slidenum">
              <a:rPr lang="en-GB" smtClean="0"/>
              <a:t>20</a:t>
            </a:fld>
            <a:endParaRPr lang="en-GB"/>
          </a:p>
        </p:txBody>
      </p:sp>
    </p:spTree>
    <p:extLst>
      <p:ext uri="{BB962C8B-B14F-4D97-AF65-F5344CB8AC3E}">
        <p14:creationId xmlns:p14="http://schemas.microsoft.com/office/powerpoint/2010/main" val="5252281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4A5C327-B817-4497-9DE2-C7C2E9F7C458}" type="slidenum">
              <a:rPr lang="en-GB" smtClean="0"/>
              <a:t>21</a:t>
            </a:fld>
            <a:endParaRPr lang="en-GB"/>
          </a:p>
        </p:txBody>
      </p:sp>
    </p:spTree>
    <p:extLst>
      <p:ext uri="{BB962C8B-B14F-4D97-AF65-F5344CB8AC3E}">
        <p14:creationId xmlns:p14="http://schemas.microsoft.com/office/powerpoint/2010/main" val="146557875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4A5C327-B817-4497-9DE2-C7C2E9F7C458}" type="slidenum">
              <a:rPr lang="en-GB" smtClean="0"/>
              <a:t>23</a:t>
            </a:fld>
            <a:endParaRPr lang="en-GB"/>
          </a:p>
        </p:txBody>
      </p:sp>
    </p:spTree>
    <p:extLst>
      <p:ext uri="{BB962C8B-B14F-4D97-AF65-F5344CB8AC3E}">
        <p14:creationId xmlns:p14="http://schemas.microsoft.com/office/powerpoint/2010/main" val="204216847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Heat of explosion vs heat of combustion (10 min)</a:t>
            </a:r>
          </a:p>
          <a:p>
            <a:pPr>
              <a:buFont typeface="Arial" panose="020B0604020202020204" pitchFamily="34" charset="0"/>
              <a:buChar char="•"/>
            </a:pPr>
            <a:r>
              <a:rPr lang="en-GB" dirty="0" err="1"/>
              <a:t>ΔHex</a:t>
            </a:r>
            <a:r>
              <a:rPr lang="en-GB" dirty="0"/>
              <a:t> (detonation)</a:t>
            </a:r>
          </a:p>
          <a:p>
            <a:pPr>
              <a:buFont typeface="Arial" panose="020B0604020202020204" pitchFamily="34" charset="0"/>
              <a:buChar char="•"/>
            </a:pPr>
            <a:r>
              <a:rPr lang="en-GB" dirty="0" err="1"/>
              <a:t>ΔHcomb</a:t>
            </a:r>
            <a:r>
              <a:rPr lang="en-GB" dirty="0"/>
              <a:t> (oxygen present)</a:t>
            </a:r>
          </a:p>
          <a:p>
            <a:pPr>
              <a:buFont typeface="Arial" panose="020B0604020202020204" pitchFamily="34" charset="0"/>
              <a:buChar char="•"/>
            </a:pPr>
            <a:r>
              <a:rPr lang="en-GB" dirty="0"/>
              <a:t>Why </a:t>
            </a:r>
            <a:r>
              <a:rPr lang="en-GB" dirty="0" err="1"/>
              <a:t>ΔHcomb</a:t>
            </a:r>
            <a:r>
              <a:rPr lang="en-GB" dirty="0"/>
              <a:t> is used for calorimetry but </a:t>
            </a:r>
            <a:r>
              <a:rPr lang="en-GB" dirty="0" err="1"/>
              <a:t>ΔHex</a:t>
            </a:r>
            <a:r>
              <a:rPr lang="en-GB" dirty="0"/>
              <a:t> controls detonation</a:t>
            </a:r>
          </a:p>
          <a:p>
            <a:pPr>
              <a:buFont typeface="Arial" panose="020B0604020202020204" pitchFamily="34" charset="0"/>
              <a:buChar char="•"/>
            </a:pPr>
            <a:r>
              <a:rPr lang="en-GB" dirty="0"/>
              <a:t>Concept of explosive power = Q × V₀</a:t>
            </a:r>
          </a:p>
          <a:p>
            <a:endParaRPr lang="en-GB" dirty="0"/>
          </a:p>
        </p:txBody>
      </p:sp>
      <p:sp>
        <p:nvSpPr>
          <p:cNvPr id="4" name="Slide Number Placeholder 3"/>
          <p:cNvSpPr>
            <a:spLocks noGrp="1"/>
          </p:cNvSpPr>
          <p:nvPr>
            <p:ph type="sldNum" sz="quarter" idx="5"/>
          </p:nvPr>
        </p:nvSpPr>
        <p:spPr/>
        <p:txBody>
          <a:bodyPr/>
          <a:lstStyle/>
          <a:p>
            <a:fld id="{94A5C327-B817-4497-9DE2-C7C2E9F7C458}" type="slidenum">
              <a:rPr lang="en-GB" smtClean="0"/>
              <a:t>24</a:t>
            </a:fld>
            <a:endParaRPr lang="en-GB"/>
          </a:p>
        </p:txBody>
      </p:sp>
    </p:spTree>
    <p:extLst>
      <p:ext uri="{BB962C8B-B14F-4D97-AF65-F5344CB8AC3E}">
        <p14:creationId xmlns:p14="http://schemas.microsoft.com/office/powerpoint/2010/main" val="284545526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4A5C327-B817-4497-9DE2-C7C2E9F7C458}" type="slidenum">
              <a:rPr lang="en-GB" smtClean="0"/>
              <a:t>25</a:t>
            </a:fld>
            <a:endParaRPr lang="en-GB"/>
          </a:p>
        </p:txBody>
      </p:sp>
    </p:spTree>
    <p:extLst>
      <p:ext uri="{BB962C8B-B14F-4D97-AF65-F5344CB8AC3E}">
        <p14:creationId xmlns:p14="http://schemas.microsoft.com/office/powerpoint/2010/main" val="224362855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4A5C327-B817-4497-9DE2-C7C2E9F7C458}" type="slidenum">
              <a:rPr lang="en-GB" smtClean="0"/>
              <a:t>26</a:t>
            </a:fld>
            <a:endParaRPr lang="en-GB"/>
          </a:p>
        </p:txBody>
      </p:sp>
    </p:spTree>
    <p:extLst>
      <p:ext uri="{BB962C8B-B14F-4D97-AF65-F5344CB8AC3E}">
        <p14:creationId xmlns:p14="http://schemas.microsoft.com/office/powerpoint/2010/main" val="252397377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4A5C327-B817-4497-9DE2-C7C2E9F7C458}" type="slidenum">
              <a:rPr lang="en-GB" smtClean="0"/>
              <a:t>27</a:t>
            </a:fld>
            <a:endParaRPr lang="en-GB"/>
          </a:p>
        </p:txBody>
      </p:sp>
    </p:spTree>
    <p:extLst>
      <p:ext uri="{BB962C8B-B14F-4D97-AF65-F5344CB8AC3E}">
        <p14:creationId xmlns:p14="http://schemas.microsoft.com/office/powerpoint/2010/main" val="204949218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4A5C327-B817-4497-9DE2-C7C2E9F7C458}" type="slidenum">
              <a:rPr lang="en-GB" smtClean="0"/>
              <a:t>28</a:t>
            </a:fld>
            <a:endParaRPr lang="en-GB"/>
          </a:p>
        </p:txBody>
      </p:sp>
    </p:spTree>
    <p:extLst>
      <p:ext uri="{BB962C8B-B14F-4D97-AF65-F5344CB8AC3E}">
        <p14:creationId xmlns:p14="http://schemas.microsoft.com/office/powerpoint/2010/main" val="322962502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A5C327-B817-4497-9DE2-C7C2E9F7C458}" type="slidenum">
              <a:rPr lang="en-GB" smtClean="0"/>
              <a:t>29</a:t>
            </a:fld>
            <a:endParaRPr lang="en-GB"/>
          </a:p>
        </p:txBody>
      </p:sp>
    </p:spTree>
    <p:extLst>
      <p:ext uri="{BB962C8B-B14F-4D97-AF65-F5344CB8AC3E}">
        <p14:creationId xmlns:p14="http://schemas.microsoft.com/office/powerpoint/2010/main" val="21068674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CA8933D-A111-4FE2-AE58-7A1ACA51D34F}"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5AC0F6-F69C-4CCC-99FE-8B2370B54B98}" type="slidenum">
              <a:rPr lang="en-GB" smtClean="0"/>
              <a:t>‹#›</a:t>
            </a:fld>
            <a:endParaRPr lang="en-GB"/>
          </a:p>
        </p:txBody>
      </p:sp>
    </p:spTree>
    <p:extLst>
      <p:ext uri="{BB962C8B-B14F-4D97-AF65-F5344CB8AC3E}">
        <p14:creationId xmlns:p14="http://schemas.microsoft.com/office/powerpoint/2010/main" val="23069669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A8933D-A111-4FE2-AE58-7A1ACA51D34F}"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5AC0F6-F69C-4CCC-99FE-8B2370B54B98}" type="slidenum">
              <a:rPr lang="en-GB" smtClean="0"/>
              <a:t>‹#›</a:t>
            </a:fld>
            <a:endParaRPr lang="en-GB"/>
          </a:p>
        </p:txBody>
      </p:sp>
    </p:spTree>
    <p:extLst>
      <p:ext uri="{BB962C8B-B14F-4D97-AF65-F5344CB8AC3E}">
        <p14:creationId xmlns:p14="http://schemas.microsoft.com/office/powerpoint/2010/main" val="13210676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A8933D-A111-4FE2-AE58-7A1ACA51D34F}"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5AC0F6-F69C-4CCC-99FE-8B2370B54B98}" type="slidenum">
              <a:rPr lang="en-GB" smtClean="0"/>
              <a:t>‹#›</a:t>
            </a:fld>
            <a:endParaRPr lang="en-GB"/>
          </a:p>
        </p:txBody>
      </p:sp>
    </p:spTree>
    <p:extLst>
      <p:ext uri="{BB962C8B-B14F-4D97-AF65-F5344CB8AC3E}">
        <p14:creationId xmlns:p14="http://schemas.microsoft.com/office/powerpoint/2010/main" val="10114545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CA8933D-A111-4FE2-AE58-7A1ACA51D34F}"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95AC0F6-F69C-4CCC-99FE-8B2370B54B98}" type="slidenum">
              <a:rPr lang="en-GB" smtClean="0"/>
              <a:t>‹#›</a:t>
            </a:fld>
            <a:endParaRPr lang="en-GB"/>
          </a:p>
        </p:txBody>
      </p:sp>
    </p:spTree>
    <p:extLst>
      <p:ext uri="{BB962C8B-B14F-4D97-AF65-F5344CB8AC3E}">
        <p14:creationId xmlns:p14="http://schemas.microsoft.com/office/powerpoint/2010/main" val="29189445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CA8933D-A111-4FE2-AE58-7A1ACA51D34F}" type="datetimeFigureOut">
              <a:rPr lang="en-GB" smtClean="0"/>
              <a:t>17/11/2025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95AC0F6-F69C-4CCC-99FE-8B2370B54B98}" type="slidenum">
              <a:rPr lang="en-GB" smtClean="0"/>
              <a:t>‹#›</a:t>
            </a:fld>
            <a:endParaRPr lang="en-GB"/>
          </a:p>
        </p:txBody>
      </p:sp>
    </p:spTree>
    <p:extLst>
      <p:ext uri="{BB962C8B-B14F-4D97-AF65-F5344CB8AC3E}">
        <p14:creationId xmlns:p14="http://schemas.microsoft.com/office/powerpoint/2010/main" val="25018102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CA8933D-A111-4FE2-AE58-7A1ACA51D34F}" type="datetimeFigureOut">
              <a:rPr lang="en-GB" smtClean="0"/>
              <a:t>17/11/2025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95AC0F6-F69C-4CCC-99FE-8B2370B54B98}" type="slidenum">
              <a:rPr lang="en-GB" smtClean="0"/>
              <a:t>‹#›</a:t>
            </a:fld>
            <a:endParaRPr lang="en-GB"/>
          </a:p>
        </p:txBody>
      </p:sp>
    </p:spTree>
    <p:extLst>
      <p:ext uri="{BB962C8B-B14F-4D97-AF65-F5344CB8AC3E}">
        <p14:creationId xmlns:p14="http://schemas.microsoft.com/office/powerpoint/2010/main" val="15710673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CA8933D-A111-4FE2-AE58-7A1ACA51D34F}" type="datetimeFigureOut">
              <a:rPr lang="en-GB" smtClean="0"/>
              <a:t>17/11/2025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95AC0F6-F69C-4CCC-99FE-8B2370B54B98}" type="slidenum">
              <a:rPr lang="en-GB" smtClean="0"/>
              <a:t>‹#›</a:t>
            </a:fld>
            <a:endParaRPr lang="en-GB"/>
          </a:p>
        </p:txBody>
      </p:sp>
    </p:spTree>
    <p:extLst>
      <p:ext uri="{BB962C8B-B14F-4D97-AF65-F5344CB8AC3E}">
        <p14:creationId xmlns:p14="http://schemas.microsoft.com/office/powerpoint/2010/main" val="23647484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CA8933D-A111-4FE2-AE58-7A1ACA51D34F}"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95AC0F6-F69C-4CCC-99FE-8B2370B54B98}" type="slidenum">
              <a:rPr lang="en-GB" smtClean="0"/>
              <a:t>‹#›</a:t>
            </a:fld>
            <a:endParaRPr lang="en-GB"/>
          </a:p>
        </p:txBody>
      </p:sp>
    </p:spTree>
    <p:extLst>
      <p:ext uri="{BB962C8B-B14F-4D97-AF65-F5344CB8AC3E}">
        <p14:creationId xmlns:p14="http://schemas.microsoft.com/office/powerpoint/2010/main" val="31543410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CA8933D-A111-4FE2-AE58-7A1ACA51D34F}"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95AC0F6-F69C-4CCC-99FE-8B2370B54B98}" type="slidenum">
              <a:rPr lang="en-GB" smtClean="0"/>
              <a:t>‹#›</a:t>
            </a:fld>
            <a:endParaRPr lang="en-GB"/>
          </a:p>
        </p:txBody>
      </p:sp>
    </p:spTree>
    <p:extLst>
      <p:ext uri="{BB962C8B-B14F-4D97-AF65-F5344CB8AC3E}">
        <p14:creationId xmlns:p14="http://schemas.microsoft.com/office/powerpoint/2010/main" val="324417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CA8933D-A111-4FE2-AE58-7A1ACA51D34F}"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95AC0F6-F69C-4CCC-99FE-8B2370B54B98}" type="slidenum">
              <a:rPr lang="en-GB" smtClean="0"/>
              <a:t>‹#›</a:t>
            </a:fld>
            <a:endParaRPr lang="en-GB"/>
          </a:p>
        </p:txBody>
      </p:sp>
    </p:spTree>
    <p:extLst>
      <p:ext uri="{BB962C8B-B14F-4D97-AF65-F5344CB8AC3E}">
        <p14:creationId xmlns:p14="http://schemas.microsoft.com/office/powerpoint/2010/main" val="4720220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CA8933D-A111-4FE2-AE58-7A1ACA51D34F}"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95AC0F6-F69C-4CCC-99FE-8B2370B54B98}" type="slidenum">
              <a:rPr lang="en-GB" smtClean="0"/>
              <a:t>‹#›</a:t>
            </a:fld>
            <a:endParaRPr lang="en-GB"/>
          </a:p>
        </p:txBody>
      </p:sp>
    </p:spTree>
    <p:extLst>
      <p:ext uri="{BB962C8B-B14F-4D97-AF65-F5344CB8AC3E}">
        <p14:creationId xmlns:p14="http://schemas.microsoft.com/office/powerpoint/2010/main" val="39826679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CA8933D-A111-4FE2-AE58-7A1ACA51D34F}"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95AC0F6-F69C-4CCC-99FE-8B2370B54B98}"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5753836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CA8933D-A111-4FE2-AE58-7A1ACA51D34F}"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95AC0F6-F69C-4CCC-99FE-8B2370B54B98}" type="slidenum">
              <a:rPr lang="en-GB" smtClean="0"/>
              <a:t>‹#›</a:t>
            </a:fld>
            <a:endParaRPr lang="en-GB"/>
          </a:p>
        </p:txBody>
      </p:sp>
    </p:spTree>
    <p:extLst>
      <p:ext uri="{BB962C8B-B14F-4D97-AF65-F5344CB8AC3E}">
        <p14:creationId xmlns:p14="http://schemas.microsoft.com/office/powerpoint/2010/main" val="12606167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CA8933D-A111-4FE2-AE58-7A1ACA51D34F}" type="datetimeFigureOut">
              <a:rPr lang="en-GB" smtClean="0"/>
              <a:t>17/11/2025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95AC0F6-F69C-4CCC-99FE-8B2370B54B98}" type="slidenum">
              <a:rPr lang="en-GB" smtClean="0"/>
              <a:t>‹#›</a:t>
            </a:fld>
            <a:endParaRPr lang="en-GB"/>
          </a:p>
        </p:txBody>
      </p:sp>
    </p:spTree>
    <p:extLst>
      <p:ext uri="{BB962C8B-B14F-4D97-AF65-F5344CB8AC3E}">
        <p14:creationId xmlns:p14="http://schemas.microsoft.com/office/powerpoint/2010/main" val="4964308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CA8933D-A111-4FE2-AE58-7A1ACA51D34F}" type="datetimeFigureOut">
              <a:rPr lang="en-GB" smtClean="0"/>
              <a:t>17/11/2025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95AC0F6-F69C-4CCC-99FE-8B2370B54B98}" type="slidenum">
              <a:rPr lang="en-GB" smtClean="0"/>
              <a:t>‹#›</a:t>
            </a:fld>
            <a:endParaRPr lang="en-GB"/>
          </a:p>
        </p:txBody>
      </p:sp>
    </p:spTree>
    <p:extLst>
      <p:ext uri="{BB962C8B-B14F-4D97-AF65-F5344CB8AC3E}">
        <p14:creationId xmlns:p14="http://schemas.microsoft.com/office/powerpoint/2010/main" val="20088408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A8933D-A111-4FE2-AE58-7A1ACA51D34F}"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5AC0F6-F69C-4CCC-99FE-8B2370B54B98}" type="slidenum">
              <a:rPr lang="en-GB" smtClean="0"/>
              <a:t>‹#›</a:t>
            </a:fld>
            <a:endParaRPr lang="en-GB"/>
          </a:p>
        </p:txBody>
      </p:sp>
    </p:spTree>
    <p:extLst>
      <p:ext uri="{BB962C8B-B14F-4D97-AF65-F5344CB8AC3E}">
        <p14:creationId xmlns:p14="http://schemas.microsoft.com/office/powerpoint/2010/main" val="20567884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A8933D-A111-4FE2-AE58-7A1ACA51D34F}"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5AC0F6-F69C-4CCC-99FE-8B2370B54B98}" type="slidenum">
              <a:rPr lang="en-GB" smtClean="0"/>
              <a:t>‹#›</a:t>
            </a:fld>
            <a:endParaRPr lang="en-GB"/>
          </a:p>
        </p:txBody>
      </p:sp>
    </p:spTree>
    <p:extLst>
      <p:ext uri="{BB962C8B-B14F-4D97-AF65-F5344CB8AC3E}">
        <p14:creationId xmlns:p14="http://schemas.microsoft.com/office/powerpoint/2010/main" val="23540663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CA8933D-A111-4FE2-AE58-7A1ACA51D34F}" type="datetimeFigureOut">
              <a:rPr lang="en-GB" smtClean="0"/>
              <a:t>17/11/2025</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795AC0F6-F69C-4CCC-99FE-8B2370B54B98}" type="slidenum">
              <a:rPr lang="en-GB" smtClean="0"/>
              <a:t>‹#›</a:t>
            </a:fld>
            <a:endParaRPr lang="en-GB"/>
          </a:p>
        </p:txBody>
      </p:sp>
    </p:spTree>
    <p:extLst>
      <p:ext uri="{BB962C8B-B14F-4D97-AF65-F5344CB8AC3E}">
        <p14:creationId xmlns:p14="http://schemas.microsoft.com/office/powerpoint/2010/main" val="3181777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6.xml"/><Relationship Id="rId4" Type="http://schemas.openxmlformats.org/officeDocument/2006/relationships/hyperlink" Target="https://learnbin.net/the-zeroth-law-of-thermodynamics/"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6.xml"/><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1B50F-6B73-4EE1-A777-841CE315EA5C}"/>
              </a:ext>
            </a:extLst>
          </p:cNvPr>
          <p:cNvSpPr>
            <a:spLocks noGrp="1"/>
          </p:cNvSpPr>
          <p:nvPr>
            <p:ph type="ctrTitle"/>
          </p:nvPr>
        </p:nvSpPr>
        <p:spPr>
          <a:xfrm>
            <a:off x="1751012" y="-9658"/>
            <a:ext cx="8689976" cy="4678250"/>
          </a:xfrm>
        </p:spPr>
        <p:txBody>
          <a:bodyPr/>
          <a:lstStyle/>
          <a:p>
            <a:r>
              <a:rPr lang="en-GB" dirty="0"/>
              <a:t>Introduction to  thermodynamics</a:t>
            </a:r>
            <a:br>
              <a:rPr lang="en-GB" dirty="0"/>
            </a:br>
            <a:br>
              <a:rPr lang="en-GB" dirty="0"/>
            </a:br>
            <a:br>
              <a:rPr lang="en-GB" dirty="0"/>
            </a:br>
            <a:r>
              <a:rPr lang="en-GB" sz="3600" dirty="0"/>
              <a:t>Lecture 8</a:t>
            </a:r>
            <a:endParaRPr lang="en-GB" dirty="0"/>
          </a:p>
        </p:txBody>
      </p:sp>
      <p:sp>
        <p:nvSpPr>
          <p:cNvPr id="3" name="Subtitle 2">
            <a:extLst>
              <a:ext uri="{FF2B5EF4-FFF2-40B4-BE49-F238E27FC236}">
                <a16:creationId xmlns:a16="http://schemas.microsoft.com/office/drawing/2014/main" id="{4865F7CE-ED65-47D3-BD6D-B8E49E115965}"/>
              </a:ext>
            </a:extLst>
          </p:cNvPr>
          <p:cNvSpPr>
            <a:spLocks noGrp="1"/>
          </p:cNvSpPr>
          <p:nvPr>
            <p:ph type="subTitle" idx="1"/>
          </p:nvPr>
        </p:nvSpPr>
        <p:spPr>
          <a:xfrm>
            <a:off x="1808967" y="5212724"/>
            <a:ext cx="8689976" cy="1371599"/>
          </a:xfrm>
        </p:spPr>
        <p:txBody>
          <a:bodyPr/>
          <a:lstStyle/>
          <a:p>
            <a:r>
              <a:rPr lang="en-GB"/>
              <a:t>acda6020</a:t>
            </a:r>
            <a:endParaRPr lang="en-GB" dirty="0"/>
          </a:p>
        </p:txBody>
      </p:sp>
    </p:spTree>
    <p:extLst>
      <p:ext uri="{BB962C8B-B14F-4D97-AF65-F5344CB8AC3E}">
        <p14:creationId xmlns:p14="http://schemas.microsoft.com/office/powerpoint/2010/main" val="28873411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E6D87-6E65-41CF-8BF8-20FE5F869750}"/>
              </a:ext>
            </a:extLst>
          </p:cNvPr>
          <p:cNvSpPr>
            <a:spLocks noGrp="1"/>
          </p:cNvSpPr>
          <p:nvPr>
            <p:ph type="title"/>
          </p:nvPr>
        </p:nvSpPr>
        <p:spPr>
          <a:xfrm>
            <a:off x="913774" y="1"/>
            <a:ext cx="10364451" cy="858644"/>
          </a:xfrm>
        </p:spPr>
        <p:txBody>
          <a:bodyPr/>
          <a:lstStyle/>
          <a:p>
            <a:r>
              <a:rPr lang="en-GB" dirty="0"/>
              <a:t>Learning outcomes</a:t>
            </a:r>
          </a:p>
        </p:txBody>
      </p:sp>
      <p:sp>
        <p:nvSpPr>
          <p:cNvPr id="3" name="Content Placeholder 2">
            <a:extLst>
              <a:ext uri="{FF2B5EF4-FFF2-40B4-BE49-F238E27FC236}">
                <a16:creationId xmlns:a16="http://schemas.microsoft.com/office/drawing/2014/main" id="{63F05578-98AB-4555-A2E1-23115B31AA4E}"/>
              </a:ext>
            </a:extLst>
          </p:cNvPr>
          <p:cNvSpPr>
            <a:spLocks noGrp="1"/>
          </p:cNvSpPr>
          <p:nvPr>
            <p:ph sz="quarter" idx="13"/>
          </p:nvPr>
        </p:nvSpPr>
        <p:spPr>
          <a:xfrm>
            <a:off x="913149" y="1251970"/>
            <a:ext cx="10363826" cy="3424107"/>
          </a:xfrm>
        </p:spPr>
        <p:txBody>
          <a:bodyPr>
            <a:normAutofit/>
          </a:bodyPr>
          <a:lstStyle/>
          <a:p>
            <a:r>
              <a:rPr lang="en-GB" sz="2800" cap="none" dirty="0"/>
              <a:t>Explain concepts of enthalpy, entropy and free Gibbs energy</a:t>
            </a:r>
          </a:p>
          <a:p>
            <a:r>
              <a:rPr lang="en-GB" sz="2800" cap="none" dirty="0"/>
              <a:t>State Laws of thermodynamics</a:t>
            </a:r>
          </a:p>
          <a:p>
            <a:r>
              <a:rPr lang="en-GB" sz="2800" cap="none" dirty="0"/>
              <a:t>Calculate </a:t>
            </a:r>
            <a:r>
              <a:rPr lang="el-GR" sz="2800" cap="none" dirty="0"/>
              <a:t>Δ</a:t>
            </a:r>
            <a:r>
              <a:rPr lang="en-GB" sz="2800" cap="none" dirty="0"/>
              <a:t>H, </a:t>
            </a:r>
            <a:r>
              <a:rPr lang="el-GR" sz="2800" cap="none" dirty="0"/>
              <a:t>Δ</a:t>
            </a:r>
            <a:r>
              <a:rPr lang="en-GB" sz="2800" cap="none" dirty="0"/>
              <a:t>S, </a:t>
            </a:r>
            <a:r>
              <a:rPr lang="el-GR" sz="2800" cap="none" dirty="0"/>
              <a:t>Δ</a:t>
            </a:r>
            <a:r>
              <a:rPr lang="en-GB" sz="2800" cap="none" dirty="0"/>
              <a:t>G for decomposition reactions</a:t>
            </a:r>
          </a:p>
          <a:p>
            <a:r>
              <a:rPr lang="en-GB" sz="2800" cap="none" dirty="0"/>
              <a:t>Interpret signs (spontaneous/non-spontaneous)</a:t>
            </a:r>
          </a:p>
          <a:p>
            <a:r>
              <a:rPr lang="en-GB" sz="2800" cap="none" dirty="0"/>
              <a:t>Relate thermodynamics to design, storage, and safety</a:t>
            </a:r>
          </a:p>
        </p:txBody>
      </p:sp>
    </p:spTree>
    <p:extLst>
      <p:ext uri="{BB962C8B-B14F-4D97-AF65-F5344CB8AC3E}">
        <p14:creationId xmlns:p14="http://schemas.microsoft.com/office/powerpoint/2010/main" val="34551754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B0F02-3993-4D3F-A331-9913BF2D36A4}"/>
              </a:ext>
            </a:extLst>
          </p:cNvPr>
          <p:cNvSpPr>
            <a:spLocks noGrp="1"/>
          </p:cNvSpPr>
          <p:nvPr>
            <p:ph type="title"/>
          </p:nvPr>
        </p:nvSpPr>
        <p:spPr>
          <a:xfrm>
            <a:off x="913774" y="-374469"/>
            <a:ext cx="10364451" cy="1596177"/>
          </a:xfrm>
        </p:spPr>
        <p:txBody>
          <a:bodyPr/>
          <a:lstStyle/>
          <a:p>
            <a:r>
              <a:rPr lang="en-GB" dirty="0"/>
              <a:t>Introduction to thermodynamics </a:t>
            </a:r>
          </a:p>
        </p:txBody>
      </p:sp>
      <p:sp>
        <p:nvSpPr>
          <p:cNvPr id="3" name="Content Placeholder 2">
            <a:extLst>
              <a:ext uri="{FF2B5EF4-FFF2-40B4-BE49-F238E27FC236}">
                <a16:creationId xmlns:a16="http://schemas.microsoft.com/office/drawing/2014/main" id="{2AE68CA6-ECA0-48CB-9012-4797059FE468}"/>
              </a:ext>
            </a:extLst>
          </p:cNvPr>
          <p:cNvSpPr>
            <a:spLocks noGrp="1"/>
          </p:cNvSpPr>
          <p:nvPr>
            <p:ph sz="quarter" idx="13"/>
          </p:nvPr>
        </p:nvSpPr>
        <p:spPr>
          <a:xfrm>
            <a:off x="608974" y="927310"/>
            <a:ext cx="11099806" cy="6019900"/>
          </a:xfrm>
        </p:spPr>
        <p:txBody>
          <a:bodyPr>
            <a:normAutofit/>
          </a:bodyPr>
          <a:lstStyle/>
          <a:p>
            <a:r>
              <a:rPr lang="en-GB" sz="2800" b="1" cap="none" dirty="0">
                <a:solidFill>
                  <a:srgbClr val="0000FF"/>
                </a:solidFill>
              </a:rPr>
              <a:t>Thermodynamics</a:t>
            </a:r>
            <a:r>
              <a:rPr lang="en-GB" sz="2800" cap="none" dirty="0">
                <a:solidFill>
                  <a:srgbClr val="0070C0"/>
                </a:solidFill>
              </a:rPr>
              <a:t> is the study of </a:t>
            </a:r>
            <a:r>
              <a:rPr lang="en-GB" sz="2800" b="1" cap="none" dirty="0">
                <a:solidFill>
                  <a:srgbClr val="0000FF"/>
                </a:solidFill>
              </a:rPr>
              <a:t>energy</a:t>
            </a:r>
            <a:r>
              <a:rPr lang="en-GB" sz="2800" cap="none" dirty="0">
                <a:solidFill>
                  <a:srgbClr val="0070C0"/>
                </a:solidFill>
              </a:rPr>
              <a:t>, </a:t>
            </a:r>
            <a:r>
              <a:rPr lang="en-GB" sz="2800" b="1" cap="none" dirty="0">
                <a:solidFill>
                  <a:srgbClr val="0000FF"/>
                </a:solidFill>
              </a:rPr>
              <a:t>heat</a:t>
            </a:r>
            <a:r>
              <a:rPr lang="en-GB" sz="2800" cap="none" dirty="0">
                <a:solidFill>
                  <a:srgbClr val="0070C0"/>
                </a:solidFill>
              </a:rPr>
              <a:t>, </a:t>
            </a:r>
            <a:r>
              <a:rPr lang="en-GB" sz="2800" b="1" cap="none" dirty="0">
                <a:solidFill>
                  <a:srgbClr val="0000FF"/>
                </a:solidFill>
              </a:rPr>
              <a:t>work</a:t>
            </a:r>
            <a:r>
              <a:rPr lang="en-GB" sz="2800" cap="none" dirty="0">
                <a:solidFill>
                  <a:srgbClr val="0070C0"/>
                </a:solidFill>
              </a:rPr>
              <a:t>, and how they interact within physical and chemical systems.</a:t>
            </a:r>
          </a:p>
          <a:p>
            <a:r>
              <a:rPr lang="en-GB" sz="2800" cap="none" dirty="0">
                <a:solidFill>
                  <a:srgbClr val="0070C0"/>
                </a:solidFill>
              </a:rPr>
              <a:t>Thermodynamics helps us understand:</a:t>
            </a:r>
          </a:p>
          <a:p>
            <a:pPr lvl="1"/>
            <a:r>
              <a:rPr lang="en-GB" sz="2600" cap="none" dirty="0">
                <a:solidFill>
                  <a:srgbClr val="0070C0"/>
                </a:solidFill>
              </a:rPr>
              <a:t>How temperature, pressure, and volume affect materials</a:t>
            </a:r>
          </a:p>
          <a:p>
            <a:pPr lvl="1"/>
            <a:r>
              <a:rPr lang="en-GB" sz="2600" cap="none" dirty="0">
                <a:solidFill>
                  <a:srgbClr val="0070C0"/>
                </a:solidFill>
              </a:rPr>
              <a:t>How energy is transferred</a:t>
            </a:r>
          </a:p>
          <a:p>
            <a:pPr lvl="1"/>
            <a:r>
              <a:rPr lang="en-GB" sz="2600" cap="none" dirty="0">
                <a:solidFill>
                  <a:srgbClr val="0070C0"/>
                </a:solidFill>
              </a:rPr>
              <a:t>How systems move toward equilibrium or undergo change</a:t>
            </a:r>
          </a:p>
          <a:p>
            <a:pPr lvl="1"/>
            <a:r>
              <a:rPr lang="en-GB" sz="2600" cap="none" dirty="0">
                <a:solidFill>
                  <a:srgbClr val="0070C0"/>
                </a:solidFill>
              </a:rPr>
              <a:t>The physical limits on chemical and physical processes</a:t>
            </a:r>
          </a:p>
          <a:p>
            <a:r>
              <a:rPr lang="en-GB" sz="2800" cap="none" dirty="0">
                <a:solidFill>
                  <a:srgbClr val="0070C0"/>
                </a:solidFill>
              </a:rPr>
              <a:t>Thermodynamic principles underpin all chemical reactivity, across both energetic and non-energetic systems.</a:t>
            </a:r>
          </a:p>
        </p:txBody>
      </p:sp>
    </p:spTree>
    <p:extLst>
      <p:ext uri="{BB962C8B-B14F-4D97-AF65-F5344CB8AC3E}">
        <p14:creationId xmlns:p14="http://schemas.microsoft.com/office/powerpoint/2010/main" val="35032807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953BF-5D3C-443D-A4DF-73B4A0510E58}"/>
              </a:ext>
            </a:extLst>
          </p:cNvPr>
          <p:cNvSpPr>
            <a:spLocks noGrp="1"/>
          </p:cNvSpPr>
          <p:nvPr>
            <p:ph type="title"/>
          </p:nvPr>
        </p:nvSpPr>
        <p:spPr>
          <a:xfrm>
            <a:off x="913149" y="0"/>
            <a:ext cx="10364451" cy="878541"/>
          </a:xfrm>
        </p:spPr>
        <p:txBody>
          <a:bodyPr/>
          <a:lstStyle/>
          <a:p>
            <a:r>
              <a:rPr lang="en-GB" dirty="0"/>
              <a:t>Thermochemistry OF energetic materials</a:t>
            </a:r>
          </a:p>
        </p:txBody>
      </p:sp>
      <p:sp>
        <p:nvSpPr>
          <p:cNvPr id="3" name="Content Placeholder 2">
            <a:extLst>
              <a:ext uri="{FF2B5EF4-FFF2-40B4-BE49-F238E27FC236}">
                <a16:creationId xmlns:a16="http://schemas.microsoft.com/office/drawing/2014/main" id="{649AA82E-4FAE-436A-8B61-073E7B6C2D0A}"/>
              </a:ext>
            </a:extLst>
          </p:cNvPr>
          <p:cNvSpPr>
            <a:spLocks noGrp="1"/>
          </p:cNvSpPr>
          <p:nvPr>
            <p:ph sz="quarter" idx="13"/>
          </p:nvPr>
        </p:nvSpPr>
        <p:spPr>
          <a:xfrm>
            <a:off x="583974" y="878541"/>
            <a:ext cx="11207692" cy="5871882"/>
          </a:xfrm>
        </p:spPr>
        <p:txBody>
          <a:bodyPr>
            <a:normAutofit lnSpcReduction="10000"/>
          </a:bodyPr>
          <a:lstStyle/>
          <a:p>
            <a:r>
              <a:rPr lang="en-GB" sz="2800" cap="none" dirty="0">
                <a:solidFill>
                  <a:srgbClr val="0070C0"/>
                </a:solidFill>
              </a:rPr>
              <a:t>Thermochemistry applies thermodynamic principles to chemical reactions, especially those that release heat.</a:t>
            </a:r>
          </a:p>
          <a:p>
            <a:r>
              <a:rPr lang="en-GB" sz="2800" cap="none" dirty="0">
                <a:solidFill>
                  <a:srgbClr val="0070C0"/>
                </a:solidFill>
              </a:rPr>
              <a:t>Energetic materials rapidly convert chemical energy into heat and gas, driving performance.</a:t>
            </a:r>
          </a:p>
          <a:p>
            <a:r>
              <a:rPr lang="en-GB" sz="2800" cap="none" dirty="0">
                <a:solidFill>
                  <a:srgbClr val="0070C0"/>
                </a:solidFill>
              </a:rPr>
              <a:t>Thermochemistry helps predict:</a:t>
            </a:r>
          </a:p>
          <a:p>
            <a:pPr lvl="1"/>
            <a:r>
              <a:rPr lang="en-GB" sz="2400" b="1" cap="none" dirty="0">
                <a:solidFill>
                  <a:srgbClr val="0000FF"/>
                </a:solidFill>
              </a:rPr>
              <a:t>Energy output </a:t>
            </a:r>
            <a:r>
              <a:rPr lang="en-GB" sz="2400" cap="none" dirty="0">
                <a:solidFill>
                  <a:srgbClr val="0070C0"/>
                </a:solidFill>
              </a:rPr>
              <a:t>(Q, </a:t>
            </a:r>
            <a:r>
              <a:rPr lang="el-GR" sz="2400" cap="none" dirty="0">
                <a:solidFill>
                  <a:srgbClr val="0070C0"/>
                </a:solidFill>
              </a:rPr>
              <a:t>Δ</a:t>
            </a:r>
            <a:r>
              <a:rPr lang="en-GB" sz="2400" cap="none" dirty="0">
                <a:solidFill>
                  <a:srgbClr val="0070C0"/>
                </a:solidFill>
              </a:rPr>
              <a:t>H, </a:t>
            </a:r>
            <a:r>
              <a:rPr lang="el-GR" sz="2400" cap="none" dirty="0">
                <a:solidFill>
                  <a:srgbClr val="0070C0"/>
                </a:solidFill>
              </a:rPr>
              <a:t>Δ</a:t>
            </a:r>
            <a:r>
              <a:rPr lang="en-GB" sz="2400" cap="none" dirty="0">
                <a:solidFill>
                  <a:srgbClr val="0070C0"/>
                </a:solidFill>
              </a:rPr>
              <a:t>U)</a:t>
            </a:r>
          </a:p>
          <a:p>
            <a:pPr lvl="1"/>
            <a:r>
              <a:rPr lang="en-GB" sz="2400" b="1" cap="none" dirty="0">
                <a:solidFill>
                  <a:srgbClr val="0000FF"/>
                </a:solidFill>
              </a:rPr>
              <a:t>Reaction products </a:t>
            </a:r>
            <a:r>
              <a:rPr lang="en-GB" sz="2400" cap="none" dirty="0">
                <a:solidFill>
                  <a:srgbClr val="0070C0"/>
                </a:solidFill>
              </a:rPr>
              <a:t>(gases vs solids)</a:t>
            </a:r>
          </a:p>
          <a:p>
            <a:pPr lvl="1"/>
            <a:r>
              <a:rPr lang="en-GB" sz="2400" b="1" cap="none" dirty="0">
                <a:solidFill>
                  <a:srgbClr val="0000FF"/>
                </a:solidFill>
              </a:rPr>
              <a:t>Stability and sensitivity </a:t>
            </a:r>
            <a:r>
              <a:rPr lang="en-GB" sz="2400" cap="none" dirty="0">
                <a:solidFill>
                  <a:srgbClr val="0070C0"/>
                </a:solidFill>
              </a:rPr>
              <a:t>under different conditions</a:t>
            </a:r>
          </a:p>
          <a:p>
            <a:pPr lvl="1"/>
            <a:r>
              <a:rPr lang="en-GB" sz="2400" b="1" cap="none" dirty="0">
                <a:solidFill>
                  <a:srgbClr val="0000FF"/>
                </a:solidFill>
              </a:rPr>
              <a:t>Flame and detonation temperatures</a:t>
            </a:r>
          </a:p>
          <a:p>
            <a:r>
              <a:rPr lang="en-GB" sz="2800" cap="none" dirty="0">
                <a:solidFill>
                  <a:srgbClr val="0070C0"/>
                </a:solidFill>
              </a:rPr>
              <a:t>These concepts are essential for understanding detonation, combustion, and propellant behaviour in OME systems.</a:t>
            </a:r>
          </a:p>
        </p:txBody>
      </p:sp>
    </p:spTree>
    <p:extLst>
      <p:ext uri="{BB962C8B-B14F-4D97-AF65-F5344CB8AC3E}">
        <p14:creationId xmlns:p14="http://schemas.microsoft.com/office/powerpoint/2010/main" val="15451503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F7E0D-1AEA-479B-B96A-0C37500B2C4C}"/>
              </a:ext>
            </a:extLst>
          </p:cNvPr>
          <p:cNvSpPr>
            <a:spLocks noGrp="1"/>
          </p:cNvSpPr>
          <p:nvPr>
            <p:ph type="title"/>
          </p:nvPr>
        </p:nvSpPr>
        <p:spPr>
          <a:xfrm>
            <a:off x="913774" y="0"/>
            <a:ext cx="10364451" cy="903249"/>
          </a:xfrm>
        </p:spPr>
        <p:txBody>
          <a:bodyPr/>
          <a:lstStyle/>
          <a:p>
            <a:r>
              <a:rPr lang="en-GB" dirty="0"/>
              <a:t>System and surroundings</a:t>
            </a:r>
          </a:p>
        </p:txBody>
      </p:sp>
      <p:sp>
        <p:nvSpPr>
          <p:cNvPr id="4" name="TextBox 3">
            <a:extLst>
              <a:ext uri="{FF2B5EF4-FFF2-40B4-BE49-F238E27FC236}">
                <a16:creationId xmlns:a16="http://schemas.microsoft.com/office/drawing/2014/main" id="{CAB1DFCE-F741-4EE5-B8CF-A229CC0807CF}"/>
              </a:ext>
            </a:extLst>
          </p:cNvPr>
          <p:cNvSpPr txBox="1"/>
          <p:nvPr/>
        </p:nvSpPr>
        <p:spPr>
          <a:xfrm>
            <a:off x="158905" y="903249"/>
            <a:ext cx="5896211" cy="2739211"/>
          </a:xfrm>
          <a:prstGeom prst="rect">
            <a:avLst/>
          </a:prstGeom>
          <a:noFill/>
        </p:spPr>
        <p:txBody>
          <a:bodyPr wrap="square">
            <a:spAutoFit/>
          </a:bodyPr>
          <a:lstStyle/>
          <a:p>
            <a:r>
              <a:rPr lang="en-GB" sz="2800" b="1" dirty="0"/>
              <a:t>System</a:t>
            </a:r>
          </a:p>
          <a:p>
            <a:pPr>
              <a:buFont typeface="Arial" panose="020B0604020202020204" pitchFamily="34" charset="0"/>
              <a:buChar char="•"/>
            </a:pPr>
            <a:r>
              <a:rPr lang="en-GB" sz="2400" dirty="0"/>
              <a:t> the part of the universe we choose to study (e.g. </a:t>
            </a:r>
            <a:r>
              <a:rPr lang="fr-FR" sz="2400" dirty="0"/>
              <a:t>explosive charge, </a:t>
            </a:r>
            <a:r>
              <a:rPr lang="fr-FR" sz="2400" dirty="0" err="1"/>
              <a:t>propellant</a:t>
            </a:r>
            <a:r>
              <a:rPr lang="fr-FR" sz="2400" dirty="0"/>
              <a:t> grain, </a:t>
            </a:r>
            <a:r>
              <a:rPr lang="fr-FR" sz="2400" dirty="0" err="1"/>
              <a:t>reaction</a:t>
            </a:r>
            <a:r>
              <a:rPr lang="fr-FR" sz="2400" dirty="0"/>
              <a:t> zone)</a:t>
            </a:r>
            <a:endParaRPr lang="en-GB" sz="2400" dirty="0"/>
          </a:p>
          <a:p>
            <a:pPr>
              <a:buFont typeface="Arial" panose="020B0604020202020204" pitchFamily="34" charset="0"/>
              <a:buChar char="•"/>
            </a:pPr>
            <a:r>
              <a:rPr lang="en-GB" sz="2400" dirty="0"/>
              <a:t> separated from everything else by </a:t>
            </a:r>
            <a:r>
              <a:rPr lang="en-GB" sz="2400" b="1" dirty="0"/>
              <a:t>boundary</a:t>
            </a:r>
            <a:r>
              <a:rPr lang="en-GB" sz="2400" dirty="0"/>
              <a:t> </a:t>
            </a:r>
          </a:p>
          <a:p>
            <a:pPr>
              <a:buFont typeface="Arial" panose="020B0604020202020204" pitchFamily="34" charset="0"/>
              <a:buChar char="•"/>
            </a:pPr>
            <a:r>
              <a:rPr lang="en-GB" sz="2400" dirty="0"/>
              <a:t> can exchange </a:t>
            </a:r>
            <a:r>
              <a:rPr lang="en-GB" sz="2400" b="1" dirty="0"/>
              <a:t>energy</a:t>
            </a:r>
            <a:r>
              <a:rPr lang="en-GB" sz="2400" dirty="0"/>
              <a:t> (and sometimes mass) with its surroundings</a:t>
            </a:r>
          </a:p>
        </p:txBody>
      </p:sp>
      <p:sp>
        <p:nvSpPr>
          <p:cNvPr id="6" name="TextBox 5">
            <a:extLst>
              <a:ext uri="{FF2B5EF4-FFF2-40B4-BE49-F238E27FC236}">
                <a16:creationId xmlns:a16="http://schemas.microsoft.com/office/drawing/2014/main" id="{04CE2C96-2523-4205-9483-9724E7543155}"/>
              </a:ext>
            </a:extLst>
          </p:cNvPr>
          <p:cNvSpPr txBox="1"/>
          <p:nvPr/>
        </p:nvSpPr>
        <p:spPr>
          <a:xfrm>
            <a:off x="6532670" y="905746"/>
            <a:ext cx="5780049" cy="2000548"/>
          </a:xfrm>
          <a:prstGeom prst="rect">
            <a:avLst/>
          </a:prstGeom>
          <a:noFill/>
        </p:spPr>
        <p:txBody>
          <a:bodyPr wrap="square">
            <a:spAutoFit/>
          </a:bodyPr>
          <a:lstStyle/>
          <a:p>
            <a:r>
              <a:rPr lang="en-GB" sz="2800" b="1" dirty="0"/>
              <a:t>Surroundings</a:t>
            </a:r>
          </a:p>
          <a:p>
            <a:pPr>
              <a:buFont typeface="Arial" panose="020B0604020202020204" pitchFamily="34" charset="0"/>
              <a:buChar char="•"/>
            </a:pPr>
            <a:r>
              <a:rPr lang="en-GB" sz="2400" dirty="0"/>
              <a:t> everything outside the system</a:t>
            </a:r>
          </a:p>
          <a:p>
            <a:pPr>
              <a:buFont typeface="Arial" panose="020B0604020202020204" pitchFamily="34" charset="0"/>
              <a:buChar char="•"/>
            </a:pPr>
            <a:r>
              <a:rPr lang="en-GB" sz="2400" dirty="0"/>
              <a:t> interact through heat, work, or material flow</a:t>
            </a:r>
          </a:p>
          <a:p>
            <a:pPr>
              <a:buFont typeface="Arial" panose="020B0604020202020204" pitchFamily="34" charset="0"/>
              <a:buChar char="•"/>
            </a:pPr>
            <a:r>
              <a:rPr lang="en-GB" sz="2400" dirty="0"/>
              <a:t>influences system behaviour (pressure, temperature, confinement)</a:t>
            </a:r>
          </a:p>
        </p:txBody>
      </p:sp>
      <p:sp>
        <p:nvSpPr>
          <p:cNvPr id="8" name="TextBox 7">
            <a:extLst>
              <a:ext uri="{FF2B5EF4-FFF2-40B4-BE49-F238E27FC236}">
                <a16:creationId xmlns:a16="http://schemas.microsoft.com/office/drawing/2014/main" id="{02D2F06C-336F-4C08-85FB-466D92855CA4}"/>
              </a:ext>
            </a:extLst>
          </p:cNvPr>
          <p:cNvSpPr txBox="1"/>
          <p:nvPr/>
        </p:nvSpPr>
        <p:spPr>
          <a:xfrm>
            <a:off x="158905" y="4368364"/>
            <a:ext cx="6094140" cy="1631216"/>
          </a:xfrm>
          <a:prstGeom prst="rect">
            <a:avLst/>
          </a:prstGeom>
          <a:noFill/>
        </p:spPr>
        <p:txBody>
          <a:bodyPr wrap="square">
            <a:spAutoFit/>
          </a:bodyPr>
          <a:lstStyle/>
          <a:p>
            <a:r>
              <a:rPr lang="en-GB" sz="2800" b="1" dirty="0"/>
              <a:t>Boundary</a:t>
            </a:r>
          </a:p>
          <a:p>
            <a:pPr>
              <a:buFont typeface="Arial" panose="020B0604020202020204" pitchFamily="34" charset="0"/>
              <a:buChar char="•"/>
            </a:pPr>
            <a:r>
              <a:rPr lang="en-GB" sz="2400" dirty="0"/>
              <a:t> the surface dividing the system from the surroundings</a:t>
            </a:r>
          </a:p>
          <a:p>
            <a:pPr>
              <a:buFont typeface="Arial" panose="020B0604020202020204" pitchFamily="34" charset="0"/>
              <a:buChar char="•"/>
            </a:pPr>
            <a:r>
              <a:rPr lang="en-GB" sz="2400" dirty="0"/>
              <a:t> defines what is included in our analysis</a:t>
            </a:r>
          </a:p>
        </p:txBody>
      </p:sp>
      <p:pic>
        <p:nvPicPr>
          <p:cNvPr id="9" name="Picture 8">
            <a:extLst>
              <a:ext uri="{FF2B5EF4-FFF2-40B4-BE49-F238E27FC236}">
                <a16:creationId xmlns:a16="http://schemas.microsoft.com/office/drawing/2014/main" id="{E5B0A2C8-FE32-4E2D-A925-A52C46CF3B35}"/>
              </a:ext>
            </a:extLst>
          </p:cNvPr>
          <p:cNvPicPr>
            <a:picLocks noChangeAspect="1"/>
          </p:cNvPicPr>
          <p:nvPr/>
        </p:nvPicPr>
        <p:blipFill rotWithShape="1">
          <a:blip r:embed="rId3"/>
          <a:srcRect l="10574" t="5611" r="1384" b="16677"/>
          <a:stretch/>
        </p:blipFill>
        <p:spPr>
          <a:xfrm>
            <a:off x="6136885" y="3534683"/>
            <a:ext cx="6055115" cy="3108543"/>
          </a:xfrm>
          <a:prstGeom prst="rect">
            <a:avLst/>
          </a:prstGeom>
        </p:spPr>
      </p:pic>
    </p:spTree>
    <p:extLst>
      <p:ext uri="{BB962C8B-B14F-4D97-AF65-F5344CB8AC3E}">
        <p14:creationId xmlns:p14="http://schemas.microsoft.com/office/powerpoint/2010/main" val="1466740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2318C-81DF-4CB4-AC78-D5C176A4DEDB}"/>
              </a:ext>
            </a:extLst>
          </p:cNvPr>
          <p:cNvSpPr>
            <a:spLocks noGrp="1"/>
          </p:cNvSpPr>
          <p:nvPr>
            <p:ph type="title"/>
          </p:nvPr>
        </p:nvSpPr>
        <p:spPr>
          <a:xfrm>
            <a:off x="913774" y="1"/>
            <a:ext cx="10364451" cy="947854"/>
          </a:xfrm>
        </p:spPr>
        <p:txBody>
          <a:bodyPr/>
          <a:lstStyle/>
          <a:p>
            <a:r>
              <a:rPr lang="en-GB" dirty="0"/>
              <a:t>OME Examples: System and Surroundings</a:t>
            </a:r>
          </a:p>
        </p:txBody>
      </p:sp>
      <p:sp>
        <p:nvSpPr>
          <p:cNvPr id="4" name="TextBox 3">
            <a:extLst>
              <a:ext uri="{FF2B5EF4-FFF2-40B4-BE49-F238E27FC236}">
                <a16:creationId xmlns:a16="http://schemas.microsoft.com/office/drawing/2014/main" id="{7585F11B-8EC5-4CAA-95E8-EC17D6752C61}"/>
              </a:ext>
            </a:extLst>
          </p:cNvPr>
          <p:cNvSpPr txBox="1"/>
          <p:nvPr/>
        </p:nvSpPr>
        <p:spPr>
          <a:xfrm>
            <a:off x="151935" y="862854"/>
            <a:ext cx="5807925" cy="2677656"/>
          </a:xfrm>
          <a:prstGeom prst="rect">
            <a:avLst/>
          </a:prstGeom>
          <a:noFill/>
          <a:ln w="12700">
            <a:solidFill>
              <a:srgbClr val="0000FF"/>
            </a:solidFill>
          </a:ln>
        </p:spPr>
        <p:txBody>
          <a:bodyPr wrap="square">
            <a:spAutoFit/>
          </a:bodyPr>
          <a:lstStyle/>
          <a:p>
            <a:r>
              <a:rPr lang="en-GB" sz="2400" b="1" dirty="0"/>
              <a:t>Cook-off Scenario</a:t>
            </a:r>
          </a:p>
          <a:p>
            <a:r>
              <a:rPr lang="en-GB" sz="2400" dirty="0"/>
              <a:t>System: The explosive filling inside a munition.</a:t>
            </a:r>
          </a:p>
          <a:p>
            <a:r>
              <a:rPr lang="en-GB" sz="2400" dirty="0"/>
              <a:t>Surroundings: External fire, hot air, casing, environment.</a:t>
            </a:r>
          </a:p>
          <a:p>
            <a:r>
              <a:rPr lang="en-GB" sz="2400" dirty="0"/>
              <a:t>Interaction: Heat flows from surroundings → system, raising temperature until decomposition or ignition occurs.</a:t>
            </a:r>
          </a:p>
        </p:txBody>
      </p:sp>
      <p:sp>
        <p:nvSpPr>
          <p:cNvPr id="8" name="TextBox 7">
            <a:extLst>
              <a:ext uri="{FF2B5EF4-FFF2-40B4-BE49-F238E27FC236}">
                <a16:creationId xmlns:a16="http://schemas.microsoft.com/office/drawing/2014/main" id="{0963917B-5162-4A18-9C54-8128198420DE}"/>
              </a:ext>
            </a:extLst>
          </p:cNvPr>
          <p:cNvSpPr txBox="1"/>
          <p:nvPr/>
        </p:nvSpPr>
        <p:spPr>
          <a:xfrm>
            <a:off x="151935" y="3829003"/>
            <a:ext cx="5807925" cy="2677656"/>
          </a:xfrm>
          <a:prstGeom prst="rect">
            <a:avLst/>
          </a:prstGeom>
          <a:noFill/>
          <a:ln w="12700">
            <a:solidFill>
              <a:srgbClr val="0000FF"/>
            </a:solidFill>
          </a:ln>
        </p:spPr>
        <p:txBody>
          <a:bodyPr wrap="square">
            <a:spAutoFit/>
          </a:bodyPr>
          <a:lstStyle/>
          <a:p>
            <a:r>
              <a:rPr lang="en-GB" sz="2400" b="1" dirty="0"/>
              <a:t>Detonation in a Warhead</a:t>
            </a:r>
          </a:p>
          <a:p>
            <a:r>
              <a:rPr lang="en-GB" sz="2400" dirty="0"/>
              <a:t>System: The explosive charge at the moment of detonation.</a:t>
            </a:r>
          </a:p>
          <a:p>
            <a:r>
              <a:rPr lang="en-GB" sz="2400" dirty="0"/>
              <a:t>Surroundings: Air, casing, target material.</a:t>
            </a:r>
          </a:p>
          <a:p>
            <a:r>
              <a:rPr lang="en-GB" sz="2400" dirty="0"/>
              <a:t>Interaction: System releases heat and rapidly expanding gases → surroundings experience shock waves and fragmentation.</a:t>
            </a:r>
          </a:p>
        </p:txBody>
      </p:sp>
      <p:sp>
        <p:nvSpPr>
          <p:cNvPr id="12" name="TextBox 11">
            <a:extLst>
              <a:ext uri="{FF2B5EF4-FFF2-40B4-BE49-F238E27FC236}">
                <a16:creationId xmlns:a16="http://schemas.microsoft.com/office/drawing/2014/main" id="{6EBA15B0-AED2-4CC7-A39A-12C8DA0404AC}"/>
              </a:ext>
            </a:extLst>
          </p:cNvPr>
          <p:cNvSpPr txBox="1"/>
          <p:nvPr/>
        </p:nvSpPr>
        <p:spPr>
          <a:xfrm>
            <a:off x="6097860" y="871453"/>
            <a:ext cx="5942204" cy="2677656"/>
          </a:xfrm>
          <a:prstGeom prst="rect">
            <a:avLst/>
          </a:prstGeom>
          <a:noFill/>
          <a:ln w="12700">
            <a:solidFill>
              <a:srgbClr val="0000FF"/>
            </a:solidFill>
          </a:ln>
        </p:spPr>
        <p:txBody>
          <a:bodyPr wrap="square">
            <a:spAutoFit/>
          </a:bodyPr>
          <a:lstStyle/>
          <a:p>
            <a:r>
              <a:rPr lang="en-GB" sz="2400" b="1" dirty="0"/>
              <a:t>Gun Propellant Burning in a Barrel</a:t>
            </a:r>
          </a:p>
          <a:p>
            <a:r>
              <a:rPr lang="en-GB" sz="2400" dirty="0"/>
              <a:t>System: Propellant grains inside the chamber.</a:t>
            </a:r>
          </a:p>
          <a:p>
            <a:r>
              <a:rPr lang="en-GB" sz="2400" dirty="0"/>
              <a:t>Surroundings: Steel barrel, projectile, ambient atmosphere.</a:t>
            </a:r>
          </a:p>
          <a:p>
            <a:r>
              <a:rPr lang="en-GB" sz="2400" dirty="0"/>
              <a:t>Interaction: System produces hot gases that do work on surroundings → pushing the projectile and heating the barrel.</a:t>
            </a:r>
          </a:p>
        </p:txBody>
      </p:sp>
      <p:sp>
        <p:nvSpPr>
          <p:cNvPr id="16" name="TextBox 15">
            <a:extLst>
              <a:ext uri="{FF2B5EF4-FFF2-40B4-BE49-F238E27FC236}">
                <a16:creationId xmlns:a16="http://schemas.microsoft.com/office/drawing/2014/main" id="{042562C0-AF42-4FAF-AB43-CA6BC8CEFC73}"/>
              </a:ext>
            </a:extLst>
          </p:cNvPr>
          <p:cNvSpPr txBox="1"/>
          <p:nvPr/>
        </p:nvSpPr>
        <p:spPr>
          <a:xfrm>
            <a:off x="6096000" y="3829003"/>
            <a:ext cx="5944064" cy="2677656"/>
          </a:xfrm>
          <a:prstGeom prst="rect">
            <a:avLst/>
          </a:prstGeom>
          <a:noFill/>
          <a:ln w="12700">
            <a:solidFill>
              <a:srgbClr val="0000FF"/>
            </a:solidFill>
          </a:ln>
        </p:spPr>
        <p:txBody>
          <a:bodyPr wrap="square">
            <a:spAutoFit/>
          </a:bodyPr>
          <a:lstStyle/>
          <a:p>
            <a:r>
              <a:rPr lang="en-GB" sz="2400" b="1" dirty="0"/>
              <a:t>Rocket Motor Operation</a:t>
            </a:r>
          </a:p>
          <a:p>
            <a:r>
              <a:rPr lang="en-GB" sz="2400" dirty="0"/>
              <a:t>System: Propellant grain and combustion chamber gas.</a:t>
            </a:r>
          </a:p>
          <a:p>
            <a:r>
              <a:rPr lang="en-GB" sz="2400" dirty="0"/>
              <a:t>Surroundings: Nozzle, rocket casing, air/space.</a:t>
            </a:r>
          </a:p>
          <a:p>
            <a:r>
              <a:rPr lang="en-GB" sz="2400" dirty="0"/>
              <a:t>Interaction: Hot gases expand through the nozzle, transferring energy to surroundings as thrust.</a:t>
            </a:r>
          </a:p>
        </p:txBody>
      </p:sp>
    </p:spTree>
    <p:extLst>
      <p:ext uri="{BB962C8B-B14F-4D97-AF65-F5344CB8AC3E}">
        <p14:creationId xmlns:p14="http://schemas.microsoft.com/office/powerpoint/2010/main" val="12369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6">
                                            <p:txEl>
                                              <p:pRg st="1" end="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16">
                                            <p:txEl>
                                              <p:pRg st="2" end="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1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1193E-FCB1-42CC-89A2-FB406F161FAF}"/>
              </a:ext>
            </a:extLst>
          </p:cNvPr>
          <p:cNvSpPr>
            <a:spLocks noGrp="1"/>
          </p:cNvSpPr>
          <p:nvPr>
            <p:ph type="title"/>
          </p:nvPr>
        </p:nvSpPr>
        <p:spPr>
          <a:xfrm>
            <a:off x="913774" y="1"/>
            <a:ext cx="10364451" cy="888274"/>
          </a:xfrm>
        </p:spPr>
        <p:txBody>
          <a:bodyPr/>
          <a:lstStyle/>
          <a:p>
            <a:r>
              <a:rPr lang="en-GB" dirty="0"/>
              <a:t>Types of systems</a:t>
            </a:r>
          </a:p>
        </p:txBody>
      </p:sp>
      <p:pic>
        <p:nvPicPr>
          <p:cNvPr id="5" name="Picture 4">
            <a:extLst>
              <a:ext uri="{FF2B5EF4-FFF2-40B4-BE49-F238E27FC236}">
                <a16:creationId xmlns:a16="http://schemas.microsoft.com/office/drawing/2014/main" id="{9344A390-0E30-4F0F-89D9-9461C0026537}"/>
              </a:ext>
            </a:extLst>
          </p:cNvPr>
          <p:cNvPicPr>
            <a:picLocks noChangeAspect="1"/>
          </p:cNvPicPr>
          <p:nvPr/>
        </p:nvPicPr>
        <p:blipFill rotWithShape="1">
          <a:blip r:embed="rId3"/>
          <a:srcRect l="2593" t="12691" r="1635" b="8139"/>
          <a:stretch/>
        </p:blipFill>
        <p:spPr>
          <a:xfrm>
            <a:off x="691978" y="888275"/>
            <a:ext cx="10873946" cy="3788384"/>
          </a:xfrm>
          <a:prstGeom prst="rect">
            <a:avLst/>
          </a:prstGeom>
        </p:spPr>
      </p:pic>
      <p:pic>
        <p:nvPicPr>
          <p:cNvPr id="6" name="Picture 5">
            <a:extLst>
              <a:ext uri="{FF2B5EF4-FFF2-40B4-BE49-F238E27FC236}">
                <a16:creationId xmlns:a16="http://schemas.microsoft.com/office/drawing/2014/main" id="{4F7DC27E-C1B3-4760-AC60-140EFAAD4121}"/>
              </a:ext>
            </a:extLst>
          </p:cNvPr>
          <p:cNvPicPr>
            <a:picLocks noChangeAspect="1"/>
          </p:cNvPicPr>
          <p:nvPr/>
        </p:nvPicPr>
        <p:blipFill>
          <a:blip r:embed="rId4"/>
          <a:stretch>
            <a:fillRect/>
          </a:stretch>
        </p:blipFill>
        <p:spPr>
          <a:xfrm>
            <a:off x="8235820" y="5129772"/>
            <a:ext cx="2885100" cy="1628359"/>
          </a:xfrm>
          <a:prstGeom prst="rect">
            <a:avLst/>
          </a:prstGeom>
        </p:spPr>
      </p:pic>
      <p:pic>
        <p:nvPicPr>
          <p:cNvPr id="7" name="Picture 6">
            <a:extLst>
              <a:ext uri="{FF2B5EF4-FFF2-40B4-BE49-F238E27FC236}">
                <a16:creationId xmlns:a16="http://schemas.microsoft.com/office/drawing/2014/main" id="{AB45947A-E94C-4EE3-89BF-248B057ABE74}"/>
              </a:ext>
            </a:extLst>
          </p:cNvPr>
          <p:cNvPicPr>
            <a:picLocks noChangeAspect="1"/>
          </p:cNvPicPr>
          <p:nvPr/>
        </p:nvPicPr>
        <p:blipFill>
          <a:blip r:embed="rId5"/>
          <a:stretch>
            <a:fillRect/>
          </a:stretch>
        </p:blipFill>
        <p:spPr>
          <a:xfrm>
            <a:off x="4441259" y="5086812"/>
            <a:ext cx="2955898" cy="1628359"/>
          </a:xfrm>
          <a:prstGeom prst="rect">
            <a:avLst/>
          </a:prstGeom>
        </p:spPr>
      </p:pic>
      <p:pic>
        <p:nvPicPr>
          <p:cNvPr id="9" name="Picture 8">
            <a:extLst>
              <a:ext uri="{FF2B5EF4-FFF2-40B4-BE49-F238E27FC236}">
                <a16:creationId xmlns:a16="http://schemas.microsoft.com/office/drawing/2014/main" id="{CAE1EC80-2FE7-4AB0-8864-D560A3F3BBCE}"/>
              </a:ext>
            </a:extLst>
          </p:cNvPr>
          <p:cNvPicPr>
            <a:picLocks noChangeAspect="1"/>
          </p:cNvPicPr>
          <p:nvPr/>
        </p:nvPicPr>
        <p:blipFill rotWithShape="1">
          <a:blip r:embed="rId3"/>
          <a:srcRect l="2593" t="73577" r="9040" b="8139"/>
          <a:stretch/>
        </p:blipFill>
        <p:spPr>
          <a:xfrm>
            <a:off x="1952892" y="3757158"/>
            <a:ext cx="9613032" cy="874897"/>
          </a:xfrm>
          <a:prstGeom prst="rect">
            <a:avLst/>
          </a:prstGeom>
        </p:spPr>
      </p:pic>
      <p:pic>
        <p:nvPicPr>
          <p:cNvPr id="8" name="Picture 7">
            <a:extLst>
              <a:ext uri="{FF2B5EF4-FFF2-40B4-BE49-F238E27FC236}">
                <a16:creationId xmlns:a16="http://schemas.microsoft.com/office/drawing/2014/main" id="{B39ADC4C-86B7-4465-81FB-18F826A73CFF}"/>
              </a:ext>
            </a:extLst>
          </p:cNvPr>
          <p:cNvPicPr>
            <a:picLocks noChangeAspect="1"/>
          </p:cNvPicPr>
          <p:nvPr/>
        </p:nvPicPr>
        <p:blipFill>
          <a:blip r:embed="rId6"/>
          <a:stretch>
            <a:fillRect/>
          </a:stretch>
        </p:blipFill>
        <p:spPr>
          <a:xfrm>
            <a:off x="1433384" y="3871164"/>
            <a:ext cx="1618276" cy="2887512"/>
          </a:xfrm>
          <a:prstGeom prst="rect">
            <a:avLst/>
          </a:prstGeom>
        </p:spPr>
      </p:pic>
      <p:sp>
        <p:nvSpPr>
          <p:cNvPr id="3" name="TextBox 2">
            <a:extLst>
              <a:ext uri="{FF2B5EF4-FFF2-40B4-BE49-F238E27FC236}">
                <a16:creationId xmlns:a16="http://schemas.microsoft.com/office/drawing/2014/main" id="{F073336E-660A-44D5-B6FE-466D5246A13B}"/>
              </a:ext>
            </a:extLst>
          </p:cNvPr>
          <p:cNvSpPr txBox="1"/>
          <p:nvPr/>
        </p:nvSpPr>
        <p:spPr>
          <a:xfrm>
            <a:off x="103679" y="3812913"/>
            <a:ext cx="2955898" cy="3046988"/>
          </a:xfrm>
          <a:prstGeom prst="rect">
            <a:avLst/>
          </a:prstGeom>
          <a:solidFill>
            <a:schemeClr val="bg1">
              <a:lumMod val="95000"/>
            </a:schemeClr>
          </a:solidFill>
          <a:ln>
            <a:solidFill>
              <a:srgbClr val="0000FF"/>
            </a:solidFill>
          </a:ln>
        </p:spPr>
        <p:txBody>
          <a:bodyPr wrap="square" rtlCol="0">
            <a:spAutoFit/>
          </a:bodyPr>
          <a:lstStyle/>
          <a:p>
            <a:r>
              <a:rPr lang="en-GB" sz="1600" dirty="0"/>
              <a:t>A sealed explosive sample inside a thick, insulated test vessel during short-duration thermal measurements. Heat flow is negligible for the brief measurement window. No gas or material escapes.</a:t>
            </a:r>
          </a:p>
          <a:p>
            <a:r>
              <a:rPr lang="en-GB" sz="1600" u="sng" dirty="0"/>
              <a:t>Why it matters: </a:t>
            </a:r>
            <a:r>
              <a:rPr lang="en-GB" sz="1600" dirty="0"/>
              <a:t>Useful for modelling heat accumulation and predicting runaway behaviour (e.g., cook-off onset), assuming minimal environmental influence.</a:t>
            </a:r>
          </a:p>
        </p:txBody>
      </p:sp>
      <p:sp>
        <p:nvSpPr>
          <p:cNvPr id="10" name="TextBox 9">
            <a:extLst>
              <a:ext uri="{FF2B5EF4-FFF2-40B4-BE49-F238E27FC236}">
                <a16:creationId xmlns:a16="http://schemas.microsoft.com/office/drawing/2014/main" id="{30223A0C-03D1-4AE6-B7C7-F3965C9B02CF}"/>
              </a:ext>
            </a:extLst>
          </p:cNvPr>
          <p:cNvSpPr txBox="1"/>
          <p:nvPr/>
        </p:nvSpPr>
        <p:spPr>
          <a:xfrm>
            <a:off x="3102986" y="4549675"/>
            <a:ext cx="4728117" cy="2308324"/>
          </a:xfrm>
          <a:prstGeom prst="rect">
            <a:avLst/>
          </a:prstGeom>
          <a:solidFill>
            <a:schemeClr val="bg1">
              <a:lumMod val="95000"/>
            </a:schemeClr>
          </a:solidFill>
          <a:ln>
            <a:solidFill>
              <a:srgbClr val="0000FF"/>
            </a:solidFill>
          </a:ln>
        </p:spPr>
        <p:txBody>
          <a:bodyPr wrap="square" rtlCol="0">
            <a:spAutoFit/>
          </a:bodyPr>
          <a:lstStyle/>
          <a:p>
            <a:r>
              <a:rPr lang="en-GB" sz="1600" dirty="0"/>
              <a:t>A propellant grain in a gun chamber before the projectile moves</a:t>
            </a:r>
          </a:p>
          <a:p>
            <a:pPr marL="285750" indent="-285750">
              <a:buFont typeface="Arial" panose="020B0604020202020204" pitchFamily="34" charset="0"/>
              <a:buChar char="•"/>
            </a:pPr>
            <a:r>
              <a:rPr lang="en-GB" sz="1600" dirty="0"/>
              <a:t>Heat is transferred through the chamber walls.</a:t>
            </a:r>
          </a:p>
          <a:p>
            <a:pPr marL="285750" indent="-285750">
              <a:buFont typeface="Arial" panose="020B0604020202020204" pitchFamily="34" charset="0"/>
              <a:buChar char="•"/>
            </a:pPr>
            <a:r>
              <a:rPr lang="en-GB" sz="1600" dirty="0"/>
              <a:t>No gases escape yet.</a:t>
            </a:r>
          </a:p>
          <a:p>
            <a:r>
              <a:rPr lang="en-GB" sz="1600" dirty="0"/>
              <a:t>An explosive undergoing slow decomposition in a sealed storage container: Heat leaks out through the walls, but decomposition gases remain confined.</a:t>
            </a:r>
          </a:p>
          <a:p>
            <a:r>
              <a:rPr lang="en-GB" sz="1600" u="sng" dirty="0"/>
              <a:t>Why it matters: </a:t>
            </a:r>
            <a:r>
              <a:rPr lang="en-GB" sz="1600" dirty="0"/>
              <a:t>Helps model pressure build-up, temperature rise, and stability in storage or transport.</a:t>
            </a:r>
          </a:p>
        </p:txBody>
      </p:sp>
      <p:sp>
        <p:nvSpPr>
          <p:cNvPr id="11" name="TextBox 10">
            <a:extLst>
              <a:ext uri="{FF2B5EF4-FFF2-40B4-BE49-F238E27FC236}">
                <a16:creationId xmlns:a16="http://schemas.microsoft.com/office/drawing/2014/main" id="{817EB903-3D52-4B6E-BFA9-6C310B3EB98E}"/>
              </a:ext>
            </a:extLst>
          </p:cNvPr>
          <p:cNvSpPr txBox="1"/>
          <p:nvPr/>
        </p:nvSpPr>
        <p:spPr>
          <a:xfrm>
            <a:off x="7856685" y="4549835"/>
            <a:ext cx="4253546" cy="2308324"/>
          </a:xfrm>
          <a:prstGeom prst="rect">
            <a:avLst/>
          </a:prstGeom>
          <a:solidFill>
            <a:schemeClr val="bg1">
              <a:lumMod val="95000"/>
            </a:schemeClr>
          </a:solidFill>
          <a:ln>
            <a:solidFill>
              <a:srgbClr val="0000FF"/>
            </a:solidFill>
          </a:ln>
        </p:spPr>
        <p:txBody>
          <a:bodyPr wrap="square" rtlCol="0">
            <a:spAutoFit/>
          </a:bodyPr>
          <a:lstStyle/>
          <a:p>
            <a:r>
              <a:rPr lang="en-GB" sz="1600" dirty="0"/>
              <a:t>A rocket motor during operation</a:t>
            </a:r>
          </a:p>
          <a:p>
            <a:pPr marL="285750" indent="-285750">
              <a:buFont typeface="Arial" panose="020B0604020202020204" pitchFamily="34" charset="0"/>
              <a:buChar char="•"/>
            </a:pPr>
            <a:r>
              <a:rPr lang="en-GB" sz="1600" dirty="0"/>
              <a:t>Hot gases exit the nozzle (mass exchange)</a:t>
            </a:r>
          </a:p>
          <a:p>
            <a:pPr marL="285750" indent="-285750">
              <a:buFont typeface="Arial" panose="020B0604020202020204" pitchFamily="34" charset="0"/>
              <a:buChar char="•"/>
            </a:pPr>
            <a:r>
              <a:rPr lang="en-GB" sz="1600" dirty="0"/>
              <a:t>Energy carried away as thrust</a:t>
            </a:r>
          </a:p>
          <a:p>
            <a:r>
              <a:rPr lang="en-GB" sz="1600" dirty="0"/>
              <a:t>A detonating charge once the casing ruptures</a:t>
            </a:r>
          </a:p>
          <a:p>
            <a:pPr marL="285750" indent="-285750">
              <a:buFont typeface="Arial" panose="020B0604020202020204" pitchFamily="34" charset="0"/>
              <a:buChar char="•"/>
            </a:pPr>
            <a:r>
              <a:rPr lang="en-GB" sz="1600" dirty="0"/>
              <a:t>Gaseous products expand into the environment</a:t>
            </a:r>
          </a:p>
          <a:p>
            <a:pPr marL="285750" indent="-285750">
              <a:buFont typeface="Arial" panose="020B0604020202020204" pitchFamily="34" charset="0"/>
              <a:buChar char="•"/>
            </a:pPr>
            <a:r>
              <a:rPr lang="en-GB" sz="1600" dirty="0"/>
              <a:t>Shock and heat propagate outward</a:t>
            </a:r>
          </a:p>
          <a:p>
            <a:r>
              <a:rPr lang="en-GB" sz="1600" u="sng" dirty="0"/>
              <a:t>Why it matters: </a:t>
            </a:r>
            <a:r>
              <a:rPr lang="en-GB" sz="1600" dirty="0"/>
              <a:t>Essential for understanding thrust generation, fragmentation, blast effects, and post-detonation gas flow.</a:t>
            </a:r>
          </a:p>
        </p:txBody>
      </p:sp>
    </p:spTree>
    <p:extLst>
      <p:ext uri="{BB962C8B-B14F-4D97-AF65-F5344CB8AC3E}">
        <p14:creationId xmlns:p14="http://schemas.microsoft.com/office/powerpoint/2010/main" val="997139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0" grpId="0" animBg="1"/>
      <p:bldP spid="11"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B1EE1-F56C-41AE-9343-1EAA3F8A45D2}"/>
              </a:ext>
            </a:extLst>
          </p:cNvPr>
          <p:cNvSpPr>
            <a:spLocks noGrp="1"/>
          </p:cNvSpPr>
          <p:nvPr>
            <p:ph type="title"/>
          </p:nvPr>
        </p:nvSpPr>
        <p:spPr>
          <a:xfrm>
            <a:off x="913774" y="1"/>
            <a:ext cx="10364451" cy="928048"/>
          </a:xfrm>
        </p:spPr>
        <p:txBody>
          <a:bodyPr/>
          <a:lstStyle/>
          <a:p>
            <a:r>
              <a:rPr lang="en-GB" dirty="0"/>
              <a:t>Constant p </a:t>
            </a:r>
            <a:r>
              <a:rPr lang="en-GB" cap="none" dirty="0"/>
              <a:t>vs</a:t>
            </a:r>
            <a:r>
              <a:rPr lang="en-GB" dirty="0"/>
              <a:t> constant v</a:t>
            </a:r>
          </a:p>
        </p:txBody>
      </p:sp>
      <p:sp>
        <p:nvSpPr>
          <p:cNvPr id="4" name="TextBox 3">
            <a:extLst>
              <a:ext uri="{FF2B5EF4-FFF2-40B4-BE49-F238E27FC236}">
                <a16:creationId xmlns:a16="http://schemas.microsoft.com/office/drawing/2014/main" id="{0A1FD2C2-4255-4AF8-AC60-335665D07B68}"/>
              </a:ext>
            </a:extLst>
          </p:cNvPr>
          <p:cNvSpPr txBox="1"/>
          <p:nvPr/>
        </p:nvSpPr>
        <p:spPr>
          <a:xfrm>
            <a:off x="0" y="764275"/>
            <a:ext cx="12191999" cy="1200329"/>
          </a:xfrm>
          <a:prstGeom prst="rect">
            <a:avLst/>
          </a:prstGeom>
          <a:noFill/>
        </p:spPr>
        <p:txBody>
          <a:bodyPr wrap="square">
            <a:spAutoFit/>
          </a:bodyPr>
          <a:lstStyle/>
          <a:p>
            <a:r>
              <a:rPr lang="en-GB" sz="2400" dirty="0">
                <a:solidFill>
                  <a:srgbClr val="0070C0"/>
                </a:solidFill>
              </a:rPr>
              <a:t>Chemical reactions release or absorb energy, and how that energy appears (as temperature rise, pressure rise, or work done) depends on whether the system is held at </a:t>
            </a:r>
            <a:r>
              <a:rPr lang="en-GB" sz="2400" b="1" dirty="0">
                <a:solidFill>
                  <a:srgbClr val="0000FF"/>
                </a:solidFill>
              </a:rPr>
              <a:t>constant pressure</a:t>
            </a:r>
            <a:r>
              <a:rPr lang="en-GB" sz="2400" dirty="0">
                <a:solidFill>
                  <a:srgbClr val="0000FF"/>
                </a:solidFill>
              </a:rPr>
              <a:t> </a:t>
            </a:r>
            <a:r>
              <a:rPr lang="en-GB" sz="2400" dirty="0">
                <a:solidFill>
                  <a:srgbClr val="0070C0"/>
                </a:solidFill>
              </a:rPr>
              <a:t>or </a:t>
            </a:r>
            <a:r>
              <a:rPr lang="en-GB" sz="2400" b="1" dirty="0">
                <a:solidFill>
                  <a:srgbClr val="0000FF"/>
                </a:solidFill>
              </a:rPr>
              <a:t>constant volume</a:t>
            </a:r>
            <a:r>
              <a:rPr lang="en-GB" sz="2400" dirty="0">
                <a:solidFill>
                  <a:srgbClr val="0000FF"/>
                </a:solidFill>
              </a:rPr>
              <a:t>.</a:t>
            </a:r>
          </a:p>
        </p:txBody>
      </p:sp>
      <p:sp>
        <p:nvSpPr>
          <p:cNvPr id="6" name="TextBox 5">
            <a:extLst>
              <a:ext uri="{FF2B5EF4-FFF2-40B4-BE49-F238E27FC236}">
                <a16:creationId xmlns:a16="http://schemas.microsoft.com/office/drawing/2014/main" id="{7A22EBC0-42E2-406C-8705-B25ED05CD386}"/>
              </a:ext>
            </a:extLst>
          </p:cNvPr>
          <p:cNvSpPr txBox="1"/>
          <p:nvPr/>
        </p:nvSpPr>
        <p:spPr>
          <a:xfrm>
            <a:off x="0" y="2168968"/>
            <a:ext cx="5991367" cy="4464812"/>
          </a:xfrm>
          <a:prstGeom prst="rect">
            <a:avLst/>
          </a:prstGeom>
          <a:noFill/>
          <a:ln>
            <a:solidFill>
              <a:srgbClr val="0000FF"/>
            </a:solidFill>
          </a:ln>
        </p:spPr>
        <p:txBody>
          <a:bodyPr wrap="square">
            <a:spAutoFit/>
          </a:bodyPr>
          <a:lstStyle/>
          <a:p>
            <a:pPr>
              <a:lnSpc>
                <a:spcPct val="150000"/>
              </a:lnSpc>
            </a:pPr>
            <a:r>
              <a:rPr lang="en-GB" sz="2400" b="1" dirty="0">
                <a:solidFill>
                  <a:srgbClr val="0000FF"/>
                </a:solidFill>
              </a:rPr>
              <a:t>Constant-Pressure Processes (Isobaric)</a:t>
            </a:r>
          </a:p>
          <a:p>
            <a:pPr>
              <a:lnSpc>
                <a:spcPct val="150000"/>
              </a:lnSpc>
              <a:buFont typeface="Arial" panose="020B0604020202020204" pitchFamily="34" charset="0"/>
              <a:buChar char="•"/>
            </a:pPr>
            <a:r>
              <a:rPr lang="en-GB" sz="2400" dirty="0"/>
              <a:t> pressure remains constant during the reaction</a:t>
            </a:r>
          </a:p>
          <a:p>
            <a:pPr>
              <a:lnSpc>
                <a:spcPct val="150000"/>
              </a:lnSpc>
              <a:buFont typeface="Arial" panose="020B0604020202020204" pitchFamily="34" charset="0"/>
              <a:buChar char="•"/>
            </a:pPr>
            <a:r>
              <a:rPr lang="en-GB" sz="2400" dirty="0"/>
              <a:t> system can expand and do work on the surroundings</a:t>
            </a:r>
          </a:p>
          <a:p>
            <a:pPr>
              <a:lnSpc>
                <a:spcPct val="150000"/>
              </a:lnSpc>
              <a:buFont typeface="Arial" panose="020B0604020202020204" pitchFamily="34" charset="0"/>
              <a:buChar char="•"/>
            </a:pPr>
            <a:r>
              <a:rPr lang="en-GB" sz="2400" dirty="0"/>
              <a:t> relevant thermodynamic quantity: </a:t>
            </a:r>
            <a:r>
              <a:rPr lang="en-GB" sz="2400" b="1" dirty="0"/>
              <a:t>Enthalpy (ΔH)</a:t>
            </a:r>
          </a:p>
          <a:p>
            <a:pPr>
              <a:lnSpc>
                <a:spcPct val="150000"/>
              </a:lnSpc>
              <a:buFont typeface="Arial" panose="020B0604020202020204" pitchFamily="34" charset="0"/>
              <a:buChar char="•"/>
            </a:pPr>
            <a:r>
              <a:rPr lang="en-GB" sz="2400" dirty="0"/>
              <a:t> typical of systems where gases escape or push boundaries that can move (rocket motors)</a:t>
            </a:r>
          </a:p>
        </p:txBody>
      </p:sp>
      <p:sp>
        <p:nvSpPr>
          <p:cNvPr id="8" name="TextBox 7">
            <a:extLst>
              <a:ext uri="{FF2B5EF4-FFF2-40B4-BE49-F238E27FC236}">
                <a16:creationId xmlns:a16="http://schemas.microsoft.com/office/drawing/2014/main" id="{676D1DEF-F104-49D9-ADE8-08CC49B0D578}"/>
              </a:ext>
            </a:extLst>
          </p:cNvPr>
          <p:cNvSpPr txBox="1"/>
          <p:nvPr/>
        </p:nvSpPr>
        <p:spPr>
          <a:xfrm>
            <a:off x="6259775" y="2168968"/>
            <a:ext cx="5750258" cy="4464812"/>
          </a:xfrm>
          <a:prstGeom prst="rect">
            <a:avLst/>
          </a:prstGeom>
          <a:noFill/>
          <a:ln>
            <a:solidFill>
              <a:srgbClr val="0000FF"/>
            </a:solidFill>
          </a:ln>
        </p:spPr>
        <p:txBody>
          <a:bodyPr wrap="square">
            <a:spAutoFit/>
          </a:bodyPr>
          <a:lstStyle/>
          <a:p>
            <a:pPr>
              <a:lnSpc>
                <a:spcPct val="150000"/>
              </a:lnSpc>
            </a:pPr>
            <a:r>
              <a:rPr lang="en-GB" sz="2400" b="1" dirty="0">
                <a:solidFill>
                  <a:srgbClr val="0000FF"/>
                </a:solidFill>
              </a:rPr>
              <a:t>Constant-Volume Processes (Isochoric)</a:t>
            </a:r>
          </a:p>
          <a:p>
            <a:pPr>
              <a:lnSpc>
                <a:spcPct val="150000"/>
              </a:lnSpc>
              <a:buFont typeface="Arial" panose="020B0604020202020204" pitchFamily="34" charset="0"/>
              <a:buChar char="•"/>
            </a:pPr>
            <a:r>
              <a:rPr lang="en-GB" sz="2400" dirty="0"/>
              <a:t> volume cannot change; boundaries are rigid</a:t>
            </a:r>
          </a:p>
          <a:p>
            <a:pPr>
              <a:lnSpc>
                <a:spcPct val="150000"/>
              </a:lnSpc>
              <a:buFont typeface="Arial" panose="020B0604020202020204" pitchFamily="34" charset="0"/>
              <a:buChar char="•"/>
            </a:pPr>
            <a:r>
              <a:rPr lang="en-GB" sz="2400" dirty="0"/>
              <a:t> no expansion work is done (W = 0)</a:t>
            </a:r>
          </a:p>
          <a:p>
            <a:pPr>
              <a:lnSpc>
                <a:spcPct val="150000"/>
              </a:lnSpc>
              <a:buFont typeface="Arial" panose="020B0604020202020204" pitchFamily="34" charset="0"/>
              <a:buChar char="•"/>
            </a:pPr>
            <a:r>
              <a:rPr lang="en-GB" sz="2400" dirty="0"/>
              <a:t> all heat release increases </a:t>
            </a:r>
            <a:r>
              <a:rPr lang="en-GB" sz="2400" b="1" dirty="0"/>
              <a:t>internal energy (ΔU)</a:t>
            </a:r>
            <a:r>
              <a:rPr lang="en-GB" sz="2400" dirty="0"/>
              <a:t> and temperature</a:t>
            </a:r>
          </a:p>
          <a:p>
            <a:pPr>
              <a:lnSpc>
                <a:spcPct val="150000"/>
              </a:lnSpc>
              <a:buFont typeface="Arial" panose="020B0604020202020204" pitchFamily="34" charset="0"/>
              <a:buChar char="•"/>
            </a:pPr>
            <a:r>
              <a:rPr lang="en-GB" sz="2400" dirty="0"/>
              <a:t> pressure often rises dramatically because gases cannot escape (initial phase of detonation)</a:t>
            </a:r>
          </a:p>
        </p:txBody>
      </p:sp>
    </p:spTree>
    <p:extLst>
      <p:ext uri="{BB962C8B-B14F-4D97-AF65-F5344CB8AC3E}">
        <p14:creationId xmlns:p14="http://schemas.microsoft.com/office/powerpoint/2010/main" val="8824171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66EF414-890C-4B5F-9C91-14E98DF2262B}"/>
              </a:ext>
            </a:extLst>
          </p:cNvPr>
          <p:cNvSpPr txBox="1"/>
          <p:nvPr/>
        </p:nvSpPr>
        <p:spPr>
          <a:xfrm>
            <a:off x="641445" y="367563"/>
            <a:ext cx="10140286" cy="5195589"/>
          </a:xfrm>
          <a:prstGeom prst="rect">
            <a:avLst/>
          </a:prstGeom>
          <a:noFill/>
        </p:spPr>
        <p:txBody>
          <a:bodyPr wrap="square">
            <a:spAutoFit/>
          </a:bodyPr>
          <a:lstStyle/>
          <a:p>
            <a:pPr>
              <a:lnSpc>
                <a:spcPct val="150000"/>
              </a:lnSpc>
            </a:pPr>
            <a:r>
              <a:rPr lang="en-GB" sz="2800" b="1" dirty="0"/>
              <a:t>Why this is important for OME</a:t>
            </a:r>
          </a:p>
          <a:p>
            <a:pPr>
              <a:lnSpc>
                <a:spcPct val="150000"/>
              </a:lnSpc>
              <a:buFont typeface="Arial" panose="020B0604020202020204" pitchFamily="34" charset="0"/>
              <a:buChar char="•"/>
            </a:pPr>
            <a:r>
              <a:rPr lang="en-GB" sz="2800" dirty="0"/>
              <a:t> The same explosive behaves very differently under constant-V vs constant-P.</a:t>
            </a:r>
          </a:p>
          <a:p>
            <a:pPr>
              <a:lnSpc>
                <a:spcPct val="150000"/>
              </a:lnSpc>
              <a:buFont typeface="Arial" panose="020B0604020202020204" pitchFamily="34" charset="0"/>
              <a:buChar char="•"/>
            </a:pPr>
            <a:r>
              <a:rPr lang="en-GB" sz="2800" dirty="0"/>
              <a:t> Determines:</a:t>
            </a:r>
          </a:p>
          <a:p>
            <a:pPr marL="742950" lvl="1" indent="-285750">
              <a:lnSpc>
                <a:spcPct val="150000"/>
              </a:lnSpc>
              <a:buFont typeface="Arial" panose="020B0604020202020204" pitchFamily="34" charset="0"/>
              <a:buChar char="•"/>
            </a:pPr>
            <a:r>
              <a:rPr lang="en-GB" sz="2800" dirty="0"/>
              <a:t>ignition behaviour</a:t>
            </a:r>
          </a:p>
          <a:p>
            <a:pPr marL="742950" lvl="1" indent="-285750">
              <a:lnSpc>
                <a:spcPct val="150000"/>
              </a:lnSpc>
              <a:buFont typeface="Arial" panose="020B0604020202020204" pitchFamily="34" charset="0"/>
              <a:buChar char="•"/>
            </a:pPr>
            <a:r>
              <a:rPr lang="en-GB" sz="2800" dirty="0"/>
              <a:t>violence of reaction</a:t>
            </a:r>
          </a:p>
          <a:p>
            <a:pPr marL="742950" lvl="1" indent="-285750">
              <a:lnSpc>
                <a:spcPct val="150000"/>
              </a:lnSpc>
              <a:buFont typeface="Arial" panose="020B0604020202020204" pitchFamily="34" charset="0"/>
              <a:buChar char="•"/>
            </a:pPr>
            <a:r>
              <a:rPr lang="en-GB" sz="2800" dirty="0"/>
              <a:t>pressure development</a:t>
            </a:r>
          </a:p>
          <a:p>
            <a:pPr marL="742950" lvl="1" indent="-285750">
              <a:lnSpc>
                <a:spcPct val="150000"/>
              </a:lnSpc>
              <a:buFont typeface="Arial" panose="020B0604020202020204" pitchFamily="34" charset="0"/>
              <a:buChar char="•"/>
            </a:pPr>
            <a:r>
              <a:rPr lang="en-GB" sz="2800" dirty="0"/>
              <a:t>modelling approach (use ΔU or ΔH)</a:t>
            </a:r>
          </a:p>
        </p:txBody>
      </p:sp>
    </p:spTree>
    <p:extLst>
      <p:ext uri="{BB962C8B-B14F-4D97-AF65-F5344CB8AC3E}">
        <p14:creationId xmlns:p14="http://schemas.microsoft.com/office/powerpoint/2010/main" val="15923967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7832D-366F-4B4F-BBF2-881EA5AF73F2}"/>
              </a:ext>
            </a:extLst>
          </p:cNvPr>
          <p:cNvSpPr>
            <a:spLocks noGrp="1"/>
          </p:cNvSpPr>
          <p:nvPr>
            <p:ph type="title"/>
          </p:nvPr>
        </p:nvSpPr>
        <p:spPr>
          <a:xfrm>
            <a:off x="913774" y="1"/>
            <a:ext cx="10364451" cy="900752"/>
          </a:xfrm>
        </p:spPr>
        <p:txBody>
          <a:bodyPr/>
          <a:lstStyle/>
          <a:p>
            <a:r>
              <a:rPr lang="en-GB" dirty="0"/>
              <a:t>Scenarios</a:t>
            </a:r>
          </a:p>
        </p:txBody>
      </p:sp>
      <p:sp>
        <p:nvSpPr>
          <p:cNvPr id="4" name="TextBox 3">
            <a:extLst>
              <a:ext uri="{FF2B5EF4-FFF2-40B4-BE49-F238E27FC236}">
                <a16:creationId xmlns:a16="http://schemas.microsoft.com/office/drawing/2014/main" id="{728AD796-5E33-479D-A076-9940127591E3}"/>
              </a:ext>
            </a:extLst>
          </p:cNvPr>
          <p:cNvSpPr txBox="1"/>
          <p:nvPr/>
        </p:nvSpPr>
        <p:spPr>
          <a:xfrm>
            <a:off x="0" y="1023583"/>
            <a:ext cx="5421005" cy="4114140"/>
          </a:xfrm>
          <a:prstGeom prst="rect">
            <a:avLst/>
          </a:prstGeom>
          <a:noFill/>
        </p:spPr>
        <p:txBody>
          <a:bodyPr wrap="square">
            <a:spAutoFit/>
          </a:bodyPr>
          <a:lstStyle/>
          <a:p>
            <a:br>
              <a:rPr lang="en-GB" sz="2800" dirty="0"/>
            </a:br>
            <a:endParaRPr lang="en-GB" sz="2800" dirty="0"/>
          </a:p>
          <a:p>
            <a:pPr marL="514350" indent="-514350">
              <a:lnSpc>
                <a:spcPct val="150000"/>
              </a:lnSpc>
              <a:buAutoNum type="arabicPeriod"/>
            </a:pPr>
            <a:r>
              <a:rPr lang="en-GB" sz="2800" dirty="0"/>
              <a:t>Rocket propellant burn →</a:t>
            </a:r>
            <a:endParaRPr lang="en-GB" sz="2800" b="1" dirty="0"/>
          </a:p>
          <a:p>
            <a:pPr marL="514350" indent="-514350">
              <a:lnSpc>
                <a:spcPct val="150000"/>
              </a:lnSpc>
              <a:buAutoNum type="arabicPeriod"/>
            </a:pPr>
            <a:r>
              <a:rPr lang="en-GB" sz="2800" dirty="0"/>
              <a:t>Gun propellant before motion →</a:t>
            </a:r>
            <a:endParaRPr lang="en-GB" sz="2800" b="1" dirty="0"/>
          </a:p>
          <a:p>
            <a:pPr marL="514350" indent="-514350">
              <a:lnSpc>
                <a:spcPct val="150000"/>
              </a:lnSpc>
              <a:buAutoNum type="arabicPeriod"/>
            </a:pPr>
            <a:r>
              <a:rPr lang="en-GB" sz="2800" dirty="0"/>
              <a:t>Detonation →</a:t>
            </a:r>
          </a:p>
          <a:p>
            <a:pPr>
              <a:lnSpc>
                <a:spcPct val="150000"/>
              </a:lnSpc>
              <a:buFont typeface="+mj-lt"/>
              <a:buAutoNum type="arabicPeriod"/>
            </a:pPr>
            <a:r>
              <a:rPr lang="en-GB" sz="2800" dirty="0"/>
              <a:t> Slow cook-off →</a:t>
            </a:r>
          </a:p>
          <a:p>
            <a:pPr>
              <a:lnSpc>
                <a:spcPct val="150000"/>
              </a:lnSpc>
              <a:buFont typeface="+mj-lt"/>
              <a:buAutoNum type="arabicPeriod"/>
            </a:pPr>
            <a:r>
              <a:rPr lang="en-GB" sz="2800" dirty="0"/>
              <a:t> Nozzle expansion →</a:t>
            </a:r>
          </a:p>
        </p:txBody>
      </p:sp>
      <p:sp>
        <p:nvSpPr>
          <p:cNvPr id="5" name="TextBox 4">
            <a:extLst>
              <a:ext uri="{FF2B5EF4-FFF2-40B4-BE49-F238E27FC236}">
                <a16:creationId xmlns:a16="http://schemas.microsoft.com/office/drawing/2014/main" id="{C9F59809-66B9-498D-B0F0-ED20F65B2B4F}"/>
              </a:ext>
            </a:extLst>
          </p:cNvPr>
          <p:cNvSpPr txBox="1"/>
          <p:nvPr/>
        </p:nvSpPr>
        <p:spPr>
          <a:xfrm>
            <a:off x="5290782" y="1885358"/>
            <a:ext cx="7554605" cy="3252365"/>
          </a:xfrm>
          <a:prstGeom prst="rect">
            <a:avLst/>
          </a:prstGeom>
          <a:noFill/>
        </p:spPr>
        <p:txBody>
          <a:bodyPr wrap="square">
            <a:spAutoFit/>
          </a:bodyPr>
          <a:lstStyle/>
          <a:p>
            <a:pPr>
              <a:lnSpc>
                <a:spcPct val="150000"/>
              </a:lnSpc>
            </a:pPr>
            <a:r>
              <a:rPr lang="en-GB" sz="2800" b="1" dirty="0"/>
              <a:t>constant pressure</a:t>
            </a:r>
          </a:p>
          <a:p>
            <a:pPr>
              <a:lnSpc>
                <a:spcPct val="150000"/>
              </a:lnSpc>
            </a:pPr>
            <a:r>
              <a:rPr lang="en-GB" sz="2800" b="1" dirty="0"/>
              <a:t>constant volume </a:t>
            </a:r>
          </a:p>
          <a:p>
            <a:pPr>
              <a:lnSpc>
                <a:spcPct val="150000"/>
              </a:lnSpc>
            </a:pPr>
            <a:r>
              <a:rPr lang="en-GB" sz="2800" b="1" dirty="0"/>
              <a:t>constant volume (initial)</a:t>
            </a:r>
            <a:endParaRPr lang="en-GB" sz="2800" dirty="0"/>
          </a:p>
          <a:p>
            <a:pPr>
              <a:lnSpc>
                <a:spcPct val="150000"/>
              </a:lnSpc>
            </a:pPr>
            <a:r>
              <a:rPr lang="en-GB" sz="2800" b="1" dirty="0"/>
              <a:t>neither; variable, often approximated as closed</a:t>
            </a:r>
            <a:endParaRPr lang="en-GB" sz="2800" dirty="0"/>
          </a:p>
          <a:p>
            <a:pPr>
              <a:lnSpc>
                <a:spcPct val="150000"/>
              </a:lnSpc>
            </a:pPr>
            <a:r>
              <a:rPr lang="en-GB" sz="2800" b="1" dirty="0"/>
              <a:t>constant pressure</a:t>
            </a:r>
            <a:endParaRPr lang="en-GB" sz="2800" dirty="0"/>
          </a:p>
        </p:txBody>
      </p:sp>
      <p:sp>
        <p:nvSpPr>
          <p:cNvPr id="7" name="TextBox 6">
            <a:extLst>
              <a:ext uri="{FF2B5EF4-FFF2-40B4-BE49-F238E27FC236}">
                <a16:creationId xmlns:a16="http://schemas.microsoft.com/office/drawing/2014/main" id="{67C0629E-13DB-402E-B2E7-2F0285A884F8}"/>
              </a:ext>
            </a:extLst>
          </p:cNvPr>
          <p:cNvSpPr txBox="1"/>
          <p:nvPr/>
        </p:nvSpPr>
        <p:spPr>
          <a:xfrm>
            <a:off x="502123" y="1085629"/>
            <a:ext cx="8447964" cy="523220"/>
          </a:xfrm>
          <a:prstGeom prst="rect">
            <a:avLst/>
          </a:prstGeom>
          <a:noFill/>
        </p:spPr>
        <p:txBody>
          <a:bodyPr wrap="square">
            <a:spAutoFit/>
          </a:bodyPr>
          <a:lstStyle/>
          <a:p>
            <a:r>
              <a:rPr lang="en-GB" sz="2800" b="1" dirty="0"/>
              <a:t>Constant Pressure vs Constant Volume” classification</a:t>
            </a:r>
            <a:endParaRPr lang="en-GB" sz="2800" dirty="0"/>
          </a:p>
        </p:txBody>
      </p:sp>
    </p:spTree>
    <p:extLst>
      <p:ext uri="{BB962C8B-B14F-4D97-AF65-F5344CB8AC3E}">
        <p14:creationId xmlns:p14="http://schemas.microsoft.com/office/powerpoint/2010/main" val="2034536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32F4F-068B-459A-ADEE-4C28A8EF4C23}"/>
              </a:ext>
            </a:extLst>
          </p:cNvPr>
          <p:cNvSpPr>
            <a:spLocks noGrp="1"/>
          </p:cNvSpPr>
          <p:nvPr>
            <p:ph type="title"/>
          </p:nvPr>
        </p:nvSpPr>
        <p:spPr>
          <a:xfrm>
            <a:off x="913774" y="1"/>
            <a:ext cx="10364451" cy="1149178"/>
          </a:xfrm>
        </p:spPr>
        <p:txBody>
          <a:bodyPr/>
          <a:lstStyle/>
          <a:p>
            <a:r>
              <a:rPr lang="en-GB" dirty="0"/>
              <a:t>Laws of thermodynamics</a:t>
            </a:r>
          </a:p>
        </p:txBody>
      </p:sp>
      <p:sp>
        <p:nvSpPr>
          <p:cNvPr id="4" name="TextBox 3">
            <a:extLst>
              <a:ext uri="{FF2B5EF4-FFF2-40B4-BE49-F238E27FC236}">
                <a16:creationId xmlns:a16="http://schemas.microsoft.com/office/drawing/2014/main" id="{023F1542-1A32-4842-9FB1-8D806BD230D2}"/>
              </a:ext>
            </a:extLst>
          </p:cNvPr>
          <p:cNvSpPr txBox="1"/>
          <p:nvPr/>
        </p:nvSpPr>
        <p:spPr>
          <a:xfrm>
            <a:off x="654908" y="1149179"/>
            <a:ext cx="10623317" cy="2608215"/>
          </a:xfrm>
          <a:prstGeom prst="rect">
            <a:avLst/>
          </a:prstGeom>
          <a:noFill/>
        </p:spPr>
        <p:txBody>
          <a:bodyPr wrap="square">
            <a:spAutoFit/>
          </a:bodyPr>
          <a:lstStyle/>
          <a:p>
            <a:pPr>
              <a:lnSpc>
                <a:spcPct val="150000"/>
              </a:lnSpc>
            </a:pPr>
            <a:r>
              <a:rPr lang="en-GB" sz="2800" dirty="0">
                <a:solidFill>
                  <a:srgbClr val="0070C0"/>
                </a:solidFill>
              </a:rPr>
              <a:t>The </a:t>
            </a:r>
            <a:r>
              <a:rPr lang="en-GB" sz="2800" b="1" dirty="0">
                <a:solidFill>
                  <a:srgbClr val="0000FF"/>
                </a:solidFill>
              </a:rPr>
              <a:t>laws of thermodynamics </a:t>
            </a:r>
            <a:r>
              <a:rPr lang="en-GB" sz="2800" dirty="0">
                <a:solidFill>
                  <a:srgbClr val="0070C0"/>
                </a:solidFill>
              </a:rPr>
              <a:t>are fundamental principles that describe the behaviour of energy in physical systems. These laws are essential for understanding energy transformations in processes such as chemical reactions (e.g. decomposition of explosive materials). </a:t>
            </a:r>
          </a:p>
        </p:txBody>
      </p:sp>
      <p:sp>
        <p:nvSpPr>
          <p:cNvPr id="5" name="TextBox 4">
            <a:extLst>
              <a:ext uri="{FF2B5EF4-FFF2-40B4-BE49-F238E27FC236}">
                <a16:creationId xmlns:a16="http://schemas.microsoft.com/office/drawing/2014/main" id="{2D9B0B39-4F2A-441F-86A9-8E1CAD81AC24}"/>
              </a:ext>
            </a:extLst>
          </p:cNvPr>
          <p:cNvSpPr txBox="1"/>
          <p:nvPr/>
        </p:nvSpPr>
        <p:spPr>
          <a:xfrm>
            <a:off x="413413" y="5821107"/>
            <a:ext cx="11365172" cy="646331"/>
          </a:xfrm>
          <a:prstGeom prst="rect">
            <a:avLst/>
          </a:prstGeom>
          <a:noFill/>
        </p:spPr>
        <p:txBody>
          <a:bodyPr wrap="square">
            <a:spAutoFit/>
          </a:bodyPr>
          <a:lstStyle/>
          <a:p>
            <a:r>
              <a:rPr lang="en-GB" dirty="0"/>
              <a:t>When an explosive decomposes, thermodynamic principles unfold at extreme rates: chemical energy becomes heat, heat becomes pressure, and that pressure can do work on whatever surrounds the material.</a:t>
            </a:r>
          </a:p>
        </p:txBody>
      </p:sp>
    </p:spTree>
    <p:extLst>
      <p:ext uri="{BB962C8B-B14F-4D97-AF65-F5344CB8AC3E}">
        <p14:creationId xmlns:p14="http://schemas.microsoft.com/office/powerpoint/2010/main" val="39037893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25661-2908-48E0-9643-881BA277AB90}"/>
              </a:ext>
            </a:extLst>
          </p:cNvPr>
          <p:cNvSpPr>
            <a:spLocks noGrp="1"/>
          </p:cNvSpPr>
          <p:nvPr>
            <p:ph type="title"/>
          </p:nvPr>
        </p:nvSpPr>
        <p:spPr>
          <a:xfrm>
            <a:off x="913774" y="0"/>
            <a:ext cx="10364451" cy="1009934"/>
          </a:xfrm>
        </p:spPr>
        <p:txBody>
          <a:bodyPr/>
          <a:lstStyle/>
          <a:p>
            <a:r>
              <a:rPr lang="en-GB" dirty="0"/>
              <a:t>Zeroth Law – Thermal Equilibrium</a:t>
            </a:r>
          </a:p>
        </p:txBody>
      </p:sp>
      <p:pic>
        <p:nvPicPr>
          <p:cNvPr id="2050" name="Picture 2" descr="The Zeroth Law of Thermodynamics">
            <a:extLst>
              <a:ext uri="{FF2B5EF4-FFF2-40B4-BE49-F238E27FC236}">
                <a16:creationId xmlns:a16="http://schemas.microsoft.com/office/drawing/2014/main" id="{3544FB3C-9B43-42DB-B974-DAF17697DAD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555"/>
          <a:stretch/>
        </p:blipFill>
        <p:spPr bwMode="auto">
          <a:xfrm>
            <a:off x="920563" y="2946183"/>
            <a:ext cx="4311489" cy="335459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D56B33A2-9CFC-426F-A279-4629C0215C42}"/>
              </a:ext>
            </a:extLst>
          </p:cNvPr>
          <p:cNvSpPr txBox="1"/>
          <p:nvPr/>
        </p:nvSpPr>
        <p:spPr>
          <a:xfrm>
            <a:off x="2276" y="6581001"/>
            <a:ext cx="6093724" cy="276999"/>
          </a:xfrm>
          <a:prstGeom prst="rect">
            <a:avLst/>
          </a:prstGeom>
          <a:noFill/>
        </p:spPr>
        <p:txBody>
          <a:bodyPr wrap="square">
            <a:spAutoFit/>
          </a:bodyPr>
          <a:lstStyle/>
          <a:p>
            <a:r>
              <a:rPr lang="en-GB" sz="1200" dirty="0">
                <a:hlinkClick r:id="rId4"/>
              </a:rPr>
              <a:t>The Zeroth Law Of Thermodynamics – The Concept Of Temperature | </a:t>
            </a:r>
            <a:r>
              <a:rPr lang="en-GB" sz="1200" dirty="0" err="1">
                <a:hlinkClick r:id="rId4"/>
              </a:rPr>
              <a:t>Learnbin</a:t>
            </a:r>
            <a:endParaRPr lang="en-GB" sz="1200" dirty="0"/>
          </a:p>
        </p:txBody>
      </p:sp>
      <p:sp>
        <p:nvSpPr>
          <p:cNvPr id="5" name="TextBox 4">
            <a:extLst>
              <a:ext uri="{FF2B5EF4-FFF2-40B4-BE49-F238E27FC236}">
                <a16:creationId xmlns:a16="http://schemas.microsoft.com/office/drawing/2014/main" id="{3E772D8E-8DCC-48DB-AF0B-FF6D3131BA06}"/>
              </a:ext>
            </a:extLst>
          </p:cNvPr>
          <p:cNvSpPr txBox="1"/>
          <p:nvPr/>
        </p:nvSpPr>
        <p:spPr>
          <a:xfrm>
            <a:off x="56616" y="872965"/>
            <a:ext cx="6039384" cy="2248821"/>
          </a:xfrm>
          <a:prstGeom prst="rect">
            <a:avLst/>
          </a:prstGeom>
          <a:noFill/>
        </p:spPr>
        <p:txBody>
          <a:bodyPr wrap="square">
            <a:spAutoFit/>
          </a:bodyPr>
          <a:lstStyle/>
          <a:p>
            <a:pPr>
              <a:lnSpc>
                <a:spcPct val="150000"/>
              </a:lnSpc>
            </a:pPr>
            <a:r>
              <a:rPr lang="en-GB" sz="2400" dirty="0"/>
              <a:t>If system A is in thermal equilibrium with system B, and B with C, then A and C are in equilibrium. </a:t>
            </a:r>
          </a:p>
          <a:p>
            <a:pPr>
              <a:lnSpc>
                <a:spcPct val="150000"/>
              </a:lnSpc>
            </a:pPr>
            <a:r>
              <a:rPr lang="en-GB" sz="2400" dirty="0"/>
              <a:t>Temperature is a definable, measurable property.</a:t>
            </a:r>
          </a:p>
        </p:txBody>
      </p:sp>
      <p:sp>
        <p:nvSpPr>
          <p:cNvPr id="9" name="TextBox 8">
            <a:extLst>
              <a:ext uri="{FF2B5EF4-FFF2-40B4-BE49-F238E27FC236}">
                <a16:creationId xmlns:a16="http://schemas.microsoft.com/office/drawing/2014/main" id="{B70B2684-D0A9-4552-BBA9-150C56935FCE}"/>
              </a:ext>
            </a:extLst>
          </p:cNvPr>
          <p:cNvSpPr txBox="1"/>
          <p:nvPr/>
        </p:nvSpPr>
        <p:spPr>
          <a:xfrm>
            <a:off x="6226791" y="891414"/>
            <a:ext cx="5908592" cy="5018810"/>
          </a:xfrm>
          <a:prstGeom prst="rect">
            <a:avLst/>
          </a:prstGeom>
          <a:noFill/>
        </p:spPr>
        <p:txBody>
          <a:bodyPr wrap="square">
            <a:spAutoFit/>
          </a:bodyPr>
          <a:lstStyle/>
          <a:p>
            <a:pPr>
              <a:lnSpc>
                <a:spcPct val="150000"/>
              </a:lnSpc>
            </a:pPr>
            <a:r>
              <a:rPr lang="en-GB" sz="2400" b="1" dirty="0"/>
              <a:t>OME Interpretation:</a:t>
            </a:r>
          </a:p>
          <a:p>
            <a:pPr marL="342900" indent="-342900">
              <a:lnSpc>
                <a:spcPct val="150000"/>
              </a:lnSpc>
              <a:buFont typeface="Arial" panose="020B0604020202020204" pitchFamily="34" charset="0"/>
              <a:buChar char="•"/>
            </a:pPr>
            <a:r>
              <a:rPr lang="en-GB" sz="2400" dirty="0"/>
              <a:t>temperature differences drive heat flow inside munitions</a:t>
            </a:r>
          </a:p>
          <a:p>
            <a:pPr marL="342900" indent="-342900">
              <a:lnSpc>
                <a:spcPct val="150000"/>
              </a:lnSpc>
              <a:buFont typeface="Arial" panose="020B0604020202020204" pitchFamily="34" charset="0"/>
              <a:buChar char="•"/>
            </a:pPr>
            <a:r>
              <a:rPr lang="en-GB" sz="2400" dirty="0"/>
              <a:t>predicts how heat distributes within an explosive material during storage, transport, or cook-off events</a:t>
            </a:r>
          </a:p>
          <a:p>
            <a:pPr marL="342900" indent="-342900">
              <a:lnSpc>
                <a:spcPct val="150000"/>
              </a:lnSpc>
              <a:buFont typeface="Arial" panose="020B0604020202020204" pitchFamily="34" charset="0"/>
              <a:buChar char="•"/>
            </a:pPr>
            <a:r>
              <a:rPr lang="en-GB" sz="2400" dirty="0"/>
              <a:t>understanding equilibrium helps predict whether an explosive will remain thermally stable or enter a runaway heating scenario</a:t>
            </a:r>
          </a:p>
        </p:txBody>
      </p:sp>
    </p:spTree>
    <p:extLst>
      <p:ext uri="{BB962C8B-B14F-4D97-AF65-F5344CB8AC3E}">
        <p14:creationId xmlns:p14="http://schemas.microsoft.com/office/powerpoint/2010/main" val="2916885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FF215-70E9-4F5B-AD32-D6D2B1EC1C0D}"/>
              </a:ext>
            </a:extLst>
          </p:cNvPr>
          <p:cNvSpPr>
            <a:spLocks noGrp="1"/>
          </p:cNvSpPr>
          <p:nvPr>
            <p:ph type="title"/>
          </p:nvPr>
        </p:nvSpPr>
        <p:spPr>
          <a:xfrm>
            <a:off x="913774" y="0"/>
            <a:ext cx="10364451" cy="1078173"/>
          </a:xfrm>
        </p:spPr>
        <p:txBody>
          <a:bodyPr/>
          <a:lstStyle/>
          <a:p>
            <a:r>
              <a:rPr lang="en-GB" dirty="0"/>
              <a:t>First law of thermodynamics</a:t>
            </a:r>
          </a:p>
        </p:txBody>
      </p:sp>
      <p:pic>
        <p:nvPicPr>
          <p:cNvPr id="3" name="Picture 2">
            <a:extLst>
              <a:ext uri="{FF2B5EF4-FFF2-40B4-BE49-F238E27FC236}">
                <a16:creationId xmlns:a16="http://schemas.microsoft.com/office/drawing/2014/main" id="{FEA250D6-D131-45E0-A826-D1893D008F38}"/>
              </a:ext>
            </a:extLst>
          </p:cNvPr>
          <p:cNvPicPr>
            <a:picLocks noChangeAspect="1"/>
          </p:cNvPicPr>
          <p:nvPr/>
        </p:nvPicPr>
        <p:blipFill rotWithShape="1">
          <a:blip r:embed="rId3"/>
          <a:srcRect l="57849" t="18431" r="2692" b="47125"/>
          <a:stretch/>
        </p:blipFill>
        <p:spPr>
          <a:xfrm>
            <a:off x="252965" y="2661314"/>
            <a:ext cx="5797277" cy="3985145"/>
          </a:xfrm>
          <a:prstGeom prst="rect">
            <a:avLst/>
          </a:prstGeom>
        </p:spPr>
      </p:pic>
      <p:sp>
        <p:nvSpPr>
          <p:cNvPr id="4" name="TextBox 3">
            <a:extLst>
              <a:ext uri="{FF2B5EF4-FFF2-40B4-BE49-F238E27FC236}">
                <a16:creationId xmlns:a16="http://schemas.microsoft.com/office/drawing/2014/main" id="{A02369C8-2535-43F0-82EA-595028371B77}"/>
              </a:ext>
            </a:extLst>
          </p:cNvPr>
          <p:cNvSpPr txBox="1"/>
          <p:nvPr/>
        </p:nvSpPr>
        <p:spPr>
          <a:xfrm>
            <a:off x="90720" y="637578"/>
            <a:ext cx="5959521" cy="3231654"/>
          </a:xfrm>
          <a:prstGeom prst="rect">
            <a:avLst/>
          </a:prstGeom>
          <a:noFill/>
        </p:spPr>
        <p:txBody>
          <a:bodyPr wrap="square">
            <a:spAutoFit/>
          </a:bodyPr>
          <a:lstStyle/>
          <a:p>
            <a:pPr>
              <a:lnSpc>
                <a:spcPct val="150000"/>
              </a:lnSpc>
            </a:pPr>
            <a:r>
              <a:rPr lang="en-GB" sz="2400" dirty="0">
                <a:solidFill>
                  <a:srgbClr val="0070C0"/>
                </a:solidFill>
              </a:rPr>
              <a:t>Energy can be converted from one form to another with the interaction of heat (Q), work (W) and internal energy (</a:t>
            </a:r>
            <a:r>
              <a:rPr lang="en-GB" sz="2400" dirty="0">
                <a:solidFill>
                  <a:srgbClr val="0070C0"/>
                </a:solidFill>
                <a:sym typeface="Symbol" panose="05050102010706020507" pitchFamily="18" charset="2"/>
              </a:rPr>
              <a:t>U)</a:t>
            </a:r>
            <a:r>
              <a:rPr lang="en-GB" sz="2400" dirty="0">
                <a:solidFill>
                  <a:srgbClr val="0070C0"/>
                </a:solidFill>
              </a:rPr>
              <a:t>, but it cannot be created nor destroyed, under any circumstances.</a:t>
            </a:r>
          </a:p>
          <a:p>
            <a:endParaRPr lang="en-GB" sz="2400" dirty="0">
              <a:solidFill>
                <a:srgbClr val="0070C0"/>
              </a:solidFill>
            </a:endParaRPr>
          </a:p>
        </p:txBody>
      </p:sp>
      <p:pic>
        <p:nvPicPr>
          <p:cNvPr id="5" name="Picture 4">
            <a:extLst>
              <a:ext uri="{FF2B5EF4-FFF2-40B4-BE49-F238E27FC236}">
                <a16:creationId xmlns:a16="http://schemas.microsoft.com/office/drawing/2014/main" id="{26EE1832-ABBA-4E29-A59A-D9B9FA18BE22}"/>
              </a:ext>
            </a:extLst>
          </p:cNvPr>
          <p:cNvPicPr>
            <a:picLocks noChangeAspect="1"/>
          </p:cNvPicPr>
          <p:nvPr/>
        </p:nvPicPr>
        <p:blipFill rotWithShape="1">
          <a:blip r:embed="rId4"/>
          <a:srcRect l="11658" t="36228" r="12557"/>
          <a:stretch/>
        </p:blipFill>
        <p:spPr>
          <a:xfrm>
            <a:off x="6050242" y="5077150"/>
            <a:ext cx="4419600" cy="1569309"/>
          </a:xfrm>
          <a:prstGeom prst="rect">
            <a:avLst/>
          </a:prstGeom>
        </p:spPr>
      </p:pic>
      <p:sp>
        <p:nvSpPr>
          <p:cNvPr id="7" name="TextBox 6">
            <a:extLst>
              <a:ext uri="{FF2B5EF4-FFF2-40B4-BE49-F238E27FC236}">
                <a16:creationId xmlns:a16="http://schemas.microsoft.com/office/drawing/2014/main" id="{C76724B2-A865-49CA-8BEA-24E057AD2287}"/>
              </a:ext>
            </a:extLst>
          </p:cNvPr>
          <p:cNvSpPr txBox="1"/>
          <p:nvPr/>
        </p:nvSpPr>
        <p:spPr>
          <a:xfrm>
            <a:off x="5968890" y="637578"/>
            <a:ext cx="6227925" cy="3910814"/>
          </a:xfrm>
          <a:prstGeom prst="rect">
            <a:avLst/>
          </a:prstGeom>
          <a:noFill/>
        </p:spPr>
        <p:txBody>
          <a:bodyPr wrap="square">
            <a:spAutoFit/>
          </a:bodyPr>
          <a:lstStyle/>
          <a:p>
            <a:pPr>
              <a:lnSpc>
                <a:spcPct val="150000"/>
              </a:lnSpc>
            </a:pPr>
            <a:r>
              <a:rPr lang="en-GB" sz="2400" b="1" dirty="0"/>
              <a:t>OME Interpretation:</a:t>
            </a:r>
            <a:endParaRPr lang="en-GB" sz="2400" dirty="0"/>
          </a:p>
          <a:p>
            <a:pPr>
              <a:lnSpc>
                <a:spcPct val="150000"/>
              </a:lnSpc>
              <a:buFont typeface="Arial" panose="020B0604020202020204" pitchFamily="34" charset="0"/>
              <a:buChar char="•"/>
            </a:pPr>
            <a:r>
              <a:rPr lang="en-GB" sz="2400" dirty="0"/>
              <a:t> chemical energy stored in energetic materials becomes heat and pressure during decomposition</a:t>
            </a:r>
          </a:p>
          <a:p>
            <a:pPr>
              <a:lnSpc>
                <a:spcPct val="150000"/>
              </a:lnSpc>
              <a:buFont typeface="Arial" panose="020B0604020202020204" pitchFamily="34" charset="0"/>
              <a:buChar char="•"/>
            </a:pPr>
            <a:r>
              <a:rPr lang="en-GB" sz="2400" dirty="0"/>
              <a:t> explains why detonation and combustion release energy in predictable quantities</a:t>
            </a:r>
          </a:p>
          <a:p>
            <a:pPr>
              <a:lnSpc>
                <a:spcPct val="150000"/>
              </a:lnSpc>
              <a:buFont typeface="Arial" panose="020B0604020202020204" pitchFamily="34" charset="0"/>
              <a:buChar char="•"/>
            </a:pPr>
            <a:r>
              <a:rPr lang="en-GB" sz="2400" dirty="0"/>
              <a:t> critical for calculating heat of reaction, explosion energy, and propellant performance</a:t>
            </a:r>
          </a:p>
        </p:txBody>
      </p:sp>
    </p:spTree>
    <p:extLst>
      <p:ext uri="{BB962C8B-B14F-4D97-AF65-F5344CB8AC3E}">
        <p14:creationId xmlns:p14="http://schemas.microsoft.com/office/powerpoint/2010/main" val="2997599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4D7A5-F27E-481E-A50E-D485F931C239}"/>
              </a:ext>
            </a:extLst>
          </p:cNvPr>
          <p:cNvSpPr>
            <a:spLocks noGrp="1"/>
          </p:cNvSpPr>
          <p:nvPr>
            <p:ph type="title"/>
          </p:nvPr>
        </p:nvSpPr>
        <p:spPr>
          <a:xfrm>
            <a:off x="913774" y="0"/>
            <a:ext cx="10364451" cy="988541"/>
          </a:xfrm>
        </p:spPr>
        <p:txBody>
          <a:bodyPr/>
          <a:lstStyle/>
          <a:p>
            <a:r>
              <a:rPr lang="en-GB" dirty="0"/>
              <a:t>Work and heat in explosives</a:t>
            </a:r>
          </a:p>
        </p:txBody>
      </p:sp>
      <p:sp>
        <p:nvSpPr>
          <p:cNvPr id="4" name="TextBox 3">
            <a:extLst>
              <a:ext uri="{FF2B5EF4-FFF2-40B4-BE49-F238E27FC236}">
                <a16:creationId xmlns:a16="http://schemas.microsoft.com/office/drawing/2014/main" id="{E062F70C-8671-4653-B627-39E383A9F617}"/>
              </a:ext>
            </a:extLst>
          </p:cNvPr>
          <p:cNvSpPr txBox="1"/>
          <p:nvPr/>
        </p:nvSpPr>
        <p:spPr>
          <a:xfrm>
            <a:off x="1125830" y="4056501"/>
            <a:ext cx="3146190" cy="646331"/>
          </a:xfrm>
          <a:prstGeom prst="rect">
            <a:avLst/>
          </a:prstGeom>
          <a:noFill/>
        </p:spPr>
        <p:txBody>
          <a:bodyPr wrap="square">
            <a:spAutoFit/>
          </a:bodyPr>
          <a:lstStyle/>
          <a:p>
            <a:r>
              <a:rPr lang="en-GB" sz="3200" dirty="0"/>
              <a:t>	</a:t>
            </a:r>
            <a:r>
              <a:rPr lang="en-GB" sz="3600" b="1" dirty="0"/>
              <a:t>W = − 𝑃Δ𝑉</a:t>
            </a:r>
          </a:p>
        </p:txBody>
      </p:sp>
      <p:sp>
        <p:nvSpPr>
          <p:cNvPr id="6" name="TextBox 5">
            <a:extLst>
              <a:ext uri="{FF2B5EF4-FFF2-40B4-BE49-F238E27FC236}">
                <a16:creationId xmlns:a16="http://schemas.microsoft.com/office/drawing/2014/main" id="{E381567C-2724-48DE-8830-0D3322054A48}"/>
              </a:ext>
            </a:extLst>
          </p:cNvPr>
          <p:cNvSpPr txBox="1"/>
          <p:nvPr/>
        </p:nvSpPr>
        <p:spPr>
          <a:xfrm>
            <a:off x="0" y="5179670"/>
            <a:ext cx="6098058" cy="1200329"/>
          </a:xfrm>
          <a:prstGeom prst="rect">
            <a:avLst/>
          </a:prstGeom>
          <a:noFill/>
        </p:spPr>
        <p:txBody>
          <a:bodyPr wrap="square">
            <a:spAutoFit/>
          </a:bodyPr>
          <a:lstStyle/>
          <a:p>
            <a:r>
              <a:rPr lang="en-GB" sz="2400" dirty="0"/>
              <a:t>The work done by gases is the energy transferred by expanding gases during an explosion. It is a form of mechanical work.</a:t>
            </a:r>
          </a:p>
        </p:txBody>
      </p:sp>
      <p:sp>
        <p:nvSpPr>
          <p:cNvPr id="8" name="TextBox 7">
            <a:extLst>
              <a:ext uri="{FF2B5EF4-FFF2-40B4-BE49-F238E27FC236}">
                <a16:creationId xmlns:a16="http://schemas.microsoft.com/office/drawing/2014/main" id="{062E6251-79C9-4E78-A4BF-40A2807BED67}"/>
              </a:ext>
            </a:extLst>
          </p:cNvPr>
          <p:cNvSpPr txBox="1"/>
          <p:nvPr/>
        </p:nvSpPr>
        <p:spPr>
          <a:xfrm>
            <a:off x="252591" y="2864190"/>
            <a:ext cx="11538213" cy="830997"/>
          </a:xfrm>
          <a:prstGeom prst="rect">
            <a:avLst/>
          </a:prstGeom>
          <a:noFill/>
        </p:spPr>
        <p:txBody>
          <a:bodyPr wrap="square">
            <a:spAutoFit/>
          </a:bodyPr>
          <a:lstStyle/>
          <a:p>
            <a:r>
              <a:rPr lang="en-GB" sz="2400" dirty="0"/>
              <a:t>During detonation, gases expand rapidly, increasing the volume and doing work on the surroundings by exerting pressure, which causes mechanical damage (e.g., blast waves).</a:t>
            </a:r>
          </a:p>
        </p:txBody>
      </p:sp>
      <p:sp>
        <p:nvSpPr>
          <p:cNvPr id="10" name="TextBox 9">
            <a:extLst>
              <a:ext uri="{FF2B5EF4-FFF2-40B4-BE49-F238E27FC236}">
                <a16:creationId xmlns:a16="http://schemas.microsoft.com/office/drawing/2014/main" id="{96BD256E-E457-46E1-AA26-936DAE0473C7}"/>
              </a:ext>
            </a:extLst>
          </p:cNvPr>
          <p:cNvSpPr txBox="1"/>
          <p:nvPr/>
        </p:nvSpPr>
        <p:spPr>
          <a:xfrm>
            <a:off x="6021698" y="5190654"/>
            <a:ext cx="5932881" cy="1200329"/>
          </a:xfrm>
          <a:prstGeom prst="rect">
            <a:avLst/>
          </a:prstGeom>
          <a:noFill/>
        </p:spPr>
        <p:txBody>
          <a:bodyPr wrap="square">
            <a:spAutoFit/>
          </a:bodyPr>
          <a:lstStyle/>
          <a:p>
            <a:r>
              <a:rPr lang="en-GB" sz="2400" dirty="0"/>
              <a:t>Negative sign: Indicates that the system (the exploding material) is doing work on its surroundings, not absorbing work.</a:t>
            </a:r>
          </a:p>
        </p:txBody>
      </p:sp>
      <p:sp>
        <p:nvSpPr>
          <p:cNvPr id="7" name="TextBox 6">
            <a:extLst>
              <a:ext uri="{FF2B5EF4-FFF2-40B4-BE49-F238E27FC236}">
                <a16:creationId xmlns:a16="http://schemas.microsoft.com/office/drawing/2014/main" id="{36839334-8961-4BAA-AFF5-972ED4909940}"/>
              </a:ext>
            </a:extLst>
          </p:cNvPr>
          <p:cNvSpPr txBox="1"/>
          <p:nvPr/>
        </p:nvSpPr>
        <p:spPr>
          <a:xfrm>
            <a:off x="163120" y="764368"/>
            <a:ext cx="11538213" cy="1200329"/>
          </a:xfrm>
          <a:prstGeom prst="rect">
            <a:avLst/>
          </a:prstGeom>
          <a:noFill/>
        </p:spPr>
        <p:txBody>
          <a:bodyPr wrap="square">
            <a:spAutoFit/>
          </a:bodyPr>
          <a:lstStyle/>
          <a:p>
            <a:r>
              <a:rPr lang="en-GB" sz="2400" dirty="0">
                <a:solidFill>
                  <a:srgbClr val="0070C0"/>
                </a:solidFill>
              </a:rPr>
              <a:t>In an externally isolated system, with internal changes the sum of all forms of energy is constant. The change in internal energy of a system (</a:t>
            </a:r>
            <a:r>
              <a:rPr lang="en-GB" sz="2400" dirty="0">
                <a:solidFill>
                  <a:srgbClr val="0070C0"/>
                </a:solidFill>
                <a:sym typeface="Symbol" panose="05050102010706020507" pitchFamily="18" charset="2"/>
              </a:rPr>
              <a:t>U) </a:t>
            </a:r>
            <a:r>
              <a:rPr lang="en-GB" sz="2400" dirty="0">
                <a:solidFill>
                  <a:srgbClr val="0070C0"/>
                </a:solidFill>
              </a:rPr>
              <a:t>is equal to the heat (Q) added to the system minus the work (W) done by the system.</a:t>
            </a:r>
          </a:p>
        </p:txBody>
      </p:sp>
      <p:sp>
        <p:nvSpPr>
          <p:cNvPr id="9" name="TextBox 8">
            <a:extLst>
              <a:ext uri="{FF2B5EF4-FFF2-40B4-BE49-F238E27FC236}">
                <a16:creationId xmlns:a16="http://schemas.microsoft.com/office/drawing/2014/main" id="{09EDD581-7085-4D83-AA65-4BFA17E3FBE0}"/>
              </a:ext>
            </a:extLst>
          </p:cNvPr>
          <p:cNvSpPr txBox="1"/>
          <p:nvPr/>
        </p:nvSpPr>
        <p:spPr>
          <a:xfrm>
            <a:off x="1086409" y="2164106"/>
            <a:ext cx="10704395" cy="461665"/>
          </a:xfrm>
          <a:prstGeom prst="rect">
            <a:avLst/>
          </a:prstGeom>
          <a:noFill/>
        </p:spPr>
        <p:txBody>
          <a:bodyPr wrap="square">
            <a:spAutoFit/>
          </a:bodyPr>
          <a:lstStyle/>
          <a:p>
            <a:r>
              <a:rPr lang="en-GB" sz="2400" b="1" dirty="0">
                <a:solidFill>
                  <a:srgbClr val="0000FF"/>
                </a:solidFill>
              </a:rPr>
              <a:t>Energy transformation in explosives: Chemical → Thermal → Mechanical</a:t>
            </a:r>
          </a:p>
        </p:txBody>
      </p:sp>
      <p:sp>
        <p:nvSpPr>
          <p:cNvPr id="11" name="TextBox 10">
            <a:extLst>
              <a:ext uri="{FF2B5EF4-FFF2-40B4-BE49-F238E27FC236}">
                <a16:creationId xmlns:a16="http://schemas.microsoft.com/office/drawing/2014/main" id="{AC61A97B-6DD7-4612-95C3-03B04FF7F4FC}"/>
              </a:ext>
            </a:extLst>
          </p:cNvPr>
          <p:cNvSpPr txBox="1"/>
          <p:nvPr/>
        </p:nvSpPr>
        <p:spPr>
          <a:xfrm>
            <a:off x="6095999" y="3933606"/>
            <a:ext cx="4477092" cy="1200329"/>
          </a:xfrm>
          <a:prstGeom prst="rect">
            <a:avLst/>
          </a:prstGeom>
          <a:noFill/>
        </p:spPr>
        <p:txBody>
          <a:bodyPr wrap="square">
            <a:spAutoFit/>
          </a:bodyPr>
          <a:lstStyle/>
          <a:p>
            <a:r>
              <a:rPr lang="en-GB" i="1" dirty="0"/>
              <a:t>𝑊  = work done by the system, </a:t>
            </a:r>
          </a:p>
          <a:p>
            <a:r>
              <a:rPr lang="en-GB" i="1" dirty="0"/>
              <a:t>𝑃  = external pressure, </a:t>
            </a:r>
          </a:p>
          <a:p>
            <a:r>
              <a:rPr lang="en-GB" i="1" dirty="0"/>
              <a:t>Δ𝑉 = change in volume (expansion of gases)</a:t>
            </a:r>
          </a:p>
          <a:p>
            <a:endParaRPr lang="en-GB" dirty="0"/>
          </a:p>
        </p:txBody>
      </p:sp>
    </p:spTree>
    <p:extLst>
      <p:ext uri="{BB962C8B-B14F-4D97-AF65-F5344CB8AC3E}">
        <p14:creationId xmlns:p14="http://schemas.microsoft.com/office/powerpoint/2010/main" val="2194623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CCED5-8016-4B83-9950-498CCBC1FCFB}"/>
              </a:ext>
            </a:extLst>
          </p:cNvPr>
          <p:cNvSpPr>
            <a:spLocks noGrp="1"/>
          </p:cNvSpPr>
          <p:nvPr>
            <p:ph type="title"/>
          </p:nvPr>
        </p:nvSpPr>
        <p:spPr>
          <a:xfrm>
            <a:off x="913774" y="0"/>
            <a:ext cx="10364451" cy="1064525"/>
          </a:xfrm>
        </p:spPr>
        <p:txBody>
          <a:bodyPr/>
          <a:lstStyle/>
          <a:p>
            <a:r>
              <a:rPr lang="en-GB"/>
              <a:t>Detonation vs Propellant Combustion</a:t>
            </a:r>
            <a:endParaRPr lang="en-GB" dirty="0"/>
          </a:p>
        </p:txBody>
      </p:sp>
      <p:sp>
        <p:nvSpPr>
          <p:cNvPr id="4" name="TextBox 3">
            <a:extLst>
              <a:ext uri="{FF2B5EF4-FFF2-40B4-BE49-F238E27FC236}">
                <a16:creationId xmlns:a16="http://schemas.microsoft.com/office/drawing/2014/main" id="{DAF92B5F-5EBD-4D70-B4BE-C5D885F7C95D}"/>
              </a:ext>
            </a:extLst>
          </p:cNvPr>
          <p:cNvSpPr txBox="1"/>
          <p:nvPr/>
        </p:nvSpPr>
        <p:spPr>
          <a:xfrm>
            <a:off x="534539" y="1013930"/>
            <a:ext cx="5182225" cy="3902928"/>
          </a:xfrm>
          <a:prstGeom prst="rect">
            <a:avLst/>
          </a:prstGeom>
          <a:noFill/>
          <a:ln>
            <a:solidFill>
              <a:srgbClr val="0000FF"/>
            </a:solidFill>
          </a:ln>
        </p:spPr>
        <p:txBody>
          <a:bodyPr wrap="square">
            <a:spAutoFit/>
          </a:bodyPr>
          <a:lstStyle/>
          <a:p>
            <a:pPr>
              <a:lnSpc>
                <a:spcPct val="150000"/>
              </a:lnSpc>
            </a:pPr>
            <a:r>
              <a:rPr lang="en-GB" sz="2800" b="1" dirty="0"/>
              <a:t>Detonation: Constant-V</a:t>
            </a:r>
          </a:p>
          <a:p>
            <a:pPr>
              <a:lnSpc>
                <a:spcPct val="150000"/>
              </a:lnSpc>
              <a:buFont typeface="Arial" panose="020B0604020202020204" pitchFamily="34" charset="0"/>
              <a:buChar char="•"/>
            </a:pPr>
            <a:r>
              <a:rPr lang="en-GB" sz="2800" dirty="0"/>
              <a:t> reaction is faster than the material can expand</a:t>
            </a:r>
          </a:p>
          <a:p>
            <a:pPr>
              <a:lnSpc>
                <a:spcPct val="150000"/>
              </a:lnSpc>
              <a:buFont typeface="Arial" panose="020B0604020202020204" pitchFamily="34" charset="0"/>
              <a:buChar char="•"/>
            </a:pPr>
            <a:r>
              <a:rPr lang="en-GB" sz="2800" dirty="0"/>
              <a:t> W ≈ 0 → ΔU is very large → extreme pressures</a:t>
            </a:r>
          </a:p>
          <a:p>
            <a:pPr>
              <a:lnSpc>
                <a:spcPct val="150000"/>
              </a:lnSpc>
              <a:buFont typeface="Arial" panose="020B0604020202020204" pitchFamily="34" charset="0"/>
              <a:buChar char="•"/>
            </a:pPr>
            <a:r>
              <a:rPr lang="en-GB" sz="2800" dirty="0"/>
              <a:t> 1</a:t>
            </a:r>
            <a:r>
              <a:rPr lang="en-GB" sz="2800" baseline="30000" dirty="0"/>
              <a:t>st</a:t>
            </a:r>
            <a:r>
              <a:rPr lang="en-GB" sz="2800" dirty="0"/>
              <a:t> law simplifies to </a:t>
            </a:r>
            <a:r>
              <a:rPr lang="en-GB" sz="2800" b="1" dirty="0"/>
              <a:t>ΔU ≈ Q</a:t>
            </a:r>
            <a:endParaRPr lang="en-GB" sz="2800" dirty="0"/>
          </a:p>
        </p:txBody>
      </p:sp>
      <p:sp>
        <p:nvSpPr>
          <p:cNvPr id="6" name="TextBox 5">
            <a:extLst>
              <a:ext uri="{FF2B5EF4-FFF2-40B4-BE49-F238E27FC236}">
                <a16:creationId xmlns:a16="http://schemas.microsoft.com/office/drawing/2014/main" id="{CB633391-19F4-43CF-BCF1-BE5AF0922645}"/>
              </a:ext>
            </a:extLst>
          </p:cNvPr>
          <p:cNvSpPr txBox="1"/>
          <p:nvPr/>
        </p:nvSpPr>
        <p:spPr>
          <a:xfrm>
            <a:off x="5962366" y="1013930"/>
            <a:ext cx="6096001" cy="3902928"/>
          </a:xfrm>
          <a:prstGeom prst="rect">
            <a:avLst/>
          </a:prstGeom>
          <a:noFill/>
          <a:ln>
            <a:solidFill>
              <a:srgbClr val="0000FF"/>
            </a:solidFill>
          </a:ln>
        </p:spPr>
        <p:txBody>
          <a:bodyPr wrap="square">
            <a:spAutoFit/>
          </a:bodyPr>
          <a:lstStyle/>
          <a:p>
            <a:pPr>
              <a:lnSpc>
                <a:spcPct val="150000"/>
              </a:lnSpc>
            </a:pPr>
            <a:r>
              <a:rPr lang="en-GB" sz="2800" b="1" dirty="0"/>
              <a:t>Propellant Combustion: Constant-P</a:t>
            </a:r>
          </a:p>
          <a:p>
            <a:pPr>
              <a:lnSpc>
                <a:spcPct val="150000"/>
              </a:lnSpc>
              <a:buFont typeface="Arial" panose="020B0604020202020204" pitchFamily="34" charset="0"/>
              <a:buChar char="•"/>
            </a:pPr>
            <a:r>
              <a:rPr lang="en-GB" sz="2800" dirty="0"/>
              <a:t> gases escape through nozzles or move bullets</a:t>
            </a:r>
          </a:p>
          <a:p>
            <a:pPr>
              <a:lnSpc>
                <a:spcPct val="150000"/>
              </a:lnSpc>
              <a:buFont typeface="Arial" panose="020B0604020202020204" pitchFamily="34" charset="0"/>
              <a:buChar char="•"/>
            </a:pPr>
            <a:r>
              <a:rPr lang="en-GB" sz="2800" dirty="0"/>
              <a:t> most energy appears as </a:t>
            </a:r>
            <a:r>
              <a:rPr lang="en-GB" sz="2800" b="1" dirty="0"/>
              <a:t>work</a:t>
            </a:r>
            <a:r>
              <a:rPr lang="en-GB" sz="2800" dirty="0"/>
              <a:t> and controlled gas flow</a:t>
            </a:r>
          </a:p>
          <a:p>
            <a:pPr>
              <a:lnSpc>
                <a:spcPct val="150000"/>
              </a:lnSpc>
              <a:buFont typeface="Arial" panose="020B0604020202020204" pitchFamily="34" charset="0"/>
              <a:buChar char="•"/>
            </a:pPr>
            <a:r>
              <a:rPr lang="en-GB" sz="2800" dirty="0"/>
              <a:t> 1</a:t>
            </a:r>
            <a:r>
              <a:rPr lang="en-GB" sz="2800" baseline="30000" dirty="0"/>
              <a:t>st</a:t>
            </a:r>
            <a:r>
              <a:rPr lang="en-GB" sz="2800" dirty="0"/>
              <a:t> law distributes energy: </a:t>
            </a:r>
            <a:r>
              <a:rPr lang="en-GB" sz="2800" b="1" dirty="0"/>
              <a:t>ΔU + W = Q</a:t>
            </a:r>
            <a:endParaRPr lang="en-GB" sz="2800" dirty="0"/>
          </a:p>
        </p:txBody>
      </p:sp>
      <p:sp>
        <p:nvSpPr>
          <p:cNvPr id="8" name="TextBox 7">
            <a:extLst>
              <a:ext uri="{FF2B5EF4-FFF2-40B4-BE49-F238E27FC236}">
                <a16:creationId xmlns:a16="http://schemas.microsoft.com/office/drawing/2014/main" id="{5C804281-4FD7-47BA-8B5D-26679FF27C8F}"/>
              </a:ext>
            </a:extLst>
          </p:cNvPr>
          <p:cNvSpPr txBox="1"/>
          <p:nvPr/>
        </p:nvSpPr>
        <p:spPr>
          <a:xfrm>
            <a:off x="114871" y="5582444"/>
            <a:ext cx="12077129" cy="707886"/>
          </a:xfrm>
          <a:prstGeom prst="rect">
            <a:avLst/>
          </a:prstGeom>
          <a:noFill/>
        </p:spPr>
        <p:txBody>
          <a:bodyPr wrap="square">
            <a:spAutoFit/>
          </a:bodyPr>
          <a:lstStyle/>
          <a:p>
            <a:r>
              <a:rPr lang="en-GB" sz="2000" b="1" dirty="0"/>
              <a:t>Why this distinction matters: </a:t>
            </a:r>
            <a:r>
              <a:rPr lang="en-GB" sz="2000" dirty="0"/>
              <a:t>Detonations produce high brisance; Propellants produce sustained thrust or gas pressure; Safety, modelling, and design depend on correct thermodynamic assumptions</a:t>
            </a:r>
          </a:p>
        </p:txBody>
      </p:sp>
    </p:spTree>
    <p:extLst>
      <p:ext uri="{BB962C8B-B14F-4D97-AF65-F5344CB8AC3E}">
        <p14:creationId xmlns:p14="http://schemas.microsoft.com/office/powerpoint/2010/main" val="29966783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30171-2382-455F-BEB3-FA81D869B5A4}"/>
              </a:ext>
            </a:extLst>
          </p:cNvPr>
          <p:cNvSpPr>
            <a:spLocks noGrp="1"/>
          </p:cNvSpPr>
          <p:nvPr>
            <p:ph type="title"/>
          </p:nvPr>
        </p:nvSpPr>
        <p:spPr>
          <a:xfrm>
            <a:off x="913774" y="0"/>
            <a:ext cx="10364451" cy="1124465"/>
          </a:xfrm>
        </p:spPr>
        <p:txBody>
          <a:bodyPr/>
          <a:lstStyle/>
          <a:p>
            <a:r>
              <a:rPr lang="en-GB" dirty="0"/>
              <a:t>Second law of thermodynamics</a:t>
            </a:r>
          </a:p>
        </p:txBody>
      </p:sp>
      <p:sp>
        <p:nvSpPr>
          <p:cNvPr id="4" name="TextBox 3">
            <a:extLst>
              <a:ext uri="{FF2B5EF4-FFF2-40B4-BE49-F238E27FC236}">
                <a16:creationId xmlns:a16="http://schemas.microsoft.com/office/drawing/2014/main" id="{6AA2C499-FF82-4678-88B9-068516ED8725}"/>
              </a:ext>
            </a:extLst>
          </p:cNvPr>
          <p:cNvSpPr txBox="1"/>
          <p:nvPr/>
        </p:nvSpPr>
        <p:spPr>
          <a:xfrm>
            <a:off x="187650" y="971771"/>
            <a:ext cx="6850814" cy="5447645"/>
          </a:xfrm>
          <a:prstGeom prst="rect">
            <a:avLst/>
          </a:prstGeom>
          <a:noFill/>
        </p:spPr>
        <p:txBody>
          <a:bodyPr wrap="square">
            <a:spAutoFit/>
          </a:bodyPr>
          <a:lstStyle/>
          <a:p>
            <a:pPr>
              <a:lnSpc>
                <a:spcPct val="150000"/>
              </a:lnSpc>
            </a:pPr>
            <a:r>
              <a:rPr lang="en-GB" sz="2400" dirty="0">
                <a:solidFill>
                  <a:srgbClr val="0070C0"/>
                </a:solidFill>
              </a:rPr>
              <a:t>The </a:t>
            </a:r>
            <a:r>
              <a:rPr lang="en-GB" sz="2400" b="1" dirty="0">
                <a:solidFill>
                  <a:srgbClr val="0000FF"/>
                </a:solidFill>
              </a:rPr>
              <a:t>Second Law of Thermodynamics </a:t>
            </a:r>
            <a:r>
              <a:rPr lang="en-GB" sz="2400" dirty="0">
                <a:solidFill>
                  <a:srgbClr val="0070C0"/>
                </a:solidFill>
              </a:rPr>
              <a:t>states that in any spontaneous process, the entropy (</a:t>
            </a:r>
            <a:r>
              <a:rPr lang="en-GB" sz="2400" i="1" dirty="0">
                <a:solidFill>
                  <a:srgbClr val="0070C0"/>
                </a:solidFill>
              </a:rPr>
              <a:t>S</a:t>
            </a:r>
            <a:r>
              <a:rPr lang="en-GB" sz="2400" dirty="0">
                <a:solidFill>
                  <a:srgbClr val="0070C0"/>
                </a:solidFill>
              </a:rPr>
              <a:t>) of an isolated system, will always increase over time. It addresses how energy naturally tends to disperse or become more chaotic over time.</a:t>
            </a:r>
          </a:p>
          <a:p>
            <a:pPr>
              <a:lnSpc>
                <a:spcPct val="150000"/>
              </a:lnSpc>
            </a:pPr>
            <a:endParaRPr lang="en-GB" sz="2400" dirty="0">
              <a:solidFill>
                <a:srgbClr val="0070C0"/>
              </a:solidFill>
            </a:endParaRPr>
          </a:p>
          <a:p>
            <a:pPr>
              <a:lnSpc>
                <a:spcPct val="150000"/>
              </a:lnSpc>
            </a:pPr>
            <a:r>
              <a:rPr lang="en-GB" sz="2400" b="1" dirty="0">
                <a:solidFill>
                  <a:srgbClr val="0000FF"/>
                </a:solidFill>
              </a:rPr>
              <a:t>Entropy</a:t>
            </a:r>
            <a:r>
              <a:rPr lang="en-GB" sz="2400" dirty="0">
                <a:solidFill>
                  <a:srgbClr val="0070C0"/>
                </a:solidFill>
              </a:rPr>
              <a:t> is a measure of the disorder or energy dispersion in a system (all systems gain entropy over time)</a:t>
            </a:r>
            <a:r>
              <a:rPr lang="en-US" altLang="en-US" sz="2400" dirty="0"/>
              <a:t> </a:t>
            </a:r>
            <a:r>
              <a:rPr lang="en-US" altLang="en-US" sz="2400" i="1" dirty="0"/>
              <a:t>unit J · mol⁻¹ · K⁻¹</a:t>
            </a:r>
          </a:p>
          <a:p>
            <a:endParaRPr lang="en-GB" sz="2400" dirty="0">
              <a:solidFill>
                <a:srgbClr val="0070C0"/>
              </a:solidFill>
            </a:endParaRPr>
          </a:p>
        </p:txBody>
      </p:sp>
      <p:pic>
        <p:nvPicPr>
          <p:cNvPr id="10" name="Picture 9">
            <a:extLst>
              <a:ext uri="{FF2B5EF4-FFF2-40B4-BE49-F238E27FC236}">
                <a16:creationId xmlns:a16="http://schemas.microsoft.com/office/drawing/2014/main" id="{C1351226-432A-4883-B9C4-EA3699AD94E6}"/>
              </a:ext>
            </a:extLst>
          </p:cNvPr>
          <p:cNvPicPr>
            <a:picLocks noChangeAspect="1"/>
          </p:cNvPicPr>
          <p:nvPr/>
        </p:nvPicPr>
        <p:blipFill>
          <a:blip r:embed="rId3"/>
          <a:stretch>
            <a:fillRect/>
          </a:stretch>
        </p:blipFill>
        <p:spPr>
          <a:xfrm>
            <a:off x="5882185" y="1536175"/>
            <a:ext cx="6965525" cy="5085137"/>
          </a:xfrm>
          <a:prstGeom prst="rect">
            <a:avLst/>
          </a:prstGeom>
        </p:spPr>
      </p:pic>
    </p:spTree>
    <p:extLst>
      <p:ext uri="{BB962C8B-B14F-4D97-AF65-F5344CB8AC3E}">
        <p14:creationId xmlns:p14="http://schemas.microsoft.com/office/powerpoint/2010/main" val="16573926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30171-2382-455F-BEB3-FA81D869B5A4}"/>
              </a:ext>
            </a:extLst>
          </p:cNvPr>
          <p:cNvSpPr>
            <a:spLocks noGrp="1"/>
          </p:cNvSpPr>
          <p:nvPr>
            <p:ph type="title"/>
          </p:nvPr>
        </p:nvSpPr>
        <p:spPr>
          <a:xfrm>
            <a:off x="913774" y="0"/>
            <a:ext cx="10364451" cy="1124465"/>
          </a:xfrm>
        </p:spPr>
        <p:txBody>
          <a:bodyPr/>
          <a:lstStyle/>
          <a:p>
            <a:r>
              <a:rPr lang="en-GB" dirty="0"/>
              <a:t>Second law of thermodynamics</a:t>
            </a:r>
          </a:p>
        </p:txBody>
      </p:sp>
      <p:pic>
        <p:nvPicPr>
          <p:cNvPr id="5" name="Picture 4">
            <a:extLst>
              <a:ext uri="{FF2B5EF4-FFF2-40B4-BE49-F238E27FC236}">
                <a16:creationId xmlns:a16="http://schemas.microsoft.com/office/drawing/2014/main" id="{3FDD1041-9B68-49CC-B971-78BD2F4AE968}"/>
              </a:ext>
            </a:extLst>
          </p:cNvPr>
          <p:cNvPicPr>
            <a:picLocks noChangeAspect="1"/>
          </p:cNvPicPr>
          <p:nvPr/>
        </p:nvPicPr>
        <p:blipFill rotWithShape="1">
          <a:blip r:embed="rId3"/>
          <a:srcRect l="8761" t="9524" r="8883" b="4671"/>
          <a:stretch/>
        </p:blipFill>
        <p:spPr>
          <a:xfrm>
            <a:off x="2838504" y="3016146"/>
            <a:ext cx="6514990" cy="3632252"/>
          </a:xfrm>
          <a:prstGeom prst="rect">
            <a:avLst/>
          </a:prstGeom>
        </p:spPr>
      </p:pic>
      <p:sp>
        <p:nvSpPr>
          <p:cNvPr id="7" name="TextBox 6">
            <a:extLst>
              <a:ext uri="{FF2B5EF4-FFF2-40B4-BE49-F238E27FC236}">
                <a16:creationId xmlns:a16="http://schemas.microsoft.com/office/drawing/2014/main" id="{88EA0E5F-BE85-4572-8E04-D861A76DB5EC}"/>
              </a:ext>
            </a:extLst>
          </p:cNvPr>
          <p:cNvSpPr txBox="1"/>
          <p:nvPr/>
        </p:nvSpPr>
        <p:spPr>
          <a:xfrm>
            <a:off x="913774" y="925098"/>
            <a:ext cx="10704778" cy="1694823"/>
          </a:xfrm>
          <a:prstGeom prst="rect">
            <a:avLst/>
          </a:prstGeom>
          <a:noFill/>
        </p:spPr>
        <p:txBody>
          <a:bodyPr wrap="square">
            <a:spAutoFit/>
          </a:bodyPr>
          <a:lstStyle/>
          <a:p>
            <a:pPr>
              <a:lnSpc>
                <a:spcPct val="150000"/>
              </a:lnSpc>
            </a:pPr>
            <a:r>
              <a:rPr lang="en-GB" sz="2400" dirty="0">
                <a:solidFill>
                  <a:srgbClr val="0070C0"/>
                </a:solidFill>
              </a:rPr>
              <a:t>The Second Law highlights the </a:t>
            </a:r>
            <a:r>
              <a:rPr lang="en-GB" sz="2400" b="1" dirty="0">
                <a:solidFill>
                  <a:srgbClr val="0000FF"/>
                </a:solidFill>
              </a:rPr>
              <a:t>irreversibility</a:t>
            </a:r>
            <a:r>
              <a:rPr lang="en-GB" sz="2400" dirty="0">
                <a:solidFill>
                  <a:srgbClr val="0070C0"/>
                </a:solidFill>
              </a:rPr>
              <a:t> of certain processes, particularly in the context of </a:t>
            </a:r>
            <a:r>
              <a:rPr lang="en-GB" sz="2400" b="1" dirty="0">
                <a:solidFill>
                  <a:srgbClr val="0000FF"/>
                </a:solidFill>
              </a:rPr>
              <a:t>heat flow</a:t>
            </a:r>
            <a:r>
              <a:rPr lang="en-GB" sz="2400" dirty="0">
                <a:solidFill>
                  <a:srgbClr val="0070C0"/>
                </a:solidFill>
              </a:rPr>
              <a:t>. Heat spontaneously moves from hot to cold regions, emphasizing the unidirectional nature of thermal energy transfer.</a:t>
            </a:r>
          </a:p>
        </p:txBody>
      </p:sp>
    </p:spTree>
    <p:extLst>
      <p:ext uri="{BB962C8B-B14F-4D97-AF65-F5344CB8AC3E}">
        <p14:creationId xmlns:p14="http://schemas.microsoft.com/office/powerpoint/2010/main" val="12075974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30171-2382-455F-BEB3-FA81D869B5A4}"/>
              </a:ext>
            </a:extLst>
          </p:cNvPr>
          <p:cNvSpPr>
            <a:spLocks noGrp="1"/>
          </p:cNvSpPr>
          <p:nvPr>
            <p:ph type="title"/>
          </p:nvPr>
        </p:nvSpPr>
        <p:spPr>
          <a:xfrm>
            <a:off x="913774" y="0"/>
            <a:ext cx="10364451" cy="1124465"/>
          </a:xfrm>
        </p:spPr>
        <p:txBody>
          <a:bodyPr/>
          <a:lstStyle/>
          <a:p>
            <a:r>
              <a:rPr lang="en-GB" dirty="0"/>
              <a:t>Second law of thermodynamics</a:t>
            </a:r>
          </a:p>
        </p:txBody>
      </p:sp>
      <p:sp>
        <p:nvSpPr>
          <p:cNvPr id="8" name="TextBox 7">
            <a:extLst>
              <a:ext uri="{FF2B5EF4-FFF2-40B4-BE49-F238E27FC236}">
                <a16:creationId xmlns:a16="http://schemas.microsoft.com/office/drawing/2014/main" id="{2A032643-BF6B-4956-8A8F-D652529065A0}"/>
              </a:ext>
            </a:extLst>
          </p:cNvPr>
          <p:cNvSpPr txBox="1"/>
          <p:nvPr/>
        </p:nvSpPr>
        <p:spPr>
          <a:xfrm>
            <a:off x="693569" y="2841123"/>
            <a:ext cx="10804861" cy="3356816"/>
          </a:xfrm>
          <a:prstGeom prst="rect">
            <a:avLst/>
          </a:prstGeom>
          <a:noFill/>
        </p:spPr>
        <p:txBody>
          <a:bodyPr wrap="square">
            <a:spAutoFit/>
          </a:bodyPr>
          <a:lstStyle/>
          <a:p>
            <a:pPr>
              <a:lnSpc>
                <a:spcPct val="150000"/>
              </a:lnSpc>
            </a:pPr>
            <a:r>
              <a:rPr lang="en-GB" sz="2400" b="1" dirty="0"/>
              <a:t>OME Interpretation:</a:t>
            </a:r>
            <a:endParaRPr lang="en-GB" sz="2400" dirty="0"/>
          </a:p>
          <a:p>
            <a:pPr>
              <a:lnSpc>
                <a:spcPct val="150000"/>
              </a:lnSpc>
              <a:buFont typeface="Arial" panose="020B0604020202020204" pitchFamily="34" charset="0"/>
              <a:buChar char="•"/>
            </a:pPr>
            <a:r>
              <a:rPr lang="en-GB" sz="2400" dirty="0"/>
              <a:t> decomposition of energetic materials moves toward more disordered gaseous products, consistent with entropy increase</a:t>
            </a:r>
          </a:p>
          <a:p>
            <a:pPr>
              <a:lnSpc>
                <a:spcPct val="150000"/>
              </a:lnSpc>
              <a:buFont typeface="Arial" panose="020B0604020202020204" pitchFamily="34" charset="0"/>
              <a:buChar char="•"/>
            </a:pPr>
            <a:r>
              <a:rPr lang="en-GB" sz="2400" dirty="0"/>
              <a:t> high-temperature reactions are highly favoured because expanding gases greatly increase entropy</a:t>
            </a:r>
          </a:p>
          <a:p>
            <a:pPr>
              <a:lnSpc>
                <a:spcPct val="150000"/>
              </a:lnSpc>
              <a:buFont typeface="Arial" panose="020B0604020202020204" pitchFamily="34" charset="0"/>
              <a:buChar char="•"/>
            </a:pPr>
            <a:r>
              <a:rPr lang="en-GB" sz="2400" dirty="0"/>
              <a:t> explains why reactions in explosives proceed irreversibly and extremely rapidly</a:t>
            </a:r>
          </a:p>
        </p:txBody>
      </p:sp>
      <p:pic>
        <p:nvPicPr>
          <p:cNvPr id="10" name="Picture 9">
            <a:extLst>
              <a:ext uri="{FF2B5EF4-FFF2-40B4-BE49-F238E27FC236}">
                <a16:creationId xmlns:a16="http://schemas.microsoft.com/office/drawing/2014/main" id="{550B1287-9179-4C47-B085-91998C799EEF}"/>
              </a:ext>
            </a:extLst>
          </p:cNvPr>
          <p:cNvPicPr>
            <a:picLocks noChangeAspect="1"/>
          </p:cNvPicPr>
          <p:nvPr/>
        </p:nvPicPr>
        <p:blipFill>
          <a:blip r:embed="rId3"/>
          <a:stretch>
            <a:fillRect/>
          </a:stretch>
        </p:blipFill>
        <p:spPr>
          <a:xfrm>
            <a:off x="4123588" y="1026165"/>
            <a:ext cx="3714777" cy="2019315"/>
          </a:xfrm>
          <a:prstGeom prst="rect">
            <a:avLst/>
          </a:prstGeom>
        </p:spPr>
      </p:pic>
    </p:spTree>
    <p:extLst>
      <p:ext uri="{BB962C8B-B14F-4D97-AF65-F5344CB8AC3E}">
        <p14:creationId xmlns:p14="http://schemas.microsoft.com/office/powerpoint/2010/main" val="19186126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9C437-0BB6-4D20-BE46-4BC3A0C9A7E9}"/>
              </a:ext>
            </a:extLst>
          </p:cNvPr>
          <p:cNvSpPr>
            <a:spLocks noGrp="1"/>
          </p:cNvSpPr>
          <p:nvPr>
            <p:ph type="title"/>
          </p:nvPr>
        </p:nvSpPr>
        <p:spPr>
          <a:xfrm>
            <a:off x="913774" y="0"/>
            <a:ext cx="10364451" cy="892097"/>
          </a:xfrm>
        </p:spPr>
        <p:txBody>
          <a:bodyPr/>
          <a:lstStyle/>
          <a:p>
            <a:r>
              <a:rPr lang="en-GB" dirty="0"/>
              <a:t>Entropy in chemical reaction</a:t>
            </a:r>
          </a:p>
        </p:txBody>
      </p:sp>
      <p:sp>
        <p:nvSpPr>
          <p:cNvPr id="3" name="Content Placeholder 2">
            <a:extLst>
              <a:ext uri="{FF2B5EF4-FFF2-40B4-BE49-F238E27FC236}">
                <a16:creationId xmlns:a16="http://schemas.microsoft.com/office/drawing/2014/main" id="{780296C9-AA76-4589-BE6C-729231CC3B42}"/>
              </a:ext>
            </a:extLst>
          </p:cNvPr>
          <p:cNvSpPr>
            <a:spLocks noGrp="1"/>
          </p:cNvSpPr>
          <p:nvPr>
            <p:ph sz="quarter" idx="13"/>
          </p:nvPr>
        </p:nvSpPr>
        <p:spPr>
          <a:xfrm>
            <a:off x="913774" y="892097"/>
            <a:ext cx="10645880" cy="5698274"/>
          </a:xfrm>
        </p:spPr>
        <p:txBody>
          <a:bodyPr>
            <a:normAutofit/>
          </a:bodyPr>
          <a:lstStyle/>
          <a:p>
            <a:pPr marL="0" indent="0">
              <a:buNone/>
            </a:pPr>
            <a:r>
              <a:rPr lang="en-GB" sz="3200" b="1" cap="none" dirty="0"/>
              <a:t>Calculating </a:t>
            </a:r>
            <a:r>
              <a:rPr lang="el-GR" sz="3200" b="1" cap="none" dirty="0"/>
              <a:t>Δ</a:t>
            </a:r>
            <a:r>
              <a:rPr lang="en-GB" sz="3200" b="1" cap="none" dirty="0"/>
              <a:t>S° for a reaction</a:t>
            </a:r>
            <a:endParaRPr lang="en-GB" sz="3200" cap="none" dirty="0"/>
          </a:p>
          <a:p>
            <a:pPr>
              <a:buFont typeface="Arial" panose="020B0604020202020204" pitchFamily="34" charset="0"/>
              <a:buChar char="•"/>
            </a:pPr>
            <a:r>
              <a:rPr lang="en-GB" sz="3200" b="1" cap="none" dirty="0"/>
              <a:t>Definition:</a:t>
            </a:r>
            <a:endParaRPr lang="en-GB" sz="3200" cap="none" dirty="0"/>
          </a:p>
          <a:p>
            <a:pPr marL="0" indent="0">
              <a:buNone/>
            </a:pPr>
            <a:r>
              <a:rPr lang="en-GB" sz="3200" cap="none" dirty="0"/>
              <a:t>	</a:t>
            </a:r>
            <a:r>
              <a:rPr lang="el-GR" sz="3200" cap="none" dirty="0"/>
              <a:t>Δ</a:t>
            </a:r>
            <a:r>
              <a:rPr lang="en-GB" sz="3200" cap="none" dirty="0" err="1"/>
              <a:t>S°</a:t>
            </a:r>
            <a:r>
              <a:rPr lang="en-GB" sz="3200" cap="none" baseline="-25000" dirty="0" err="1"/>
              <a:t>rxn</a:t>
            </a:r>
            <a:r>
              <a:rPr lang="en-GB" sz="3200" cap="none" dirty="0"/>
              <a:t> = ∑</a:t>
            </a:r>
            <a:r>
              <a:rPr lang="el-GR" sz="3200" cap="none" dirty="0"/>
              <a:t>  Δ</a:t>
            </a:r>
            <a:r>
              <a:rPr lang="en-GB" sz="3200" cap="none" dirty="0"/>
              <a:t>S°</a:t>
            </a:r>
            <a:r>
              <a:rPr lang="en-GB" sz="3200" cap="none" baseline="-25000" dirty="0"/>
              <a:t> </a:t>
            </a:r>
            <a:r>
              <a:rPr lang="en-GB" sz="3200" cap="none" dirty="0"/>
              <a:t>(products) − ∑</a:t>
            </a:r>
            <a:r>
              <a:rPr lang="el-GR" sz="3200" cap="none" dirty="0"/>
              <a:t>  Δ</a:t>
            </a:r>
            <a:r>
              <a:rPr lang="en-GB" sz="3200" cap="none" dirty="0"/>
              <a:t>S°</a:t>
            </a:r>
            <a:r>
              <a:rPr lang="en-GB" sz="3200" cap="none" baseline="-25000" dirty="0"/>
              <a:t> </a:t>
            </a:r>
            <a:r>
              <a:rPr lang="en-GB" sz="3200" cap="none" dirty="0"/>
              <a:t>(reactants)</a:t>
            </a:r>
          </a:p>
          <a:p>
            <a:pPr>
              <a:buFont typeface="Arial" panose="020B0604020202020204" pitchFamily="34" charset="0"/>
              <a:buChar char="•"/>
            </a:pPr>
            <a:r>
              <a:rPr lang="en-GB" sz="3200" b="1" cap="none" dirty="0"/>
              <a:t>Data required:</a:t>
            </a:r>
            <a:r>
              <a:rPr lang="en-GB" sz="3200" cap="none" dirty="0"/>
              <a:t> standard molar entropies S° (usually at 298 K).</a:t>
            </a:r>
          </a:p>
          <a:p>
            <a:pPr>
              <a:buFont typeface="Arial" panose="020B0604020202020204" pitchFamily="34" charset="0"/>
              <a:buChar char="•"/>
            </a:pPr>
            <a:r>
              <a:rPr lang="en-GB" sz="3200" b="1" cap="none" dirty="0"/>
              <a:t>Interpretation:</a:t>
            </a:r>
            <a:endParaRPr lang="en-GB" sz="3200" cap="none" dirty="0"/>
          </a:p>
          <a:p>
            <a:pPr marL="742950" lvl="1" indent="-285750">
              <a:buFont typeface="Arial" panose="020B0604020202020204" pitchFamily="34" charset="0"/>
              <a:buChar char="•"/>
            </a:pPr>
            <a:r>
              <a:rPr lang="el-GR" sz="2800" cap="none" dirty="0"/>
              <a:t>Δ</a:t>
            </a:r>
            <a:r>
              <a:rPr lang="en-GB" sz="2800" cap="none" dirty="0"/>
              <a:t>S° &gt; 0 → entropy increases (→ more disorder).</a:t>
            </a:r>
          </a:p>
          <a:p>
            <a:pPr marL="742950" lvl="1" indent="-285750">
              <a:buFont typeface="Arial" panose="020B0604020202020204" pitchFamily="34" charset="0"/>
              <a:buChar char="•"/>
            </a:pPr>
            <a:r>
              <a:rPr lang="el-GR" sz="2800" cap="none" dirty="0"/>
              <a:t>Δ</a:t>
            </a:r>
            <a:r>
              <a:rPr lang="en-GB" sz="2800" cap="none" dirty="0"/>
              <a:t>S° &lt; 0 → entropy decreases (→ more order).</a:t>
            </a:r>
          </a:p>
          <a:p>
            <a:endParaRPr lang="en-GB" sz="3200" cap="none" dirty="0"/>
          </a:p>
        </p:txBody>
      </p:sp>
    </p:spTree>
    <p:extLst>
      <p:ext uri="{BB962C8B-B14F-4D97-AF65-F5344CB8AC3E}">
        <p14:creationId xmlns:p14="http://schemas.microsoft.com/office/powerpoint/2010/main" val="1724324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D041F-C334-481F-ADBB-70FFEC499204}"/>
              </a:ext>
            </a:extLst>
          </p:cNvPr>
          <p:cNvSpPr>
            <a:spLocks noGrp="1"/>
          </p:cNvSpPr>
          <p:nvPr>
            <p:ph type="title"/>
          </p:nvPr>
        </p:nvSpPr>
        <p:spPr>
          <a:xfrm>
            <a:off x="913774" y="0"/>
            <a:ext cx="10364451" cy="963827"/>
          </a:xfrm>
        </p:spPr>
        <p:txBody>
          <a:bodyPr/>
          <a:lstStyle/>
          <a:p>
            <a:r>
              <a:rPr lang="en-GB" dirty="0"/>
              <a:t>Second law and Efficiency</a:t>
            </a:r>
          </a:p>
        </p:txBody>
      </p:sp>
      <p:sp>
        <p:nvSpPr>
          <p:cNvPr id="4" name="TextBox 3">
            <a:extLst>
              <a:ext uri="{FF2B5EF4-FFF2-40B4-BE49-F238E27FC236}">
                <a16:creationId xmlns:a16="http://schemas.microsoft.com/office/drawing/2014/main" id="{CCE6B89C-0AC8-42B8-9AE6-C85400EA6F4D}"/>
              </a:ext>
            </a:extLst>
          </p:cNvPr>
          <p:cNvSpPr txBox="1"/>
          <p:nvPr/>
        </p:nvSpPr>
        <p:spPr>
          <a:xfrm>
            <a:off x="913774" y="1214749"/>
            <a:ext cx="10364451" cy="4832092"/>
          </a:xfrm>
          <a:prstGeom prst="rect">
            <a:avLst/>
          </a:prstGeom>
          <a:noFill/>
        </p:spPr>
        <p:txBody>
          <a:bodyPr wrap="square">
            <a:spAutoFit/>
          </a:bodyPr>
          <a:lstStyle/>
          <a:p>
            <a:pPr marL="285750" indent="-285750">
              <a:buFont typeface="Arial" panose="020B0604020202020204" pitchFamily="34" charset="0"/>
              <a:buChar char="•"/>
            </a:pPr>
            <a:r>
              <a:rPr lang="en-GB" sz="2800" b="1" dirty="0"/>
              <a:t>Explosive Efficiency:</a:t>
            </a:r>
          </a:p>
          <a:p>
            <a:pPr marL="742950" lvl="1" indent="-285750">
              <a:buFont typeface="Arial" panose="020B0604020202020204" pitchFamily="34" charset="0"/>
              <a:buChar char="•"/>
            </a:pPr>
            <a:r>
              <a:rPr lang="en-GB" sz="2800" dirty="0"/>
              <a:t>in explosives, a portion of the chemical energy is always lost as heat, reducing efficiency</a:t>
            </a:r>
          </a:p>
          <a:p>
            <a:pPr marL="742950" lvl="1" indent="-285750">
              <a:buFont typeface="Arial" panose="020B0604020202020204" pitchFamily="34" charset="0"/>
              <a:buChar char="•"/>
            </a:pPr>
            <a:r>
              <a:rPr lang="en-GB" sz="2800" dirty="0"/>
              <a:t>efficiency is the ratio of useful work (e.g. kinetic energy for destruction or propulsion) to the total energy released</a:t>
            </a:r>
          </a:p>
          <a:p>
            <a:pPr lvl="1"/>
            <a:endParaRPr lang="en-GB" sz="2800" dirty="0"/>
          </a:p>
          <a:p>
            <a:pPr marL="285750" indent="-285750">
              <a:buFont typeface="Arial" panose="020B0604020202020204" pitchFamily="34" charset="0"/>
              <a:buChar char="•"/>
            </a:pPr>
            <a:r>
              <a:rPr lang="en-GB" sz="2800" b="1" dirty="0"/>
              <a:t>Practical Impact</a:t>
            </a:r>
            <a:r>
              <a:rPr lang="en-GB" sz="2800" dirty="0"/>
              <a:t>:</a:t>
            </a:r>
          </a:p>
          <a:p>
            <a:pPr marL="742950" lvl="1" indent="-285750">
              <a:buFont typeface="Arial" panose="020B0604020202020204" pitchFamily="34" charset="0"/>
              <a:buChar char="•"/>
            </a:pPr>
            <a:r>
              <a:rPr lang="en-GB" sz="2800" dirty="0"/>
              <a:t>engineers must account for energy losses due to entropy when designing explosives to maximise their impact.</a:t>
            </a:r>
          </a:p>
          <a:p>
            <a:pPr marL="742950" lvl="1" indent="-285750">
              <a:buFont typeface="Arial" panose="020B0604020202020204" pitchFamily="34" charset="0"/>
              <a:buChar char="•"/>
            </a:pPr>
            <a:r>
              <a:rPr lang="en-GB" sz="2800" i="1" dirty="0"/>
              <a:t>example: </a:t>
            </a:r>
            <a:r>
              <a:rPr lang="en-GB" sz="2800" dirty="0"/>
              <a:t>Propellants in rockets – balance between thrust (work) and heat loss.</a:t>
            </a:r>
          </a:p>
        </p:txBody>
      </p:sp>
    </p:spTree>
    <p:extLst>
      <p:ext uri="{BB962C8B-B14F-4D97-AF65-F5344CB8AC3E}">
        <p14:creationId xmlns:p14="http://schemas.microsoft.com/office/powerpoint/2010/main" val="37701478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F99EE15-CA1C-4747-AA31-BEF6228DA995}"/>
              </a:ext>
            </a:extLst>
          </p:cNvPr>
          <p:cNvPicPr>
            <a:picLocks noChangeAspect="1"/>
          </p:cNvPicPr>
          <p:nvPr/>
        </p:nvPicPr>
        <p:blipFill rotWithShape="1">
          <a:blip r:embed="rId3"/>
          <a:srcRect t="21197"/>
          <a:stretch/>
        </p:blipFill>
        <p:spPr>
          <a:xfrm>
            <a:off x="6223018" y="1198605"/>
            <a:ext cx="5942928" cy="3318804"/>
          </a:xfrm>
          <a:prstGeom prst="rect">
            <a:avLst/>
          </a:prstGeom>
        </p:spPr>
      </p:pic>
      <p:sp>
        <p:nvSpPr>
          <p:cNvPr id="2" name="Title 1">
            <a:extLst>
              <a:ext uri="{FF2B5EF4-FFF2-40B4-BE49-F238E27FC236}">
                <a16:creationId xmlns:a16="http://schemas.microsoft.com/office/drawing/2014/main" id="{428EE47A-25DA-4770-B926-68FDCBBC5804}"/>
              </a:ext>
            </a:extLst>
          </p:cNvPr>
          <p:cNvSpPr>
            <a:spLocks noGrp="1"/>
          </p:cNvSpPr>
          <p:nvPr>
            <p:ph type="title"/>
          </p:nvPr>
        </p:nvSpPr>
        <p:spPr>
          <a:xfrm>
            <a:off x="913774" y="0"/>
            <a:ext cx="10364451" cy="1198605"/>
          </a:xfrm>
        </p:spPr>
        <p:txBody>
          <a:bodyPr/>
          <a:lstStyle/>
          <a:p>
            <a:r>
              <a:rPr lang="en-GB" dirty="0"/>
              <a:t>Third law of thermodynamics</a:t>
            </a:r>
          </a:p>
        </p:txBody>
      </p:sp>
      <p:sp>
        <p:nvSpPr>
          <p:cNvPr id="6" name="TextBox 5">
            <a:extLst>
              <a:ext uri="{FF2B5EF4-FFF2-40B4-BE49-F238E27FC236}">
                <a16:creationId xmlns:a16="http://schemas.microsoft.com/office/drawing/2014/main" id="{7B233415-6187-4AE5-9440-6EC4CABC2996}"/>
              </a:ext>
            </a:extLst>
          </p:cNvPr>
          <p:cNvSpPr txBox="1"/>
          <p:nvPr/>
        </p:nvSpPr>
        <p:spPr>
          <a:xfrm>
            <a:off x="259307" y="1198605"/>
            <a:ext cx="6168789" cy="5016758"/>
          </a:xfrm>
          <a:prstGeom prst="rect">
            <a:avLst/>
          </a:prstGeom>
          <a:noFill/>
        </p:spPr>
        <p:txBody>
          <a:bodyPr wrap="square">
            <a:spAutoFit/>
          </a:bodyPr>
          <a:lstStyle/>
          <a:p>
            <a:pPr>
              <a:spcAft>
                <a:spcPts val="1200"/>
              </a:spcAft>
            </a:pPr>
            <a:r>
              <a:rPr lang="en-GB" sz="2800" dirty="0">
                <a:solidFill>
                  <a:srgbClr val="0070C0"/>
                </a:solidFill>
              </a:rPr>
              <a:t>The entropy of a perfect crystal at absolute zero is exactly equal to zero.</a:t>
            </a:r>
          </a:p>
          <a:p>
            <a:pPr>
              <a:spcAft>
                <a:spcPts val="1200"/>
              </a:spcAft>
            </a:pPr>
            <a:endParaRPr lang="en-GB" sz="2800" dirty="0">
              <a:solidFill>
                <a:srgbClr val="0070C0"/>
              </a:solidFill>
            </a:endParaRPr>
          </a:p>
          <a:p>
            <a:pPr>
              <a:spcAft>
                <a:spcPts val="1200"/>
              </a:spcAft>
            </a:pPr>
            <a:r>
              <a:rPr lang="en-GB" sz="2800" dirty="0">
                <a:solidFill>
                  <a:srgbClr val="0070C0"/>
                </a:solidFill>
              </a:rPr>
              <a:t>The entropy change of a system undergoing reversible, isothermal changes tends to zero as  T  tends to zero.</a:t>
            </a:r>
          </a:p>
          <a:p>
            <a:pPr>
              <a:spcAft>
                <a:spcPts val="1200"/>
              </a:spcAft>
            </a:pPr>
            <a:endParaRPr lang="en-GB" sz="2800" dirty="0">
              <a:solidFill>
                <a:srgbClr val="0070C0"/>
              </a:solidFill>
            </a:endParaRPr>
          </a:p>
          <a:p>
            <a:pPr>
              <a:spcAft>
                <a:spcPts val="1200"/>
              </a:spcAft>
            </a:pPr>
            <a:r>
              <a:rPr lang="en-GB" sz="2800" dirty="0">
                <a:solidFill>
                  <a:srgbClr val="0070C0"/>
                </a:solidFill>
              </a:rPr>
              <a:t>It is impossible in a finite number of steps to reduce the entropy of a system to its   T = 0  value.</a:t>
            </a:r>
          </a:p>
        </p:txBody>
      </p:sp>
    </p:spTree>
    <p:extLst>
      <p:ext uri="{BB962C8B-B14F-4D97-AF65-F5344CB8AC3E}">
        <p14:creationId xmlns:p14="http://schemas.microsoft.com/office/powerpoint/2010/main" val="30367764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B0AF2-D9DA-4776-B893-9E4E4F0951F0}"/>
              </a:ext>
            </a:extLst>
          </p:cNvPr>
          <p:cNvSpPr>
            <a:spLocks noGrp="1"/>
          </p:cNvSpPr>
          <p:nvPr>
            <p:ph type="title"/>
          </p:nvPr>
        </p:nvSpPr>
        <p:spPr>
          <a:xfrm>
            <a:off x="913774" y="0"/>
            <a:ext cx="10364451" cy="1173707"/>
          </a:xfrm>
        </p:spPr>
        <p:txBody>
          <a:bodyPr/>
          <a:lstStyle/>
          <a:p>
            <a:r>
              <a:rPr lang="en-GB" dirty="0"/>
              <a:t>Third Law: Meaning &amp; Consequences</a:t>
            </a:r>
          </a:p>
        </p:txBody>
      </p:sp>
      <p:sp>
        <p:nvSpPr>
          <p:cNvPr id="6" name="Rectangle 2">
            <a:extLst>
              <a:ext uri="{FF2B5EF4-FFF2-40B4-BE49-F238E27FC236}">
                <a16:creationId xmlns:a16="http://schemas.microsoft.com/office/drawing/2014/main" id="{E1133E63-BB68-4EE3-9147-D5D3B108E5A5}"/>
              </a:ext>
            </a:extLst>
          </p:cNvPr>
          <p:cNvSpPr>
            <a:spLocks noChangeArrowheads="1"/>
          </p:cNvSpPr>
          <p:nvPr/>
        </p:nvSpPr>
        <p:spPr bwMode="auto">
          <a:xfrm>
            <a:off x="136478" y="1261740"/>
            <a:ext cx="12055522" cy="43345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50000"/>
              </a:lnSpc>
              <a:spcBef>
                <a:spcPct val="0"/>
              </a:spcBef>
              <a:spcAft>
                <a:spcPct val="0"/>
              </a:spcAft>
              <a:buClrTx/>
              <a:buSzTx/>
              <a:tabLst/>
            </a:pPr>
            <a:r>
              <a:rPr kumimoji="0" lang="en-US" altLang="en-US" sz="2800" b="1" i="0" u="none" strike="noStrike" cap="none" normalizeH="0" baseline="0" dirty="0">
                <a:ln>
                  <a:noFill/>
                </a:ln>
                <a:solidFill>
                  <a:schemeClr val="tx1"/>
                </a:solidFill>
                <a:effectLst/>
              </a:rPr>
              <a:t>Why the Third Law matters in chemistry and OME:</a:t>
            </a:r>
            <a:endParaRPr lang="en-US" altLang="en-US" sz="2800" dirty="0"/>
          </a:p>
          <a:p>
            <a:pPr marL="457200" marR="0" lvl="0" indent="-4572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800" b="0" i="0" u="none" strike="noStrike" cap="none" normalizeH="0" baseline="0" dirty="0">
                <a:ln>
                  <a:noFill/>
                </a:ln>
                <a:solidFill>
                  <a:schemeClr val="tx1"/>
                </a:solidFill>
                <a:effectLst/>
              </a:rPr>
              <a:t>Provides the </a:t>
            </a:r>
            <a:r>
              <a:rPr kumimoji="0" lang="en-US" altLang="en-US" sz="2800" b="0" i="1" u="none" strike="noStrike" cap="none" normalizeH="0" baseline="0" dirty="0">
                <a:ln>
                  <a:noFill/>
                </a:ln>
                <a:solidFill>
                  <a:schemeClr val="tx1"/>
                </a:solidFill>
                <a:effectLst/>
              </a:rPr>
              <a:t>reference point</a:t>
            </a:r>
            <a:r>
              <a:rPr kumimoji="0" lang="en-US" altLang="en-US" sz="2800" b="0" i="0" u="none" strike="noStrike" cap="none" normalizeH="0" baseline="0" dirty="0">
                <a:ln>
                  <a:noFill/>
                </a:ln>
                <a:solidFill>
                  <a:schemeClr val="tx1"/>
                </a:solidFill>
                <a:effectLst/>
              </a:rPr>
              <a:t> for absolute entropy values</a:t>
            </a:r>
          </a:p>
          <a:p>
            <a:pPr marL="457200" marR="0" lvl="0" indent="-4572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800" b="0" i="0" u="none" strike="noStrike" cap="none" normalizeH="0" baseline="0" dirty="0">
                <a:ln>
                  <a:noFill/>
                </a:ln>
                <a:solidFill>
                  <a:schemeClr val="tx1"/>
                </a:solidFill>
                <a:effectLst/>
              </a:rPr>
              <a:t>Enables calculation of </a:t>
            </a:r>
            <a:r>
              <a:rPr kumimoji="0" lang="en-US" altLang="en-US" sz="2800" b="0" i="1" u="none" strike="noStrike" cap="none" normalizeH="0" baseline="0" dirty="0">
                <a:ln>
                  <a:noFill/>
                </a:ln>
                <a:solidFill>
                  <a:schemeClr val="tx1"/>
                </a:solidFill>
                <a:effectLst/>
              </a:rPr>
              <a:t>standard entropies</a:t>
            </a:r>
            <a:r>
              <a:rPr kumimoji="0" lang="en-US" altLang="en-US" sz="2800" b="0" i="0" u="none" strike="noStrike" cap="none" normalizeH="0" baseline="0" dirty="0">
                <a:ln>
                  <a:noFill/>
                </a:ln>
                <a:solidFill>
                  <a:schemeClr val="tx1"/>
                </a:solidFill>
                <a:effectLst/>
              </a:rPr>
              <a:t> S°</a:t>
            </a:r>
          </a:p>
          <a:p>
            <a:pPr marL="457200" marR="0" lvl="0" indent="-4572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800" b="0" i="0" u="none" strike="noStrike" cap="none" normalizeH="0" baseline="0" dirty="0">
                <a:ln>
                  <a:noFill/>
                </a:ln>
                <a:solidFill>
                  <a:schemeClr val="tx1"/>
                </a:solidFill>
                <a:effectLst/>
              </a:rPr>
              <a:t>Allows comparison of materials on the same entropy scale</a:t>
            </a:r>
          </a:p>
          <a:p>
            <a:pPr marL="457200" marR="0" lvl="0" indent="-4572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800" b="0" i="0" u="none" strike="noStrike" cap="none" normalizeH="0" baseline="0" dirty="0">
                <a:ln>
                  <a:noFill/>
                </a:ln>
                <a:solidFill>
                  <a:schemeClr val="tx1"/>
                </a:solidFill>
                <a:effectLst/>
              </a:rPr>
              <a:t>Supports calculations involving ΔS°, ΔG°, and equilibrium</a:t>
            </a:r>
          </a:p>
          <a:p>
            <a:pPr marL="457200" marR="0" lvl="0" indent="-4572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lang="en-GB" sz="2800" dirty="0"/>
              <a:t>Supports prediction of </a:t>
            </a:r>
            <a:r>
              <a:rPr lang="en-GB" sz="2800" b="1" dirty="0"/>
              <a:t>thermal stability</a:t>
            </a:r>
            <a:r>
              <a:rPr lang="en-GB" sz="2800" dirty="0"/>
              <a:t> during storage, transport, and use.</a:t>
            </a:r>
            <a:endParaRPr kumimoji="0" lang="en-US" altLang="en-US" sz="2800" b="0" i="0" u="none" strike="noStrike" cap="none" normalizeH="0" baseline="0" dirty="0">
              <a:ln>
                <a:noFill/>
              </a:ln>
              <a:solidFill>
                <a:schemeClr val="tx1"/>
              </a:solidFill>
              <a:effectLst/>
            </a:endParaRPr>
          </a:p>
          <a:p>
            <a:pPr marL="0" marR="0" lvl="0" indent="0" algn="l" defTabSz="914400" rtl="0" eaLnBrk="0" fontAlgn="base" latinLnBrk="0" hangingPunct="0">
              <a:lnSpc>
                <a:spcPct val="15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9924369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C7BAB-344B-4133-BF52-CEF1F7688DE4}"/>
              </a:ext>
            </a:extLst>
          </p:cNvPr>
          <p:cNvSpPr>
            <a:spLocks noGrp="1"/>
          </p:cNvSpPr>
          <p:nvPr>
            <p:ph type="title"/>
          </p:nvPr>
        </p:nvSpPr>
        <p:spPr>
          <a:xfrm>
            <a:off x="913774" y="-89209"/>
            <a:ext cx="10364451" cy="947854"/>
          </a:xfrm>
        </p:spPr>
        <p:txBody>
          <a:bodyPr/>
          <a:lstStyle/>
          <a:p>
            <a:r>
              <a:rPr lang="en-GB" dirty="0"/>
              <a:t>Enthalpy of Reaction</a:t>
            </a:r>
          </a:p>
        </p:txBody>
      </p:sp>
      <p:sp>
        <p:nvSpPr>
          <p:cNvPr id="3" name="Content Placeholder 2">
            <a:extLst>
              <a:ext uri="{FF2B5EF4-FFF2-40B4-BE49-F238E27FC236}">
                <a16:creationId xmlns:a16="http://schemas.microsoft.com/office/drawing/2014/main" id="{FD9B20EE-844B-497C-9C95-3D971357747F}"/>
              </a:ext>
            </a:extLst>
          </p:cNvPr>
          <p:cNvSpPr>
            <a:spLocks noGrp="1"/>
          </p:cNvSpPr>
          <p:nvPr>
            <p:ph sz="quarter" idx="13"/>
          </p:nvPr>
        </p:nvSpPr>
        <p:spPr>
          <a:xfrm>
            <a:off x="914399" y="858645"/>
            <a:ext cx="10363826" cy="5898994"/>
          </a:xfrm>
        </p:spPr>
        <p:txBody>
          <a:bodyPr>
            <a:normAutofit/>
          </a:bodyPr>
          <a:lstStyle/>
          <a:p>
            <a:pPr marL="0" indent="0">
              <a:buNone/>
            </a:pPr>
            <a:r>
              <a:rPr lang="en-GB" b="1" cap="none" dirty="0"/>
              <a:t>Enthalpy and the energy of explosive reactions</a:t>
            </a:r>
            <a:endParaRPr lang="en-GB" cap="none" dirty="0"/>
          </a:p>
          <a:p>
            <a:pPr>
              <a:buFont typeface="Arial" panose="020B0604020202020204" pitchFamily="34" charset="0"/>
              <a:buChar char="•"/>
            </a:pPr>
            <a:r>
              <a:rPr lang="en-GB" cap="none" dirty="0"/>
              <a:t>Enthalpy of reaction (</a:t>
            </a:r>
            <a:r>
              <a:rPr lang="el-GR" cap="none" dirty="0"/>
              <a:t>Δ</a:t>
            </a:r>
            <a:r>
              <a:rPr lang="en-GB" cap="none" dirty="0" err="1"/>
              <a:t>H°</a:t>
            </a:r>
            <a:r>
              <a:rPr lang="en-GB" cap="none" baseline="-25000" dirty="0" err="1"/>
              <a:t>rxn</a:t>
            </a:r>
            <a:r>
              <a:rPr lang="en-GB" cap="none" dirty="0"/>
              <a:t>):</a:t>
            </a:r>
            <a:br>
              <a:rPr lang="en-GB" cap="none" dirty="0"/>
            </a:br>
            <a:r>
              <a:rPr lang="en-GB" cap="none" dirty="0"/>
              <a:t>Heat change when reactants form products under standard conditions (1 bar, 298 K).</a:t>
            </a:r>
          </a:p>
          <a:p>
            <a:pPr>
              <a:buFont typeface="Arial" panose="020B0604020202020204" pitchFamily="34" charset="0"/>
              <a:buChar char="•"/>
            </a:pPr>
            <a:r>
              <a:rPr lang="en-GB" cap="none" dirty="0"/>
              <a:t>Calculated using standard enthalpies of formation (</a:t>
            </a:r>
            <a:r>
              <a:rPr lang="el-GR" cap="none" dirty="0"/>
              <a:t>Δ</a:t>
            </a:r>
            <a:r>
              <a:rPr lang="en-GB" cap="none" dirty="0" err="1"/>
              <a:t>H°</a:t>
            </a:r>
            <a:r>
              <a:rPr lang="en-GB" cap="none" baseline="-25000" dirty="0" err="1"/>
              <a:t>f</a:t>
            </a:r>
            <a:r>
              <a:rPr lang="en-GB" cap="none" dirty="0"/>
              <a:t>) and Hess’s law:</a:t>
            </a:r>
          </a:p>
          <a:p>
            <a:pPr marL="0" indent="0">
              <a:buNone/>
            </a:pPr>
            <a:r>
              <a:rPr lang="en-GB" cap="none" dirty="0"/>
              <a:t>	</a:t>
            </a:r>
            <a:r>
              <a:rPr lang="el-GR" cap="none" dirty="0"/>
              <a:t>Δ</a:t>
            </a:r>
            <a:r>
              <a:rPr lang="en-GB" cap="none" dirty="0" err="1"/>
              <a:t>H°</a:t>
            </a:r>
            <a:r>
              <a:rPr lang="en-GB" cap="none" baseline="-25000" dirty="0" err="1"/>
              <a:t>rxn</a:t>
            </a:r>
            <a:r>
              <a:rPr lang="en-GB" cap="none" dirty="0"/>
              <a:t> =∑</a:t>
            </a:r>
            <a:r>
              <a:rPr lang="el-GR" cap="none" dirty="0"/>
              <a:t>  Δ</a:t>
            </a:r>
            <a:r>
              <a:rPr lang="en-GB" cap="none" dirty="0" err="1"/>
              <a:t>H°</a:t>
            </a:r>
            <a:r>
              <a:rPr lang="en-GB" cap="none" baseline="-25000" dirty="0" err="1"/>
              <a:t>f</a:t>
            </a:r>
            <a:r>
              <a:rPr lang="en-GB" cap="none" baseline="-25000" dirty="0"/>
              <a:t> </a:t>
            </a:r>
            <a:r>
              <a:rPr lang="en-GB" cap="none" dirty="0"/>
              <a:t>(products)−∑</a:t>
            </a:r>
            <a:r>
              <a:rPr lang="el-GR" cap="none" dirty="0"/>
              <a:t>  Δ</a:t>
            </a:r>
            <a:r>
              <a:rPr lang="en-GB" cap="none" dirty="0" err="1"/>
              <a:t>H°</a:t>
            </a:r>
            <a:r>
              <a:rPr lang="en-GB" cap="none" baseline="-25000" dirty="0" err="1"/>
              <a:t>f</a:t>
            </a:r>
            <a:r>
              <a:rPr lang="en-GB" cap="none" baseline="-25000" dirty="0"/>
              <a:t> </a:t>
            </a:r>
            <a:r>
              <a:rPr lang="en-GB" cap="none" dirty="0"/>
              <a:t>(reactants</a:t>
            </a:r>
          </a:p>
          <a:p>
            <a:pPr>
              <a:buFont typeface="Arial" panose="020B0604020202020204" pitchFamily="34" charset="0"/>
              <a:buChar char="•"/>
            </a:pPr>
            <a:r>
              <a:rPr lang="en-GB" cap="none" dirty="0"/>
              <a:t>Interpretation:</a:t>
            </a:r>
          </a:p>
          <a:p>
            <a:pPr marL="742950" lvl="1" indent="-285750">
              <a:buFont typeface="Arial" panose="020B0604020202020204" pitchFamily="34" charset="0"/>
              <a:buChar char="•"/>
            </a:pPr>
            <a:r>
              <a:rPr lang="el-GR" cap="none" dirty="0"/>
              <a:t>Δ</a:t>
            </a:r>
            <a:r>
              <a:rPr lang="en-GB" cap="none" dirty="0"/>
              <a:t>H° &lt; 0 → exothermic → energy released (typical of explosives).</a:t>
            </a:r>
          </a:p>
          <a:p>
            <a:pPr marL="742950" lvl="1" indent="-285750">
              <a:buFont typeface="Arial" panose="020B0604020202020204" pitchFamily="34" charset="0"/>
              <a:buChar char="•"/>
            </a:pPr>
            <a:r>
              <a:rPr lang="el-GR" cap="none" dirty="0"/>
              <a:t>Δ</a:t>
            </a:r>
            <a:r>
              <a:rPr lang="en-GB" cap="none" dirty="0"/>
              <a:t>H° &gt; 0 → endothermic → energy absorbed.</a:t>
            </a:r>
          </a:p>
          <a:p>
            <a:pPr>
              <a:buFont typeface="Arial" panose="020B0604020202020204" pitchFamily="34" charset="0"/>
              <a:buChar char="•"/>
            </a:pPr>
            <a:r>
              <a:rPr lang="en-GB" cap="none" dirty="0"/>
              <a:t>Units: kJ mol⁻¹ (usually reported per mole of reaction or per mole of substance).</a:t>
            </a:r>
          </a:p>
          <a:p>
            <a:pPr>
              <a:buFont typeface="Arial" panose="020B0604020202020204" pitchFamily="34" charset="0"/>
              <a:buChar char="•"/>
            </a:pPr>
            <a:r>
              <a:rPr lang="en-GB" cap="none" dirty="0"/>
              <a:t>Key point for OME: </a:t>
            </a:r>
            <a:r>
              <a:rPr lang="en-GB" i="1" cap="none" dirty="0"/>
              <a:t>the greater the negative </a:t>
            </a:r>
            <a:r>
              <a:rPr lang="el-GR" cap="none" dirty="0"/>
              <a:t>Δ</a:t>
            </a:r>
            <a:r>
              <a:rPr lang="en-GB" cap="none" dirty="0"/>
              <a:t>H°</a:t>
            </a:r>
            <a:r>
              <a:rPr lang="en-GB" i="1" cap="none" dirty="0"/>
              <a:t>, the higher the stored chemical energy.</a:t>
            </a:r>
            <a:endParaRPr lang="en-GB" cap="none" dirty="0"/>
          </a:p>
        </p:txBody>
      </p:sp>
    </p:spTree>
    <p:extLst>
      <p:ext uri="{BB962C8B-B14F-4D97-AF65-F5344CB8AC3E}">
        <p14:creationId xmlns:p14="http://schemas.microsoft.com/office/powerpoint/2010/main" val="42602692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A01AD-F497-4F91-9CF8-FEE43E68A578}"/>
              </a:ext>
            </a:extLst>
          </p:cNvPr>
          <p:cNvSpPr>
            <a:spLocks noGrp="1"/>
          </p:cNvSpPr>
          <p:nvPr>
            <p:ph type="title"/>
          </p:nvPr>
        </p:nvSpPr>
        <p:spPr>
          <a:xfrm>
            <a:off x="973540" y="1"/>
            <a:ext cx="10364451" cy="920376"/>
          </a:xfrm>
        </p:spPr>
        <p:txBody>
          <a:bodyPr/>
          <a:lstStyle/>
          <a:p>
            <a:r>
              <a:rPr lang="en-GB" dirty="0"/>
              <a:t>Heat of Explosion vs Heat of Combustion</a:t>
            </a:r>
          </a:p>
        </p:txBody>
      </p:sp>
      <p:sp>
        <p:nvSpPr>
          <p:cNvPr id="3" name="Content Placeholder 2">
            <a:extLst>
              <a:ext uri="{FF2B5EF4-FFF2-40B4-BE49-F238E27FC236}">
                <a16:creationId xmlns:a16="http://schemas.microsoft.com/office/drawing/2014/main" id="{B86A673C-5F51-4430-A22C-45A6757E20A6}"/>
              </a:ext>
            </a:extLst>
          </p:cNvPr>
          <p:cNvSpPr>
            <a:spLocks noGrp="1"/>
          </p:cNvSpPr>
          <p:nvPr>
            <p:ph sz="quarter" idx="13"/>
          </p:nvPr>
        </p:nvSpPr>
        <p:spPr>
          <a:xfrm>
            <a:off x="818150" y="1177774"/>
            <a:ext cx="10363826" cy="5462085"/>
          </a:xfrm>
        </p:spPr>
        <p:txBody>
          <a:bodyPr>
            <a:normAutofit/>
          </a:bodyPr>
          <a:lstStyle/>
          <a:p>
            <a:r>
              <a:rPr lang="en-GB" sz="2800" cap="none" dirty="0"/>
              <a:t>Heat of explosion (</a:t>
            </a:r>
            <a:r>
              <a:rPr lang="el-GR" sz="2800" cap="none" dirty="0"/>
              <a:t>Δ</a:t>
            </a:r>
            <a:r>
              <a:rPr lang="en-GB" sz="2800" cap="none" dirty="0"/>
              <a:t>Hₑₓ): reaction enthalpy under constant volume</a:t>
            </a:r>
          </a:p>
          <a:p>
            <a:r>
              <a:rPr lang="en-GB" sz="2800" cap="none" dirty="0"/>
              <a:t>Heat of combustion (</a:t>
            </a:r>
            <a:r>
              <a:rPr lang="el-GR" sz="2800" cap="none" dirty="0"/>
              <a:t>Δ</a:t>
            </a:r>
            <a:r>
              <a:rPr lang="en-GB" sz="2800" cap="none" dirty="0" err="1"/>
              <a:t>H</a:t>
            </a:r>
            <a:r>
              <a:rPr lang="en-GB" sz="2800" cap="none" baseline="-25000" dirty="0" err="1"/>
              <a:t>comb</a:t>
            </a:r>
            <a:r>
              <a:rPr lang="en-GB" sz="2800" cap="none" dirty="0"/>
              <a:t>): full oxidation with external O₂ at constant pressure</a:t>
            </a:r>
          </a:p>
          <a:p>
            <a:r>
              <a:rPr lang="el-GR" sz="2800" cap="none" dirty="0"/>
              <a:t>Δ</a:t>
            </a:r>
            <a:r>
              <a:rPr lang="en-GB" sz="2800" cap="none" dirty="0" err="1"/>
              <a:t>H</a:t>
            </a:r>
            <a:r>
              <a:rPr lang="en-GB" sz="2800" cap="none" baseline="-25000" dirty="0" err="1"/>
              <a:t>comb</a:t>
            </a:r>
            <a:r>
              <a:rPr lang="en-GB" sz="2800" cap="none" baseline="-25000" dirty="0"/>
              <a:t> </a:t>
            </a:r>
            <a:r>
              <a:rPr lang="en-GB" sz="2800" cap="none" dirty="0"/>
              <a:t>is always more exothermic than </a:t>
            </a:r>
            <a:r>
              <a:rPr lang="el-GR" sz="2800" cap="none" dirty="0"/>
              <a:t>Δ</a:t>
            </a:r>
            <a:r>
              <a:rPr lang="en-GB" sz="2800" cap="none" dirty="0"/>
              <a:t>Hₑₓ</a:t>
            </a:r>
          </a:p>
          <a:p>
            <a:r>
              <a:rPr lang="en-GB" sz="2800" cap="none" dirty="0"/>
              <a:t>Used to predict:</a:t>
            </a:r>
          </a:p>
          <a:p>
            <a:pPr lvl="1"/>
            <a:r>
              <a:rPr lang="en-GB" sz="2400" cap="none" dirty="0"/>
              <a:t>Detonation performance</a:t>
            </a:r>
          </a:p>
          <a:p>
            <a:pPr lvl="1"/>
            <a:r>
              <a:rPr lang="en-GB" sz="2400" cap="none" dirty="0"/>
              <a:t>Combustion efficiency</a:t>
            </a:r>
          </a:p>
          <a:p>
            <a:pPr lvl="1"/>
            <a:r>
              <a:rPr lang="en-GB" sz="2400" cap="none" dirty="0"/>
              <a:t>Thermal stability</a:t>
            </a:r>
          </a:p>
        </p:txBody>
      </p:sp>
    </p:spTree>
    <p:extLst>
      <p:ext uri="{BB962C8B-B14F-4D97-AF65-F5344CB8AC3E}">
        <p14:creationId xmlns:p14="http://schemas.microsoft.com/office/powerpoint/2010/main" val="9743451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6FA2D-35BE-46E8-BF06-3EB26B1ECA84}"/>
              </a:ext>
            </a:extLst>
          </p:cNvPr>
          <p:cNvSpPr>
            <a:spLocks noGrp="1"/>
          </p:cNvSpPr>
          <p:nvPr>
            <p:ph type="title"/>
          </p:nvPr>
        </p:nvSpPr>
        <p:spPr>
          <a:xfrm>
            <a:off x="979516" y="0"/>
            <a:ext cx="10364451" cy="1066801"/>
          </a:xfrm>
        </p:spPr>
        <p:txBody>
          <a:bodyPr/>
          <a:lstStyle/>
          <a:p>
            <a:r>
              <a:rPr lang="en-GB" dirty="0"/>
              <a:t>From Enthalpy to Internal Energy </a:t>
            </a:r>
          </a:p>
        </p:txBody>
      </p:sp>
      <p:sp>
        <p:nvSpPr>
          <p:cNvPr id="3" name="Content Placeholder 2">
            <a:extLst>
              <a:ext uri="{FF2B5EF4-FFF2-40B4-BE49-F238E27FC236}">
                <a16:creationId xmlns:a16="http://schemas.microsoft.com/office/drawing/2014/main" id="{14D94058-F94F-491E-B33D-C76BC05AC68A}"/>
              </a:ext>
            </a:extLst>
          </p:cNvPr>
          <p:cNvSpPr>
            <a:spLocks noGrp="1"/>
          </p:cNvSpPr>
          <p:nvPr>
            <p:ph sz="quarter" idx="13"/>
          </p:nvPr>
        </p:nvSpPr>
        <p:spPr>
          <a:xfrm>
            <a:off x="980141" y="1129963"/>
            <a:ext cx="10363826" cy="5653331"/>
          </a:xfrm>
        </p:spPr>
        <p:txBody>
          <a:bodyPr>
            <a:normAutofit/>
          </a:bodyPr>
          <a:lstStyle/>
          <a:p>
            <a:r>
              <a:rPr lang="en-GB" sz="2800" cap="none" dirty="0"/>
              <a:t>Internal energy (</a:t>
            </a:r>
            <a:r>
              <a:rPr lang="el-GR" sz="2800" cap="none" dirty="0"/>
              <a:t>Δ</a:t>
            </a:r>
            <a:r>
              <a:rPr lang="en-GB" sz="2800" cap="none" dirty="0"/>
              <a:t>U): energy change at constant volume.</a:t>
            </a:r>
          </a:p>
          <a:p>
            <a:r>
              <a:rPr lang="en-GB" sz="2800" cap="none" dirty="0"/>
              <a:t>Enthalpy (</a:t>
            </a:r>
            <a:r>
              <a:rPr lang="el-GR" sz="2800" cap="none" dirty="0"/>
              <a:t>Δ</a:t>
            </a:r>
            <a:r>
              <a:rPr lang="en-GB" sz="2800" cap="none" dirty="0"/>
              <a:t>H): energy change at constant pressure.</a:t>
            </a:r>
          </a:p>
          <a:p>
            <a:r>
              <a:rPr lang="en-GB" sz="2800" cap="none" dirty="0"/>
              <a:t>Relationship:</a:t>
            </a:r>
          </a:p>
          <a:p>
            <a:pPr marL="0" indent="0">
              <a:buNone/>
            </a:pPr>
            <a:r>
              <a:rPr lang="en-GB" sz="2800" dirty="0"/>
              <a:t>		</a:t>
            </a:r>
            <a:r>
              <a:rPr lang="el-GR" sz="2800" dirty="0"/>
              <a:t>Δ𝐻</a:t>
            </a:r>
            <a:r>
              <a:rPr lang="en-GB" sz="2800" dirty="0"/>
              <a:t> </a:t>
            </a:r>
            <a:r>
              <a:rPr lang="el-GR" sz="2800" dirty="0"/>
              <a:t>=</a:t>
            </a:r>
            <a:r>
              <a:rPr lang="en-GB" sz="2800" dirty="0"/>
              <a:t> </a:t>
            </a:r>
            <a:r>
              <a:rPr lang="el-GR" sz="2800" dirty="0"/>
              <a:t>Δ𝑈</a:t>
            </a:r>
            <a:r>
              <a:rPr lang="en-GB" sz="2800" dirty="0"/>
              <a:t> </a:t>
            </a:r>
            <a:r>
              <a:rPr lang="el-GR" sz="2800" dirty="0"/>
              <a:t>+</a:t>
            </a:r>
            <a:r>
              <a:rPr lang="en-GB" sz="2800" dirty="0"/>
              <a:t> </a:t>
            </a:r>
            <a:r>
              <a:rPr lang="el-GR" sz="2800" dirty="0"/>
              <a:t>𝑝Δ𝑉</a:t>
            </a:r>
            <a:endParaRPr lang="en-GB" sz="2800" dirty="0"/>
          </a:p>
          <a:p>
            <a:r>
              <a:rPr lang="en-GB" sz="2800" cap="none" dirty="0"/>
              <a:t>For detonations: </a:t>
            </a:r>
            <a:r>
              <a:rPr lang="el-GR" sz="2800" cap="none" dirty="0"/>
              <a:t>Δ</a:t>
            </a:r>
            <a:r>
              <a:rPr lang="en-GB" sz="2800" cap="none" dirty="0"/>
              <a:t>U ≈ Q (heat release).</a:t>
            </a:r>
          </a:p>
          <a:p>
            <a:r>
              <a:rPr lang="en-GB" sz="2800" cap="none" dirty="0"/>
              <a:t>For propellants: </a:t>
            </a:r>
            <a:r>
              <a:rPr lang="el-GR" sz="2800" cap="none" dirty="0"/>
              <a:t>Δ</a:t>
            </a:r>
            <a:r>
              <a:rPr lang="en-GB" sz="2800" cap="none" dirty="0"/>
              <a:t>H more relevant due to pressure-volume work.</a:t>
            </a:r>
          </a:p>
        </p:txBody>
      </p:sp>
    </p:spTree>
    <p:extLst>
      <p:ext uri="{BB962C8B-B14F-4D97-AF65-F5344CB8AC3E}">
        <p14:creationId xmlns:p14="http://schemas.microsoft.com/office/powerpoint/2010/main" val="19566541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E971A-1A96-4C4E-9014-2F43AC42D2FE}"/>
              </a:ext>
            </a:extLst>
          </p:cNvPr>
          <p:cNvSpPr>
            <a:spLocks noGrp="1"/>
          </p:cNvSpPr>
          <p:nvPr>
            <p:ph type="title"/>
          </p:nvPr>
        </p:nvSpPr>
        <p:spPr>
          <a:xfrm>
            <a:off x="913774" y="0"/>
            <a:ext cx="10364451" cy="1025611"/>
          </a:xfrm>
        </p:spPr>
        <p:txBody>
          <a:bodyPr/>
          <a:lstStyle/>
          <a:p>
            <a:r>
              <a:rPr lang="en-GB" dirty="0"/>
              <a:t>Gibbs free energy</a:t>
            </a:r>
          </a:p>
        </p:txBody>
      </p:sp>
      <p:sp>
        <p:nvSpPr>
          <p:cNvPr id="4" name="TextBox 3">
            <a:extLst>
              <a:ext uri="{FF2B5EF4-FFF2-40B4-BE49-F238E27FC236}">
                <a16:creationId xmlns:a16="http://schemas.microsoft.com/office/drawing/2014/main" id="{2D372F67-0BD7-48FA-9DFE-6E92A5B7D350}"/>
              </a:ext>
            </a:extLst>
          </p:cNvPr>
          <p:cNvSpPr txBox="1"/>
          <p:nvPr/>
        </p:nvSpPr>
        <p:spPr>
          <a:xfrm>
            <a:off x="329513" y="1121028"/>
            <a:ext cx="10948712" cy="1938992"/>
          </a:xfrm>
          <a:prstGeom prst="rect">
            <a:avLst/>
          </a:prstGeom>
          <a:noFill/>
        </p:spPr>
        <p:txBody>
          <a:bodyPr wrap="square">
            <a:spAutoFit/>
          </a:bodyPr>
          <a:lstStyle/>
          <a:p>
            <a:r>
              <a:rPr lang="en-GB" sz="2400" dirty="0">
                <a:solidFill>
                  <a:srgbClr val="0070C0"/>
                </a:solidFill>
              </a:rPr>
              <a:t>The </a:t>
            </a:r>
            <a:r>
              <a:rPr lang="en-GB" sz="2400" b="1" dirty="0">
                <a:solidFill>
                  <a:srgbClr val="0000FF"/>
                </a:solidFill>
              </a:rPr>
              <a:t>Gibbs free energy, </a:t>
            </a:r>
            <a:r>
              <a:rPr lang="en-GB" sz="2400" b="1" dirty="0">
                <a:solidFill>
                  <a:srgbClr val="0000FF"/>
                </a:solidFill>
                <a:sym typeface="Symbol" panose="05050102010706020507" pitchFamily="18" charset="2"/>
              </a:rPr>
              <a:t>G, </a:t>
            </a:r>
            <a:r>
              <a:rPr lang="en-GB" sz="2400" dirty="0">
                <a:solidFill>
                  <a:srgbClr val="0070C0"/>
                </a:solidFill>
              </a:rPr>
              <a:t>is the available energy of a substance that can be used in a chemical transformation or reaction. </a:t>
            </a:r>
          </a:p>
          <a:p>
            <a:r>
              <a:rPr lang="en-GB" sz="2400" dirty="0">
                <a:solidFill>
                  <a:srgbClr val="0070C0"/>
                </a:solidFill>
              </a:rPr>
              <a:t>Substances tend to transform into other substances that have less Gibbs free energy. </a:t>
            </a:r>
          </a:p>
          <a:p>
            <a:r>
              <a:rPr lang="en-GB" sz="2400" dirty="0">
                <a:solidFill>
                  <a:srgbClr val="0070C0"/>
                </a:solidFill>
              </a:rPr>
              <a:t>The change of Gibbs free energy predicts whether a chemical reaction will occur </a:t>
            </a:r>
            <a:r>
              <a:rPr lang="en-GB" sz="2400" b="1" dirty="0">
                <a:solidFill>
                  <a:srgbClr val="0000FF"/>
                </a:solidFill>
              </a:rPr>
              <a:t>spontaneously</a:t>
            </a:r>
            <a:r>
              <a:rPr lang="en-GB" sz="2400" dirty="0">
                <a:solidFill>
                  <a:srgbClr val="0070C0"/>
                </a:solidFill>
              </a:rPr>
              <a:t>.</a:t>
            </a:r>
          </a:p>
        </p:txBody>
      </p:sp>
      <p:pic>
        <p:nvPicPr>
          <p:cNvPr id="11" name="Picture 10">
            <a:extLst>
              <a:ext uri="{FF2B5EF4-FFF2-40B4-BE49-F238E27FC236}">
                <a16:creationId xmlns:a16="http://schemas.microsoft.com/office/drawing/2014/main" id="{8FBD6A42-F9B1-4FAB-B280-A1E8C88DDAB2}"/>
              </a:ext>
            </a:extLst>
          </p:cNvPr>
          <p:cNvPicPr>
            <a:picLocks noChangeAspect="1"/>
          </p:cNvPicPr>
          <p:nvPr/>
        </p:nvPicPr>
        <p:blipFill>
          <a:blip r:embed="rId3"/>
          <a:stretch>
            <a:fillRect/>
          </a:stretch>
        </p:blipFill>
        <p:spPr>
          <a:xfrm>
            <a:off x="329513" y="3429000"/>
            <a:ext cx="5170094" cy="2613454"/>
          </a:xfrm>
          <a:prstGeom prst="rect">
            <a:avLst/>
          </a:prstGeom>
        </p:spPr>
      </p:pic>
      <p:sp>
        <p:nvSpPr>
          <p:cNvPr id="13" name="TextBox 12">
            <a:extLst>
              <a:ext uri="{FF2B5EF4-FFF2-40B4-BE49-F238E27FC236}">
                <a16:creationId xmlns:a16="http://schemas.microsoft.com/office/drawing/2014/main" id="{6418F176-0CD3-455E-8470-DB173C6A2579}"/>
              </a:ext>
            </a:extLst>
          </p:cNvPr>
          <p:cNvSpPr txBox="1"/>
          <p:nvPr/>
        </p:nvSpPr>
        <p:spPr>
          <a:xfrm>
            <a:off x="6192796" y="3396899"/>
            <a:ext cx="5496696" cy="2677656"/>
          </a:xfrm>
          <a:prstGeom prst="rect">
            <a:avLst/>
          </a:prstGeom>
          <a:noFill/>
        </p:spPr>
        <p:txBody>
          <a:bodyPr wrap="square">
            <a:spAutoFit/>
          </a:bodyPr>
          <a:lstStyle/>
          <a:p>
            <a:r>
              <a:rPr lang="en-GB" sz="2800" dirty="0">
                <a:solidFill>
                  <a:srgbClr val="FF0000"/>
                </a:solidFill>
              </a:rPr>
              <a:t>ΔG &lt; 0	spontaneous process  			         (exothermic detonation)</a:t>
            </a:r>
          </a:p>
          <a:p>
            <a:endParaRPr lang="en-GB" sz="2800" dirty="0">
              <a:solidFill>
                <a:srgbClr val="FF0000"/>
              </a:solidFill>
            </a:endParaRPr>
          </a:p>
          <a:p>
            <a:r>
              <a:rPr lang="en-GB" sz="2800" dirty="0">
                <a:solidFill>
                  <a:srgbClr val="FF0000"/>
                </a:solidFill>
              </a:rPr>
              <a:t>ΔG = 0 	system in equilibrium</a:t>
            </a:r>
          </a:p>
          <a:p>
            <a:endParaRPr lang="en-GB" sz="2800" dirty="0">
              <a:solidFill>
                <a:srgbClr val="FF0000"/>
              </a:solidFill>
            </a:endParaRPr>
          </a:p>
          <a:p>
            <a:r>
              <a:rPr lang="en-GB" sz="2800" dirty="0">
                <a:solidFill>
                  <a:srgbClr val="FF0000"/>
                </a:solidFill>
              </a:rPr>
              <a:t>ΔG &gt; 0 	non-spontaneous process</a:t>
            </a:r>
          </a:p>
        </p:txBody>
      </p:sp>
    </p:spTree>
    <p:extLst>
      <p:ext uri="{BB962C8B-B14F-4D97-AF65-F5344CB8AC3E}">
        <p14:creationId xmlns:p14="http://schemas.microsoft.com/office/powerpoint/2010/main" val="33076345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BE3C5-AEBA-4299-8C85-2D63F9BEDFFB}"/>
              </a:ext>
            </a:extLst>
          </p:cNvPr>
          <p:cNvSpPr>
            <a:spLocks noGrp="1"/>
          </p:cNvSpPr>
          <p:nvPr>
            <p:ph type="title"/>
          </p:nvPr>
        </p:nvSpPr>
        <p:spPr>
          <a:xfrm>
            <a:off x="913774" y="1"/>
            <a:ext cx="10364451" cy="836340"/>
          </a:xfrm>
        </p:spPr>
        <p:txBody>
          <a:bodyPr/>
          <a:lstStyle/>
          <a:p>
            <a:r>
              <a:rPr lang="en-GB" dirty="0"/>
              <a:t>thermodynamic vs Kinetic Stability</a:t>
            </a:r>
          </a:p>
        </p:txBody>
      </p:sp>
      <p:sp>
        <p:nvSpPr>
          <p:cNvPr id="3" name="Content Placeholder 2">
            <a:extLst>
              <a:ext uri="{FF2B5EF4-FFF2-40B4-BE49-F238E27FC236}">
                <a16:creationId xmlns:a16="http://schemas.microsoft.com/office/drawing/2014/main" id="{DF8C51C8-5D3C-407F-840D-0944FC630996}"/>
              </a:ext>
            </a:extLst>
          </p:cNvPr>
          <p:cNvSpPr>
            <a:spLocks noGrp="1"/>
          </p:cNvSpPr>
          <p:nvPr>
            <p:ph sz="quarter" idx="13"/>
          </p:nvPr>
        </p:nvSpPr>
        <p:spPr>
          <a:xfrm>
            <a:off x="1002984" y="836341"/>
            <a:ext cx="10363826" cy="6021658"/>
          </a:xfrm>
        </p:spPr>
        <p:txBody>
          <a:bodyPr>
            <a:normAutofit/>
          </a:bodyPr>
          <a:lstStyle/>
          <a:p>
            <a:pPr marL="0" indent="0">
              <a:buNone/>
            </a:pPr>
            <a:r>
              <a:rPr lang="en-GB" b="1" cap="none" dirty="0"/>
              <a:t>Why stable explosives can still be </a:t>
            </a:r>
            <a:r>
              <a:rPr lang="en-GB" b="1" cap="none"/>
              <a:t>thermodynamically unstable</a:t>
            </a:r>
            <a:endParaRPr lang="en-GB" cap="none" dirty="0"/>
          </a:p>
          <a:p>
            <a:pPr>
              <a:buFont typeface="Arial" panose="020B0604020202020204" pitchFamily="34" charset="0"/>
              <a:buChar char="•"/>
            </a:pPr>
            <a:r>
              <a:rPr lang="en-GB" b="1" cap="none" dirty="0"/>
              <a:t>Thermodynamic stability</a:t>
            </a:r>
            <a:r>
              <a:rPr lang="en-GB" cap="none" dirty="0"/>
              <a:t> → based on ΔG sign:</a:t>
            </a:r>
          </a:p>
          <a:p>
            <a:pPr marL="742950" lvl="1" indent="-285750">
              <a:buFont typeface="Arial" panose="020B0604020202020204" pitchFamily="34" charset="0"/>
              <a:buChar char="•"/>
            </a:pPr>
            <a:r>
              <a:rPr lang="en-GB" cap="none" dirty="0"/>
              <a:t>ΔG &lt; 0 → reaction </a:t>
            </a:r>
            <a:r>
              <a:rPr lang="en-GB" i="1" cap="none" dirty="0"/>
              <a:t>can</a:t>
            </a:r>
            <a:r>
              <a:rPr lang="en-GB" cap="none" dirty="0"/>
              <a:t> occur spontaneously.</a:t>
            </a:r>
          </a:p>
          <a:p>
            <a:pPr marL="742950" lvl="1" indent="-285750">
              <a:buFont typeface="Arial" panose="020B0604020202020204" pitchFamily="34" charset="0"/>
              <a:buChar char="•"/>
            </a:pPr>
            <a:r>
              <a:rPr lang="en-GB" cap="none" dirty="0"/>
              <a:t>Many explosives have ΔG &lt;&lt; 0 yet remain stable in storage.</a:t>
            </a:r>
          </a:p>
          <a:p>
            <a:pPr>
              <a:buFont typeface="Arial" panose="020B0604020202020204" pitchFamily="34" charset="0"/>
              <a:buChar char="•"/>
            </a:pPr>
            <a:r>
              <a:rPr lang="en-GB" b="1" cap="none" dirty="0"/>
              <a:t>Kinetic stability</a:t>
            </a:r>
            <a:r>
              <a:rPr lang="en-GB" cap="none" dirty="0"/>
              <a:t> → based on </a:t>
            </a:r>
            <a:r>
              <a:rPr lang="en-GB" b="1" cap="none" dirty="0"/>
              <a:t>activation energy (</a:t>
            </a:r>
            <a:r>
              <a:rPr lang="en-GB" b="1" cap="none" dirty="0" err="1"/>
              <a:t>E</a:t>
            </a:r>
            <a:r>
              <a:rPr lang="en-GB" b="1" cap="none" baseline="-25000" dirty="0" err="1"/>
              <a:t>a</a:t>
            </a:r>
            <a:r>
              <a:rPr lang="en-GB" b="1" cap="none" dirty="0"/>
              <a:t>)</a:t>
            </a:r>
            <a:r>
              <a:rPr lang="en-GB" cap="none" dirty="0"/>
              <a:t> barrier.</a:t>
            </a:r>
          </a:p>
          <a:p>
            <a:pPr>
              <a:buFont typeface="Arial" panose="020B0604020202020204" pitchFamily="34" charset="0"/>
              <a:buChar char="•"/>
            </a:pPr>
            <a:r>
              <a:rPr lang="en-GB" b="1" cap="none" dirty="0"/>
              <a:t>Example:</a:t>
            </a:r>
            <a:endParaRPr lang="en-GB" cap="none" dirty="0"/>
          </a:p>
          <a:p>
            <a:pPr marL="742950" lvl="1" indent="-285750">
              <a:buFont typeface="Arial" panose="020B0604020202020204" pitchFamily="34" charset="0"/>
              <a:buChar char="•"/>
            </a:pPr>
            <a:r>
              <a:rPr lang="en-GB" cap="none" dirty="0"/>
              <a:t>ΔG(298 K) = −1150 kJ·mol⁻¹ (highly favourable)</a:t>
            </a:r>
          </a:p>
          <a:p>
            <a:pPr marL="742950" lvl="1" indent="-285750">
              <a:buFont typeface="Arial" panose="020B0604020202020204" pitchFamily="34" charset="0"/>
              <a:buChar char="•"/>
            </a:pPr>
            <a:r>
              <a:rPr lang="en-GB" cap="none" dirty="0"/>
              <a:t>Reaction doesn’t start because </a:t>
            </a:r>
            <a:r>
              <a:rPr lang="en-GB" cap="none" dirty="0" err="1"/>
              <a:t>Ea</a:t>
            </a:r>
            <a:r>
              <a:rPr lang="en-GB" cap="none" dirty="0"/>
              <a:t> barrier prevents molecular rearrangement.</a:t>
            </a:r>
          </a:p>
          <a:p>
            <a:pPr>
              <a:buFont typeface="Arial" panose="020B0604020202020204" pitchFamily="34" charset="0"/>
              <a:buChar char="•"/>
            </a:pPr>
            <a:r>
              <a:rPr lang="en-GB" b="1" cap="none" dirty="0"/>
              <a:t>In practice:</a:t>
            </a:r>
            <a:endParaRPr lang="en-GB" cap="none" dirty="0"/>
          </a:p>
          <a:p>
            <a:pPr marL="742950" lvl="1" indent="-285750">
              <a:buFont typeface="Arial" panose="020B0604020202020204" pitchFamily="34" charset="0"/>
              <a:buChar char="•"/>
            </a:pPr>
            <a:r>
              <a:rPr lang="en-GB" cap="none" dirty="0"/>
              <a:t>Thermodynamics answers </a:t>
            </a:r>
            <a:r>
              <a:rPr lang="en-GB" i="1" cap="none" dirty="0"/>
              <a:t>“can it happen?”</a:t>
            </a:r>
            <a:endParaRPr lang="en-GB" cap="none" dirty="0"/>
          </a:p>
          <a:p>
            <a:pPr marL="742950" lvl="1" indent="-285750">
              <a:buFont typeface="Arial" panose="020B0604020202020204" pitchFamily="34" charset="0"/>
              <a:buChar char="•"/>
            </a:pPr>
            <a:r>
              <a:rPr lang="en-GB" cap="none" dirty="0"/>
              <a:t>Kinetics answers </a:t>
            </a:r>
            <a:r>
              <a:rPr lang="en-GB" i="1" cap="none" dirty="0"/>
              <a:t>“will it happen now?”</a:t>
            </a:r>
            <a:endParaRPr lang="en-GB" cap="none" dirty="0"/>
          </a:p>
          <a:p>
            <a:pPr>
              <a:buFont typeface="Arial" panose="020B0604020202020204" pitchFamily="34" charset="0"/>
              <a:buChar char="•"/>
            </a:pPr>
            <a:r>
              <a:rPr lang="en-GB" b="1" cap="none" dirty="0"/>
              <a:t>Safety lesson:</a:t>
            </a:r>
            <a:endParaRPr lang="en-GB" cap="none" dirty="0"/>
          </a:p>
          <a:p>
            <a:pPr marL="742950" lvl="1" indent="-285750">
              <a:buFont typeface="Arial" panose="020B0604020202020204" pitchFamily="34" charset="0"/>
              <a:buChar char="•"/>
            </a:pPr>
            <a:r>
              <a:rPr lang="en-GB" cap="none" dirty="0"/>
              <a:t>Even very stable explosives are “frozen” in metastable states until triggered.</a:t>
            </a:r>
          </a:p>
          <a:p>
            <a:endParaRPr lang="en-GB" cap="none" dirty="0"/>
          </a:p>
        </p:txBody>
      </p:sp>
    </p:spTree>
    <p:extLst>
      <p:ext uri="{BB962C8B-B14F-4D97-AF65-F5344CB8AC3E}">
        <p14:creationId xmlns:p14="http://schemas.microsoft.com/office/powerpoint/2010/main" val="9174760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D863F-C69B-4B8B-B6D3-00C02BC79707}"/>
              </a:ext>
            </a:extLst>
          </p:cNvPr>
          <p:cNvSpPr>
            <a:spLocks noGrp="1"/>
          </p:cNvSpPr>
          <p:nvPr>
            <p:ph type="title"/>
          </p:nvPr>
        </p:nvSpPr>
        <p:spPr>
          <a:xfrm>
            <a:off x="913149" y="1"/>
            <a:ext cx="10364451" cy="858644"/>
          </a:xfrm>
        </p:spPr>
        <p:txBody>
          <a:bodyPr/>
          <a:lstStyle/>
          <a:p>
            <a:r>
              <a:rPr lang="en-GB" dirty="0"/>
              <a:t>Lifecycle of Explosive Materials</a:t>
            </a:r>
          </a:p>
        </p:txBody>
      </p:sp>
      <p:sp>
        <p:nvSpPr>
          <p:cNvPr id="3" name="Content Placeholder 2">
            <a:extLst>
              <a:ext uri="{FF2B5EF4-FFF2-40B4-BE49-F238E27FC236}">
                <a16:creationId xmlns:a16="http://schemas.microsoft.com/office/drawing/2014/main" id="{E93E3D8C-1D0B-4D7D-9697-A13A14FB1DC7}"/>
              </a:ext>
            </a:extLst>
          </p:cNvPr>
          <p:cNvSpPr>
            <a:spLocks noGrp="1"/>
          </p:cNvSpPr>
          <p:nvPr>
            <p:ph sz="quarter" idx="13"/>
          </p:nvPr>
        </p:nvSpPr>
        <p:spPr>
          <a:xfrm>
            <a:off x="955253" y="694408"/>
            <a:ext cx="10363826" cy="5895963"/>
          </a:xfrm>
        </p:spPr>
        <p:txBody>
          <a:bodyPr>
            <a:normAutofit/>
          </a:bodyPr>
          <a:lstStyle/>
          <a:p>
            <a:pPr marL="0" indent="0">
              <a:buNone/>
            </a:pPr>
            <a:r>
              <a:rPr lang="en-GB" cap="none" dirty="0"/>
              <a:t>Thermodynamics across the lifecycle of explosives</a:t>
            </a:r>
          </a:p>
          <a:p>
            <a:pPr>
              <a:buFont typeface="Arial" panose="020B0604020202020204" pitchFamily="34" charset="0"/>
              <a:buChar char="•"/>
            </a:pPr>
            <a:r>
              <a:rPr lang="en-GB" cap="none" dirty="0"/>
              <a:t>Every stage in an explosive’s life involves energy transformations.</a:t>
            </a:r>
          </a:p>
          <a:p>
            <a:pPr>
              <a:buFont typeface="Arial" panose="020B0604020202020204" pitchFamily="34" charset="0"/>
              <a:buChar char="•"/>
            </a:pPr>
            <a:r>
              <a:rPr lang="en-GB" cap="none" dirty="0"/>
              <a:t>Thermodynamic quantities: enthalpy (ΔH), entropy (ΔS), and Gibbs free energy (ΔG) help explain:</a:t>
            </a:r>
          </a:p>
          <a:p>
            <a:pPr marL="742950" lvl="1" indent="-285750">
              <a:buFont typeface="Arial" panose="020B0604020202020204" pitchFamily="34" charset="0"/>
              <a:buChar char="•"/>
            </a:pPr>
            <a:r>
              <a:rPr lang="en-GB" cap="none" dirty="0"/>
              <a:t>How much energy is stored or released.</a:t>
            </a:r>
          </a:p>
          <a:p>
            <a:pPr marL="742950" lvl="1" indent="-285750">
              <a:buFont typeface="Arial" panose="020B0604020202020204" pitchFamily="34" charset="0"/>
              <a:buChar char="•"/>
            </a:pPr>
            <a:r>
              <a:rPr lang="en-GB" cap="none" dirty="0"/>
              <a:t>How stable a material is under given conditions.</a:t>
            </a:r>
          </a:p>
          <a:p>
            <a:pPr marL="742950" lvl="1" indent="-285750">
              <a:buFont typeface="Arial" panose="020B0604020202020204" pitchFamily="34" charset="0"/>
              <a:buChar char="•"/>
            </a:pPr>
            <a:r>
              <a:rPr lang="en-GB" cap="none" dirty="0"/>
              <a:t>How temperature and pressure affect behaviour.</a:t>
            </a:r>
          </a:p>
          <a:p>
            <a:pPr>
              <a:buFont typeface="Arial" panose="020B0604020202020204" pitchFamily="34" charset="0"/>
              <a:buChar char="•"/>
            </a:pPr>
            <a:r>
              <a:rPr lang="en-GB" cap="none" dirty="0"/>
              <a:t>Understanding these allows us to predict and manage:</a:t>
            </a:r>
          </a:p>
          <a:p>
            <a:pPr marL="742950" lvl="1" indent="-285750">
              <a:buFont typeface="Arial" panose="020B0604020202020204" pitchFamily="34" charset="0"/>
              <a:buChar char="•"/>
            </a:pPr>
            <a:r>
              <a:rPr lang="en-GB" cap="none" dirty="0"/>
              <a:t>Performance in design &amp; formulation.</a:t>
            </a:r>
          </a:p>
          <a:p>
            <a:pPr marL="742950" lvl="1" indent="-285750">
              <a:buFont typeface="Arial" panose="020B0604020202020204" pitchFamily="34" charset="0"/>
              <a:buChar char="•"/>
            </a:pPr>
            <a:r>
              <a:rPr lang="en-GB" cap="none" dirty="0"/>
              <a:t>Thermal stability during storage &amp; transport.</a:t>
            </a:r>
          </a:p>
          <a:p>
            <a:pPr marL="742950" lvl="1" indent="-285750">
              <a:buFont typeface="Arial" panose="020B0604020202020204" pitchFamily="34" charset="0"/>
              <a:buChar char="•"/>
            </a:pPr>
            <a:r>
              <a:rPr lang="en-GB" cap="none" dirty="0"/>
              <a:t>Energy release and by-products during use &amp; disposal</a:t>
            </a:r>
          </a:p>
          <a:p>
            <a:endParaRPr lang="en-GB" cap="none" dirty="0"/>
          </a:p>
        </p:txBody>
      </p:sp>
    </p:spTree>
    <p:extLst>
      <p:ext uri="{BB962C8B-B14F-4D97-AF65-F5344CB8AC3E}">
        <p14:creationId xmlns:p14="http://schemas.microsoft.com/office/powerpoint/2010/main" val="22813407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817163E-855D-4F47-8457-6CE82C7D05F3}"/>
              </a:ext>
            </a:extLst>
          </p:cNvPr>
          <p:cNvSpPr>
            <a:spLocks noGrp="1"/>
          </p:cNvSpPr>
          <p:nvPr>
            <p:ph type="title"/>
          </p:nvPr>
        </p:nvSpPr>
        <p:spPr>
          <a:xfrm>
            <a:off x="570570" y="44978"/>
            <a:ext cx="11050859" cy="798089"/>
          </a:xfrm>
        </p:spPr>
        <p:txBody>
          <a:bodyPr/>
          <a:lstStyle/>
          <a:p>
            <a:r>
              <a:rPr lang="en-GB" dirty="0"/>
              <a:t>Thermodynamics across the explosive lifecycle</a:t>
            </a:r>
          </a:p>
        </p:txBody>
      </p:sp>
      <p:graphicFrame>
        <p:nvGraphicFramePr>
          <p:cNvPr id="5" name="Content Placeholder 4">
            <a:extLst>
              <a:ext uri="{FF2B5EF4-FFF2-40B4-BE49-F238E27FC236}">
                <a16:creationId xmlns:a16="http://schemas.microsoft.com/office/drawing/2014/main" id="{B2638D13-29DC-4A0E-B0A6-225D899E0338}"/>
              </a:ext>
            </a:extLst>
          </p:cNvPr>
          <p:cNvGraphicFramePr>
            <a:graphicFrameLocks noGrp="1"/>
          </p:cNvGraphicFramePr>
          <p:nvPr>
            <p:ph sz="quarter" idx="13"/>
            <p:extLst>
              <p:ext uri="{D42A27DB-BD31-4B8C-83A1-F6EECF244321}">
                <p14:modId xmlns:p14="http://schemas.microsoft.com/office/powerpoint/2010/main" val="3201771660"/>
              </p:ext>
            </p:extLst>
          </p:nvPr>
        </p:nvGraphicFramePr>
        <p:xfrm>
          <a:off x="465217" y="1847755"/>
          <a:ext cx="11261565" cy="4206240"/>
        </p:xfrm>
        <a:graphic>
          <a:graphicData uri="http://schemas.openxmlformats.org/drawingml/2006/table">
            <a:tbl>
              <a:tblPr/>
              <a:tblGrid>
                <a:gridCol w="3753855">
                  <a:extLst>
                    <a:ext uri="{9D8B030D-6E8A-4147-A177-3AD203B41FA5}">
                      <a16:colId xmlns:a16="http://schemas.microsoft.com/office/drawing/2014/main" val="1024662603"/>
                    </a:ext>
                  </a:extLst>
                </a:gridCol>
                <a:gridCol w="3150719">
                  <a:extLst>
                    <a:ext uri="{9D8B030D-6E8A-4147-A177-3AD203B41FA5}">
                      <a16:colId xmlns:a16="http://schemas.microsoft.com/office/drawing/2014/main" val="3175870784"/>
                    </a:ext>
                  </a:extLst>
                </a:gridCol>
                <a:gridCol w="4356991">
                  <a:extLst>
                    <a:ext uri="{9D8B030D-6E8A-4147-A177-3AD203B41FA5}">
                      <a16:colId xmlns:a16="http://schemas.microsoft.com/office/drawing/2014/main" val="2459974867"/>
                    </a:ext>
                  </a:extLst>
                </a:gridCol>
              </a:tblGrid>
              <a:tr h="0">
                <a:tc>
                  <a:txBody>
                    <a:bodyPr/>
                    <a:lstStyle/>
                    <a:p>
                      <a:r>
                        <a:rPr lang="en-GB" sz="2400" b="1" dirty="0"/>
                        <a:t>Stage</a:t>
                      </a:r>
                      <a:endParaRPr lang="en-GB"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b="1"/>
                        <a:t>Key parameter</a:t>
                      </a:r>
                      <a:endParaRPr lang="en-GB" sz="24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b="1"/>
                        <a:t>Why it matters</a:t>
                      </a:r>
                      <a:endParaRPr lang="en-GB" sz="24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07814707"/>
                  </a:ext>
                </a:extLst>
              </a:tr>
              <a:tr h="0">
                <a:tc>
                  <a:txBody>
                    <a:bodyPr/>
                    <a:lstStyle/>
                    <a:p>
                      <a:r>
                        <a:rPr lang="en-GB" sz="2400" b="1" dirty="0"/>
                        <a:t>Production / Formulation</a:t>
                      </a:r>
                      <a:endParaRPr lang="en-GB"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l-GR" sz="2400" dirty="0"/>
                        <a:t>Δ</a:t>
                      </a:r>
                      <a:r>
                        <a:rPr lang="en-GB" sz="2400" dirty="0"/>
                        <a:t>H</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t>Energy content &amp; synthesis feasibility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49026095"/>
                  </a:ext>
                </a:extLst>
              </a:tr>
              <a:tr h="0">
                <a:tc>
                  <a:txBody>
                    <a:bodyPr/>
                    <a:lstStyle/>
                    <a:p>
                      <a:r>
                        <a:rPr lang="en-GB" sz="2400" b="1"/>
                        <a:t>Storage</a:t>
                      </a:r>
                      <a:endParaRPr lang="en-GB" sz="24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l-GR" sz="2400" dirty="0"/>
                        <a:t>Δ</a:t>
                      </a:r>
                      <a:r>
                        <a:rPr lang="en-GB" sz="2400" dirty="0"/>
                        <a:t>G, </a:t>
                      </a:r>
                      <a:r>
                        <a:rPr lang="el-GR" sz="2400" dirty="0"/>
                        <a:t>Δ</a:t>
                      </a:r>
                      <a:r>
                        <a:rPr lang="en-GB" sz="2400" dirty="0"/>
                        <a: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a:t>Thermal stability and spontaneous decomposition risk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204141388"/>
                  </a:ext>
                </a:extLst>
              </a:tr>
              <a:tr h="0">
                <a:tc>
                  <a:txBody>
                    <a:bodyPr/>
                    <a:lstStyle/>
                    <a:p>
                      <a:r>
                        <a:rPr lang="en-GB" sz="2400" b="1" dirty="0"/>
                        <a:t>Transport</a:t>
                      </a:r>
                      <a:endParaRPr lang="en-GB"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l-GR" sz="2400" dirty="0"/>
                        <a:t>Δ</a:t>
                      </a:r>
                      <a:r>
                        <a:rPr lang="en-GB" sz="2400" dirty="0"/>
                        <a:t>H, </a:t>
                      </a:r>
                      <a:r>
                        <a:rPr lang="el-GR" sz="2400" dirty="0"/>
                        <a:t>Δ</a:t>
                      </a:r>
                      <a:r>
                        <a:rPr lang="en-GB" sz="2400" dirty="0"/>
                        <a:t>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t>Heat absorption under friction or shock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8906639"/>
                  </a:ext>
                </a:extLst>
              </a:tr>
              <a:tr h="0">
                <a:tc>
                  <a:txBody>
                    <a:bodyPr/>
                    <a:lstStyle/>
                    <a:p>
                      <a:r>
                        <a:rPr lang="en-GB" sz="2400" b="1"/>
                        <a:t>Use / Detonation</a:t>
                      </a:r>
                      <a:endParaRPr lang="en-GB" sz="24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l-GR" sz="2400"/>
                        <a:t>Δ</a:t>
                      </a:r>
                      <a:r>
                        <a:rPr lang="en-GB" sz="2400"/>
                        <a:t>H (energy release)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t>Performance and gas expansion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23405301"/>
                  </a:ext>
                </a:extLst>
              </a:tr>
              <a:tr h="0">
                <a:tc>
                  <a:txBody>
                    <a:bodyPr/>
                    <a:lstStyle/>
                    <a:p>
                      <a:r>
                        <a:rPr lang="en-GB" sz="2400" b="1"/>
                        <a:t>Disposal</a:t>
                      </a:r>
                      <a:endParaRPr lang="en-GB" sz="24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l-GR" sz="2400" dirty="0"/>
                        <a:t>Δ</a:t>
                      </a:r>
                      <a:r>
                        <a:rPr lang="en-GB" sz="2400" dirty="0"/>
                        <a:t>H, </a:t>
                      </a:r>
                      <a:r>
                        <a:rPr lang="el-GR" sz="2400" dirty="0"/>
                        <a:t>Δ</a:t>
                      </a:r>
                      <a:r>
                        <a:rPr lang="en-GB" sz="2400" dirty="0"/>
                        <a: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t>Completeness of combustion and emissions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5530013"/>
                  </a:ext>
                </a:extLst>
              </a:tr>
            </a:tbl>
          </a:graphicData>
        </a:graphic>
      </p:graphicFrame>
      <p:sp>
        <p:nvSpPr>
          <p:cNvPr id="6" name="Rectangle 1">
            <a:extLst>
              <a:ext uri="{FF2B5EF4-FFF2-40B4-BE49-F238E27FC236}">
                <a16:creationId xmlns:a16="http://schemas.microsoft.com/office/drawing/2014/main" id="{42679388-EAD1-4F04-A4FB-9BEB8B37F22B}"/>
              </a:ext>
            </a:extLst>
          </p:cNvPr>
          <p:cNvSpPr>
            <a:spLocks noChangeArrowheads="1"/>
          </p:cNvSpPr>
          <p:nvPr/>
        </p:nvSpPr>
        <p:spPr bwMode="auto">
          <a:xfrm>
            <a:off x="570570" y="990055"/>
            <a:ext cx="9151223"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2400" b="0" i="0" u="none" strike="noStrike" cap="none" normalizeH="0" baseline="0" dirty="0">
                <a:ln>
                  <a:noFill/>
                </a:ln>
                <a:solidFill>
                  <a:schemeClr val="tx1"/>
                </a:solidFill>
                <a:effectLst/>
              </a:rPr>
              <a:t>Each lifecycle stage is governed by a </a:t>
            </a:r>
            <a:r>
              <a:rPr kumimoji="0" lang="en-US" altLang="en-US" sz="2400" i="0" u="none" strike="noStrike" cap="none" normalizeH="0" baseline="0" dirty="0">
                <a:ln>
                  <a:noFill/>
                </a:ln>
                <a:solidFill>
                  <a:schemeClr val="tx1"/>
                </a:solidFill>
                <a:effectLst/>
              </a:rPr>
              <a:t>different thermodynamic concern: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416096294"/>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0</TotalTime>
  <Words>5461</Words>
  <Application>Microsoft Office PowerPoint</Application>
  <PresentationFormat>Widescreen</PresentationFormat>
  <Paragraphs>395</Paragraphs>
  <Slides>29</Slides>
  <Notes>27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Arial</vt:lpstr>
      <vt:lpstr>Calibri</vt:lpstr>
      <vt:lpstr>Tw Cen MT</vt:lpstr>
      <vt:lpstr>Droplet</vt:lpstr>
      <vt:lpstr>Introduction to  thermodynamics   Lecture 8</vt:lpstr>
      <vt:lpstr>Learning outcomes</vt:lpstr>
      <vt:lpstr>Introduction to thermodynamics </vt:lpstr>
      <vt:lpstr>Thermochemistry OF energetic materials</vt:lpstr>
      <vt:lpstr>System and surroundings</vt:lpstr>
      <vt:lpstr>OME Examples: System and Surroundings</vt:lpstr>
      <vt:lpstr>Types of systems</vt:lpstr>
      <vt:lpstr>Constant p vs constant v</vt:lpstr>
      <vt:lpstr>PowerPoint Presentation</vt:lpstr>
      <vt:lpstr>Scenarios</vt:lpstr>
      <vt:lpstr>Laws of thermodynamics</vt:lpstr>
      <vt:lpstr>Zeroth Law – Thermal Equilibrium</vt:lpstr>
      <vt:lpstr>First law of thermodynamics</vt:lpstr>
      <vt:lpstr>Work and heat in explosives</vt:lpstr>
      <vt:lpstr>Detonation vs Propellant Combustion</vt:lpstr>
      <vt:lpstr>Second law of thermodynamics</vt:lpstr>
      <vt:lpstr>Second law of thermodynamics</vt:lpstr>
      <vt:lpstr>Second law of thermodynamics</vt:lpstr>
      <vt:lpstr>Entropy in chemical reaction</vt:lpstr>
      <vt:lpstr>Second law and Efficiency</vt:lpstr>
      <vt:lpstr>Third law of thermodynamics</vt:lpstr>
      <vt:lpstr>Third Law: Meaning &amp; Consequences</vt:lpstr>
      <vt:lpstr>Enthalpy of Reaction</vt:lpstr>
      <vt:lpstr>Heat of Explosion vs Heat of Combustion</vt:lpstr>
      <vt:lpstr>From Enthalpy to Internal Energy </vt:lpstr>
      <vt:lpstr>Gibbs free energy</vt:lpstr>
      <vt:lpstr>thermodynamic vs Kinetic Stability</vt:lpstr>
      <vt:lpstr>Lifecycle of Explosive Materials</vt:lpstr>
      <vt:lpstr>Thermodynamics across the explosive lifecycle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thermodynamics   Lecture 7</dc:title>
  <dc:creator>Ewa Kazimierska</dc:creator>
  <cp:lastModifiedBy>Ewa Kazimierska</cp:lastModifiedBy>
  <cp:revision>4</cp:revision>
  <dcterms:created xsi:type="dcterms:W3CDTF">2024-10-16T18:02:46Z</dcterms:created>
  <dcterms:modified xsi:type="dcterms:W3CDTF">2025-11-17T02:59:22Z</dcterms:modified>
</cp:coreProperties>
</file>