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2" r:id="rId1"/>
  </p:sldMasterIdLst>
  <p:notesMasterIdLst>
    <p:notesMasterId r:id="rId9"/>
  </p:notesMasterIdLst>
  <p:sldIdLst>
    <p:sldId id="256" r:id="rId2"/>
    <p:sldId id="257" r:id="rId3"/>
    <p:sldId id="258" r:id="rId4"/>
    <p:sldId id="260" r:id="rId5"/>
    <p:sldId id="261"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CC"/>
    <a:srgbClr val="FF6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73310" autoAdjust="0"/>
  </p:normalViewPr>
  <p:slideViewPr>
    <p:cSldViewPr snapToGrid="0">
      <p:cViewPr varScale="1">
        <p:scale>
          <a:sx n="60" d="100"/>
          <a:sy n="60" d="100"/>
        </p:scale>
        <p:origin x="96"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92CBE-9DF5-4257-A93F-4CDA1BD803F5}" type="datetimeFigureOut">
              <a:rPr lang="en-GB" smtClean="0"/>
              <a:t>22/01/2018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F33520-D490-41B7-B231-7995C4A71C5E}" type="slidenum">
              <a:rPr lang="en-GB" smtClean="0"/>
              <a:t>‹#›</a:t>
            </a:fld>
            <a:endParaRPr lang="en-GB"/>
          </a:p>
        </p:txBody>
      </p:sp>
    </p:spTree>
    <p:extLst>
      <p:ext uri="{BB962C8B-B14F-4D97-AF65-F5344CB8AC3E}">
        <p14:creationId xmlns:p14="http://schemas.microsoft.com/office/powerpoint/2010/main" val="1640396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baseline="0" dirty="0" smtClean="0"/>
              <a:t>The Roman legions had a significant advantage over the Gallic tribes in battle, this was due to the way they fought; in close formed units, with competent centurions.  The equipment they had favoured these tactics. </a:t>
            </a:r>
          </a:p>
          <a:p>
            <a:pPr marL="171450" indent="-171450">
              <a:buFontTx/>
              <a:buChar char="-"/>
            </a:pPr>
            <a:endParaRPr lang="en-GB" baseline="0" dirty="0" smtClean="0"/>
          </a:p>
          <a:p>
            <a:pPr marL="171450" indent="-171450">
              <a:buFontTx/>
              <a:buChar char="-"/>
            </a:pPr>
            <a:r>
              <a:rPr lang="en-GB" baseline="0" dirty="0" smtClean="0"/>
              <a:t> The key battles of Sabis, Gergovia and Alesia. One a narrow win, one a defeat and one a decisive victory.</a:t>
            </a:r>
          </a:p>
          <a:p>
            <a:pPr marL="171450" indent="-171450">
              <a:buFontTx/>
              <a:buChar char="-"/>
            </a:pPr>
            <a:endParaRPr lang="en-GB" baseline="0" dirty="0" smtClean="0"/>
          </a:p>
          <a:p>
            <a:pPr marL="171450" indent="-171450">
              <a:buFontTx/>
              <a:buChar char="-"/>
            </a:pPr>
            <a:r>
              <a:rPr lang="en-GB" baseline="0" dirty="0" smtClean="0"/>
              <a:t>The strategies that Caesar employed, were most notably the “divide and conquer”. In this Caesar allied with numerous Gallic tribes and pitted them against each other, weakening the political structure of Gaul and allowing for him to “pick off” tribes.</a:t>
            </a:r>
          </a:p>
          <a:p>
            <a:pPr marL="171450" indent="-171450">
              <a:buFontTx/>
              <a:buChar char="-"/>
            </a:pPr>
            <a:endParaRPr lang="en-GB" baseline="0" dirty="0" smtClean="0"/>
          </a:p>
          <a:p>
            <a:pPr marL="171450" indent="-171450">
              <a:buFontTx/>
              <a:buChar char="-"/>
            </a:pPr>
            <a:r>
              <a:rPr lang="en-GB" baseline="0" dirty="0" smtClean="0"/>
              <a:t>There was going to be a 4</a:t>
            </a:r>
            <a:r>
              <a:rPr lang="en-GB" baseline="30000" dirty="0" smtClean="0"/>
              <a:t>th</a:t>
            </a:r>
            <a:r>
              <a:rPr lang="en-GB" baseline="0" dirty="0" smtClean="0"/>
              <a:t> section about Caesars incursion into Britain but due to feedback and my own revaluation of the dissertation this was dropped as there would not have been enough space for it. </a:t>
            </a:r>
          </a:p>
        </p:txBody>
      </p:sp>
      <p:sp>
        <p:nvSpPr>
          <p:cNvPr id="4" name="Slide Number Placeholder 3"/>
          <p:cNvSpPr>
            <a:spLocks noGrp="1"/>
          </p:cNvSpPr>
          <p:nvPr>
            <p:ph type="sldNum" sz="quarter" idx="10"/>
          </p:nvPr>
        </p:nvSpPr>
        <p:spPr/>
        <p:txBody>
          <a:bodyPr/>
          <a:lstStyle/>
          <a:p>
            <a:fld id="{64F33520-D490-41B7-B231-7995C4A71C5E}" type="slidenum">
              <a:rPr lang="en-GB" smtClean="0"/>
              <a:t>2</a:t>
            </a:fld>
            <a:endParaRPr lang="en-GB"/>
          </a:p>
        </p:txBody>
      </p:sp>
    </p:spTree>
    <p:extLst>
      <p:ext uri="{BB962C8B-B14F-4D97-AF65-F5344CB8AC3E}">
        <p14:creationId xmlns:p14="http://schemas.microsoft.com/office/powerpoint/2010/main" val="18183070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Roman legions were split into Cohorts</a:t>
            </a:r>
            <a:r>
              <a:rPr lang="en-GB" baseline="0" dirty="0" smtClean="0"/>
              <a:t> and Centuries, this meant that there was a level of independence in the legions. This allowed for the cohorts and/or Centuries to act promptly to any threats. Centurions were usually given their position on merit and experience which meant that they knew what they were doing. The soldiers were also veterans that helped many times (battle of Sabis) </a:t>
            </a:r>
          </a:p>
          <a:p>
            <a:endParaRPr lang="en-GB" baseline="0" dirty="0" smtClean="0"/>
          </a:p>
          <a:p>
            <a:r>
              <a:rPr lang="en-GB" baseline="0" dirty="0" smtClean="0"/>
              <a:t>- The formations and tactics were very different to the Gauls. The Romans had closed tight formations with their large shields and short stabbing swords that worked together as a unit. Meanwhile the gauls who were typically based on individual combat proficiency and used longer swords and spears. The throwing of the pila meant that many gauls shields were unwieldy and the gauls formations were disrupted. </a:t>
            </a:r>
          </a:p>
          <a:p>
            <a:endParaRPr lang="en-GB" baseline="0" dirty="0" smtClean="0"/>
          </a:p>
          <a:p>
            <a:pPr marL="0" indent="0">
              <a:buFontTx/>
              <a:buNone/>
            </a:pPr>
            <a:r>
              <a:rPr lang="en-GB" baseline="0" dirty="0" smtClean="0"/>
              <a:t>- The generals employed by Caesar such as Titus Labienus, who was a competent Calvary commander and was Caesars right hand man and mentioned many times in Caesar own texts. Publius Crassus, son of Marcus Crassus and Mark Anthony.</a:t>
            </a:r>
          </a:p>
          <a:p>
            <a:pPr marL="171450" indent="-171450">
              <a:buFontTx/>
              <a:buChar char="-"/>
            </a:pPr>
            <a:endParaRPr lang="en-GB" baseline="0" dirty="0" smtClean="0"/>
          </a:p>
          <a:p>
            <a:pPr marL="0" indent="0">
              <a:buFontTx/>
              <a:buNone/>
            </a:pPr>
            <a:r>
              <a:rPr lang="en-GB" baseline="0" dirty="0" smtClean="0"/>
              <a:t>- From feedback from the Dissertation plan I was informed that this section was too vague and that it tried to cover too much. Therefore I Indent to have an in-depth look at this section to see if I can narrow it down and focus it considerably, or perhaps cut some of it from the Dissertation.</a:t>
            </a:r>
          </a:p>
        </p:txBody>
      </p:sp>
      <p:sp>
        <p:nvSpPr>
          <p:cNvPr id="4" name="Slide Number Placeholder 3"/>
          <p:cNvSpPr>
            <a:spLocks noGrp="1"/>
          </p:cNvSpPr>
          <p:nvPr>
            <p:ph type="sldNum" sz="quarter" idx="10"/>
          </p:nvPr>
        </p:nvSpPr>
        <p:spPr/>
        <p:txBody>
          <a:bodyPr/>
          <a:lstStyle/>
          <a:p>
            <a:fld id="{64F33520-D490-41B7-B231-7995C4A71C5E}" type="slidenum">
              <a:rPr lang="en-GB" smtClean="0"/>
              <a:t>3</a:t>
            </a:fld>
            <a:endParaRPr lang="en-GB"/>
          </a:p>
        </p:txBody>
      </p:sp>
    </p:spTree>
    <p:extLst>
      <p:ext uri="{BB962C8B-B14F-4D97-AF65-F5344CB8AC3E}">
        <p14:creationId xmlns:p14="http://schemas.microsoft.com/office/powerpoint/2010/main" val="259697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 Sabis Caesar was surprised and nearly defeated, however with skilled generals and timely reinforcements the battle was won by the Romans. By Caesars own account he took a shield and went to the front lines, called his centurions by name and ordered an advance.</a:t>
            </a:r>
            <a:r>
              <a:rPr lang="en-GB" baseline="0" dirty="0" smtClean="0"/>
              <a:t> </a:t>
            </a:r>
            <a:r>
              <a:rPr lang="en-GB" dirty="0" smtClean="0"/>
              <a:t>This shows the leadership of Caesar. </a:t>
            </a:r>
          </a:p>
          <a:p>
            <a:endParaRPr lang="en-GB" dirty="0" smtClean="0"/>
          </a:p>
          <a:p>
            <a:r>
              <a:rPr lang="en-GB" dirty="0" smtClean="0"/>
              <a:t>-At the battle of Gergovia Caesar was defeated and called a strategic retreat. This is significant at shows that although Caesar had suffered setbacks he was wise enough to retreat and strike again at a later date, although it was his first outright defeat. Caesar in his texts blamed the defeat on the arrogance of the soldiers. </a:t>
            </a:r>
          </a:p>
          <a:p>
            <a:endParaRPr lang="en-GB" dirty="0" smtClean="0"/>
          </a:p>
          <a:p>
            <a:r>
              <a:rPr lang="en-GB" dirty="0" smtClean="0"/>
              <a:t>-The battle of Alesia is the main turning point of the war against Vercingetorix, with Vercingetorix surrendering and Gaul being subdued shortly after. The siege works from this siege were exceptionally</a:t>
            </a:r>
            <a:r>
              <a:rPr lang="en-GB" baseline="0" dirty="0" smtClean="0"/>
              <a:t> impressive</a:t>
            </a:r>
          </a:p>
          <a:p>
            <a:endParaRPr lang="en-GB" baseline="0" dirty="0" smtClean="0"/>
          </a:p>
          <a:p>
            <a:r>
              <a:rPr lang="en-GB" baseline="0" dirty="0" smtClean="0"/>
              <a:t>-At this point I have recognised that I am still struggling to be precise in what I am planning to analyse. Perhaps the key significance that Cesar himself had during these battles? Or the significance of the battle in the outcome of the overall conquest?</a:t>
            </a:r>
            <a:endParaRPr lang="en-GB" dirty="0" smtClean="0"/>
          </a:p>
          <a:p>
            <a:endParaRPr lang="en-GB" dirty="0"/>
          </a:p>
        </p:txBody>
      </p:sp>
      <p:sp>
        <p:nvSpPr>
          <p:cNvPr id="4" name="Slide Number Placeholder 3"/>
          <p:cNvSpPr>
            <a:spLocks noGrp="1"/>
          </p:cNvSpPr>
          <p:nvPr>
            <p:ph type="sldNum" sz="quarter" idx="10"/>
          </p:nvPr>
        </p:nvSpPr>
        <p:spPr/>
        <p:txBody>
          <a:bodyPr/>
          <a:lstStyle/>
          <a:p>
            <a:fld id="{64F33520-D490-41B7-B231-7995C4A71C5E}" type="slidenum">
              <a:rPr lang="en-GB" smtClean="0"/>
              <a:t>4</a:t>
            </a:fld>
            <a:endParaRPr lang="en-GB"/>
          </a:p>
        </p:txBody>
      </p:sp>
    </p:spTree>
    <p:extLst>
      <p:ext uri="{BB962C8B-B14F-4D97-AF65-F5344CB8AC3E}">
        <p14:creationId xmlns:p14="http://schemas.microsoft.com/office/powerpoint/2010/main" val="154604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smtClean="0"/>
              <a:t>Gaul during the time of</a:t>
            </a:r>
            <a:r>
              <a:rPr lang="en-GB" baseline="0" dirty="0" smtClean="0"/>
              <a:t> Caesar was not unified country. In fact Gaul was made of numerous different tribes that were either stronger/weaker in both political and military sense to their neighbouring tribes. This mean that many of the tribes had conflict or distaste for other tribes. </a:t>
            </a:r>
          </a:p>
          <a:p>
            <a:pPr marL="171450" indent="-171450">
              <a:buFontTx/>
              <a:buChar char="-"/>
            </a:pPr>
            <a:endParaRPr lang="en-GB" baseline="0" dirty="0" smtClean="0"/>
          </a:p>
          <a:p>
            <a:pPr marL="171450" indent="-171450">
              <a:buFontTx/>
              <a:buChar char="-"/>
            </a:pPr>
            <a:r>
              <a:rPr lang="en-GB" baseline="0" dirty="0" smtClean="0"/>
              <a:t>-This allowed for Caesar to be come allied with many tribes, such as the Aedui. The Aedui gave Caesar support during his campaign in terms of military ways, such as soldiers and horse, and strategic ways such as food and shelter</a:t>
            </a:r>
          </a:p>
          <a:p>
            <a:pPr marL="171450" indent="-171450">
              <a:buFontTx/>
              <a:buChar char="-"/>
            </a:pPr>
            <a:endParaRPr lang="en-GB" baseline="0" dirty="0" smtClean="0"/>
          </a:p>
          <a:p>
            <a:pPr marL="171450" indent="-171450">
              <a:buFontTx/>
              <a:buChar char="-"/>
            </a:pPr>
            <a:r>
              <a:rPr lang="en-GB" baseline="0" dirty="0" smtClean="0"/>
              <a:t>It was because Gaul was divided that Caesar was able to provide an “excuse” into venturing to Gaul. The migration of the Helvetii across Roman allied lands.</a:t>
            </a:r>
            <a:endParaRPr lang="en-GB" dirty="0"/>
          </a:p>
        </p:txBody>
      </p:sp>
      <p:sp>
        <p:nvSpPr>
          <p:cNvPr id="4" name="Slide Number Placeholder 3"/>
          <p:cNvSpPr>
            <a:spLocks noGrp="1"/>
          </p:cNvSpPr>
          <p:nvPr>
            <p:ph type="sldNum" sz="quarter" idx="10"/>
          </p:nvPr>
        </p:nvSpPr>
        <p:spPr/>
        <p:txBody>
          <a:bodyPr/>
          <a:lstStyle/>
          <a:p>
            <a:fld id="{64F33520-D490-41B7-B231-7995C4A71C5E}" type="slidenum">
              <a:rPr lang="en-GB" smtClean="0"/>
              <a:t>5</a:t>
            </a:fld>
            <a:endParaRPr lang="en-GB"/>
          </a:p>
        </p:txBody>
      </p:sp>
    </p:spTree>
    <p:extLst>
      <p:ext uri="{BB962C8B-B14F-4D97-AF65-F5344CB8AC3E}">
        <p14:creationId xmlns:p14="http://schemas.microsoft.com/office/powerpoint/2010/main" val="280112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smtClean="0"/>
              <a:t>The key subjects that</a:t>
            </a:r>
            <a:r>
              <a:rPr lang="en-GB" baseline="0" dirty="0" smtClean="0"/>
              <a:t> will be discussed in the dissertation; the Roman legions, the key battles and Caesars strategies are the main contributing factors to the success of Caesar in Gaul. </a:t>
            </a:r>
          </a:p>
          <a:p>
            <a:pPr marL="171450" indent="-171450">
              <a:buFontTx/>
              <a:buChar char="-"/>
            </a:pPr>
            <a:endParaRPr lang="en-GB" baseline="0" dirty="0" smtClean="0"/>
          </a:p>
          <a:p>
            <a:pPr marL="171450" indent="-171450">
              <a:buFontTx/>
              <a:buChar char="-"/>
            </a:pPr>
            <a:r>
              <a:rPr lang="en-GB" baseline="0" dirty="0" smtClean="0"/>
              <a:t>Out of the three sections I would like to emphasise that it was the Caesars strategies section that was the most important. The divide and conquer strategy employed by Caesar allowed for effective conquest of the whole of Gaul.</a:t>
            </a:r>
          </a:p>
          <a:p>
            <a:pPr marL="171450" indent="-171450">
              <a:buFontTx/>
              <a:buChar char="-"/>
            </a:pPr>
            <a:endParaRPr lang="en-GB" baseline="0" dirty="0" smtClean="0"/>
          </a:p>
          <a:p>
            <a:pPr marL="171450" indent="-171450">
              <a:buFontTx/>
              <a:buChar char="-"/>
            </a:pPr>
            <a:r>
              <a:rPr lang="en-GB" baseline="0" dirty="0" smtClean="0"/>
              <a:t>The importance of the other two sections are not to be underestimated though, the experienced veteran legions with the tactics and formations they employed allowed for some decisive victories for Caesar. </a:t>
            </a:r>
          </a:p>
          <a:p>
            <a:pPr marL="171450" indent="-171450">
              <a:buFontTx/>
              <a:buChar char="-"/>
            </a:pPr>
            <a:endParaRPr lang="en-GB" baseline="0" dirty="0" smtClean="0"/>
          </a:p>
          <a:p>
            <a:pPr marL="171450" indent="-171450">
              <a:buFontTx/>
              <a:buChar char="-"/>
            </a:pPr>
            <a:endParaRPr lang="en-GB" baseline="0" dirty="0" smtClean="0"/>
          </a:p>
        </p:txBody>
      </p:sp>
      <p:sp>
        <p:nvSpPr>
          <p:cNvPr id="4" name="Slide Number Placeholder 3"/>
          <p:cNvSpPr>
            <a:spLocks noGrp="1"/>
          </p:cNvSpPr>
          <p:nvPr>
            <p:ph type="sldNum" sz="quarter" idx="10"/>
          </p:nvPr>
        </p:nvSpPr>
        <p:spPr/>
        <p:txBody>
          <a:bodyPr/>
          <a:lstStyle/>
          <a:p>
            <a:fld id="{64F33520-D490-41B7-B231-7995C4A71C5E}" type="slidenum">
              <a:rPr lang="en-GB" smtClean="0"/>
              <a:t>6</a:t>
            </a:fld>
            <a:endParaRPr lang="en-GB"/>
          </a:p>
        </p:txBody>
      </p:sp>
    </p:spTree>
    <p:extLst>
      <p:ext uri="{BB962C8B-B14F-4D97-AF65-F5344CB8AC3E}">
        <p14:creationId xmlns:p14="http://schemas.microsoft.com/office/powerpoint/2010/main" val="20795841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baseline="0" dirty="0" smtClean="0"/>
              <a:t>Obviously the main primary sources that we have upon Caesar in Gaul is the texts by Caesar himself. Although this presents problems within itself, such as statistical accuracies and other such inaccuracies  </a:t>
            </a:r>
          </a:p>
          <a:p>
            <a:pPr marL="171450" indent="-171450">
              <a:buFontTx/>
              <a:buChar char="-"/>
            </a:pPr>
            <a:endParaRPr lang="en-GB" baseline="0" dirty="0" smtClean="0"/>
          </a:p>
          <a:p>
            <a:pPr marL="171450" indent="-171450">
              <a:buFontTx/>
              <a:buChar char="-"/>
            </a:pPr>
            <a:r>
              <a:rPr lang="en-GB" baseline="0" dirty="0" smtClean="0"/>
              <a:t>I have many general works but do need to find more journals and such to help narrow down my information and writings. </a:t>
            </a:r>
            <a:endParaRPr lang="en-GB" dirty="0"/>
          </a:p>
        </p:txBody>
      </p:sp>
      <p:sp>
        <p:nvSpPr>
          <p:cNvPr id="4" name="Slide Number Placeholder 3"/>
          <p:cNvSpPr>
            <a:spLocks noGrp="1"/>
          </p:cNvSpPr>
          <p:nvPr>
            <p:ph type="sldNum" sz="quarter" idx="10"/>
          </p:nvPr>
        </p:nvSpPr>
        <p:spPr/>
        <p:txBody>
          <a:bodyPr/>
          <a:lstStyle/>
          <a:p>
            <a:fld id="{64F33520-D490-41B7-B231-7995C4A71C5E}" type="slidenum">
              <a:rPr lang="en-GB" smtClean="0"/>
              <a:t>7</a:t>
            </a:fld>
            <a:endParaRPr lang="en-GB"/>
          </a:p>
        </p:txBody>
      </p:sp>
    </p:spTree>
    <p:extLst>
      <p:ext uri="{BB962C8B-B14F-4D97-AF65-F5344CB8AC3E}">
        <p14:creationId xmlns:p14="http://schemas.microsoft.com/office/powerpoint/2010/main" val="929868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1A5865B9-4D74-4009-8798-58F7B8AC5FB3}" type="datetimeFigureOut">
              <a:rPr lang="en-GB" smtClean="0"/>
              <a:t>22/01/2018</a:t>
            </a:fld>
            <a:endParaRPr lang="en-GB"/>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GB"/>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B1783FCD-2258-4EED-99BD-C644CD36A2CC}" type="slidenum">
              <a:rPr lang="en-GB" smtClean="0"/>
              <a:t>‹#›</a:t>
            </a:fld>
            <a:endParaRPr lang="en-GB"/>
          </a:p>
        </p:txBody>
      </p:sp>
    </p:spTree>
    <p:extLst>
      <p:ext uri="{BB962C8B-B14F-4D97-AF65-F5344CB8AC3E}">
        <p14:creationId xmlns:p14="http://schemas.microsoft.com/office/powerpoint/2010/main" val="469196009"/>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A5865B9-4D74-4009-8798-58F7B8AC5FB3}"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783FCD-2258-4EED-99BD-C644CD36A2CC}" type="slidenum">
              <a:rPr lang="en-GB" smtClean="0"/>
              <a:t>‹#›</a:t>
            </a:fld>
            <a:endParaRPr lang="en-GB"/>
          </a:p>
        </p:txBody>
      </p:sp>
    </p:spTree>
    <p:extLst>
      <p:ext uri="{BB962C8B-B14F-4D97-AF65-F5344CB8AC3E}">
        <p14:creationId xmlns:p14="http://schemas.microsoft.com/office/powerpoint/2010/main" val="3231295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A5865B9-4D74-4009-8798-58F7B8AC5FB3}"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783FCD-2258-4EED-99BD-C644CD36A2CC}" type="slidenum">
              <a:rPr lang="en-GB" smtClean="0"/>
              <a:t>‹#›</a:t>
            </a:fld>
            <a:endParaRPr lang="en-GB"/>
          </a:p>
        </p:txBody>
      </p:sp>
    </p:spTree>
    <p:extLst>
      <p:ext uri="{BB962C8B-B14F-4D97-AF65-F5344CB8AC3E}">
        <p14:creationId xmlns:p14="http://schemas.microsoft.com/office/powerpoint/2010/main" val="625901330"/>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A5865B9-4D74-4009-8798-58F7B8AC5FB3}"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783FCD-2258-4EED-99BD-C644CD36A2CC}" type="slidenum">
              <a:rPr lang="en-GB" smtClean="0"/>
              <a:t>‹#›</a:t>
            </a:fld>
            <a:endParaRPr lang="en-GB"/>
          </a:p>
        </p:txBody>
      </p:sp>
    </p:spTree>
    <p:extLst>
      <p:ext uri="{BB962C8B-B14F-4D97-AF65-F5344CB8AC3E}">
        <p14:creationId xmlns:p14="http://schemas.microsoft.com/office/powerpoint/2010/main" val="744974557"/>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A5865B9-4D74-4009-8798-58F7B8AC5FB3}" type="datetimeFigureOut">
              <a:rPr lang="en-GB" smtClean="0"/>
              <a:t>22/01/2018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783FCD-2258-4EED-99BD-C644CD36A2CC}" type="slidenum">
              <a:rPr lang="en-GB" smtClean="0"/>
              <a:t>‹#›</a:t>
            </a:fld>
            <a:endParaRPr lang="en-GB"/>
          </a:p>
        </p:txBody>
      </p:sp>
    </p:spTree>
    <p:extLst>
      <p:ext uri="{BB962C8B-B14F-4D97-AF65-F5344CB8AC3E}">
        <p14:creationId xmlns:p14="http://schemas.microsoft.com/office/powerpoint/2010/main" val="565797325"/>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A5865B9-4D74-4009-8798-58F7B8AC5FB3}" type="datetimeFigureOut">
              <a:rPr lang="en-GB" smtClean="0"/>
              <a:t>22/01/2018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783FCD-2258-4EED-99BD-C644CD36A2CC}" type="slidenum">
              <a:rPr lang="en-GB" smtClean="0"/>
              <a:t>‹#›</a:t>
            </a:fld>
            <a:endParaRPr lang="en-GB"/>
          </a:p>
        </p:txBody>
      </p:sp>
    </p:spTree>
    <p:extLst>
      <p:ext uri="{BB962C8B-B14F-4D97-AF65-F5344CB8AC3E}">
        <p14:creationId xmlns:p14="http://schemas.microsoft.com/office/powerpoint/2010/main" val="2003773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5865B9-4D74-4009-8798-58F7B8AC5FB3}" type="datetimeFigureOut">
              <a:rPr lang="en-GB" smtClean="0"/>
              <a:t>22/01/2018</a:t>
            </a:fld>
            <a:endParaRPr lang="en-GB"/>
          </a:p>
        </p:txBody>
      </p:sp>
      <p:sp>
        <p:nvSpPr>
          <p:cNvPr id="3" name="Footer Placeholder 2"/>
          <p:cNvSpPr>
            <a:spLocks noGrp="1"/>
          </p:cNvSpPr>
          <p:nvPr>
            <p:ph type="ftr" sz="quarter" idx="11"/>
          </p:nvPr>
        </p:nvSpPr>
        <p:spPr/>
        <p:txBody>
          <a:bodyPr/>
          <a:lstStyle/>
          <a:p>
            <a:endParaRPr lang="en-GB"/>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1783FCD-2258-4EED-99BD-C644CD36A2CC}" type="slidenum">
              <a:rPr lang="en-GB" smtClean="0"/>
              <a:t>‹#›</a:t>
            </a:fld>
            <a:endParaRPr lang="en-GB"/>
          </a:p>
        </p:txBody>
      </p:sp>
    </p:spTree>
    <p:extLst>
      <p:ext uri="{BB962C8B-B14F-4D97-AF65-F5344CB8AC3E}">
        <p14:creationId xmlns:p14="http://schemas.microsoft.com/office/powerpoint/2010/main" val="948219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A5865B9-4D74-4009-8798-58F7B8AC5FB3}"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1783FCD-2258-4EED-99BD-C644CD36A2CC}" type="slidenum">
              <a:rPr lang="en-GB" smtClean="0"/>
              <a:t>‹#›</a:t>
            </a:fld>
            <a:endParaRPr lang="en-GB"/>
          </a:p>
        </p:txBody>
      </p:sp>
    </p:spTree>
    <p:extLst>
      <p:ext uri="{BB962C8B-B14F-4D97-AF65-F5344CB8AC3E}">
        <p14:creationId xmlns:p14="http://schemas.microsoft.com/office/powerpoint/2010/main" val="284302327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A5865B9-4D74-4009-8798-58F7B8AC5FB3}"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1783FCD-2258-4EED-99BD-C644CD36A2CC}" type="slidenum">
              <a:rPr lang="en-GB" smtClean="0"/>
              <a:t>‹#›</a:t>
            </a:fld>
            <a:endParaRPr lang="en-GB"/>
          </a:p>
        </p:txBody>
      </p:sp>
    </p:spTree>
    <p:extLst>
      <p:ext uri="{BB962C8B-B14F-4D97-AF65-F5344CB8AC3E}">
        <p14:creationId xmlns:p14="http://schemas.microsoft.com/office/powerpoint/2010/main" val="4194028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A5865B9-4D74-4009-8798-58F7B8AC5FB3}"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1783FCD-2258-4EED-99BD-C644CD36A2CC}" type="slidenum">
              <a:rPr lang="en-GB" smtClean="0"/>
              <a:t>‹#›</a:t>
            </a:fld>
            <a:endParaRPr lang="en-GB"/>
          </a:p>
        </p:txBody>
      </p:sp>
    </p:spTree>
    <p:extLst>
      <p:ext uri="{BB962C8B-B14F-4D97-AF65-F5344CB8AC3E}">
        <p14:creationId xmlns:p14="http://schemas.microsoft.com/office/powerpoint/2010/main" val="646287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1A5865B9-4D74-4009-8798-58F7B8AC5FB3}"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783FCD-2258-4EED-99BD-C644CD36A2CC}" type="slidenum">
              <a:rPr lang="en-GB" smtClean="0"/>
              <a:t>‹#›</a:t>
            </a:fld>
            <a:endParaRPr lang="en-GB"/>
          </a:p>
        </p:txBody>
      </p:sp>
    </p:spTree>
    <p:extLst>
      <p:ext uri="{BB962C8B-B14F-4D97-AF65-F5344CB8AC3E}">
        <p14:creationId xmlns:p14="http://schemas.microsoft.com/office/powerpoint/2010/main" val="25135390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1A5865B9-4D74-4009-8798-58F7B8AC5FB3}"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783FCD-2258-4EED-99BD-C644CD36A2CC}" type="slidenum">
              <a:rPr lang="en-GB" smtClean="0"/>
              <a:t>‹#›</a:t>
            </a:fld>
            <a:endParaRPr lang="en-GB"/>
          </a:p>
        </p:txBody>
      </p:sp>
    </p:spTree>
    <p:extLst>
      <p:ext uri="{BB962C8B-B14F-4D97-AF65-F5344CB8AC3E}">
        <p14:creationId xmlns:p14="http://schemas.microsoft.com/office/powerpoint/2010/main" val="6165739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A5865B9-4D74-4009-8798-58F7B8AC5FB3}"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783FCD-2258-4EED-99BD-C644CD36A2CC}" type="slidenum">
              <a:rPr lang="en-GB" smtClean="0"/>
              <a:t>‹#›</a:t>
            </a:fld>
            <a:endParaRPr lang="en-GB"/>
          </a:p>
        </p:txBody>
      </p:sp>
    </p:spTree>
    <p:extLst>
      <p:ext uri="{BB962C8B-B14F-4D97-AF65-F5344CB8AC3E}">
        <p14:creationId xmlns:p14="http://schemas.microsoft.com/office/powerpoint/2010/main" val="29027166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A5865B9-4D74-4009-8798-58F7B8AC5FB3}" type="datetimeFigureOut">
              <a:rPr lang="en-GB" smtClean="0"/>
              <a:t>22/01/2018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783FCD-2258-4EED-99BD-C644CD36A2CC}" type="slidenum">
              <a:rPr lang="en-GB" smtClean="0"/>
              <a:t>‹#›</a:t>
            </a:fld>
            <a:endParaRPr lang="en-GB"/>
          </a:p>
        </p:txBody>
      </p:sp>
    </p:spTree>
    <p:extLst>
      <p:ext uri="{BB962C8B-B14F-4D97-AF65-F5344CB8AC3E}">
        <p14:creationId xmlns:p14="http://schemas.microsoft.com/office/powerpoint/2010/main" val="31243325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A5865B9-4D74-4009-8798-58F7B8AC5FB3}" type="datetimeFigureOut">
              <a:rPr lang="en-GB" smtClean="0"/>
              <a:t>22/01/2018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783FCD-2258-4EED-99BD-C644CD36A2CC}" type="slidenum">
              <a:rPr lang="en-GB" smtClean="0"/>
              <a:t>‹#›</a:t>
            </a:fld>
            <a:endParaRPr lang="en-GB"/>
          </a:p>
        </p:txBody>
      </p:sp>
    </p:spTree>
    <p:extLst>
      <p:ext uri="{BB962C8B-B14F-4D97-AF65-F5344CB8AC3E}">
        <p14:creationId xmlns:p14="http://schemas.microsoft.com/office/powerpoint/2010/main" val="19946606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A5865B9-4D74-4009-8798-58F7B8AC5FB3}"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783FCD-2258-4EED-99BD-C644CD36A2CC}" type="slidenum">
              <a:rPr lang="en-GB" smtClean="0"/>
              <a:t>‹#›</a:t>
            </a:fld>
            <a:endParaRPr lang="en-GB"/>
          </a:p>
        </p:txBody>
      </p:sp>
    </p:spTree>
    <p:extLst>
      <p:ext uri="{BB962C8B-B14F-4D97-AF65-F5344CB8AC3E}">
        <p14:creationId xmlns:p14="http://schemas.microsoft.com/office/powerpoint/2010/main" val="41269246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A5865B9-4D74-4009-8798-58F7B8AC5FB3}"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783FCD-2258-4EED-99BD-C644CD36A2CC}" type="slidenum">
              <a:rPr lang="en-GB" smtClean="0"/>
              <a:t>‹#›</a:t>
            </a:fld>
            <a:endParaRPr lang="en-GB"/>
          </a:p>
        </p:txBody>
      </p:sp>
    </p:spTree>
    <p:extLst>
      <p:ext uri="{BB962C8B-B14F-4D97-AF65-F5344CB8AC3E}">
        <p14:creationId xmlns:p14="http://schemas.microsoft.com/office/powerpoint/2010/main" val="681015090"/>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1A5865B9-4D74-4009-8798-58F7B8AC5FB3}" type="datetimeFigureOut">
              <a:rPr lang="en-GB" smtClean="0"/>
              <a:t>22/01/2018</a:t>
            </a:fld>
            <a:endParaRPr lang="en-GB"/>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1783FCD-2258-4EED-99BD-C644CD36A2CC}" type="slidenum">
              <a:rPr lang="en-GB" smtClean="0"/>
              <a:t>‹#›</a:t>
            </a:fld>
            <a:endParaRPr lang="en-GB"/>
          </a:p>
        </p:txBody>
      </p:sp>
    </p:spTree>
    <p:extLst>
      <p:ext uri="{BB962C8B-B14F-4D97-AF65-F5344CB8AC3E}">
        <p14:creationId xmlns:p14="http://schemas.microsoft.com/office/powerpoint/2010/main" val="2379522744"/>
      </p:ext>
    </p:extLst>
  </p:cSld>
  <p:clrMap bg1="lt1" tx1="dk1" bg2="lt2" tx2="dk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 id="2147483894" r:id="rId12"/>
    <p:sldLayoutId id="2147483895" r:id="rId13"/>
    <p:sldLayoutId id="2147483896" r:id="rId14"/>
    <p:sldLayoutId id="2147483897" r:id="rId15"/>
    <p:sldLayoutId id="2147483898" r:id="rId16"/>
    <p:sldLayoutId id="214748389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Caesar in Gaul; an analysis of his military campaign and successes.</a:t>
            </a:r>
            <a:endParaRPr lang="en-GB" dirty="0"/>
          </a:p>
        </p:txBody>
      </p:sp>
      <p:sp>
        <p:nvSpPr>
          <p:cNvPr id="3" name="Subtitle 2"/>
          <p:cNvSpPr>
            <a:spLocks noGrp="1"/>
          </p:cNvSpPr>
          <p:nvPr>
            <p:ph type="subTitle" idx="1"/>
          </p:nvPr>
        </p:nvSpPr>
        <p:spPr/>
        <p:txBody>
          <a:bodyPr>
            <a:normAutofit/>
          </a:bodyPr>
          <a:lstStyle/>
          <a:p>
            <a:r>
              <a:rPr lang="en-GB" smtClean="0"/>
              <a:t>Joseph Harvey</a:t>
            </a:r>
          </a:p>
          <a:p>
            <a:r>
              <a:rPr lang="en-GB" smtClean="0"/>
              <a:t>1501402</a:t>
            </a:r>
            <a:endParaRPr lang="en-GB" dirty="0"/>
          </a:p>
        </p:txBody>
      </p:sp>
    </p:spTree>
    <p:extLst>
      <p:ext uri="{BB962C8B-B14F-4D97-AF65-F5344CB8AC3E}">
        <p14:creationId xmlns:p14="http://schemas.microsoft.com/office/powerpoint/2010/main" val="40434720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Caesar in Gaul</a:t>
            </a:r>
            <a:endParaRPr lang="en-GB" u="sng" dirty="0"/>
          </a:p>
        </p:txBody>
      </p:sp>
      <p:sp>
        <p:nvSpPr>
          <p:cNvPr id="3" name="Content Placeholder 2"/>
          <p:cNvSpPr>
            <a:spLocks noGrp="1"/>
          </p:cNvSpPr>
          <p:nvPr>
            <p:ph idx="1"/>
          </p:nvPr>
        </p:nvSpPr>
        <p:spPr/>
        <p:txBody>
          <a:bodyPr>
            <a:normAutofit/>
          </a:bodyPr>
          <a:lstStyle/>
          <a:p>
            <a:r>
              <a:rPr lang="en-GB" dirty="0" smtClean="0"/>
              <a:t>To give an in-depth look at the military successes of Caesar whilst campaigning in Gaul.</a:t>
            </a:r>
          </a:p>
          <a:p>
            <a:endParaRPr lang="en-GB" dirty="0" smtClean="0"/>
          </a:p>
          <a:p>
            <a:r>
              <a:rPr lang="en-GB" dirty="0" smtClean="0"/>
              <a:t>The key subjects shall be: </a:t>
            </a:r>
          </a:p>
          <a:p>
            <a:pPr marL="514350" indent="-514350">
              <a:buFont typeface="+mj-lt"/>
              <a:buAutoNum type="arabicPeriod"/>
            </a:pPr>
            <a:r>
              <a:rPr lang="en-GB" dirty="0" smtClean="0"/>
              <a:t>The Roman legions and the advantage they had in battle against Gaul</a:t>
            </a:r>
          </a:p>
          <a:p>
            <a:pPr marL="514350" indent="-514350">
              <a:buFont typeface="+mj-lt"/>
              <a:buAutoNum type="arabicPeriod"/>
            </a:pPr>
            <a:r>
              <a:rPr lang="en-GB" dirty="0" smtClean="0"/>
              <a:t>Key battles and how they effected the overall campaign</a:t>
            </a:r>
          </a:p>
          <a:p>
            <a:pPr marL="514350" indent="-514350">
              <a:buFont typeface="+mj-lt"/>
              <a:buAutoNum type="arabicPeriod"/>
            </a:pPr>
            <a:r>
              <a:rPr lang="en-GB" dirty="0"/>
              <a:t>t</a:t>
            </a:r>
            <a:r>
              <a:rPr lang="en-GB" dirty="0" smtClean="0"/>
              <a:t>he strategies that Caesar employed.</a:t>
            </a:r>
          </a:p>
        </p:txBody>
      </p:sp>
    </p:spTree>
    <p:extLst>
      <p:ext uri="{BB962C8B-B14F-4D97-AF65-F5344CB8AC3E}">
        <p14:creationId xmlns:p14="http://schemas.microsoft.com/office/powerpoint/2010/main" val="41197686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The Roman Legions</a:t>
            </a:r>
            <a:endParaRPr lang="en-GB" u="sng" dirty="0"/>
          </a:p>
        </p:txBody>
      </p:sp>
      <p:sp>
        <p:nvSpPr>
          <p:cNvPr id="3" name="Content Placeholder 2"/>
          <p:cNvSpPr>
            <a:spLocks noGrp="1"/>
          </p:cNvSpPr>
          <p:nvPr>
            <p:ph idx="1"/>
          </p:nvPr>
        </p:nvSpPr>
        <p:spPr/>
        <p:txBody>
          <a:bodyPr>
            <a:normAutofit/>
          </a:bodyPr>
          <a:lstStyle/>
          <a:p>
            <a:r>
              <a:rPr lang="en-GB" dirty="0" smtClean="0"/>
              <a:t>A look into how the Romans were organised.</a:t>
            </a:r>
          </a:p>
          <a:p>
            <a:endParaRPr lang="en-GB" dirty="0"/>
          </a:p>
          <a:p>
            <a:r>
              <a:rPr lang="en-GB" dirty="0" smtClean="0"/>
              <a:t>Formations, tactics and equipment. </a:t>
            </a:r>
          </a:p>
          <a:p>
            <a:endParaRPr lang="en-GB" dirty="0"/>
          </a:p>
          <a:p>
            <a:r>
              <a:rPr lang="en-GB" dirty="0" smtClean="0"/>
              <a:t>Caesars Legati.</a:t>
            </a:r>
          </a:p>
          <a:p>
            <a:endParaRPr lang="en-GB" dirty="0"/>
          </a:p>
          <a:p>
            <a:r>
              <a:rPr lang="en-GB" dirty="0" smtClean="0"/>
              <a:t>Too much?</a:t>
            </a:r>
            <a:endParaRPr lang="en-GB" dirty="0"/>
          </a:p>
        </p:txBody>
      </p:sp>
    </p:spTree>
    <p:extLst>
      <p:ext uri="{BB962C8B-B14F-4D97-AF65-F5344CB8AC3E}">
        <p14:creationId xmlns:p14="http://schemas.microsoft.com/office/powerpoint/2010/main" val="16282345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Key Battles</a:t>
            </a:r>
            <a:endParaRPr lang="en-GB" u="sng" dirty="0"/>
          </a:p>
        </p:txBody>
      </p:sp>
      <p:sp>
        <p:nvSpPr>
          <p:cNvPr id="3" name="Content Placeholder 2"/>
          <p:cNvSpPr>
            <a:spLocks noGrp="1"/>
          </p:cNvSpPr>
          <p:nvPr>
            <p:ph idx="1"/>
          </p:nvPr>
        </p:nvSpPr>
        <p:spPr/>
        <p:txBody>
          <a:bodyPr/>
          <a:lstStyle/>
          <a:p>
            <a:r>
              <a:rPr lang="en-GB" dirty="0" smtClean="0"/>
              <a:t>Battle of Sabis in 57BC</a:t>
            </a:r>
          </a:p>
          <a:p>
            <a:endParaRPr lang="en-GB" dirty="0"/>
          </a:p>
          <a:p>
            <a:r>
              <a:rPr lang="en-GB" dirty="0" smtClean="0"/>
              <a:t>Battle of Gergovia in 52BC</a:t>
            </a:r>
          </a:p>
          <a:p>
            <a:endParaRPr lang="en-GB" dirty="0"/>
          </a:p>
          <a:p>
            <a:r>
              <a:rPr lang="en-GB" dirty="0" smtClean="0"/>
              <a:t>Battle/siege of Alesia in 52BC</a:t>
            </a:r>
          </a:p>
          <a:p>
            <a:endParaRPr lang="en-GB" dirty="0" smtClean="0"/>
          </a:p>
        </p:txBody>
      </p:sp>
    </p:spTree>
    <p:extLst>
      <p:ext uri="{BB962C8B-B14F-4D97-AF65-F5344CB8AC3E}">
        <p14:creationId xmlns:p14="http://schemas.microsoft.com/office/powerpoint/2010/main" val="320441027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Caesars</a:t>
            </a:r>
            <a:r>
              <a:rPr lang="en-GB" b="1" u="sng" dirty="0" smtClean="0"/>
              <a:t> </a:t>
            </a:r>
            <a:r>
              <a:rPr lang="en-GB" u="sng" dirty="0" smtClean="0"/>
              <a:t>Strategies</a:t>
            </a:r>
            <a:r>
              <a:rPr lang="en-GB" b="1" u="sng" dirty="0" smtClean="0"/>
              <a:t> </a:t>
            </a:r>
            <a:endParaRPr lang="en-GB" b="1" u="sng" dirty="0"/>
          </a:p>
        </p:txBody>
      </p:sp>
      <p:sp>
        <p:nvSpPr>
          <p:cNvPr id="3" name="Content Placeholder 2"/>
          <p:cNvSpPr>
            <a:spLocks noGrp="1"/>
          </p:cNvSpPr>
          <p:nvPr>
            <p:ph idx="1"/>
          </p:nvPr>
        </p:nvSpPr>
        <p:spPr/>
        <p:txBody>
          <a:bodyPr>
            <a:normAutofit/>
          </a:bodyPr>
          <a:lstStyle/>
          <a:p>
            <a:r>
              <a:rPr lang="en-GB" dirty="0" smtClean="0"/>
              <a:t>Divide and conquer </a:t>
            </a:r>
          </a:p>
          <a:p>
            <a:endParaRPr lang="en-GB" dirty="0"/>
          </a:p>
          <a:p>
            <a:r>
              <a:rPr lang="en-GB" dirty="0" smtClean="0"/>
              <a:t>Allies and enemies</a:t>
            </a:r>
          </a:p>
          <a:p>
            <a:endParaRPr lang="en-GB" dirty="0"/>
          </a:p>
          <a:p>
            <a:r>
              <a:rPr lang="en-GB" dirty="0" smtClean="0"/>
              <a:t>The excuse for the whole campaign</a:t>
            </a:r>
          </a:p>
          <a:p>
            <a:endParaRPr lang="en-GB" dirty="0"/>
          </a:p>
          <a:p>
            <a:pPr marL="0" indent="0">
              <a:buNone/>
            </a:pPr>
            <a:r>
              <a:rPr lang="en-GB" dirty="0" smtClean="0"/>
              <a:t> </a:t>
            </a:r>
          </a:p>
          <a:p>
            <a:endParaRPr lang="en-GB" dirty="0"/>
          </a:p>
        </p:txBody>
      </p:sp>
    </p:spTree>
    <p:extLst>
      <p:ext uri="{BB962C8B-B14F-4D97-AF65-F5344CB8AC3E}">
        <p14:creationId xmlns:p14="http://schemas.microsoft.com/office/powerpoint/2010/main" val="28780000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Conclusion</a:t>
            </a:r>
            <a:endParaRPr lang="en-GB" u="sng" dirty="0"/>
          </a:p>
        </p:txBody>
      </p:sp>
      <p:sp>
        <p:nvSpPr>
          <p:cNvPr id="3" name="Content Placeholder 2"/>
          <p:cNvSpPr>
            <a:spLocks noGrp="1"/>
          </p:cNvSpPr>
          <p:nvPr>
            <p:ph idx="1"/>
          </p:nvPr>
        </p:nvSpPr>
        <p:spPr/>
        <p:txBody>
          <a:bodyPr/>
          <a:lstStyle/>
          <a:p>
            <a:r>
              <a:rPr lang="en-GB" dirty="0" smtClean="0"/>
              <a:t>These points when combined are the key reason why Caesar was able to have military success in Gaul.</a:t>
            </a:r>
          </a:p>
          <a:p>
            <a:endParaRPr lang="en-GB" dirty="0" smtClean="0"/>
          </a:p>
          <a:p>
            <a:r>
              <a:rPr lang="en-GB" dirty="0" smtClean="0"/>
              <a:t>Caesars divide and conquer – the most important?</a:t>
            </a:r>
          </a:p>
          <a:p>
            <a:endParaRPr lang="en-GB" dirty="0"/>
          </a:p>
          <a:p>
            <a:r>
              <a:rPr lang="en-GB" dirty="0" smtClean="0"/>
              <a:t>Still, the other sections are important factors.</a:t>
            </a:r>
            <a:endParaRPr lang="en-GB" dirty="0"/>
          </a:p>
          <a:p>
            <a:endParaRPr lang="en-GB" dirty="0"/>
          </a:p>
        </p:txBody>
      </p:sp>
    </p:spTree>
    <p:extLst>
      <p:ext uri="{BB962C8B-B14F-4D97-AF65-F5344CB8AC3E}">
        <p14:creationId xmlns:p14="http://schemas.microsoft.com/office/powerpoint/2010/main" val="1930041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smtClean="0"/>
              <a:t>Bibliography</a:t>
            </a:r>
            <a:r>
              <a:rPr lang="en-GB" dirty="0" smtClean="0"/>
              <a:t> </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u="sng" dirty="0" smtClean="0"/>
              <a:t>Ancient sources</a:t>
            </a:r>
          </a:p>
          <a:p>
            <a:r>
              <a:rPr lang="en-GB" i="1" dirty="0" smtClean="0"/>
              <a:t>Caesar, G. (1995). </a:t>
            </a:r>
            <a:r>
              <a:rPr lang="en-GB" i="1" dirty="0" err="1" smtClean="0"/>
              <a:t>Commentarii</a:t>
            </a:r>
            <a:r>
              <a:rPr lang="en-GB" i="1" dirty="0" smtClean="0"/>
              <a:t> de bello </a:t>
            </a:r>
            <a:r>
              <a:rPr lang="en-GB" i="1" dirty="0" err="1" smtClean="0"/>
              <a:t>Gallico</a:t>
            </a:r>
            <a:r>
              <a:rPr lang="en-GB" i="1" dirty="0" smtClean="0"/>
              <a:t>. Berlin: </a:t>
            </a:r>
            <a:r>
              <a:rPr lang="en-GB" i="1" dirty="0" err="1" smtClean="0"/>
              <a:t>Cornelsen</a:t>
            </a:r>
            <a:r>
              <a:rPr lang="en-GB" i="1" dirty="0" smtClean="0"/>
              <a:t>.</a:t>
            </a:r>
          </a:p>
          <a:p>
            <a:r>
              <a:rPr lang="en-GB" i="1" dirty="0" smtClean="0"/>
              <a:t>Suetonius </a:t>
            </a:r>
            <a:r>
              <a:rPr lang="en-GB" i="1" dirty="0" err="1" smtClean="0"/>
              <a:t>Tranquillus</a:t>
            </a:r>
            <a:r>
              <a:rPr lang="en-GB" i="1" dirty="0" smtClean="0"/>
              <a:t>, Gaius, Robert Graves, and J. B Rives. The Twelve Caesars. 1st ed. London: Penguin Books, 2007. Print.</a:t>
            </a:r>
          </a:p>
          <a:p>
            <a:pPr marL="0" indent="0">
              <a:buNone/>
            </a:pPr>
            <a:r>
              <a:rPr lang="en-GB" u="sng" dirty="0" smtClean="0"/>
              <a:t>Secondary sources:</a:t>
            </a:r>
          </a:p>
          <a:p>
            <a:r>
              <a:rPr lang="en-GB" i="1" dirty="0" smtClean="0"/>
              <a:t>GOLDSWORTHY, A. (2017). PAX ROMANA. [</a:t>
            </a:r>
            <a:r>
              <a:rPr lang="en-GB" i="1" dirty="0" err="1" smtClean="0"/>
              <a:t>S.l.</a:t>
            </a:r>
            <a:r>
              <a:rPr lang="en-GB" i="1" dirty="0" smtClean="0"/>
              <a:t>]: WEIDENFELD &amp; NICOLSON.</a:t>
            </a:r>
          </a:p>
          <a:p>
            <a:r>
              <a:rPr lang="en-GB" i="1" dirty="0" smtClean="0"/>
              <a:t>Goldsworthy, A. (2008). Caesar.. Yale University Press.</a:t>
            </a:r>
          </a:p>
          <a:p>
            <a:r>
              <a:rPr lang="en-GB" i="1" dirty="0" smtClean="0"/>
              <a:t>Potter, D. (2009). Rome in the ancient world. London: Thames &amp; Hudson.</a:t>
            </a:r>
          </a:p>
          <a:p>
            <a:r>
              <a:rPr lang="en-GB" i="1" dirty="0" err="1" smtClean="0"/>
              <a:t>Erdkamp</a:t>
            </a:r>
            <a:r>
              <a:rPr lang="en-GB" i="1" dirty="0" smtClean="0"/>
              <a:t>, P. (2011). A companion to the Roman army. Malden (MA): Wiley-Blackwell.</a:t>
            </a:r>
          </a:p>
          <a:p>
            <a:r>
              <a:rPr lang="en-GB" i="1" dirty="0" smtClean="0"/>
              <a:t>Goldsworthy, A. (2004). In the name of Rome. London: Orion.</a:t>
            </a:r>
          </a:p>
          <a:p>
            <a:r>
              <a:rPr lang="en-GB" i="1" dirty="0" err="1" smtClean="0"/>
              <a:t>Gelzer</a:t>
            </a:r>
            <a:r>
              <a:rPr lang="en-GB" i="1" dirty="0" smtClean="0"/>
              <a:t>, M. and Needham, P. (2003). Caesar. Cambridge, Mass.: Harvard University Press.</a:t>
            </a:r>
          </a:p>
          <a:p>
            <a:r>
              <a:rPr lang="en-GB" i="1" dirty="0" smtClean="0"/>
              <a:t>Fuller, J. (1998). Julius Caesar. Ware, Hertfordshire: Wordsworth Editions.</a:t>
            </a:r>
          </a:p>
          <a:p>
            <a:endParaRPr lang="en-GB" dirty="0"/>
          </a:p>
        </p:txBody>
      </p:sp>
    </p:spTree>
    <p:extLst>
      <p:ext uri="{BB962C8B-B14F-4D97-AF65-F5344CB8AC3E}">
        <p14:creationId xmlns:p14="http://schemas.microsoft.com/office/powerpoint/2010/main" val="219346879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TM04033929[[fn=Slate]]</Template>
  <TotalTime>236</TotalTime>
  <Words>1234</Words>
  <Application>Microsoft Office PowerPoint</Application>
  <PresentationFormat>Widescreen</PresentationFormat>
  <Paragraphs>90</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Century Gothic</vt:lpstr>
      <vt:lpstr>Wingdings 3</vt:lpstr>
      <vt:lpstr>Ion Boardroom</vt:lpstr>
      <vt:lpstr>Caesar in Gaul; an analysis of his military campaign and successes.</vt:lpstr>
      <vt:lpstr>Caesar in Gaul</vt:lpstr>
      <vt:lpstr>The Roman Legions</vt:lpstr>
      <vt:lpstr>Key Battles</vt:lpstr>
      <vt:lpstr>Caesars Strategies </vt:lpstr>
      <vt:lpstr>Conclusion</vt:lpstr>
      <vt:lpstr>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Caesar in Gaul; an analysis of his military campaign and successes.</dc:title>
  <dc:creator>Joseph Harvey (1501402)</dc:creator>
  <cp:lastModifiedBy>Joseph Harvey (1501402)</cp:lastModifiedBy>
  <cp:revision>31</cp:revision>
  <dcterms:created xsi:type="dcterms:W3CDTF">2018-01-22T13:53:44Z</dcterms:created>
  <dcterms:modified xsi:type="dcterms:W3CDTF">2018-01-22T17:50:08Z</dcterms:modified>
</cp:coreProperties>
</file>