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1"/>
  </p:notesMasterIdLst>
  <p:handoutMasterIdLst>
    <p:handoutMasterId r:id="rId52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660D5B-8EC8-4802-B3A0-4912B734D374}" type="doc">
      <dgm:prSet loTypeId="urn:microsoft.com/office/officeart/2005/8/layout/venn2" loCatId="relationship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0D6EFD16-82F8-44DB-A9EC-360E9827F071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1NF</a:t>
          </a:r>
        </a:p>
      </dgm:t>
    </dgm:pt>
    <dgm:pt modelId="{0579555C-0A44-4B82-A064-6DA37F9837EB}" type="parTrans" cxnId="{2676B45B-7BD2-47F7-A50D-21D78CE33E6B}">
      <dgm:prSet/>
      <dgm:spPr/>
      <dgm:t>
        <a:bodyPr/>
        <a:lstStyle/>
        <a:p>
          <a:endParaRPr lang="en-GB" sz="3200"/>
        </a:p>
      </dgm:t>
    </dgm:pt>
    <dgm:pt modelId="{CDC27C34-09D1-477C-954E-D1EFEE4375D4}" type="sibTrans" cxnId="{2676B45B-7BD2-47F7-A50D-21D78CE33E6B}">
      <dgm:prSet/>
      <dgm:spPr/>
      <dgm:t>
        <a:bodyPr/>
        <a:lstStyle/>
        <a:p>
          <a:endParaRPr lang="en-GB" sz="3200"/>
        </a:p>
      </dgm:t>
    </dgm:pt>
    <dgm:pt modelId="{6F7F9F7D-1011-4EF7-8C4F-1134C9B8F8A1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2NF</a:t>
          </a:r>
        </a:p>
      </dgm:t>
    </dgm:pt>
    <dgm:pt modelId="{7F7EDA5C-D35B-47BA-8989-A5C1EC6EE2AC}" type="parTrans" cxnId="{28EBDE76-3567-475C-BBE7-DAC804A6FC35}">
      <dgm:prSet/>
      <dgm:spPr/>
      <dgm:t>
        <a:bodyPr/>
        <a:lstStyle/>
        <a:p>
          <a:endParaRPr lang="en-GB" sz="3200"/>
        </a:p>
      </dgm:t>
    </dgm:pt>
    <dgm:pt modelId="{C4B54705-3236-4FD1-9A2E-48B7D9AAD7C9}" type="sibTrans" cxnId="{28EBDE76-3567-475C-BBE7-DAC804A6FC35}">
      <dgm:prSet/>
      <dgm:spPr/>
      <dgm:t>
        <a:bodyPr/>
        <a:lstStyle/>
        <a:p>
          <a:endParaRPr lang="en-GB" sz="3200"/>
        </a:p>
      </dgm:t>
    </dgm:pt>
    <dgm:pt modelId="{F02515BC-0201-4246-A012-191F0C58A2D5}">
      <dgm:prSet phldrT="[Text]" custT="1"/>
      <dgm:spPr>
        <a:solidFill>
          <a:schemeClr val="bg2"/>
        </a:solidFill>
      </dgm:spPr>
      <dgm:t>
        <a:bodyPr/>
        <a:lstStyle/>
        <a:p>
          <a:r>
            <a:rPr lang="en-GB" sz="1400" dirty="0"/>
            <a:t>3NF</a:t>
          </a:r>
        </a:p>
      </dgm:t>
    </dgm:pt>
    <dgm:pt modelId="{B8D276DA-A051-448A-9AF0-7A473A1C3FF1}" type="parTrans" cxnId="{4D611A22-B8A3-43F5-AE5A-5F221CDC919B}">
      <dgm:prSet/>
      <dgm:spPr/>
      <dgm:t>
        <a:bodyPr/>
        <a:lstStyle/>
        <a:p>
          <a:endParaRPr lang="en-GB" sz="3200"/>
        </a:p>
      </dgm:t>
    </dgm:pt>
    <dgm:pt modelId="{371EA015-9BCB-4F36-AE92-260B3EB40AA8}" type="sibTrans" cxnId="{4D611A22-B8A3-43F5-AE5A-5F221CDC919B}">
      <dgm:prSet/>
      <dgm:spPr/>
      <dgm:t>
        <a:bodyPr/>
        <a:lstStyle/>
        <a:p>
          <a:endParaRPr lang="en-GB" sz="3200"/>
        </a:p>
      </dgm:t>
    </dgm:pt>
    <dgm:pt modelId="{AD4D8D40-A639-48E1-B6E5-9C3F84E9FBED}">
      <dgm:prSet phldrT="[Text]" custT="1"/>
      <dgm:spPr/>
      <dgm:t>
        <a:bodyPr/>
        <a:lstStyle/>
        <a:p>
          <a:r>
            <a:rPr lang="en-GB" sz="1400" dirty="0"/>
            <a:t>BCNF </a:t>
          </a:r>
          <a:br>
            <a:rPr lang="en-GB" sz="1400" dirty="0"/>
          </a:br>
          <a:r>
            <a:rPr lang="en-GB" sz="1400" dirty="0"/>
            <a:t>(Boyce-</a:t>
          </a:r>
          <a:r>
            <a:rPr lang="en-GB" sz="1400" dirty="0" err="1"/>
            <a:t>Codd</a:t>
          </a:r>
          <a:r>
            <a:rPr lang="en-GB" sz="1400" dirty="0"/>
            <a:t>)</a:t>
          </a:r>
        </a:p>
      </dgm:t>
    </dgm:pt>
    <dgm:pt modelId="{806C515C-D67B-4FB4-A613-18D6E31832A0}" type="parTrans" cxnId="{AE157CC2-124B-4120-AADA-AEC5B8B972E0}">
      <dgm:prSet/>
      <dgm:spPr/>
      <dgm:t>
        <a:bodyPr/>
        <a:lstStyle/>
        <a:p>
          <a:endParaRPr lang="en-GB" sz="3200"/>
        </a:p>
      </dgm:t>
    </dgm:pt>
    <dgm:pt modelId="{47EFE718-2B2C-4BEE-8CBA-CB1A12B6C25E}" type="sibTrans" cxnId="{AE157CC2-124B-4120-AADA-AEC5B8B972E0}">
      <dgm:prSet/>
      <dgm:spPr/>
      <dgm:t>
        <a:bodyPr/>
        <a:lstStyle/>
        <a:p>
          <a:endParaRPr lang="en-GB" sz="3200"/>
        </a:p>
      </dgm:t>
    </dgm:pt>
    <dgm:pt modelId="{75458061-E231-46DB-861D-EC32C3EDBDD1}">
      <dgm:prSet phldrT="[Text]" custT="1"/>
      <dgm:spPr/>
      <dgm:t>
        <a:bodyPr/>
        <a:lstStyle/>
        <a:p>
          <a:r>
            <a:rPr lang="en-GB" sz="1400" dirty="0"/>
            <a:t>5NF</a:t>
          </a:r>
        </a:p>
      </dgm:t>
    </dgm:pt>
    <dgm:pt modelId="{7F26EC37-3870-4251-972C-BA4096F94F7E}" type="parTrans" cxnId="{AC08285F-96D8-44ED-B823-E16F4676ACCA}">
      <dgm:prSet/>
      <dgm:spPr/>
      <dgm:t>
        <a:bodyPr/>
        <a:lstStyle/>
        <a:p>
          <a:endParaRPr lang="en-US" sz="3200"/>
        </a:p>
      </dgm:t>
    </dgm:pt>
    <dgm:pt modelId="{B4AE05B4-9B10-4D9E-B300-B4C255BA812B}" type="sibTrans" cxnId="{AC08285F-96D8-44ED-B823-E16F4676ACCA}">
      <dgm:prSet/>
      <dgm:spPr/>
      <dgm:t>
        <a:bodyPr/>
        <a:lstStyle/>
        <a:p>
          <a:endParaRPr lang="en-US" sz="3200"/>
        </a:p>
      </dgm:t>
    </dgm:pt>
    <dgm:pt modelId="{E68B3FCA-7CF8-4E05-A0D2-1B26CFADB515}">
      <dgm:prSet phldrT="[Text]" custT="1"/>
      <dgm:spPr/>
      <dgm:t>
        <a:bodyPr/>
        <a:lstStyle/>
        <a:p>
          <a:r>
            <a:rPr lang="en-GB" sz="1400" dirty="0"/>
            <a:t>Higher normal forms</a:t>
          </a:r>
        </a:p>
      </dgm:t>
    </dgm:pt>
    <dgm:pt modelId="{5301ACAD-173C-41FB-A573-D5116E38FE47}" type="parTrans" cxnId="{282DCC3C-866E-48AD-AD71-4714AD294E9A}">
      <dgm:prSet/>
      <dgm:spPr/>
      <dgm:t>
        <a:bodyPr/>
        <a:lstStyle/>
        <a:p>
          <a:endParaRPr lang="en-US" sz="3200"/>
        </a:p>
      </dgm:t>
    </dgm:pt>
    <dgm:pt modelId="{72E9C8BA-FFAB-42E4-ACBD-B6F010AE4089}" type="sibTrans" cxnId="{282DCC3C-866E-48AD-AD71-4714AD294E9A}">
      <dgm:prSet/>
      <dgm:spPr/>
      <dgm:t>
        <a:bodyPr/>
        <a:lstStyle/>
        <a:p>
          <a:endParaRPr lang="en-US" sz="3200"/>
        </a:p>
      </dgm:t>
    </dgm:pt>
    <dgm:pt modelId="{A8B14577-B7DC-4B68-9278-1B1F1CCEAC0F}" type="pres">
      <dgm:prSet presAssocID="{DC660D5B-8EC8-4802-B3A0-4912B734D374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62E8DA8-9AC1-4511-860E-0D2C07195102}" type="pres">
      <dgm:prSet presAssocID="{DC660D5B-8EC8-4802-B3A0-4912B734D374}" presName="comp1" presStyleCnt="0"/>
      <dgm:spPr/>
    </dgm:pt>
    <dgm:pt modelId="{EFE5BD2F-979E-4BB6-9640-570233A80676}" type="pres">
      <dgm:prSet presAssocID="{DC660D5B-8EC8-4802-B3A0-4912B734D374}" presName="circle1" presStyleLbl="node1" presStyleIdx="0" presStyleCnt="6"/>
      <dgm:spPr/>
      <dgm:t>
        <a:bodyPr/>
        <a:lstStyle/>
        <a:p>
          <a:endParaRPr lang="en-GB"/>
        </a:p>
      </dgm:t>
    </dgm:pt>
    <dgm:pt modelId="{64825A92-BB72-40E0-B546-66DF2B66A1C6}" type="pres">
      <dgm:prSet presAssocID="{DC660D5B-8EC8-4802-B3A0-4912B734D374}" presName="c1text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A9F020A-FBAE-4EAB-B203-CD8E46509DC0}" type="pres">
      <dgm:prSet presAssocID="{DC660D5B-8EC8-4802-B3A0-4912B734D374}" presName="comp2" presStyleCnt="0"/>
      <dgm:spPr/>
    </dgm:pt>
    <dgm:pt modelId="{A3334A1B-5BB3-4782-97C5-16DD1B89A083}" type="pres">
      <dgm:prSet presAssocID="{DC660D5B-8EC8-4802-B3A0-4912B734D374}" presName="circle2" presStyleLbl="node1" presStyleIdx="1" presStyleCnt="6"/>
      <dgm:spPr/>
      <dgm:t>
        <a:bodyPr/>
        <a:lstStyle/>
        <a:p>
          <a:endParaRPr lang="en-GB"/>
        </a:p>
      </dgm:t>
    </dgm:pt>
    <dgm:pt modelId="{1E5F47AC-F0DC-45E1-8F4D-3D512DA15C31}" type="pres">
      <dgm:prSet presAssocID="{DC660D5B-8EC8-4802-B3A0-4912B734D374}" presName="c2text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D1B84E4-FAB5-4FD5-9476-DCBA17B353F6}" type="pres">
      <dgm:prSet presAssocID="{DC660D5B-8EC8-4802-B3A0-4912B734D374}" presName="comp3" presStyleCnt="0"/>
      <dgm:spPr/>
    </dgm:pt>
    <dgm:pt modelId="{5E88D545-FAF6-4D91-8315-F5724DD0064F}" type="pres">
      <dgm:prSet presAssocID="{DC660D5B-8EC8-4802-B3A0-4912B734D374}" presName="circle3" presStyleLbl="node1" presStyleIdx="2" presStyleCnt="6"/>
      <dgm:spPr/>
      <dgm:t>
        <a:bodyPr/>
        <a:lstStyle/>
        <a:p>
          <a:endParaRPr lang="en-GB"/>
        </a:p>
      </dgm:t>
    </dgm:pt>
    <dgm:pt modelId="{B1847653-0C70-4ECB-BBEF-1B500BA7A021}" type="pres">
      <dgm:prSet presAssocID="{DC660D5B-8EC8-4802-B3A0-4912B734D374}" presName="c3text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BA62D62-B133-49CB-85DE-775E60EC704E}" type="pres">
      <dgm:prSet presAssocID="{DC660D5B-8EC8-4802-B3A0-4912B734D374}" presName="comp4" presStyleCnt="0"/>
      <dgm:spPr/>
    </dgm:pt>
    <dgm:pt modelId="{630AF6F4-5897-4A03-AB86-018E48A4E8BF}" type="pres">
      <dgm:prSet presAssocID="{DC660D5B-8EC8-4802-B3A0-4912B734D374}" presName="circle4" presStyleLbl="node1" presStyleIdx="3" presStyleCnt="6"/>
      <dgm:spPr/>
      <dgm:t>
        <a:bodyPr/>
        <a:lstStyle/>
        <a:p>
          <a:endParaRPr lang="en-GB"/>
        </a:p>
      </dgm:t>
    </dgm:pt>
    <dgm:pt modelId="{01BD58D4-7652-4D24-97B0-C45DD8C8A2C7}" type="pres">
      <dgm:prSet presAssocID="{DC660D5B-8EC8-4802-B3A0-4912B734D374}" presName="c4text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DD01D18-0AC2-4555-9FB7-A4BC4B40ABC4}" type="pres">
      <dgm:prSet presAssocID="{DC660D5B-8EC8-4802-B3A0-4912B734D374}" presName="comp5" presStyleCnt="0"/>
      <dgm:spPr/>
    </dgm:pt>
    <dgm:pt modelId="{1733765B-B2D0-424D-88BE-7D71EB06915F}" type="pres">
      <dgm:prSet presAssocID="{DC660D5B-8EC8-4802-B3A0-4912B734D374}" presName="circle5" presStyleLbl="node1" presStyleIdx="4" presStyleCnt="6"/>
      <dgm:spPr/>
      <dgm:t>
        <a:bodyPr/>
        <a:lstStyle/>
        <a:p>
          <a:endParaRPr lang="en-GB"/>
        </a:p>
      </dgm:t>
    </dgm:pt>
    <dgm:pt modelId="{F689A76B-7203-41C8-A465-2AD521B6AEB2}" type="pres">
      <dgm:prSet presAssocID="{DC660D5B-8EC8-4802-B3A0-4912B734D374}" presName="c5text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D6E32B4-DD79-4496-BE7A-FAF878CCFA09}" type="pres">
      <dgm:prSet presAssocID="{DC660D5B-8EC8-4802-B3A0-4912B734D374}" presName="comp6" presStyleCnt="0"/>
      <dgm:spPr/>
    </dgm:pt>
    <dgm:pt modelId="{ADEEB1AD-BCEA-4BFB-A2B6-C82C62BFC484}" type="pres">
      <dgm:prSet presAssocID="{DC660D5B-8EC8-4802-B3A0-4912B734D374}" presName="circle6" presStyleLbl="node1" presStyleIdx="5" presStyleCnt="6"/>
      <dgm:spPr/>
      <dgm:t>
        <a:bodyPr/>
        <a:lstStyle/>
        <a:p>
          <a:endParaRPr lang="en-GB"/>
        </a:p>
      </dgm:t>
    </dgm:pt>
    <dgm:pt modelId="{AAE0165E-EF1C-4C4C-94AB-69F170E5DA45}" type="pres">
      <dgm:prSet presAssocID="{DC660D5B-8EC8-4802-B3A0-4912B734D374}" presName="c6text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C08285F-96D8-44ED-B823-E16F4676ACCA}" srcId="{DC660D5B-8EC8-4802-B3A0-4912B734D374}" destId="{75458061-E231-46DB-861D-EC32C3EDBDD1}" srcOrd="4" destOrd="0" parTransId="{7F26EC37-3870-4251-972C-BA4096F94F7E}" sibTransId="{B4AE05B4-9B10-4D9E-B300-B4C255BA812B}"/>
    <dgm:cxn modelId="{E10D7991-0E0D-451A-B837-90879572BF1C}" type="presOf" srcId="{75458061-E231-46DB-861D-EC32C3EDBDD1}" destId="{1733765B-B2D0-424D-88BE-7D71EB06915F}" srcOrd="0" destOrd="0" presId="urn:microsoft.com/office/officeart/2005/8/layout/venn2"/>
    <dgm:cxn modelId="{ABBEAEBA-9450-42E1-9E4C-30768344AAF1}" type="presOf" srcId="{F02515BC-0201-4246-A012-191F0C58A2D5}" destId="{5E88D545-FAF6-4D91-8315-F5724DD0064F}" srcOrd="0" destOrd="0" presId="urn:microsoft.com/office/officeart/2005/8/layout/venn2"/>
    <dgm:cxn modelId="{4D611A22-B8A3-43F5-AE5A-5F221CDC919B}" srcId="{DC660D5B-8EC8-4802-B3A0-4912B734D374}" destId="{F02515BC-0201-4246-A012-191F0C58A2D5}" srcOrd="2" destOrd="0" parTransId="{B8D276DA-A051-448A-9AF0-7A473A1C3FF1}" sibTransId="{371EA015-9BCB-4F36-AE92-260B3EB40AA8}"/>
    <dgm:cxn modelId="{840116CE-99DE-4226-BC4A-21E3B486CCFF}" type="presOf" srcId="{0D6EFD16-82F8-44DB-A9EC-360E9827F071}" destId="{EFE5BD2F-979E-4BB6-9640-570233A80676}" srcOrd="0" destOrd="0" presId="urn:microsoft.com/office/officeart/2005/8/layout/venn2"/>
    <dgm:cxn modelId="{956C3AF4-B18D-400C-8BCA-8D9AA313F12C}" type="presOf" srcId="{0D6EFD16-82F8-44DB-A9EC-360E9827F071}" destId="{64825A92-BB72-40E0-B546-66DF2B66A1C6}" srcOrd="1" destOrd="0" presId="urn:microsoft.com/office/officeart/2005/8/layout/venn2"/>
    <dgm:cxn modelId="{AE157CC2-124B-4120-AADA-AEC5B8B972E0}" srcId="{DC660D5B-8EC8-4802-B3A0-4912B734D374}" destId="{AD4D8D40-A639-48E1-B6E5-9C3F84E9FBED}" srcOrd="3" destOrd="0" parTransId="{806C515C-D67B-4FB4-A613-18D6E31832A0}" sibTransId="{47EFE718-2B2C-4BEE-8CBA-CB1A12B6C25E}"/>
    <dgm:cxn modelId="{B23EE896-1D58-4F82-A5F7-50AD9B51BA6A}" type="presOf" srcId="{75458061-E231-46DB-861D-EC32C3EDBDD1}" destId="{F689A76B-7203-41C8-A465-2AD521B6AEB2}" srcOrd="1" destOrd="0" presId="urn:microsoft.com/office/officeart/2005/8/layout/venn2"/>
    <dgm:cxn modelId="{24299AE8-3CE0-4654-A03C-603C9FD52707}" type="presOf" srcId="{DC660D5B-8EC8-4802-B3A0-4912B734D374}" destId="{A8B14577-B7DC-4B68-9278-1B1F1CCEAC0F}" srcOrd="0" destOrd="0" presId="urn:microsoft.com/office/officeart/2005/8/layout/venn2"/>
    <dgm:cxn modelId="{492D81D0-530B-4A38-BB80-6A0B4E1C3CFD}" type="presOf" srcId="{6F7F9F7D-1011-4EF7-8C4F-1134C9B8F8A1}" destId="{1E5F47AC-F0DC-45E1-8F4D-3D512DA15C31}" srcOrd="1" destOrd="0" presId="urn:microsoft.com/office/officeart/2005/8/layout/venn2"/>
    <dgm:cxn modelId="{67A40546-BA6B-45B9-85F6-67C07CC29242}" type="presOf" srcId="{AD4D8D40-A639-48E1-B6E5-9C3F84E9FBED}" destId="{01BD58D4-7652-4D24-97B0-C45DD8C8A2C7}" srcOrd="1" destOrd="0" presId="urn:microsoft.com/office/officeart/2005/8/layout/venn2"/>
    <dgm:cxn modelId="{2676B45B-7BD2-47F7-A50D-21D78CE33E6B}" srcId="{DC660D5B-8EC8-4802-B3A0-4912B734D374}" destId="{0D6EFD16-82F8-44DB-A9EC-360E9827F071}" srcOrd="0" destOrd="0" parTransId="{0579555C-0A44-4B82-A064-6DA37F9837EB}" sibTransId="{CDC27C34-09D1-477C-954E-D1EFEE4375D4}"/>
    <dgm:cxn modelId="{282DCC3C-866E-48AD-AD71-4714AD294E9A}" srcId="{DC660D5B-8EC8-4802-B3A0-4912B734D374}" destId="{E68B3FCA-7CF8-4E05-A0D2-1B26CFADB515}" srcOrd="5" destOrd="0" parTransId="{5301ACAD-173C-41FB-A573-D5116E38FE47}" sibTransId="{72E9C8BA-FFAB-42E4-ACBD-B6F010AE4089}"/>
    <dgm:cxn modelId="{A469E458-0F67-46FF-A2C4-2CB85284235D}" type="presOf" srcId="{6F7F9F7D-1011-4EF7-8C4F-1134C9B8F8A1}" destId="{A3334A1B-5BB3-4782-97C5-16DD1B89A083}" srcOrd="0" destOrd="0" presId="urn:microsoft.com/office/officeart/2005/8/layout/venn2"/>
    <dgm:cxn modelId="{93D38318-8C82-4D77-9735-0E8E8F4135E3}" type="presOf" srcId="{F02515BC-0201-4246-A012-191F0C58A2D5}" destId="{B1847653-0C70-4ECB-BBEF-1B500BA7A021}" srcOrd="1" destOrd="0" presId="urn:microsoft.com/office/officeart/2005/8/layout/venn2"/>
    <dgm:cxn modelId="{E44F2E54-6C42-488B-BB60-1A7FDC49DC22}" type="presOf" srcId="{AD4D8D40-A639-48E1-B6E5-9C3F84E9FBED}" destId="{630AF6F4-5897-4A03-AB86-018E48A4E8BF}" srcOrd="0" destOrd="0" presId="urn:microsoft.com/office/officeart/2005/8/layout/venn2"/>
    <dgm:cxn modelId="{28EBDE76-3567-475C-BBE7-DAC804A6FC35}" srcId="{DC660D5B-8EC8-4802-B3A0-4912B734D374}" destId="{6F7F9F7D-1011-4EF7-8C4F-1134C9B8F8A1}" srcOrd="1" destOrd="0" parTransId="{7F7EDA5C-D35B-47BA-8989-A5C1EC6EE2AC}" sibTransId="{C4B54705-3236-4FD1-9A2E-48B7D9AAD7C9}"/>
    <dgm:cxn modelId="{6DC3595B-78CC-463E-9DD9-EACEF41B3847}" type="presOf" srcId="{E68B3FCA-7CF8-4E05-A0D2-1B26CFADB515}" destId="{ADEEB1AD-BCEA-4BFB-A2B6-C82C62BFC484}" srcOrd="0" destOrd="0" presId="urn:microsoft.com/office/officeart/2005/8/layout/venn2"/>
    <dgm:cxn modelId="{37FA66C5-712D-41CD-B649-908A27C84C97}" type="presOf" srcId="{E68B3FCA-7CF8-4E05-A0D2-1B26CFADB515}" destId="{AAE0165E-EF1C-4C4C-94AB-69F170E5DA45}" srcOrd="1" destOrd="0" presId="urn:microsoft.com/office/officeart/2005/8/layout/venn2"/>
    <dgm:cxn modelId="{138A8AC6-16E3-46BC-9EA7-089882179048}" type="presParOf" srcId="{A8B14577-B7DC-4B68-9278-1B1F1CCEAC0F}" destId="{862E8DA8-9AC1-4511-860E-0D2C07195102}" srcOrd="0" destOrd="0" presId="urn:microsoft.com/office/officeart/2005/8/layout/venn2"/>
    <dgm:cxn modelId="{E0CE8B44-D911-4A82-BEC8-EC3DE338D102}" type="presParOf" srcId="{862E8DA8-9AC1-4511-860E-0D2C07195102}" destId="{EFE5BD2F-979E-4BB6-9640-570233A80676}" srcOrd="0" destOrd="0" presId="urn:microsoft.com/office/officeart/2005/8/layout/venn2"/>
    <dgm:cxn modelId="{863B5890-F92B-4E89-A0D3-D24B7ED508CF}" type="presParOf" srcId="{862E8DA8-9AC1-4511-860E-0D2C07195102}" destId="{64825A92-BB72-40E0-B546-66DF2B66A1C6}" srcOrd="1" destOrd="0" presId="urn:microsoft.com/office/officeart/2005/8/layout/venn2"/>
    <dgm:cxn modelId="{F6A3A89D-D0FB-4865-ABE6-EACD1D70C2EB}" type="presParOf" srcId="{A8B14577-B7DC-4B68-9278-1B1F1CCEAC0F}" destId="{7A9F020A-FBAE-4EAB-B203-CD8E46509DC0}" srcOrd="1" destOrd="0" presId="urn:microsoft.com/office/officeart/2005/8/layout/venn2"/>
    <dgm:cxn modelId="{78BA30E4-599F-41F5-B124-0F1A69AF4209}" type="presParOf" srcId="{7A9F020A-FBAE-4EAB-B203-CD8E46509DC0}" destId="{A3334A1B-5BB3-4782-97C5-16DD1B89A083}" srcOrd="0" destOrd="0" presId="urn:microsoft.com/office/officeart/2005/8/layout/venn2"/>
    <dgm:cxn modelId="{CCB7D668-0741-4D1B-B1D7-DD3694303268}" type="presParOf" srcId="{7A9F020A-FBAE-4EAB-B203-CD8E46509DC0}" destId="{1E5F47AC-F0DC-45E1-8F4D-3D512DA15C31}" srcOrd="1" destOrd="0" presId="urn:microsoft.com/office/officeart/2005/8/layout/venn2"/>
    <dgm:cxn modelId="{138BB667-5829-45CF-A8F0-F9345077902C}" type="presParOf" srcId="{A8B14577-B7DC-4B68-9278-1B1F1CCEAC0F}" destId="{DD1B84E4-FAB5-4FD5-9476-DCBA17B353F6}" srcOrd="2" destOrd="0" presId="urn:microsoft.com/office/officeart/2005/8/layout/venn2"/>
    <dgm:cxn modelId="{E10C9FD3-E51D-4BDB-95E2-18BF982BC8BF}" type="presParOf" srcId="{DD1B84E4-FAB5-4FD5-9476-DCBA17B353F6}" destId="{5E88D545-FAF6-4D91-8315-F5724DD0064F}" srcOrd="0" destOrd="0" presId="urn:microsoft.com/office/officeart/2005/8/layout/venn2"/>
    <dgm:cxn modelId="{A19346EC-E303-4F4E-B736-EAAC04F04191}" type="presParOf" srcId="{DD1B84E4-FAB5-4FD5-9476-DCBA17B353F6}" destId="{B1847653-0C70-4ECB-BBEF-1B500BA7A021}" srcOrd="1" destOrd="0" presId="urn:microsoft.com/office/officeart/2005/8/layout/venn2"/>
    <dgm:cxn modelId="{DCF56D06-14E0-4953-B791-8FF0172E7CE4}" type="presParOf" srcId="{A8B14577-B7DC-4B68-9278-1B1F1CCEAC0F}" destId="{4BA62D62-B133-49CB-85DE-775E60EC704E}" srcOrd="3" destOrd="0" presId="urn:microsoft.com/office/officeart/2005/8/layout/venn2"/>
    <dgm:cxn modelId="{FE4C4418-D68B-466E-9D33-544EA76A4891}" type="presParOf" srcId="{4BA62D62-B133-49CB-85DE-775E60EC704E}" destId="{630AF6F4-5897-4A03-AB86-018E48A4E8BF}" srcOrd="0" destOrd="0" presId="urn:microsoft.com/office/officeart/2005/8/layout/venn2"/>
    <dgm:cxn modelId="{0F73BF35-3D73-43C6-B546-9C1A73564BF3}" type="presParOf" srcId="{4BA62D62-B133-49CB-85DE-775E60EC704E}" destId="{01BD58D4-7652-4D24-97B0-C45DD8C8A2C7}" srcOrd="1" destOrd="0" presId="urn:microsoft.com/office/officeart/2005/8/layout/venn2"/>
    <dgm:cxn modelId="{289312D9-BAA2-4720-A1CE-36A65737A66E}" type="presParOf" srcId="{A8B14577-B7DC-4B68-9278-1B1F1CCEAC0F}" destId="{FDD01D18-0AC2-4555-9FB7-A4BC4B40ABC4}" srcOrd="4" destOrd="0" presId="urn:microsoft.com/office/officeart/2005/8/layout/venn2"/>
    <dgm:cxn modelId="{35217E4C-D654-41E8-8D08-9DD584D4E74C}" type="presParOf" srcId="{FDD01D18-0AC2-4555-9FB7-A4BC4B40ABC4}" destId="{1733765B-B2D0-424D-88BE-7D71EB06915F}" srcOrd="0" destOrd="0" presId="urn:microsoft.com/office/officeart/2005/8/layout/venn2"/>
    <dgm:cxn modelId="{32DA961A-E16B-4AEE-BF6C-D57F9B63C778}" type="presParOf" srcId="{FDD01D18-0AC2-4555-9FB7-A4BC4B40ABC4}" destId="{F689A76B-7203-41C8-A465-2AD521B6AEB2}" srcOrd="1" destOrd="0" presId="urn:microsoft.com/office/officeart/2005/8/layout/venn2"/>
    <dgm:cxn modelId="{04D84041-CB91-4883-8DA6-48994BC85C4E}" type="presParOf" srcId="{A8B14577-B7DC-4B68-9278-1B1F1CCEAC0F}" destId="{5D6E32B4-DD79-4496-BE7A-FAF878CCFA09}" srcOrd="5" destOrd="0" presId="urn:microsoft.com/office/officeart/2005/8/layout/venn2"/>
    <dgm:cxn modelId="{974B1C02-3A26-4352-8411-0A737DC9FD04}" type="presParOf" srcId="{5D6E32B4-DD79-4496-BE7A-FAF878CCFA09}" destId="{ADEEB1AD-BCEA-4BFB-A2B6-C82C62BFC484}" srcOrd="0" destOrd="0" presId="urn:microsoft.com/office/officeart/2005/8/layout/venn2"/>
    <dgm:cxn modelId="{36BFC30E-0B0A-479D-B50E-D59E87036BC4}" type="presParOf" srcId="{5D6E32B4-DD79-4496-BE7A-FAF878CCFA09}" destId="{AAE0165E-EF1C-4C4C-94AB-69F170E5DA45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E5BD2F-979E-4BB6-9640-570233A80676}">
      <dsp:nvSpPr>
        <dsp:cNvPr id="0" name=""/>
        <dsp:cNvSpPr/>
      </dsp:nvSpPr>
      <dsp:spPr>
        <a:xfrm>
          <a:off x="1828799" y="0"/>
          <a:ext cx="4495800" cy="449580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1NF</a:t>
          </a:r>
        </a:p>
      </dsp:txBody>
      <dsp:txXfrm>
        <a:off x="3233737" y="224789"/>
        <a:ext cx="1685925" cy="449580"/>
      </dsp:txXfrm>
    </dsp:sp>
    <dsp:sp modelId="{A3334A1B-5BB3-4782-97C5-16DD1B89A083}">
      <dsp:nvSpPr>
        <dsp:cNvPr id="0" name=""/>
        <dsp:cNvSpPr/>
      </dsp:nvSpPr>
      <dsp:spPr>
        <a:xfrm>
          <a:off x="2165984" y="674369"/>
          <a:ext cx="3821430" cy="382143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2NF</a:t>
          </a:r>
        </a:p>
      </dsp:txBody>
      <dsp:txXfrm>
        <a:off x="3252704" y="894102"/>
        <a:ext cx="1647991" cy="439464"/>
      </dsp:txXfrm>
    </dsp:sp>
    <dsp:sp modelId="{5E88D545-FAF6-4D91-8315-F5724DD0064F}">
      <dsp:nvSpPr>
        <dsp:cNvPr id="0" name=""/>
        <dsp:cNvSpPr/>
      </dsp:nvSpPr>
      <dsp:spPr>
        <a:xfrm>
          <a:off x="2503169" y="1348739"/>
          <a:ext cx="3147060" cy="3147060"/>
        </a:xfrm>
        <a:prstGeom prst="ellipse">
          <a:avLst/>
        </a:prstGeom>
        <a:solidFill>
          <a:schemeClr val="bg2"/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3NF</a:t>
          </a:r>
        </a:p>
      </dsp:txBody>
      <dsp:txXfrm>
        <a:off x="3262398" y="1565887"/>
        <a:ext cx="1628603" cy="434294"/>
      </dsp:txXfrm>
    </dsp:sp>
    <dsp:sp modelId="{630AF6F4-5897-4A03-AB86-018E48A4E8BF}">
      <dsp:nvSpPr>
        <dsp:cNvPr id="0" name=""/>
        <dsp:cNvSpPr/>
      </dsp:nvSpPr>
      <dsp:spPr>
        <a:xfrm>
          <a:off x="2840354" y="2023109"/>
          <a:ext cx="2472690" cy="247269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BCNF </a:t>
          </a:r>
          <a:br>
            <a:rPr lang="en-GB" sz="1400" kern="1200" dirty="0"/>
          </a:br>
          <a:r>
            <a:rPr lang="en-GB" sz="1400" kern="1200" dirty="0"/>
            <a:t>(Boyce-</a:t>
          </a:r>
          <a:r>
            <a:rPr lang="en-GB" sz="1400" kern="1200" dirty="0" err="1"/>
            <a:t>Codd</a:t>
          </a:r>
          <a:r>
            <a:rPr lang="en-GB" sz="1400" kern="1200" dirty="0"/>
            <a:t>)</a:t>
          </a:r>
        </a:p>
      </dsp:txBody>
      <dsp:txXfrm>
        <a:off x="3409073" y="2245652"/>
        <a:ext cx="1335252" cy="445084"/>
      </dsp:txXfrm>
    </dsp:sp>
    <dsp:sp modelId="{1733765B-B2D0-424D-88BE-7D71EB06915F}">
      <dsp:nvSpPr>
        <dsp:cNvPr id="0" name=""/>
        <dsp:cNvSpPr/>
      </dsp:nvSpPr>
      <dsp:spPr>
        <a:xfrm>
          <a:off x="3177539" y="2697480"/>
          <a:ext cx="1798320" cy="17983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5NF</a:t>
          </a:r>
        </a:p>
      </dsp:txBody>
      <dsp:txXfrm>
        <a:off x="3492246" y="2922270"/>
        <a:ext cx="1168908" cy="449580"/>
      </dsp:txXfrm>
    </dsp:sp>
    <dsp:sp modelId="{ADEEB1AD-BCEA-4BFB-A2B6-C82C62BFC484}">
      <dsp:nvSpPr>
        <dsp:cNvPr id="0" name=""/>
        <dsp:cNvSpPr/>
      </dsp:nvSpPr>
      <dsp:spPr>
        <a:xfrm>
          <a:off x="3514725" y="3371850"/>
          <a:ext cx="1123950" cy="112395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Higher normal forms</a:t>
          </a:r>
        </a:p>
      </dsp:txBody>
      <dsp:txXfrm>
        <a:off x="3679323" y="3652837"/>
        <a:ext cx="794752" cy="561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are able to minimise</a:t>
            </a:r>
            <a:r>
              <a:rPr lang="en-GB" baseline="0" dirty="0"/>
              <a:t> data redundancy in your database design: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Updates to the data stored in the database are achieved with a minimal number of operations thus reducing the opportunities for data inconsistencies.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Reduction in the file storage space required by the base relations thus minimizing costs.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7798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columns not</a:t>
            </a:r>
            <a:r>
              <a:rPr lang="en-GB" baseline="0" dirty="0"/>
              <a:t> shown for simplicity.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8298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Other columns not</a:t>
            </a:r>
            <a:r>
              <a:rPr lang="en-GB" baseline="0" dirty="0"/>
              <a:t> shown for simplicity.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925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9766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</a:t>
            </a:r>
            <a:r>
              <a:rPr lang="en-GB" baseline="0" dirty="0"/>
              <a:t> there are other functional dependencies in the table, depending on the primary key chosen.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9394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112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Normalisation Refresher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16-Oct-2017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Normalisation and Why it is Needed</a:t>
            </a:r>
          </a:p>
          <a:p>
            <a:r>
              <a:rPr lang="en-GB" dirty="0"/>
              <a:t>Functional Dependencies</a:t>
            </a:r>
          </a:p>
          <a:p>
            <a:r>
              <a:rPr lang="en-GB" dirty="0"/>
              <a:t>The Normalisation Process</a:t>
            </a:r>
          </a:p>
        </p:txBody>
      </p:sp>
    </p:spTree>
    <p:extLst>
      <p:ext uri="{BB962C8B-B14F-4D97-AF65-F5344CB8AC3E}">
        <p14:creationId xmlns:p14="http://schemas.microsoft.com/office/powerpoint/2010/main" val="2296010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Normalisation</a:t>
            </a:r>
            <a:r>
              <a:rPr lang="en-GB" dirty="0"/>
              <a:t> is a technique for producing a set of </a:t>
            </a:r>
            <a:r>
              <a:rPr lang="en-GB" i="1" dirty="0"/>
              <a:t>suitable relations that support the data requirements</a:t>
            </a:r>
            <a:r>
              <a:rPr lang="en-GB" dirty="0"/>
              <a:t> of an enterprise.</a:t>
            </a:r>
          </a:p>
          <a:p>
            <a:r>
              <a:rPr lang="en-GB" dirty="0"/>
              <a:t>Characteristics of a suitable set of relations include: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minimal</a:t>
            </a:r>
            <a:r>
              <a:rPr lang="en-GB" dirty="0"/>
              <a:t> number of attributes necessary to support the data requirements of the enterprise;</a:t>
            </a:r>
          </a:p>
          <a:p>
            <a:pPr lvl="1"/>
            <a:r>
              <a:rPr lang="en-GB" dirty="0"/>
              <a:t>attributes with a close logical relationship (described as functional dependency) are found in the same relation; </a:t>
            </a:r>
          </a:p>
          <a:p>
            <a:pPr lvl="1"/>
            <a:r>
              <a:rPr lang="en-GB" b="1" i="1" dirty="0"/>
              <a:t>minimal</a:t>
            </a:r>
            <a:r>
              <a:rPr lang="en-GB" dirty="0"/>
              <a:t> redundancy with each attribute represented only once with the important exception of attributes that form all or part of foreign keys.</a:t>
            </a:r>
          </a:p>
        </p:txBody>
      </p:sp>
    </p:spTree>
    <p:extLst>
      <p:ext uri="{BB962C8B-B14F-4D97-AF65-F5344CB8AC3E}">
        <p14:creationId xmlns:p14="http://schemas.microsoft.com/office/powerpoint/2010/main" val="9305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Purpose of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main aim of a relational database design is to group attributes into relations to </a:t>
            </a:r>
            <a:r>
              <a:rPr lang="en-GB" b="1" i="1" dirty="0"/>
              <a:t>minimise data redundancy</a:t>
            </a:r>
            <a:r>
              <a:rPr lang="en-GB" dirty="0"/>
              <a:t>, and Normalisation, helps to achieve this.</a:t>
            </a:r>
          </a:p>
          <a:p>
            <a:r>
              <a:rPr lang="en-GB" dirty="0"/>
              <a:t>The benefits of using a database that has a </a:t>
            </a:r>
            <a:r>
              <a:rPr lang="en-GB" i="1" dirty="0"/>
              <a:t>suitable</a:t>
            </a:r>
            <a:r>
              <a:rPr lang="en-GB" dirty="0"/>
              <a:t> set of relations is that the database will be:</a:t>
            </a:r>
          </a:p>
          <a:p>
            <a:pPr lvl="1"/>
            <a:r>
              <a:rPr lang="en-GB" dirty="0"/>
              <a:t>easier for the user to access and maintain the data.</a:t>
            </a:r>
          </a:p>
          <a:p>
            <a:pPr lvl="1"/>
            <a:r>
              <a:rPr lang="en-GB" dirty="0"/>
              <a:t>take up minimal storage space on the computer.</a:t>
            </a:r>
          </a:p>
          <a:p>
            <a:r>
              <a:rPr lang="en-GB" dirty="0"/>
              <a:t>There are two main problems associated with a relation that is not appropriately normalised:</a:t>
            </a:r>
          </a:p>
          <a:p>
            <a:pPr lvl="1"/>
            <a:r>
              <a:rPr lang="en-GB" dirty="0"/>
              <a:t>Data Redundancy</a:t>
            </a:r>
          </a:p>
          <a:p>
            <a:pPr lvl="1"/>
            <a:r>
              <a:rPr lang="en-GB" dirty="0"/>
              <a:t>Update Anomalies for insertions, deletions and updates (modifications).</a:t>
            </a:r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8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Redundancy and Update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853136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sz="2800" dirty="0" smtClean="0"/>
              <a:t>What </a:t>
            </a:r>
            <a:r>
              <a:rPr lang="en-GB" sz="2800" dirty="0"/>
              <a:t>are the potential problems of capturing </a:t>
            </a:r>
            <a:r>
              <a:rPr lang="en-GB" sz="2800" dirty="0" smtClean="0"/>
              <a:t>campus staff </a:t>
            </a:r>
            <a:r>
              <a:rPr lang="en-GB" sz="2800" dirty="0"/>
              <a:t>information using </a:t>
            </a:r>
            <a:r>
              <a:rPr lang="en-GB" sz="2800" dirty="0" smtClean="0"/>
              <a:t>the following table </a:t>
            </a:r>
            <a:r>
              <a:rPr lang="en-GB" sz="2800" dirty="0"/>
              <a:t>design?</a:t>
            </a:r>
          </a:p>
          <a:p>
            <a:pPr>
              <a:spcBef>
                <a:spcPts val="600"/>
              </a:spcBef>
            </a:pPr>
            <a:r>
              <a:rPr lang="en-GB" sz="2800" dirty="0"/>
              <a:t>What will be the primary key of this table?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12649" y="3929464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1560" y="3641432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CampusStaff</a:t>
            </a:r>
            <a:r>
              <a:rPr lang="en-GB" b="1" dirty="0" smtClean="0"/>
              <a:t> </a:t>
            </a:r>
            <a:r>
              <a:rPr lang="en-GB" b="1" dirty="0"/>
              <a:t>Table</a:t>
            </a:r>
          </a:p>
        </p:txBody>
      </p:sp>
    </p:spTree>
    <p:extLst>
      <p:ext uri="{BB962C8B-B14F-4D97-AF65-F5344CB8AC3E}">
        <p14:creationId xmlns:p14="http://schemas.microsoft.com/office/powerpoint/2010/main" val="4175693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Redundancy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This </a:t>
            </a:r>
            <a:r>
              <a:rPr lang="en-GB" dirty="0" err="1" smtClean="0"/>
              <a:t>CampusStaff</a:t>
            </a:r>
            <a:r>
              <a:rPr lang="en-GB" dirty="0" smtClean="0"/>
              <a:t> table </a:t>
            </a:r>
            <a:r>
              <a:rPr lang="en-GB" dirty="0"/>
              <a:t>has redundant data.</a:t>
            </a:r>
          </a:p>
          <a:p>
            <a:r>
              <a:rPr lang="en-GB" dirty="0"/>
              <a:t>The details of each </a:t>
            </a:r>
            <a:r>
              <a:rPr lang="en-GB" dirty="0" smtClean="0"/>
              <a:t>campus are </a:t>
            </a:r>
            <a:r>
              <a:rPr lang="en-GB" dirty="0"/>
              <a:t>repeated for each member of staff.</a:t>
            </a:r>
          </a:p>
          <a:p>
            <a:r>
              <a:rPr lang="en-GB" dirty="0"/>
              <a:t>Relations that have redundant data may have update anomaly problems.</a:t>
            </a:r>
          </a:p>
          <a:p>
            <a:pPr lvl="1"/>
            <a:r>
              <a:rPr lang="en-GB" dirty="0"/>
              <a:t>An anomaly is an inconsistent, incomplete or contradictory state of the database.</a:t>
            </a:r>
          </a:p>
          <a:p>
            <a:pPr lvl="1"/>
            <a:r>
              <a:rPr lang="en-GB" dirty="0"/>
              <a:t>Let’s have a look at the potential anomaly problems for the produced </a:t>
            </a:r>
            <a:r>
              <a:rPr lang="en-GB" dirty="0" smtClean="0"/>
              <a:t>Staff </a:t>
            </a:r>
            <a:r>
              <a:rPr lang="en-GB" dirty="0"/>
              <a:t>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85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Insertion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two types of insertion anomalies.</a:t>
            </a:r>
          </a:p>
          <a:p>
            <a:r>
              <a:rPr lang="en-GB" dirty="0"/>
              <a:t>To add details of new members of staff, we must include the details of the </a:t>
            </a:r>
            <a:r>
              <a:rPr lang="en-GB" dirty="0" smtClean="0"/>
              <a:t>campus the </a:t>
            </a:r>
            <a:r>
              <a:rPr lang="en-GB" dirty="0"/>
              <a:t>staff is located at.</a:t>
            </a:r>
          </a:p>
          <a:p>
            <a:pPr lvl="1"/>
            <a:r>
              <a:rPr lang="en-GB" dirty="0"/>
              <a:t>Great care must be taken to enter the correct details (address, phone number) so that the details are </a:t>
            </a:r>
            <a:r>
              <a:rPr lang="en-GB" i="1" dirty="0"/>
              <a:t>consistent</a:t>
            </a:r>
            <a:r>
              <a:rPr lang="en-GB" dirty="0"/>
              <a:t> with the values for other rows in the table.</a:t>
            </a:r>
          </a:p>
          <a:p>
            <a:r>
              <a:rPr lang="en-GB" dirty="0"/>
              <a:t>To add a new </a:t>
            </a:r>
            <a:r>
              <a:rPr lang="en-GB" dirty="0" smtClean="0"/>
              <a:t>campus that </a:t>
            </a:r>
            <a:r>
              <a:rPr lang="en-GB" dirty="0"/>
              <a:t>currently has no staff assigned (there is no separate </a:t>
            </a:r>
            <a:r>
              <a:rPr lang="en-GB" dirty="0" smtClean="0"/>
              <a:t>campus table</a:t>
            </a:r>
            <a:r>
              <a:rPr lang="en-GB" dirty="0"/>
              <a:t>), it is necessary to fill the staff related columns with NULL values.</a:t>
            </a:r>
          </a:p>
          <a:p>
            <a:pPr lvl="1"/>
            <a:r>
              <a:rPr lang="en-GB" dirty="0"/>
              <a:t>This, however, violates entity integrity constraints as it means the </a:t>
            </a:r>
            <a:r>
              <a:rPr lang="en-GB" dirty="0" err="1"/>
              <a:t>staffNo</a:t>
            </a:r>
            <a:r>
              <a:rPr lang="en-GB" dirty="0"/>
              <a:t>, the primary key, is NULL which is </a:t>
            </a:r>
            <a:r>
              <a:rPr lang="en-GB" u="sng" dirty="0"/>
              <a:t>not</a:t>
            </a:r>
            <a:r>
              <a:rPr lang="en-GB" dirty="0"/>
              <a:t> allowed.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7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(Modification)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Suppose a </a:t>
            </a:r>
            <a:r>
              <a:rPr lang="en-GB" dirty="0" smtClean="0"/>
              <a:t>campus is </a:t>
            </a:r>
            <a:r>
              <a:rPr lang="en-GB" dirty="0"/>
              <a:t>relocated to another address, we need to update the </a:t>
            </a:r>
            <a:r>
              <a:rPr lang="en-GB" dirty="0" smtClean="0"/>
              <a:t>campus address </a:t>
            </a:r>
            <a:r>
              <a:rPr lang="en-GB" dirty="0"/>
              <a:t>details. </a:t>
            </a:r>
          </a:p>
          <a:p>
            <a:r>
              <a:rPr lang="en-GB" dirty="0"/>
              <a:t>In this table design, we must also remember to update the rows of all the staff located at this </a:t>
            </a:r>
            <a:r>
              <a:rPr lang="en-GB" dirty="0" smtClean="0"/>
              <a:t>campus.</a:t>
            </a:r>
            <a:endParaRPr lang="en-GB" dirty="0"/>
          </a:p>
          <a:p>
            <a:pPr lvl="1"/>
            <a:r>
              <a:rPr lang="en-GB" dirty="0"/>
              <a:t>If this update is not carried out for any one of the staff at the </a:t>
            </a:r>
            <a:r>
              <a:rPr lang="en-GB" dirty="0" smtClean="0"/>
              <a:t>campus , </a:t>
            </a:r>
            <a:r>
              <a:rPr lang="en-GB" dirty="0"/>
              <a:t>the database will become inconsistent.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11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Deletion Anomalies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sz="2800" dirty="0"/>
              <a:t>If we delete a row from the </a:t>
            </a:r>
            <a:r>
              <a:rPr lang="en-GB" sz="2800" dirty="0" err="1" smtClean="0"/>
              <a:t>CampusStaff</a:t>
            </a:r>
            <a:r>
              <a:rPr lang="en-GB" sz="2800" dirty="0" smtClean="0"/>
              <a:t> table </a:t>
            </a:r>
            <a:r>
              <a:rPr lang="en-GB" sz="2800" dirty="0"/>
              <a:t>representing the last member of staff at the </a:t>
            </a:r>
            <a:r>
              <a:rPr lang="en-GB" sz="2800" dirty="0" smtClean="0"/>
              <a:t>campus, </a:t>
            </a:r>
            <a:r>
              <a:rPr lang="en-GB" sz="2800" dirty="0"/>
              <a:t>the details about that </a:t>
            </a:r>
            <a:r>
              <a:rPr lang="en-GB" sz="2800" dirty="0" smtClean="0"/>
              <a:t>campus are </a:t>
            </a:r>
            <a:r>
              <a:rPr lang="en-GB" sz="2800" dirty="0"/>
              <a:t>lost.</a:t>
            </a:r>
          </a:p>
          <a:p>
            <a:r>
              <a:rPr lang="en-GB" sz="2800" dirty="0"/>
              <a:t>For example, deleting the record for Mary Howe means the details for the </a:t>
            </a:r>
            <a:r>
              <a:rPr lang="en-GB" sz="2800" dirty="0" smtClean="0"/>
              <a:t>campus C003 </a:t>
            </a:r>
            <a:r>
              <a:rPr lang="en-GB" sz="2800" dirty="0"/>
              <a:t>are also lost.</a:t>
            </a:r>
          </a:p>
          <a:p>
            <a:endParaRPr lang="en-GB" sz="28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612649" y="4121864"/>
          <a:ext cx="7919791" cy="276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0999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474887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833663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1167127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2500987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11560" y="3833832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CampusStaff</a:t>
            </a:r>
            <a:r>
              <a:rPr lang="en-GB" b="1" dirty="0" smtClean="0"/>
              <a:t> </a:t>
            </a:r>
            <a:r>
              <a:rPr lang="en-GB" b="1" dirty="0"/>
              <a:t>Table</a:t>
            </a:r>
          </a:p>
        </p:txBody>
      </p:sp>
      <p:sp>
        <p:nvSpPr>
          <p:cNvPr id="9" name="Rectangle 8"/>
          <p:cNvSpPr/>
          <p:nvPr/>
        </p:nvSpPr>
        <p:spPr>
          <a:xfrm>
            <a:off x="395536" y="6096000"/>
            <a:ext cx="8370512" cy="429344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683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Better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The anomaly problems of the </a:t>
            </a:r>
            <a:r>
              <a:rPr lang="en-GB" dirty="0" smtClean="0"/>
              <a:t>Staff </a:t>
            </a:r>
            <a:r>
              <a:rPr lang="en-GB" dirty="0"/>
              <a:t>table can be eliminated by </a:t>
            </a:r>
            <a:r>
              <a:rPr lang="en-GB" b="1" i="1" dirty="0"/>
              <a:t>decomposing this relation into smaller relations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Campus(</a:t>
            </a:r>
            <a:r>
              <a:rPr lang="en-GB" u="sng" dirty="0" err="1" smtClean="0"/>
              <a:t>campusID</a:t>
            </a:r>
            <a:r>
              <a:rPr lang="en-GB" dirty="0" smtClean="0"/>
              <a:t>, </a:t>
            </a:r>
            <a:r>
              <a:rPr lang="en-GB" dirty="0" err="1" smtClean="0"/>
              <a:t>campusAddress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Staff (</a:t>
            </a:r>
            <a:r>
              <a:rPr lang="en-GB" u="sng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, position, salary, </a:t>
            </a:r>
            <a:r>
              <a:rPr lang="en-GB" dirty="0" err="1" smtClean="0"/>
              <a:t>campusID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i="1" dirty="0" smtClean="0"/>
              <a:t>The primary keys for each table are underlined.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88314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Decomposing Into Smaller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There are two important properties associated with the decomposition of a larger table into smaller ones:</a:t>
            </a:r>
          </a:p>
          <a:p>
            <a:pPr lvl="1"/>
            <a:r>
              <a:rPr lang="en-GB" b="1" dirty="0"/>
              <a:t>Loss-less join</a:t>
            </a:r>
            <a:r>
              <a:rPr lang="en-GB" dirty="0"/>
              <a:t>: enables us to find any instance of the original larger relation from corresponding instances in the smaller relations.</a:t>
            </a:r>
          </a:p>
          <a:p>
            <a:pPr lvl="1"/>
            <a:r>
              <a:rPr lang="en-GB" b="1" dirty="0"/>
              <a:t>Dependency preservation</a:t>
            </a:r>
            <a:r>
              <a:rPr lang="en-GB" dirty="0"/>
              <a:t>: ensures that a constraint on the original relation can be maintained by simply enforcing some constraint on each of the smaller relations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1053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Important concept associated with normalisation.</a:t>
            </a:r>
          </a:p>
          <a:p>
            <a:r>
              <a:rPr lang="en-GB" dirty="0"/>
              <a:t>Put simply, it </a:t>
            </a:r>
            <a:r>
              <a:rPr lang="en-GB" i="1" dirty="0"/>
              <a:t>describes the relationships between attributes (columns) in a relation (table)</a:t>
            </a:r>
            <a:r>
              <a:rPr lang="en-GB" dirty="0"/>
              <a:t>.</a:t>
            </a:r>
          </a:p>
          <a:p>
            <a:r>
              <a:rPr lang="en-GB" dirty="0"/>
              <a:t>For example, if A and B are attributes of a table R:</a:t>
            </a:r>
          </a:p>
          <a:p>
            <a:pPr lvl="1"/>
            <a:r>
              <a:rPr lang="en-GB" dirty="0"/>
              <a:t>B is functionally dependent on A (denoted A </a:t>
            </a:r>
            <a:r>
              <a:rPr lang="en-GB" dirty="0">
                <a:sym typeface="Wingdings" panose="05000000000000000000" pitchFamily="2" charset="2"/>
              </a:rPr>
              <a:t> B), if each value of A in R is associated with </a:t>
            </a:r>
            <a:r>
              <a:rPr lang="en-GB" b="1" dirty="0">
                <a:sym typeface="Wingdings" panose="05000000000000000000" pitchFamily="2" charset="2"/>
              </a:rPr>
              <a:t>exactly one </a:t>
            </a:r>
            <a:r>
              <a:rPr lang="en-GB" dirty="0">
                <a:sym typeface="Wingdings" panose="05000000000000000000" pitchFamily="2" charset="2"/>
              </a:rPr>
              <a:t>value of B in </a:t>
            </a:r>
            <a:r>
              <a:rPr lang="en-GB" dirty="0" smtClean="0">
                <a:sym typeface="Wingdings" panose="05000000000000000000" pitchFamily="2" charset="2"/>
              </a:rPr>
              <a:t>R </a:t>
            </a:r>
          </a:p>
          <a:p>
            <a:pPr lvl="2"/>
            <a:r>
              <a:rPr lang="en-GB" b="1" i="1" dirty="0" smtClean="0">
                <a:sym typeface="Wingdings" panose="05000000000000000000" pitchFamily="2" charset="2"/>
              </a:rPr>
              <a:t>A is a candidate key (unique)</a:t>
            </a:r>
            <a:r>
              <a:rPr lang="en-GB" dirty="0" smtClean="0">
                <a:sym typeface="Wingdings" panose="05000000000000000000" pitchFamily="2" charset="2"/>
              </a:rPr>
              <a:t>.</a:t>
            </a:r>
            <a:endParaRPr lang="en-GB" dirty="0">
              <a:sym typeface="Wingdings" panose="05000000000000000000" pitchFamily="2" charset="2"/>
            </a:endParaRP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>
                <a:sym typeface="Wingdings" panose="05000000000000000000" pitchFamily="2" charset="2"/>
              </a:rPr>
              <a:t>Note, A </a:t>
            </a:r>
            <a:r>
              <a:rPr lang="en-GB" dirty="0">
                <a:sym typeface="Wingdings" panose="05000000000000000000" pitchFamily="2" charset="2"/>
              </a:rPr>
              <a:t>and B can be composed of one/more attributes, i.e. two attributes </a:t>
            </a:r>
            <a:r>
              <a:rPr lang="en-GB" dirty="0"/>
              <a:t>(A</a:t>
            </a:r>
            <a:r>
              <a:rPr lang="en-GB" baseline="-25000" dirty="0"/>
              <a:t>1</a:t>
            </a:r>
            <a:r>
              <a:rPr lang="en-GB" dirty="0"/>
              <a:t>, A</a:t>
            </a:r>
            <a:r>
              <a:rPr lang="en-GB" baseline="-25000" dirty="0"/>
              <a:t>2</a:t>
            </a:r>
            <a:r>
              <a:rPr lang="en-GB" dirty="0"/>
              <a:t>)</a:t>
            </a:r>
            <a:r>
              <a:rPr lang="en-GB" dirty="0">
                <a:sym typeface="Wingdings" panose="05000000000000000000" pitchFamily="2" charset="2"/>
              </a:rPr>
              <a:t> in R determine the values of the other attributes </a:t>
            </a:r>
            <a:r>
              <a:rPr lang="en-GB" dirty="0"/>
              <a:t>(B</a:t>
            </a:r>
            <a:r>
              <a:rPr lang="en-GB" baseline="-25000" dirty="0"/>
              <a:t>1</a:t>
            </a:r>
            <a:r>
              <a:rPr lang="en-GB" dirty="0"/>
              <a:t>, B</a:t>
            </a:r>
            <a:r>
              <a:rPr lang="en-GB" baseline="-25000" dirty="0"/>
              <a:t>2</a:t>
            </a:r>
            <a:r>
              <a:rPr lang="en-GB" dirty="0"/>
              <a:t>, B</a:t>
            </a:r>
            <a:r>
              <a:rPr lang="en-GB" baseline="-25000" dirty="0"/>
              <a:t>3</a:t>
            </a:r>
            <a:r>
              <a:rPr lang="en-GB" dirty="0"/>
              <a:t>) </a:t>
            </a:r>
            <a:r>
              <a:rPr lang="en-GB" dirty="0">
                <a:sym typeface="Wingdings" panose="05000000000000000000" pitchFamily="2" charset="2"/>
              </a:rPr>
              <a:t>in R.</a:t>
            </a:r>
          </a:p>
          <a:p>
            <a:pPr marL="0" lvl="1" indent="0" algn="ctr">
              <a:spcBef>
                <a:spcPts val="700"/>
              </a:spcBef>
              <a:buClr>
                <a:schemeClr val="accent2"/>
              </a:buClr>
              <a:buSzPct val="60000"/>
              <a:buNone/>
            </a:pPr>
            <a:r>
              <a:rPr lang="en-GB" dirty="0"/>
              <a:t>(A</a:t>
            </a:r>
            <a:r>
              <a:rPr lang="en-GB" baseline="-25000" dirty="0"/>
              <a:t>1</a:t>
            </a:r>
            <a:r>
              <a:rPr lang="en-GB" dirty="0"/>
              <a:t>, A</a:t>
            </a:r>
            <a:r>
              <a:rPr lang="en-GB" baseline="-25000" dirty="0"/>
              <a:t>2</a:t>
            </a:r>
            <a:r>
              <a:rPr lang="en-GB" dirty="0"/>
              <a:t>)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(B</a:t>
            </a:r>
            <a:r>
              <a:rPr lang="en-GB" baseline="-25000" dirty="0"/>
              <a:t>1</a:t>
            </a:r>
            <a:r>
              <a:rPr lang="en-GB" dirty="0"/>
              <a:t>, B</a:t>
            </a:r>
            <a:r>
              <a:rPr lang="en-GB" baseline="-25000" dirty="0"/>
              <a:t>2</a:t>
            </a:r>
            <a:r>
              <a:rPr lang="en-GB" dirty="0"/>
              <a:t>, B</a:t>
            </a:r>
            <a:r>
              <a:rPr lang="en-GB" baseline="-25000" dirty="0"/>
              <a:t>3</a:t>
            </a:r>
            <a:r>
              <a:rPr lang="en-GB" dirty="0"/>
              <a:t>)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endParaRPr lang="en-GB" dirty="0"/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081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dirty="0"/>
              <a:t>In functional dependency (A </a:t>
            </a:r>
            <a:r>
              <a:rPr lang="en-GB" dirty="0">
                <a:sym typeface="Wingdings" panose="05000000000000000000" pitchFamily="2" charset="2"/>
              </a:rPr>
              <a:t> B)</a:t>
            </a:r>
            <a:r>
              <a:rPr lang="en-GB" dirty="0"/>
              <a:t>, the </a:t>
            </a:r>
            <a:r>
              <a:rPr lang="en-GB" dirty="0" smtClean="0"/>
              <a:t>attribute(s) </a:t>
            </a:r>
            <a:r>
              <a:rPr lang="en-GB" dirty="0"/>
              <a:t>on the left-side functionally determine the values of the </a:t>
            </a:r>
            <a:r>
              <a:rPr lang="en-GB" dirty="0" smtClean="0"/>
              <a:t>attribute(s) </a:t>
            </a:r>
            <a:r>
              <a:rPr lang="en-GB" dirty="0"/>
              <a:t>on the right-side.</a:t>
            </a:r>
          </a:p>
          <a:p>
            <a:r>
              <a:rPr lang="en-GB" dirty="0"/>
              <a:t>The attribute(s) on the left-side are called the </a:t>
            </a:r>
            <a:r>
              <a:rPr lang="en-GB" b="1" dirty="0"/>
              <a:t>determinant</a:t>
            </a:r>
            <a:r>
              <a:rPr lang="en-GB" dirty="0"/>
              <a:t> of the functional dependency.</a:t>
            </a:r>
          </a:p>
          <a:p>
            <a:pPr marL="365760" lvl="1" indent="0">
              <a:buNone/>
            </a:pPr>
            <a:r>
              <a:rPr lang="en-GB" dirty="0"/>
              <a:t>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1412984" y="4293096"/>
            <a:ext cx="6552728" cy="584775"/>
            <a:chOff x="1835696" y="4509120"/>
            <a:chExt cx="6552728" cy="584775"/>
          </a:xfrm>
        </p:grpSpPr>
        <p:sp>
          <p:nvSpPr>
            <p:cNvPr id="5" name="Oval 4"/>
            <p:cNvSpPr/>
            <p:nvPr/>
          </p:nvSpPr>
          <p:spPr>
            <a:xfrm>
              <a:off x="1835696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6444208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</a:t>
              </a:r>
            </a:p>
          </p:txBody>
        </p:sp>
        <p:cxnSp>
          <p:nvCxnSpPr>
            <p:cNvPr id="8" name="Straight Arrow Connector 7"/>
            <p:cNvCxnSpPr>
              <a:stCxn id="5" idx="6"/>
              <a:endCxn id="6" idx="2"/>
            </p:cNvCxnSpPr>
            <p:nvPr/>
          </p:nvCxnSpPr>
          <p:spPr>
            <a:xfrm>
              <a:off x="3779912" y="4833156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141200" y="4509120"/>
              <a:ext cx="140044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A functionally</a:t>
              </a:r>
              <a:br>
                <a:rPr lang="en-GB" sz="1600" dirty="0"/>
              </a:br>
              <a:r>
                <a:rPr lang="en-GB" sz="1600" dirty="0"/>
                <a:t>determines 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74549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Considering our smaller Staff table, we will look at some examples of functional dependencies.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1043608" y="2996952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725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Dependency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For example:</a:t>
            </a:r>
          </a:p>
          <a:p>
            <a:endParaRPr lang="en-GB" dirty="0"/>
          </a:p>
          <a:p>
            <a:pPr lvl="1"/>
            <a:endParaRPr lang="en-GB" dirty="0"/>
          </a:p>
          <a:p>
            <a:pPr marL="365760" lvl="1" indent="0">
              <a:buNone/>
            </a:pPr>
            <a:r>
              <a:rPr lang="en-GB" dirty="0"/>
              <a:t>	Staff Number SW106			</a:t>
            </a:r>
            <a:r>
              <a:rPr lang="en-GB" dirty="0" smtClean="0"/>
              <a:t>Dean, Humanities</a:t>
            </a:r>
            <a:endParaRPr lang="en-GB" dirty="0"/>
          </a:p>
          <a:p>
            <a:r>
              <a:rPr lang="en-GB" dirty="0"/>
              <a:t>However,</a:t>
            </a:r>
          </a:p>
          <a:p>
            <a:endParaRPr lang="en-GB" dirty="0"/>
          </a:p>
          <a:p>
            <a:pPr lvl="1"/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 					Staff Number, </a:t>
            </a:r>
            <a:r>
              <a:rPr lang="en-GB" dirty="0" smtClean="0"/>
              <a:t>SW101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    Position, </a:t>
            </a:r>
            <a:r>
              <a:rPr lang="en-GB" dirty="0" smtClean="0"/>
              <a:t>Lecturer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 					Staff Number, </a:t>
            </a:r>
            <a:r>
              <a:rPr lang="en-GB" sz="2800" dirty="0" smtClean="0"/>
              <a:t>SW103</a:t>
            </a:r>
            <a:r>
              <a:rPr lang="en-GB" dirty="0"/>
              <a:t>	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763688" y="2132856"/>
            <a:ext cx="6552728" cy="584775"/>
            <a:chOff x="1835696" y="2204864"/>
            <a:chExt cx="6552728" cy="584775"/>
          </a:xfrm>
        </p:grpSpPr>
        <p:sp>
          <p:nvSpPr>
            <p:cNvPr id="5" name="Oval 4"/>
            <p:cNvSpPr/>
            <p:nvPr/>
          </p:nvSpPr>
          <p:spPr>
            <a:xfrm>
              <a:off x="1835696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staffNo</a:t>
              </a:r>
              <a:endParaRPr lang="en-GB" dirty="0"/>
            </a:p>
          </p:txBody>
        </p:sp>
        <p:sp>
          <p:nvSpPr>
            <p:cNvPr id="6" name="Oval 5"/>
            <p:cNvSpPr/>
            <p:nvPr/>
          </p:nvSpPr>
          <p:spPr>
            <a:xfrm>
              <a:off x="6444208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position</a:t>
              </a:r>
            </a:p>
          </p:txBody>
        </p:sp>
        <p:cxnSp>
          <p:nvCxnSpPr>
            <p:cNvPr id="8" name="Straight Arrow Connector 7"/>
            <p:cNvCxnSpPr>
              <a:stCxn id="5" idx="6"/>
              <a:endCxn id="6" idx="2"/>
            </p:cNvCxnSpPr>
            <p:nvPr/>
          </p:nvCxnSpPr>
          <p:spPr>
            <a:xfrm>
              <a:off x="3779912" y="2528900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141200" y="2204864"/>
              <a:ext cx="19429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600" dirty="0" err="1"/>
                <a:t>staffNo</a:t>
              </a:r>
              <a:r>
                <a:rPr lang="en-GB" sz="1600" dirty="0"/>
                <a:t> functionally</a:t>
              </a:r>
              <a:br>
                <a:rPr lang="en-GB" sz="1600" dirty="0"/>
              </a:br>
              <a:r>
                <a:rPr lang="en-GB" sz="1600" dirty="0"/>
                <a:t>determines position</a:t>
              </a:r>
            </a:p>
          </p:txBody>
        </p:sp>
      </p:grpSp>
      <p:cxnSp>
        <p:nvCxnSpPr>
          <p:cNvPr id="10" name="Straight Arrow Connector 9"/>
          <p:cNvCxnSpPr/>
          <p:nvPr/>
        </p:nvCxnSpPr>
        <p:spPr>
          <a:xfrm>
            <a:off x="4355976" y="3140968"/>
            <a:ext cx="1800200" cy="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/>
          <p:cNvGrpSpPr/>
          <p:nvPr/>
        </p:nvGrpSpPr>
        <p:grpSpPr>
          <a:xfrm>
            <a:off x="1763688" y="4005064"/>
            <a:ext cx="6552728" cy="654001"/>
            <a:chOff x="1763688" y="4177725"/>
            <a:chExt cx="6552728" cy="654001"/>
          </a:xfrm>
        </p:grpSpPr>
        <p:grpSp>
          <p:nvGrpSpPr>
            <p:cNvPr id="11" name="Group 10"/>
            <p:cNvGrpSpPr/>
            <p:nvPr/>
          </p:nvGrpSpPr>
          <p:grpSpPr>
            <a:xfrm>
              <a:off x="1763688" y="4177725"/>
              <a:ext cx="6552728" cy="584775"/>
              <a:chOff x="1835696" y="2204864"/>
              <a:chExt cx="6552728" cy="584775"/>
            </a:xfrm>
          </p:grpSpPr>
          <p:sp>
            <p:nvSpPr>
              <p:cNvPr id="12" name="Oval 11"/>
              <p:cNvSpPr/>
              <p:nvPr/>
            </p:nvSpPr>
            <p:spPr>
              <a:xfrm>
                <a:off x="1835696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position</a:t>
                </a:r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6444208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err="1"/>
                  <a:t>staffNo</a:t>
                </a:r>
                <a:endParaRPr lang="en-GB" dirty="0"/>
              </a:p>
            </p:txBody>
          </p:sp>
          <p:cxnSp>
            <p:nvCxnSpPr>
              <p:cNvPr id="14" name="Straight Arrow Connector 13"/>
              <p:cNvCxnSpPr>
                <a:stCxn id="12" idx="6"/>
                <a:endCxn id="13" idx="2"/>
              </p:cNvCxnSpPr>
              <p:nvPr/>
            </p:nvCxnSpPr>
            <p:spPr>
              <a:xfrm>
                <a:off x="3779912" y="2528900"/>
                <a:ext cx="2664296" cy="0"/>
              </a:xfrm>
              <a:prstGeom prst="straightConnector1">
                <a:avLst/>
              </a:prstGeom>
              <a:ln w="1905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>
                <a:off x="3707904" y="2204864"/>
                <a:ext cx="2782237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600" dirty="0"/>
                  <a:t>position does not functionally</a:t>
                </a:r>
                <a:br>
                  <a:rPr lang="en-GB" sz="1600" dirty="0"/>
                </a:br>
                <a:r>
                  <a:rPr lang="en-GB" sz="1600" dirty="0" smtClean="0"/>
                  <a:t>determine </a:t>
                </a:r>
                <a:r>
                  <a:rPr lang="en-GB" sz="1600" dirty="0" err="1" smtClean="0"/>
                  <a:t>staffNo</a:t>
                </a:r>
                <a:endParaRPr lang="en-GB" sz="1600" dirty="0"/>
              </a:p>
            </p:txBody>
          </p:sp>
        </p:grpSp>
        <p:sp>
          <p:nvSpPr>
            <p:cNvPr id="16" name="TextBox 15"/>
            <p:cNvSpPr txBox="1"/>
            <p:nvPr/>
          </p:nvSpPr>
          <p:spPr>
            <a:xfrm>
              <a:off x="4711860" y="4185395"/>
              <a:ext cx="48282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600" dirty="0">
                  <a:solidFill>
                    <a:srgbClr val="FF0000"/>
                  </a:solidFill>
                  <a:sym typeface="Wingdings 2" panose="05020102010507070707" pitchFamily="18" charset="2"/>
                </a:rPr>
                <a:t></a:t>
              </a:r>
              <a:endParaRPr lang="en-GB" sz="36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707904" y="5301208"/>
            <a:ext cx="1584176" cy="792088"/>
            <a:chOff x="3707904" y="5301208"/>
            <a:chExt cx="1584176" cy="792088"/>
          </a:xfrm>
        </p:grpSpPr>
        <p:cxnSp>
          <p:nvCxnSpPr>
            <p:cNvPr id="20" name="Straight Arrow Connector 19"/>
            <p:cNvCxnSpPr/>
            <p:nvPr/>
          </p:nvCxnSpPr>
          <p:spPr>
            <a:xfrm flipV="1">
              <a:off x="3707904" y="5301208"/>
              <a:ext cx="1584176" cy="432048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/>
            <p:nvPr/>
          </p:nvCxnSpPr>
          <p:spPr>
            <a:xfrm>
              <a:off x="3707904" y="5733256"/>
              <a:ext cx="1584176" cy="36004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57525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Full 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If we consider the current data in the </a:t>
            </a:r>
            <a:r>
              <a:rPr lang="en-GB" dirty="0" smtClean="0"/>
              <a:t>Staff </a:t>
            </a:r>
            <a:r>
              <a:rPr lang="en-GB" dirty="0"/>
              <a:t>table, the following functional dependencies appear to exist:</a:t>
            </a:r>
          </a:p>
          <a:p>
            <a:pPr lvl="1"/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>
                <a:sym typeface="Wingdings" panose="05000000000000000000" pitchFamily="2" charset="2"/>
              </a:rPr>
              <a:t>staffNo</a:t>
            </a:r>
            <a:endParaRPr lang="en-GB" dirty="0"/>
          </a:p>
          <a:p>
            <a:r>
              <a:rPr lang="en-GB" dirty="0"/>
              <a:t>But do these functional dependencies hold for all time?</a:t>
            </a:r>
          </a:p>
          <a:p>
            <a:r>
              <a:rPr lang="en-GB" dirty="0"/>
              <a:t>What if another member of staff with the name John Smith joins?</a:t>
            </a:r>
          </a:p>
          <a:p>
            <a:pPr lvl="1"/>
            <a:r>
              <a:rPr lang="en-GB" dirty="0"/>
              <a:t>The functional dependency </a:t>
            </a:r>
            <a:r>
              <a:rPr lang="en-GB" dirty="0" err="1"/>
              <a:t>staffName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staffNo</a:t>
            </a:r>
            <a:r>
              <a:rPr lang="en-GB" dirty="0">
                <a:sym typeface="Wingdings" panose="05000000000000000000" pitchFamily="2" charset="2"/>
              </a:rPr>
              <a:t> no longer holds.</a:t>
            </a:r>
          </a:p>
        </p:txBody>
      </p:sp>
    </p:spTree>
    <p:extLst>
      <p:ext uri="{BB962C8B-B14F-4D97-AF65-F5344CB8AC3E}">
        <p14:creationId xmlns:p14="http://schemas.microsoft.com/office/powerpoint/2010/main" val="2058095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Functional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When designing tables, we want to identify functional dependencies that hold for </a:t>
            </a:r>
            <a:r>
              <a:rPr lang="en-GB" b="1" dirty="0"/>
              <a:t>all</a:t>
            </a:r>
            <a:r>
              <a:rPr lang="en-GB" dirty="0"/>
              <a:t> possible attribute values of a relation.</a:t>
            </a:r>
          </a:p>
          <a:p>
            <a:r>
              <a:rPr lang="en-GB" dirty="0"/>
              <a:t>As these represent the types of integrity constraints we need to identify.</a:t>
            </a:r>
          </a:p>
          <a:p>
            <a:r>
              <a:rPr lang="en-GB" dirty="0"/>
              <a:t>Thus, determinants (the left-side) should have the </a:t>
            </a:r>
            <a:r>
              <a:rPr lang="en-GB" b="1" i="1" u="sng" dirty="0"/>
              <a:t>minimal</a:t>
            </a:r>
            <a:r>
              <a:rPr lang="en-GB" dirty="0"/>
              <a:t> number of attributes to maintain the functional dependency with attributes on the right-side </a:t>
            </a:r>
            <a:r>
              <a:rPr lang="en-GB" b="1" i="1" u="sng" dirty="0"/>
              <a:t>for all time</a:t>
            </a:r>
            <a:r>
              <a:rPr lang="en-GB" dirty="0"/>
              <a:t>.</a:t>
            </a:r>
          </a:p>
          <a:p>
            <a:r>
              <a:rPr lang="en-GB" dirty="0"/>
              <a:t>This requirement is called </a:t>
            </a:r>
            <a:r>
              <a:rPr lang="en-GB" b="1" dirty="0"/>
              <a:t>full functional dependency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4910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Looking at the Staff table again:</a:t>
            </a:r>
          </a:p>
          <a:p>
            <a:pPr lvl="1"/>
            <a:r>
              <a:rPr lang="en-GB" dirty="0"/>
              <a:t>Is the following a valid functional dependency?</a:t>
            </a:r>
          </a:p>
          <a:p>
            <a:pPr lvl="1"/>
            <a:r>
              <a:rPr lang="en-GB" dirty="0"/>
              <a:t>If yes, is it a full functional dependency?</a:t>
            </a:r>
          </a:p>
          <a:p>
            <a:pPr lvl="1"/>
            <a:r>
              <a:rPr lang="en-GB" dirty="0"/>
              <a:t>If no, why not?</a:t>
            </a:r>
          </a:p>
          <a:p>
            <a:pPr marL="365760" lvl="1" indent="0" algn="ctr">
              <a:buNone/>
            </a:pP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 smtClean="0">
                <a:sym typeface="Wingdings" panose="05000000000000000000" pitchFamily="2" charset="2"/>
              </a:rPr>
              <a:t>campusID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043608" y="4145488"/>
          <a:ext cx="6453897" cy="259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4209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372206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756618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992908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1390070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campusID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r>
                        <a:rPr kumimoji="0"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9484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Yes, it is a valid functional dependency.</a:t>
            </a:r>
          </a:p>
          <a:p>
            <a:pPr lvl="1"/>
            <a:r>
              <a:rPr lang="en-GB" dirty="0"/>
              <a:t>Each combination of </a:t>
            </a:r>
            <a:r>
              <a:rPr lang="en-GB" dirty="0" err="1"/>
              <a:t>staffNo</a:t>
            </a:r>
            <a:r>
              <a:rPr lang="en-GB" dirty="0"/>
              <a:t> and </a:t>
            </a:r>
            <a:r>
              <a:rPr lang="en-GB" dirty="0" err="1"/>
              <a:t>staffName</a:t>
            </a:r>
            <a:r>
              <a:rPr lang="en-GB" dirty="0"/>
              <a:t> is associated with a single </a:t>
            </a:r>
            <a:r>
              <a:rPr lang="en-GB" dirty="0" smtClean="0"/>
              <a:t>campus value</a:t>
            </a:r>
            <a:r>
              <a:rPr lang="en-GB" dirty="0"/>
              <a:t>.</a:t>
            </a:r>
          </a:p>
          <a:p>
            <a:r>
              <a:rPr lang="en-GB" dirty="0"/>
              <a:t>However, it is not a full functional dependency.</a:t>
            </a:r>
          </a:p>
          <a:p>
            <a:pPr lvl="1"/>
            <a:r>
              <a:rPr lang="en-GB" dirty="0"/>
              <a:t>For full functional dependency, the left side should have the </a:t>
            </a:r>
            <a:r>
              <a:rPr lang="en-GB" b="1" u="sng" dirty="0"/>
              <a:t>minimal</a:t>
            </a:r>
            <a:r>
              <a:rPr lang="en-GB" dirty="0"/>
              <a:t> number of attributes to maintain the functional dependency.</a:t>
            </a:r>
          </a:p>
          <a:p>
            <a:pPr lvl="1"/>
            <a:r>
              <a:rPr lang="en-GB" dirty="0"/>
              <a:t>This is an example of a </a:t>
            </a:r>
            <a:r>
              <a:rPr lang="en-GB" b="1" i="1" dirty="0"/>
              <a:t>partial dependency</a:t>
            </a:r>
            <a:r>
              <a:rPr lang="en-GB" dirty="0"/>
              <a:t>.</a:t>
            </a:r>
          </a:p>
          <a:p>
            <a:pPr lvl="1"/>
            <a:r>
              <a:rPr lang="en-GB" dirty="0" err="1" smtClean="0"/>
              <a:t>campusID</a:t>
            </a:r>
            <a:r>
              <a:rPr lang="en-GB" dirty="0" smtClean="0"/>
              <a:t>, </a:t>
            </a:r>
            <a:r>
              <a:rPr lang="en-GB" dirty="0"/>
              <a:t>the right side, is also functionally dependent on a </a:t>
            </a:r>
            <a:r>
              <a:rPr lang="en-GB" b="1" i="1" dirty="0"/>
              <a:t>subset</a:t>
            </a:r>
            <a:r>
              <a:rPr lang="en-GB" dirty="0"/>
              <a:t> of the left side determinant  (</a:t>
            </a: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):</a:t>
            </a:r>
          </a:p>
          <a:p>
            <a:pPr marL="640080" lvl="2" indent="0" algn="ctr">
              <a:buNone/>
            </a:pPr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 smtClean="0">
                <a:sym typeface="Wingdings" panose="05000000000000000000" pitchFamily="2" charset="2"/>
              </a:rPr>
              <a:t>campusID</a:t>
            </a:r>
            <a:endParaRPr lang="en-GB" dirty="0" smtClean="0">
              <a:sym typeface="Wingdings" panose="05000000000000000000" pitchFamily="2" charset="2"/>
            </a:endParaRPr>
          </a:p>
          <a:p>
            <a:pPr marL="640080" lvl="2" indent="0">
              <a:buNone/>
            </a:pPr>
            <a:r>
              <a:rPr lang="en-GB" i="1" dirty="0" smtClean="0">
                <a:sym typeface="Wingdings" panose="05000000000000000000" pitchFamily="2" charset="2"/>
              </a:rPr>
              <a:t>You can determine the </a:t>
            </a:r>
            <a:r>
              <a:rPr lang="en-GB" i="1" dirty="0" err="1" smtClean="0">
                <a:sym typeface="Wingdings" panose="05000000000000000000" pitchFamily="2" charset="2"/>
              </a:rPr>
              <a:t>campusID</a:t>
            </a:r>
            <a:r>
              <a:rPr lang="en-GB" i="1" dirty="0" smtClean="0">
                <a:sym typeface="Wingdings" panose="05000000000000000000" pitchFamily="2" charset="2"/>
              </a:rPr>
              <a:t> from just the </a:t>
            </a:r>
            <a:r>
              <a:rPr lang="en-GB" i="1" dirty="0" err="1" smtClean="0">
                <a:sym typeface="Wingdings" panose="05000000000000000000" pitchFamily="2" charset="2"/>
              </a:rPr>
              <a:t>staffNo</a:t>
            </a:r>
            <a:r>
              <a:rPr lang="en-GB" i="1" dirty="0" smtClean="0">
                <a:sym typeface="Wingdings" panose="05000000000000000000" pitchFamily="2" charset="2"/>
              </a:rPr>
              <a:t> alone</a:t>
            </a:r>
            <a:r>
              <a:rPr lang="en-GB" dirty="0" smtClean="0">
                <a:sym typeface="Wingdings" panose="05000000000000000000" pitchFamily="2" charset="2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5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Transitive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One last type of dependency to consider because its existence in a relation can potentially cause update anomalies.</a:t>
            </a:r>
          </a:p>
          <a:p>
            <a:r>
              <a:rPr lang="en-GB" dirty="0"/>
              <a:t>Transitive Dependencies</a:t>
            </a:r>
          </a:p>
          <a:p>
            <a:pPr lvl="1"/>
            <a:r>
              <a:rPr lang="en-GB" dirty="0"/>
              <a:t>A condition where if A, B and C are attributes of a relation such that: A </a:t>
            </a:r>
            <a:r>
              <a:rPr lang="en-GB" dirty="0">
                <a:sym typeface="Wingdings" panose="05000000000000000000" pitchFamily="2" charset="2"/>
              </a:rPr>
              <a:t> B and B  </a:t>
            </a:r>
            <a:r>
              <a:rPr lang="en-GB" dirty="0" smtClean="0">
                <a:sym typeface="Wingdings" panose="05000000000000000000" pitchFamily="2" charset="2"/>
              </a:rPr>
              <a:t>C</a:t>
            </a:r>
          </a:p>
          <a:p>
            <a:pPr marL="685800" lvl="2" indent="0">
              <a:buNone/>
            </a:pPr>
            <a:r>
              <a:rPr lang="en-GB" b="1" i="1" dirty="0" smtClean="0">
                <a:sym typeface="Wingdings" panose="05000000000000000000" pitchFamily="2" charset="2"/>
              </a:rPr>
              <a:t>That is, A determines B, and B determines C</a:t>
            </a:r>
            <a:r>
              <a:rPr lang="en-GB" dirty="0" smtClean="0">
                <a:sym typeface="Wingdings" panose="05000000000000000000" pitchFamily="2" charset="2"/>
              </a:rPr>
              <a:t>.</a:t>
            </a:r>
            <a:endParaRPr lang="en-GB" dirty="0"/>
          </a:p>
          <a:p>
            <a:pPr lvl="1"/>
            <a:r>
              <a:rPr lang="en-GB" dirty="0"/>
              <a:t>Then C is transitively dependent on A via B (provided that A is not functionally dependent on B or C).</a:t>
            </a:r>
          </a:p>
        </p:txBody>
      </p:sp>
    </p:spTree>
    <p:extLst>
      <p:ext uri="{BB962C8B-B14F-4D97-AF65-F5344CB8AC3E}">
        <p14:creationId xmlns:p14="http://schemas.microsoft.com/office/powerpoint/2010/main" val="2787889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Transitive Dependency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we refer to the original </a:t>
            </a:r>
            <a:r>
              <a:rPr lang="en-GB" dirty="0" err="1" smtClean="0"/>
              <a:t>CampusStaff</a:t>
            </a:r>
            <a:r>
              <a:rPr lang="en-GB" dirty="0" smtClean="0"/>
              <a:t> table</a:t>
            </a:r>
            <a:r>
              <a:rPr lang="en-GB" dirty="0"/>
              <a:t>:</a:t>
            </a:r>
          </a:p>
          <a:p>
            <a:pPr marL="640080" lvl="2" indent="0">
              <a:buNone/>
            </a:pPr>
            <a:r>
              <a:rPr lang="en-GB" dirty="0" err="1"/>
              <a:t>StaffBranch</a:t>
            </a:r>
            <a:r>
              <a:rPr lang="en-GB" dirty="0"/>
              <a:t> (</a:t>
            </a: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, position, salary, </a:t>
            </a:r>
            <a:r>
              <a:rPr lang="en-GB" dirty="0" err="1" smtClean="0"/>
              <a:t>campusID</a:t>
            </a:r>
            <a:r>
              <a:rPr lang="en-GB" dirty="0" smtClean="0"/>
              <a:t>, </a:t>
            </a:r>
            <a:r>
              <a:rPr lang="en-GB" dirty="0" err="1" smtClean="0"/>
              <a:t>campusAddress</a:t>
            </a:r>
            <a:r>
              <a:rPr lang="en-GB" dirty="0"/>
              <a:t>)</a:t>
            </a:r>
          </a:p>
          <a:p>
            <a:r>
              <a:rPr lang="en-GB" dirty="0"/>
              <a:t>We can identify the following functional dependencies within this </a:t>
            </a:r>
            <a:r>
              <a:rPr lang="en-GB" i="1" dirty="0"/>
              <a:t>original relation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position, salary, </a:t>
            </a:r>
            <a:r>
              <a:rPr lang="en-GB" dirty="0" err="1" smtClean="0">
                <a:sym typeface="Wingdings" panose="05000000000000000000" pitchFamily="2" charset="2"/>
              </a:rPr>
              <a:t>campusID</a:t>
            </a:r>
            <a:r>
              <a:rPr lang="en-GB" dirty="0" smtClean="0">
                <a:sym typeface="Wingdings" panose="05000000000000000000" pitchFamily="2" charset="2"/>
              </a:rPr>
              <a:t>, </a:t>
            </a:r>
            <a:r>
              <a:rPr lang="en-GB" dirty="0" err="1" smtClean="0">
                <a:sym typeface="Wingdings" panose="05000000000000000000" pitchFamily="2" charset="2"/>
              </a:rPr>
              <a:t>campusAddress</a:t>
            </a:r>
            <a:r>
              <a:rPr lang="en-GB" dirty="0">
                <a:sym typeface="Wingdings" panose="05000000000000000000" pitchFamily="2" charset="2"/>
              </a:rPr>
              <a:t>)</a:t>
            </a:r>
          </a:p>
          <a:p>
            <a:pPr lvl="1"/>
            <a:r>
              <a:rPr lang="en-GB" dirty="0" err="1" smtClean="0">
                <a:sym typeface="Wingdings" panose="05000000000000000000" pitchFamily="2" charset="2"/>
              </a:rPr>
              <a:t>campusID</a:t>
            </a:r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err="1" smtClean="0">
                <a:sym typeface="Wingdings" panose="05000000000000000000" pitchFamily="2" charset="2"/>
              </a:rPr>
              <a:t>campusAddress</a:t>
            </a:r>
            <a:endParaRPr lang="en-GB" dirty="0"/>
          </a:p>
          <a:p>
            <a:r>
              <a:rPr lang="en-GB" dirty="0" err="1" smtClean="0"/>
              <a:t>campusAddress</a:t>
            </a:r>
            <a:r>
              <a:rPr lang="en-GB" dirty="0" smtClean="0"/>
              <a:t> </a:t>
            </a:r>
            <a:r>
              <a:rPr lang="en-GB" dirty="0"/>
              <a:t>is transitively dependent on </a:t>
            </a:r>
            <a:r>
              <a:rPr lang="en-GB" dirty="0" err="1"/>
              <a:t>staffNo</a:t>
            </a:r>
            <a:r>
              <a:rPr lang="en-GB" dirty="0"/>
              <a:t> via </a:t>
            </a:r>
            <a:r>
              <a:rPr lang="en-GB" dirty="0" err="1" smtClean="0"/>
              <a:t>campusID</a:t>
            </a:r>
            <a:r>
              <a:rPr lang="en-GB" dirty="0" smtClean="0"/>
              <a:t> as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staffNo</a:t>
            </a:r>
            <a:r>
              <a:rPr lang="en-GB" dirty="0"/>
              <a:t> functionally determines the </a:t>
            </a:r>
            <a:r>
              <a:rPr lang="en-GB" dirty="0" smtClean="0"/>
              <a:t>campus address </a:t>
            </a:r>
            <a:r>
              <a:rPr lang="en-GB" dirty="0"/>
              <a:t>via the </a:t>
            </a:r>
            <a:r>
              <a:rPr lang="en-GB" dirty="0" err="1" smtClean="0"/>
              <a:t>campusID</a:t>
            </a:r>
            <a:endParaRPr lang="en-GB" dirty="0"/>
          </a:p>
          <a:p>
            <a:pPr lvl="1"/>
            <a:r>
              <a:rPr lang="en-GB" dirty="0"/>
              <a:t>And neither </a:t>
            </a:r>
            <a:r>
              <a:rPr lang="en-GB" dirty="0" err="1" smtClean="0"/>
              <a:t>campusID</a:t>
            </a:r>
            <a:r>
              <a:rPr lang="en-GB" dirty="0" smtClean="0"/>
              <a:t> nor </a:t>
            </a:r>
            <a:r>
              <a:rPr lang="en-GB" dirty="0" err="1" smtClean="0"/>
              <a:t>campusAddress</a:t>
            </a:r>
            <a:r>
              <a:rPr lang="en-GB" dirty="0" smtClean="0"/>
              <a:t> </a:t>
            </a:r>
            <a:r>
              <a:rPr lang="en-GB" dirty="0"/>
              <a:t>functionally determines </a:t>
            </a:r>
            <a:r>
              <a:rPr lang="en-GB" dirty="0" err="1"/>
              <a:t>staffNo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997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all this Functional Dependency Talk?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main purpose of identifying a set of functional dependencies for a relation is to:</a:t>
            </a:r>
          </a:p>
          <a:p>
            <a:pPr lvl="1"/>
            <a:r>
              <a:rPr lang="en-GB" dirty="0"/>
              <a:t>specify the set of integrity constraints that must hold for a relation.</a:t>
            </a:r>
          </a:p>
          <a:p>
            <a:r>
              <a:rPr lang="en-GB" dirty="0"/>
              <a:t>The first constraint considered in a table is the identification of </a:t>
            </a:r>
            <a:r>
              <a:rPr lang="en-GB" b="1" dirty="0"/>
              <a:t>candidate keys</a:t>
            </a:r>
            <a:r>
              <a:rPr lang="en-GB" dirty="0"/>
              <a:t> in order to select a primary key. </a:t>
            </a:r>
          </a:p>
          <a:p>
            <a:r>
              <a:rPr lang="en-GB" dirty="0"/>
              <a:t>Functional dependencies are particularly useful in identifying the </a:t>
            </a:r>
            <a:r>
              <a:rPr lang="en-GB" b="1" dirty="0"/>
              <a:t>primary keys</a:t>
            </a:r>
            <a:r>
              <a:rPr lang="en-GB" dirty="0"/>
              <a:t> in a relation.</a:t>
            </a:r>
          </a:p>
          <a:p>
            <a:r>
              <a:rPr lang="en-GB" dirty="0"/>
              <a:t>Transitive dependencies, on the other hand, help to eliminate update anomalies.</a:t>
            </a:r>
          </a:p>
        </p:txBody>
      </p:sp>
    </p:spTree>
    <p:extLst>
      <p:ext uri="{BB962C8B-B14F-4D97-AF65-F5344CB8AC3E}">
        <p14:creationId xmlns:p14="http://schemas.microsoft.com/office/powerpoint/2010/main" val="1204213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Functional Dependencies in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characteristics of functional dependencies used in normalisation are:</a:t>
            </a:r>
          </a:p>
          <a:p>
            <a:r>
              <a:rPr lang="en-GB" dirty="0"/>
              <a:t>There is a </a:t>
            </a:r>
            <a:r>
              <a:rPr lang="en-GB" b="1" i="1" dirty="0"/>
              <a:t>one-to-one</a:t>
            </a:r>
            <a:r>
              <a:rPr lang="en-GB" dirty="0"/>
              <a:t> relationship between the left-hand-side attributes (determinant) and those on the right-hand-side.</a:t>
            </a:r>
          </a:p>
          <a:p>
            <a:pPr lvl="1"/>
            <a:r>
              <a:rPr lang="en-GB" dirty="0"/>
              <a:t>The reverse right-hand-side can have both a one-to-one and one-to-many relationships with the determinant.</a:t>
            </a:r>
          </a:p>
          <a:p>
            <a:r>
              <a:rPr lang="en-GB" dirty="0"/>
              <a:t>They hold for </a:t>
            </a:r>
            <a:r>
              <a:rPr lang="en-GB" b="1" i="1" dirty="0"/>
              <a:t>all time</a:t>
            </a:r>
            <a:r>
              <a:rPr lang="en-GB" dirty="0"/>
              <a:t>.</a:t>
            </a:r>
          </a:p>
          <a:p>
            <a:r>
              <a:rPr lang="en-GB" dirty="0"/>
              <a:t>The determinant has the </a:t>
            </a:r>
            <a:r>
              <a:rPr lang="en-GB" b="1" i="1" dirty="0"/>
              <a:t>minimal</a:t>
            </a:r>
            <a:r>
              <a:rPr lang="en-GB" dirty="0"/>
              <a:t> number of attributes necessary to maintain the dependency with the attributes on the right-hand-side.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405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Finally!!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</p:spTree>
    <p:extLst>
      <p:ext uri="{BB962C8B-B14F-4D97-AF65-F5344CB8AC3E}">
        <p14:creationId xmlns:p14="http://schemas.microsoft.com/office/powerpoint/2010/main" val="2615392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formal technique for analysing relations based on their keys and the functional dependencies (close logical relationship) among the attributes of that relation.</a:t>
            </a:r>
          </a:p>
          <a:p>
            <a:r>
              <a:rPr lang="en-GB" dirty="0"/>
              <a:t>Executed as a series of steps.</a:t>
            </a:r>
          </a:p>
          <a:p>
            <a:pPr lvl="1"/>
            <a:r>
              <a:rPr lang="en-GB" dirty="0"/>
              <a:t>Each step corresponds to a specific normal form that has known properties.</a:t>
            </a:r>
          </a:p>
          <a:p>
            <a:pPr lvl="1"/>
            <a:r>
              <a:rPr lang="en-GB" dirty="0"/>
              <a:t>As each step evolves, the relations become stronger in format and less vulnerable to update anomalies.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544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Forms (NFs)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820550" y="6381328"/>
            <a:ext cx="5890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At the minimum, aim for </a:t>
            </a:r>
            <a:r>
              <a:rPr lang="en-GB" sz="2000" b="1" dirty="0"/>
              <a:t>Third Normal Form </a:t>
            </a:r>
            <a:r>
              <a:rPr lang="en-GB" sz="2000" dirty="0"/>
              <a:t>(3NF)</a:t>
            </a:r>
          </a:p>
        </p:txBody>
      </p:sp>
    </p:spTree>
    <p:extLst>
      <p:ext uri="{BB962C8B-B14F-4D97-AF65-F5344CB8AC3E}">
        <p14:creationId xmlns:p14="http://schemas.microsoft.com/office/powerpoint/2010/main" val="1713771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Normalisation</a:t>
            </a:r>
          </a:p>
        </p:txBody>
      </p: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107950" y="1651000"/>
            <a:ext cx="8901113" cy="5018088"/>
            <a:chOff x="68" y="1040"/>
            <a:chExt cx="5607" cy="3161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68" y="1040"/>
              <a:ext cx="5607" cy="31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302" y="2583"/>
              <a:ext cx="4459" cy="1611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>
              <a:off x="77" y="1203"/>
              <a:ext cx="5590" cy="690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" name="Line 7"/>
            <p:cNvSpPr>
              <a:spLocks noChangeShapeType="1"/>
            </p:cNvSpPr>
            <p:nvPr/>
          </p:nvSpPr>
          <p:spPr bwMode="auto">
            <a:xfrm>
              <a:off x="928" y="1606"/>
              <a:ext cx="215" cy="0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auto">
            <a:xfrm>
              <a:off x="1137" y="1582"/>
              <a:ext cx="48" cy="47"/>
            </a:xfrm>
            <a:custGeom>
              <a:avLst/>
              <a:gdLst>
                <a:gd name="T0" fmla="*/ 0 w 48"/>
                <a:gd name="T1" fmla="*/ 0 h 47"/>
                <a:gd name="T2" fmla="*/ 48 w 48"/>
                <a:gd name="T3" fmla="*/ 24 h 47"/>
                <a:gd name="T4" fmla="*/ 0 w 48"/>
                <a:gd name="T5" fmla="*/ 47 h 47"/>
                <a:gd name="T6" fmla="*/ 0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0" y="0"/>
                  </a:moveTo>
                  <a:lnTo>
                    <a:pt x="48" y="24"/>
                  </a:lnTo>
                  <a:lnTo>
                    <a:pt x="0" y="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" name="Line 9"/>
            <p:cNvSpPr>
              <a:spLocks noChangeShapeType="1"/>
            </p:cNvSpPr>
            <p:nvPr/>
          </p:nvSpPr>
          <p:spPr bwMode="auto">
            <a:xfrm flipH="1">
              <a:off x="2380" y="1606"/>
              <a:ext cx="215" cy="0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2338" y="1582"/>
              <a:ext cx="47" cy="47"/>
            </a:xfrm>
            <a:custGeom>
              <a:avLst/>
              <a:gdLst>
                <a:gd name="T0" fmla="*/ 47 w 47"/>
                <a:gd name="T1" fmla="*/ 47 h 47"/>
                <a:gd name="T2" fmla="*/ 0 w 47"/>
                <a:gd name="T3" fmla="*/ 24 h 47"/>
                <a:gd name="T4" fmla="*/ 47 w 47"/>
                <a:gd name="T5" fmla="*/ 0 h 47"/>
                <a:gd name="T6" fmla="*/ 47 w 47"/>
                <a:gd name="T7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47">
                  <a:moveTo>
                    <a:pt x="47" y="47"/>
                  </a:moveTo>
                  <a:lnTo>
                    <a:pt x="0" y="24"/>
                  </a:lnTo>
                  <a:lnTo>
                    <a:pt x="47" y="0"/>
                  </a:lnTo>
                  <a:lnTo>
                    <a:pt x="47" y="47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" name="Freeform 11"/>
            <p:cNvSpPr>
              <a:spLocks/>
            </p:cNvSpPr>
            <p:nvPr/>
          </p:nvSpPr>
          <p:spPr bwMode="auto">
            <a:xfrm>
              <a:off x="1762" y="1303"/>
              <a:ext cx="3122" cy="73"/>
            </a:xfrm>
            <a:custGeom>
              <a:avLst/>
              <a:gdLst>
                <a:gd name="T0" fmla="*/ 3122 w 3122"/>
                <a:gd name="T1" fmla="*/ 73 h 73"/>
                <a:gd name="T2" fmla="*/ 3122 w 3122"/>
                <a:gd name="T3" fmla="*/ 0 h 73"/>
                <a:gd name="T4" fmla="*/ 0 w 3122"/>
                <a:gd name="T5" fmla="*/ 0 h 73"/>
                <a:gd name="T6" fmla="*/ 0 w 3122"/>
                <a:gd name="T7" fmla="*/ 31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22" h="73">
                  <a:moveTo>
                    <a:pt x="3122" y="73"/>
                  </a:moveTo>
                  <a:lnTo>
                    <a:pt x="3122" y="0"/>
                  </a:lnTo>
                  <a:lnTo>
                    <a:pt x="0" y="0"/>
                  </a:lnTo>
                  <a:lnTo>
                    <a:pt x="0" y="31"/>
                  </a:lnTo>
                </a:path>
              </a:pathLst>
            </a:cu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>
              <a:off x="1738" y="1328"/>
              <a:ext cx="47" cy="48"/>
            </a:xfrm>
            <a:custGeom>
              <a:avLst/>
              <a:gdLst>
                <a:gd name="T0" fmla="*/ 47 w 47"/>
                <a:gd name="T1" fmla="*/ 0 h 48"/>
                <a:gd name="T2" fmla="*/ 24 w 47"/>
                <a:gd name="T3" fmla="*/ 48 h 48"/>
                <a:gd name="T4" fmla="*/ 0 w 47"/>
                <a:gd name="T5" fmla="*/ 0 h 48"/>
                <a:gd name="T6" fmla="*/ 47 w 47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48">
                  <a:moveTo>
                    <a:pt x="47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" name="Line 13"/>
            <p:cNvSpPr>
              <a:spLocks noChangeShapeType="1"/>
            </p:cNvSpPr>
            <p:nvPr/>
          </p:nvSpPr>
          <p:spPr bwMode="auto">
            <a:xfrm>
              <a:off x="2872" y="1893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5" name="Freeform 14"/>
            <p:cNvSpPr>
              <a:spLocks/>
            </p:cNvSpPr>
            <p:nvPr/>
          </p:nvSpPr>
          <p:spPr bwMode="auto">
            <a:xfrm>
              <a:off x="2848" y="2076"/>
              <a:ext cx="48" cy="47"/>
            </a:xfrm>
            <a:custGeom>
              <a:avLst/>
              <a:gdLst>
                <a:gd name="T0" fmla="*/ 48 w 48"/>
                <a:gd name="T1" fmla="*/ 0 h 47"/>
                <a:gd name="T2" fmla="*/ 24 w 48"/>
                <a:gd name="T3" fmla="*/ 47 h 47"/>
                <a:gd name="T4" fmla="*/ 0 w 48"/>
                <a:gd name="T5" fmla="*/ 0 h 47"/>
                <a:gd name="T6" fmla="*/ 48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48" y="0"/>
                  </a:moveTo>
                  <a:lnTo>
                    <a:pt x="24" y="47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" name="Line 15"/>
            <p:cNvSpPr>
              <a:spLocks noChangeShapeType="1"/>
            </p:cNvSpPr>
            <p:nvPr/>
          </p:nvSpPr>
          <p:spPr bwMode="auto">
            <a:xfrm>
              <a:off x="2872" y="2436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7" name="Freeform 16"/>
            <p:cNvSpPr>
              <a:spLocks/>
            </p:cNvSpPr>
            <p:nvPr/>
          </p:nvSpPr>
          <p:spPr bwMode="auto">
            <a:xfrm>
              <a:off x="2848" y="2618"/>
              <a:ext cx="48" cy="48"/>
            </a:xfrm>
            <a:custGeom>
              <a:avLst/>
              <a:gdLst>
                <a:gd name="T0" fmla="*/ 48 w 48"/>
                <a:gd name="T1" fmla="*/ 0 h 48"/>
                <a:gd name="T2" fmla="*/ 24 w 48"/>
                <a:gd name="T3" fmla="*/ 48 h 48"/>
                <a:gd name="T4" fmla="*/ 0 w 48"/>
                <a:gd name="T5" fmla="*/ 0 h 48"/>
                <a:gd name="T6" fmla="*/ 48 w 48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8">
                  <a:moveTo>
                    <a:pt x="48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" name="Line 17"/>
            <p:cNvSpPr>
              <a:spLocks noChangeShapeType="1"/>
            </p:cNvSpPr>
            <p:nvPr/>
          </p:nvSpPr>
          <p:spPr bwMode="auto">
            <a:xfrm>
              <a:off x="2872" y="2978"/>
              <a:ext cx="0" cy="189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9" name="Freeform 18"/>
            <p:cNvSpPr>
              <a:spLocks/>
            </p:cNvSpPr>
            <p:nvPr/>
          </p:nvSpPr>
          <p:spPr bwMode="auto">
            <a:xfrm>
              <a:off x="2848" y="3161"/>
              <a:ext cx="48" cy="47"/>
            </a:xfrm>
            <a:custGeom>
              <a:avLst/>
              <a:gdLst>
                <a:gd name="T0" fmla="*/ 48 w 48"/>
                <a:gd name="T1" fmla="*/ 0 h 47"/>
                <a:gd name="T2" fmla="*/ 24 w 48"/>
                <a:gd name="T3" fmla="*/ 47 h 47"/>
                <a:gd name="T4" fmla="*/ 0 w 48"/>
                <a:gd name="T5" fmla="*/ 0 h 47"/>
                <a:gd name="T6" fmla="*/ 48 w 48"/>
                <a:gd name="T7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7">
                  <a:moveTo>
                    <a:pt x="48" y="0"/>
                  </a:moveTo>
                  <a:lnTo>
                    <a:pt x="24" y="47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" name="Line 19"/>
            <p:cNvSpPr>
              <a:spLocks noChangeShapeType="1"/>
            </p:cNvSpPr>
            <p:nvPr/>
          </p:nvSpPr>
          <p:spPr bwMode="auto">
            <a:xfrm>
              <a:off x="2872" y="3521"/>
              <a:ext cx="0" cy="188"/>
            </a:xfrm>
            <a:prstGeom prst="line">
              <a:avLst/>
            </a:prstGeom>
            <a:noFill/>
            <a:ln w="11113" cap="rnd">
              <a:solidFill>
                <a:srgbClr val="5B9BD5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1" name="Freeform 20"/>
            <p:cNvSpPr>
              <a:spLocks/>
            </p:cNvSpPr>
            <p:nvPr/>
          </p:nvSpPr>
          <p:spPr bwMode="auto">
            <a:xfrm>
              <a:off x="2848" y="3703"/>
              <a:ext cx="48" cy="48"/>
            </a:xfrm>
            <a:custGeom>
              <a:avLst/>
              <a:gdLst>
                <a:gd name="T0" fmla="*/ 48 w 48"/>
                <a:gd name="T1" fmla="*/ 0 h 48"/>
                <a:gd name="T2" fmla="*/ 24 w 48"/>
                <a:gd name="T3" fmla="*/ 48 h 48"/>
                <a:gd name="T4" fmla="*/ 0 w 48"/>
                <a:gd name="T5" fmla="*/ 0 h 48"/>
                <a:gd name="T6" fmla="*/ 48 w 48"/>
                <a:gd name="T7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48">
                  <a:moveTo>
                    <a:pt x="48" y="0"/>
                  </a:moveTo>
                  <a:lnTo>
                    <a:pt x="24" y="48"/>
                  </a:lnTo>
                  <a:lnTo>
                    <a:pt x="0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5B9B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45" name="Picture 2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" y="1373"/>
              <a:ext cx="777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153" y="1376"/>
              <a:ext cx="775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395" y="1527"/>
              <a:ext cx="39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Users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48" name="Picture 2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2" y="1373"/>
              <a:ext cx="1155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25"/>
            <p:cNvSpPr>
              <a:spLocks noChangeArrowheads="1"/>
            </p:cNvSpPr>
            <p:nvPr/>
          </p:nvSpPr>
          <p:spPr bwMode="auto">
            <a:xfrm>
              <a:off x="1185" y="1376"/>
              <a:ext cx="1153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5" name="Rectangle 26"/>
            <p:cNvSpPr>
              <a:spLocks noChangeArrowheads="1"/>
            </p:cNvSpPr>
            <p:nvPr/>
          </p:nvSpPr>
          <p:spPr bwMode="auto">
            <a:xfrm>
              <a:off x="1234" y="1453"/>
              <a:ext cx="39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Users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6" name="Rectangle 27"/>
            <p:cNvSpPr>
              <a:spLocks noChangeArrowheads="1"/>
            </p:cNvSpPr>
            <p:nvPr/>
          </p:nvSpPr>
          <p:spPr bwMode="auto">
            <a:xfrm>
              <a:off x="1528" y="1453"/>
              <a:ext cx="224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?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7" name="Rectangle 28"/>
            <p:cNvSpPr>
              <a:spLocks noChangeArrowheads="1"/>
            </p:cNvSpPr>
            <p:nvPr/>
          </p:nvSpPr>
          <p:spPr bwMode="auto">
            <a:xfrm>
              <a:off x="1582" y="1453"/>
              <a:ext cx="86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requirements 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8" name="Rectangle 29"/>
            <p:cNvSpPr>
              <a:spLocks noChangeArrowheads="1"/>
            </p:cNvSpPr>
            <p:nvPr/>
          </p:nvSpPr>
          <p:spPr bwMode="auto">
            <a:xfrm>
              <a:off x="1434" y="1599"/>
              <a:ext cx="784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specification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54" name="Picture 30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3" y="1373"/>
              <a:ext cx="1358" cy="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31"/>
            <p:cNvSpPr>
              <a:spLocks noChangeArrowheads="1"/>
            </p:cNvSpPr>
            <p:nvPr/>
          </p:nvSpPr>
          <p:spPr bwMode="auto">
            <a:xfrm>
              <a:off x="2595" y="1376"/>
              <a:ext cx="1354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0" name="Rectangle 32"/>
            <p:cNvSpPr>
              <a:spLocks noChangeArrowheads="1"/>
            </p:cNvSpPr>
            <p:nvPr/>
          </p:nvSpPr>
          <p:spPr bwMode="auto">
            <a:xfrm>
              <a:off x="2667" y="1380"/>
              <a:ext cx="4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Forms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1" name="Rectangle 33"/>
            <p:cNvSpPr>
              <a:spLocks noChangeArrowheads="1"/>
            </p:cNvSpPr>
            <p:nvPr/>
          </p:nvSpPr>
          <p:spPr bwMode="auto">
            <a:xfrm>
              <a:off x="3002" y="1380"/>
              <a:ext cx="14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/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2" name="Rectangle 34"/>
            <p:cNvSpPr>
              <a:spLocks noChangeArrowheads="1"/>
            </p:cNvSpPr>
            <p:nvPr/>
          </p:nvSpPr>
          <p:spPr bwMode="auto">
            <a:xfrm>
              <a:off x="3062" y="1380"/>
              <a:ext cx="984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reports that are 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3" name="Rectangle 35"/>
            <p:cNvSpPr>
              <a:spLocks noChangeArrowheads="1"/>
            </p:cNvSpPr>
            <p:nvPr/>
          </p:nvSpPr>
          <p:spPr bwMode="auto">
            <a:xfrm>
              <a:off x="2628" y="1526"/>
              <a:ext cx="1488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used or generated by the 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4" name="Rectangle 36"/>
            <p:cNvSpPr>
              <a:spLocks noChangeArrowheads="1"/>
            </p:cNvSpPr>
            <p:nvPr/>
          </p:nvSpPr>
          <p:spPr bwMode="auto">
            <a:xfrm>
              <a:off x="3003" y="1672"/>
              <a:ext cx="658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enterprise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61" name="Picture 37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3" y="1373"/>
              <a:ext cx="1358" cy="462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</p:pic>
        <p:sp>
          <p:nvSpPr>
            <p:cNvPr id="35" name="Rectangle 38"/>
            <p:cNvSpPr>
              <a:spLocks noChangeArrowheads="1"/>
            </p:cNvSpPr>
            <p:nvPr/>
          </p:nvSpPr>
          <p:spPr bwMode="auto">
            <a:xfrm>
              <a:off x="4207" y="1376"/>
              <a:ext cx="1354" cy="46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6" name="Rectangle 39"/>
            <p:cNvSpPr>
              <a:spLocks noChangeArrowheads="1"/>
            </p:cNvSpPr>
            <p:nvPr/>
          </p:nvSpPr>
          <p:spPr bwMode="auto">
            <a:xfrm>
              <a:off x="4297" y="1380"/>
              <a:ext cx="136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Sources describing the 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7" name="Rectangle 40"/>
            <p:cNvSpPr>
              <a:spLocks noChangeArrowheads="1"/>
            </p:cNvSpPr>
            <p:nvPr/>
          </p:nvSpPr>
          <p:spPr bwMode="auto">
            <a:xfrm>
              <a:off x="4284" y="1526"/>
              <a:ext cx="1394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enterprise data models 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8" name="Rectangle 41"/>
            <p:cNvSpPr>
              <a:spLocks noChangeArrowheads="1"/>
            </p:cNvSpPr>
            <p:nvPr/>
          </p:nvSpPr>
          <p:spPr bwMode="auto">
            <a:xfrm>
              <a:off x="4292" y="1672"/>
              <a:ext cx="1350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and data requirements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66" name="Picture 4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2119"/>
              <a:ext cx="1337" cy="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Rectangle 43"/>
            <p:cNvSpPr>
              <a:spLocks noChangeArrowheads="1"/>
            </p:cNvSpPr>
            <p:nvPr/>
          </p:nvSpPr>
          <p:spPr bwMode="auto">
            <a:xfrm>
              <a:off x="2205" y="2123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0" name="Rectangle 44"/>
            <p:cNvSpPr>
              <a:spLocks noChangeArrowheads="1"/>
            </p:cNvSpPr>
            <p:nvPr/>
          </p:nvSpPr>
          <p:spPr bwMode="auto">
            <a:xfrm>
              <a:off x="2364" y="2126"/>
              <a:ext cx="119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UnnormalisedForm 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1" name="Rectangle 45"/>
            <p:cNvSpPr>
              <a:spLocks noChangeArrowheads="1"/>
            </p:cNvSpPr>
            <p:nvPr/>
          </p:nvSpPr>
          <p:spPr bwMode="auto">
            <a:xfrm>
              <a:off x="2714" y="2274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2" name="Rectangle 46"/>
            <p:cNvSpPr>
              <a:spLocks noChangeArrowheads="1"/>
            </p:cNvSpPr>
            <p:nvPr/>
          </p:nvSpPr>
          <p:spPr bwMode="auto">
            <a:xfrm>
              <a:off x="2760" y="2274"/>
              <a:ext cx="326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UNF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3" name="Rectangle 47"/>
            <p:cNvSpPr>
              <a:spLocks noChangeArrowheads="1"/>
            </p:cNvSpPr>
            <p:nvPr/>
          </p:nvSpPr>
          <p:spPr bwMode="auto">
            <a:xfrm>
              <a:off x="2988" y="2274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72" name="Picture 48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2663"/>
              <a:ext cx="1337" cy="3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4" name="Rectangle 49"/>
            <p:cNvSpPr>
              <a:spLocks noChangeArrowheads="1"/>
            </p:cNvSpPr>
            <p:nvPr/>
          </p:nvSpPr>
          <p:spPr bwMode="auto">
            <a:xfrm>
              <a:off x="2205" y="2666"/>
              <a:ext cx="1334" cy="312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5" name="Rectangle 50"/>
            <p:cNvSpPr>
              <a:spLocks noChangeArrowheads="1"/>
            </p:cNvSpPr>
            <p:nvPr/>
          </p:nvSpPr>
          <p:spPr bwMode="auto">
            <a:xfrm>
              <a:off x="2388" y="2667"/>
              <a:ext cx="1147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First Normal Form 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6" name="Rectangle 51"/>
            <p:cNvSpPr>
              <a:spLocks noChangeArrowheads="1"/>
            </p:cNvSpPr>
            <p:nvPr/>
          </p:nvSpPr>
          <p:spPr bwMode="auto">
            <a:xfrm>
              <a:off x="2719" y="2818"/>
              <a:ext cx="131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7" name="Rectangle 52"/>
            <p:cNvSpPr>
              <a:spLocks noChangeArrowheads="1"/>
            </p:cNvSpPr>
            <p:nvPr/>
          </p:nvSpPr>
          <p:spPr bwMode="auto">
            <a:xfrm>
              <a:off x="2766" y="2818"/>
              <a:ext cx="15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1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8" name="Rectangle 53"/>
            <p:cNvSpPr>
              <a:spLocks noChangeArrowheads="1"/>
            </p:cNvSpPr>
            <p:nvPr/>
          </p:nvSpPr>
          <p:spPr bwMode="auto">
            <a:xfrm>
              <a:off x="2834" y="2818"/>
              <a:ext cx="2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9" name="Rectangle 54"/>
            <p:cNvSpPr>
              <a:spLocks noChangeArrowheads="1"/>
            </p:cNvSpPr>
            <p:nvPr/>
          </p:nvSpPr>
          <p:spPr bwMode="auto">
            <a:xfrm>
              <a:off x="2982" y="2818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0" name="Rectangle 55"/>
            <p:cNvSpPr>
              <a:spLocks noChangeArrowheads="1"/>
            </p:cNvSpPr>
            <p:nvPr/>
          </p:nvSpPr>
          <p:spPr bwMode="auto">
            <a:xfrm>
              <a:off x="526" y="3158"/>
              <a:ext cx="4084" cy="978"/>
            </a:xfrm>
            <a:prstGeom prst="rect">
              <a:avLst/>
            </a:prstGeom>
            <a:noFill/>
            <a:ln w="11113" cap="sq">
              <a:solidFill>
                <a:srgbClr val="41719C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80" name="Picture 56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3207"/>
              <a:ext cx="1337" cy="3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Rectangle 57"/>
            <p:cNvSpPr>
              <a:spLocks noChangeArrowheads="1"/>
            </p:cNvSpPr>
            <p:nvPr/>
          </p:nvSpPr>
          <p:spPr bwMode="auto">
            <a:xfrm>
              <a:off x="2205" y="3208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2" name="Rectangle 58"/>
            <p:cNvSpPr>
              <a:spLocks noChangeArrowheads="1"/>
            </p:cNvSpPr>
            <p:nvPr/>
          </p:nvSpPr>
          <p:spPr bwMode="auto">
            <a:xfrm>
              <a:off x="2323" y="3210"/>
              <a:ext cx="1289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Second Normal Form 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3" name="Rectangle 59"/>
            <p:cNvSpPr>
              <a:spLocks noChangeArrowheads="1"/>
            </p:cNvSpPr>
            <p:nvPr/>
          </p:nvSpPr>
          <p:spPr bwMode="auto">
            <a:xfrm>
              <a:off x="2719" y="3359"/>
              <a:ext cx="131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4" name="Rectangle 60"/>
            <p:cNvSpPr>
              <a:spLocks noChangeArrowheads="1"/>
            </p:cNvSpPr>
            <p:nvPr/>
          </p:nvSpPr>
          <p:spPr bwMode="auto">
            <a:xfrm>
              <a:off x="2766" y="3359"/>
              <a:ext cx="15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2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5" name="Rectangle 61"/>
            <p:cNvSpPr>
              <a:spLocks noChangeArrowheads="1"/>
            </p:cNvSpPr>
            <p:nvPr/>
          </p:nvSpPr>
          <p:spPr bwMode="auto">
            <a:xfrm>
              <a:off x="2834" y="3359"/>
              <a:ext cx="239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6" name="Rectangle 62"/>
            <p:cNvSpPr>
              <a:spLocks noChangeArrowheads="1"/>
            </p:cNvSpPr>
            <p:nvPr/>
          </p:nvSpPr>
          <p:spPr bwMode="auto">
            <a:xfrm>
              <a:off x="2982" y="3359"/>
              <a:ext cx="130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87" name="Picture 6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3" y="3751"/>
              <a:ext cx="1337" cy="3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7" name="Rectangle 64"/>
            <p:cNvSpPr>
              <a:spLocks noChangeArrowheads="1"/>
            </p:cNvSpPr>
            <p:nvPr/>
          </p:nvSpPr>
          <p:spPr bwMode="auto">
            <a:xfrm>
              <a:off x="2205" y="3751"/>
              <a:ext cx="1334" cy="313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8" name="Rectangle 65"/>
            <p:cNvSpPr>
              <a:spLocks noChangeArrowheads="1"/>
            </p:cNvSpPr>
            <p:nvPr/>
          </p:nvSpPr>
          <p:spPr bwMode="auto">
            <a:xfrm>
              <a:off x="2364" y="3754"/>
              <a:ext cx="120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Third Normal Form 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9" name="Rectangle 66"/>
            <p:cNvSpPr>
              <a:spLocks noChangeArrowheads="1"/>
            </p:cNvSpPr>
            <p:nvPr/>
          </p:nvSpPr>
          <p:spPr bwMode="auto">
            <a:xfrm>
              <a:off x="2719" y="3903"/>
              <a:ext cx="131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(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0" name="Rectangle 67"/>
            <p:cNvSpPr>
              <a:spLocks noChangeArrowheads="1"/>
            </p:cNvSpPr>
            <p:nvPr/>
          </p:nvSpPr>
          <p:spPr bwMode="auto">
            <a:xfrm>
              <a:off x="2766" y="3903"/>
              <a:ext cx="155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3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1" name="Rectangle 68"/>
            <p:cNvSpPr>
              <a:spLocks noChangeArrowheads="1"/>
            </p:cNvSpPr>
            <p:nvPr/>
          </p:nvSpPr>
          <p:spPr bwMode="auto">
            <a:xfrm>
              <a:off x="2834" y="3903"/>
              <a:ext cx="239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NF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2" name="Rectangle 69"/>
            <p:cNvSpPr>
              <a:spLocks noChangeArrowheads="1"/>
            </p:cNvSpPr>
            <p:nvPr/>
          </p:nvSpPr>
          <p:spPr bwMode="auto">
            <a:xfrm>
              <a:off x="2982" y="3903"/>
              <a:ext cx="130" cy="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mbria" panose="02040503050406030204" pitchFamily="18" charset="0"/>
                </a:rPr>
                <a:t>)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3" name="Rectangle 70"/>
            <p:cNvSpPr>
              <a:spLocks noChangeArrowheads="1"/>
            </p:cNvSpPr>
            <p:nvPr/>
          </p:nvSpPr>
          <p:spPr bwMode="auto">
            <a:xfrm>
              <a:off x="836" y="1940"/>
              <a:ext cx="1989" cy="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Transfer attributes into table format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4" name="Rectangle 71"/>
            <p:cNvSpPr>
              <a:spLocks noChangeArrowheads="1"/>
            </p:cNvSpPr>
            <p:nvPr/>
          </p:nvSpPr>
          <p:spPr bwMode="auto">
            <a:xfrm>
              <a:off x="1363" y="2436"/>
              <a:ext cx="1424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repeating groups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5" name="Rectangle 72"/>
            <p:cNvSpPr>
              <a:spLocks noChangeArrowheads="1"/>
            </p:cNvSpPr>
            <p:nvPr/>
          </p:nvSpPr>
          <p:spPr bwMode="auto">
            <a:xfrm>
              <a:off x="1182" y="3011"/>
              <a:ext cx="1618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partial dependencies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6" name="Rectangle 73"/>
            <p:cNvSpPr>
              <a:spLocks noChangeArrowheads="1"/>
            </p:cNvSpPr>
            <p:nvPr/>
          </p:nvSpPr>
          <p:spPr bwMode="auto">
            <a:xfrm>
              <a:off x="1037" y="3586"/>
              <a:ext cx="1765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0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Remove transitive dependencies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27" name="Rectangle 74"/>
            <p:cNvSpPr>
              <a:spLocks noChangeArrowheads="1"/>
            </p:cNvSpPr>
            <p:nvPr/>
          </p:nvSpPr>
          <p:spPr bwMode="auto">
            <a:xfrm>
              <a:off x="2324" y="1076"/>
              <a:ext cx="772" cy="1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5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Data Sources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8717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Sample Data: Student Module Report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4581128"/>
            <a:ext cx="8153400" cy="1514872"/>
          </a:xfrm>
        </p:spPr>
        <p:txBody>
          <a:bodyPr/>
          <a:lstStyle/>
          <a:p>
            <a:r>
              <a:rPr lang="en-GB" dirty="0" smtClean="0"/>
              <a:t>Assume each module has two assessments and the marks are stored in mark1 and mark2.</a:t>
            </a:r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179513" y="160020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=""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=""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="" xmlns:a16="http://schemas.microsoft.com/office/drawing/2014/main" val="744423079"/>
                    </a:ext>
                  </a:extLst>
                </a:gridCol>
                <a:gridCol w="792088"/>
                <a:gridCol w="792088">
                  <a:extLst>
                    <a:ext uri="{9D8B030D-6E8A-4147-A177-3AD203B41FA5}">
                      <a16:colId xmlns=""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=""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=""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=""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student</a:t>
                      </a:r>
                      <a:br>
                        <a:rPr lang="en-GB" sz="1400" dirty="0" smtClean="0"/>
                      </a:br>
                      <a:r>
                        <a:rPr lang="en-GB" sz="1400" dirty="0" smtClean="0"/>
                        <a:t>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credits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5352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Unnormalised</a:t>
            </a:r>
            <a:r>
              <a:rPr lang="en-GB" dirty="0"/>
              <a:t> Form (UNF) and First Normal Form (1NF)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r>
              <a:rPr lang="en-GB" dirty="0" err="1"/>
              <a:t>Unnormalised</a:t>
            </a:r>
            <a:r>
              <a:rPr lang="en-GB" dirty="0"/>
              <a:t> Form (UNF)</a:t>
            </a:r>
          </a:p>
          <a:p>
            <a:pPr lvl="1"/>
            <a:r>
              <a:rPr lang="en-GB" dirty="0"/>
              <a:t>A table that contains one or more repeating groups.</a:t>
            </a:r>
          </a:p>
          <a:p>
            <a:pPr lvl="1"/>
            <a:r>
              <a:rPr lang="en-GB" dirty="0"/>
              <a:t>A repeating group is a group of attributes with one or more these attributes containing two or more values for a cell in a table.</a:t>
            </a:r>
          </a:p>
          <a:p>
            <a:r>
              <a:rPr lang="en-GB" dirty="0"/>
              <a:t>First Normal Form (1NF)</a:t>
            </a:r>
          </a:p>
          <a:p>
            <a:pPr lvl="1"/>
            <a:r>
              <a:rPr lang="en-GB" dirty="0"/>
              <a:t>A relation in which the intersection of each row and column </a:t>
            </a:r>
            <a:r>
              <a:rPr lang="en-GB" i="1" dirty="0"/>
              <a:t>contains one and only one </a:t>
            </a:r>
            <a:r>
              <a:rPr lang="en-GB" i="1" dirty="0" smtClean="0"/>
              <a:t>value</a:t>
            </a:r>
            <a:r>
              <a:rPr lang="en-GB" dirty="0" smtClean="0"/>
              <a:t>.</a:t>
            </a:r>
            <a:endParaRPr lang="en-GB" dirty="0"/>
          </a:p>
          <a:p>
            <a:pPr lvl="1"/>
            <a:r>
              <a:rPr lang="en-GB" dirty="0"/>
              <a:t>That is, there are no repeating groups.</a:t>
            </a:r>
          </a:p>
        </p:txBody>
      </p:sp>
    </p:spTree>
    <p:extLst>
      <p:ext uri="{BB962C8B-B14F-4D97-AF65-F5344CB8AC3E}">
        <p14:creationId xmlns:p14="http://schemas.microsoft.com/office/powerpoint/2010/main" val="51740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UNF to 1NF: Step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</a:t>
            </a:r>
            <a:r>
              <a:rPr lang="en-GB" dirty="0" err="1"/>
              <a:t>unnormalise</a:t>
            </a:r>
            <a:r>
              <a:rPr lang="en-GB" dirty="0"/>
              <a:t>:</a:t>
            </a:r>
          </a:p>
          <a:p>
            <a:r>
              <a:rPr lang="en-GB" dirty="0"/>
              <a:t>Identify and nominate </a:t>
            </a:r>
            <a:r>
              <a:rPr lang="en-GB" dirty="0" smtClean="0"/>
              <a:t>an </a:t>
            </a:r>
            <a:r>
              <a:rPr lang="en-GB" dirty="0"/>
              <a:t>attribute or group of attributes as the key for the </a:t>
            </a:r>
            <a:r>
              <a:rPr lang="en-GB" dirty="0" err="1"/>
              <a:t>unnormalised</a:t>
            </a:r>
            <a:r>
              <a:rPr lang="en-GB" dirty="0"/>
              <a:t> table.</a:t>
            </a:r>
          </a:p>
          <a:p>
            <a:r>
              <a:rPr lang="en-GB" dirty="0"/>
              <a:t>Identify the repeating group(s) in the </a:t>
            </a:r>
            <a:r>
              <a:rPr lang="en-GB" dirty="0" err="1"/>
              <a:t>unnormalised</a:t>
            </a:r>
            <a:r>
              <a:rPr lang="en-GB" dirty="0"/>
              <a:t> table which repeats for the key attribute(s) identified in last step.</a:t>
            </a:r>
          </a:p>
        </p:txBody>
      </p:sp>
    </p:spTree>
    <p:extLst>
      <p:ext uri="{BB962C8B-B14F-4D97-AF65-F5344CB8AC3E}">
        <p14:creationId xmlns:p14="http://schemas.microsoft.com/office/powerpoint/2010/main" val="37163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UNF to 1NF: Step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78972"/>
          </a:xfrm>
        </p:spPr>
        <p:txBody>
          <a:bodyPr>
            <a:normAutofit/>
          </a:bodyPr>
          <a:lstStyle/>
          <a:p>
            <a:r>
              <a:rPr lang="en-GB" b="1" dirty="0"/>
              <a:t>Method 1</a:t>
            </a:r>
            <a:r>
              <a:rPr lang="en-GB" dirty="0"/>
              <a:t>: Flatten the table</a:t>
            </a:r>
          </a:p>
          <a:p>
            <a:pPr lvl="1"/>
            <a:r>
              <a:rPr lang="en-GB" dirty="0"/>
              <a:t>Create separate rows for each value in the repeating group of data.</a:t>
            </a:r>
          </a:p>
          <a:p>
            <a:pPr lvl="1"/>
            <a:r>
              <a:rPr lang="en-GB" dirty="0"/>
              <a:t>For the repeating group values (attributes with single values), fill the values down in the new rows created.</a:t>
            </a:r>
          </a:p>
          <a:p>
            <a:r>
              <a:rPr lang="en-GB" b="1" dirty="0"/>
              <a:t>Method 2</a:t>
            </a:r>
            <a:r>
              <a:rPr lang="en-GB" dirty="0"/>
              <a:t>: Splitting the table by placing the repeating data along with the original key attribute(s) into a separate table. </a:t>
            </a:r>
          </a:p>
          <a:p>
            <a:pPr lvl="1"/>
            <a:r>
              <a:rPr lang="en-GB" dirty="0"/>
              <a:t>Note: If there are multiple repeating groups, repeat this process till there are no repeating groups remain.</a:t>
            </a:r>
          </a:p>
        </p:txBody>
      </p:sp>
    </p:spTree>
    <p:extLst>
      <p:ext uri="{BB962C8B-B14F-4D97-AF65-F5344CB8AC3E}">
        <p14:creationId xmlns:p14="http://schemas.microsoft.com/office/powerpoint/2010/main" val="423998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UNF to 1NF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and Nominate Key</a:t>
            </a:r>
            <a:r>
              <a:rPr lang="en-GB" dirty="0" smtClean="0"/>
              <a:t>:</a:t>
            </a:r>
            <a:endParaRPr lang="en-GB" dirty="0"/>
          </a:p>
          <a:p>
            <a:r>
              <a:rPr lang="en-GB" dirty="0"/>
              <a:t>What are the repeating groups?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123728" y="2780928"/>
            <a:ext cx="6840760" cy="3315072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179513" y="3099276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=""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=""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="" xmlns:a16="http://schemas.microsoft.com/office/drawing/2014/main" val="744423079"/>
                    </a:ext>
                  </a:extLst>
                </a:gridCol>
                <a:gridCol w="792088"/>
                <a:gridCol w="792088">
                  <a:extLst>
                    <a:ext uri="{9D8B030D-6E8A-4147-A177-3AD203B41FA5}">
                      <a16:colId xmlns=""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=""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=""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=""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student</a:t>
                      </a:r>
                      <a:br>
                        <a:rPr lang="en-GB" sz="1400" dirty="0" smtClean="0"/>
                      </a:br>
                      <a:r>
                        <a:rPr lang="en-GB" sz="1400" dirty="0" smtClean="0"/>
                        <a:t>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credits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292080" y="1589057"/>
            <a:ext cx="188545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900" b="1" dirty="0" err="1" smtClean="0">
                <a:solidFill>
                  <a:prstClr val="black"/>
                </a:solidFill>
              </a:rPr>
              <a:t>studentID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91593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UNF to </a:t>
            </a:r>
            <a:r>
              <a:rPr lang="en-GB" dirty="0" smtClean="0"/>
              <a:t>1NF Method 1: </a:t>
            </a:r>
            <a:br>
              <a:rPr lang="en-GB" dirty="0" smtClean="0"/>
            </a:br>
            <a:r>
              <a:rPr lang="en-GB" dirty="0" smtClean="0"/>
              <a:t>Flattening </a:t>
            </a:r>
            <a:r>
              <a:rPr lang="en-GB" dirty="0"/>
              <a:t>the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Fill </a:t>
            </a:r>
            <a:r>
              <a:rPr lang="en-GB" dirty="0"/>
              <a:t>the group values down in the empty cells.</a:t>
            </a:r>
          </a:p>
        </p:txBody>
      </p:sp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179513" y="270892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=""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=""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="" xmlns:a16="http://schemas.microsoft.com/office/drawing/2014/main" val="744423079"/>
                    </a:ext>
                  </a:extLst>
                </a:gridCol>
                <a:gridCol w="792088"/>
                <a:gridCol w="792088">
                  <a:extLst>
                    <a:ext uri="{9D8B030D-6E8A-4147-A177-3AD203B41FA5}">
                      <a16:colId xmlns=""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=""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=""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=""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student</a:t>
                      </a:r>
                      <a:br>
                        <a:rPr lang="en-GB" sz="1400" dirty="0" smtClean="0"/>
                      </a:br>
                      <a:r>
                        <a:rPr lang="en-GB" sz="1400" dirty="0" smtClean="0"/>
                        <a:t>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credits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107504" y="3645024"/>
            <a:ext cx="2016224" cy="504056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107504" y="4515428"/>
            <a:ext cx="2016224" cy="929796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03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UNF to </a:t>
            </a:r>
            <a:r>
              <a:rPr lang="en-GB" dirty="0" smtClean="0"/>
              <a:t>1NF Method1: </a:t>
            </a:r>
            <a:br>
              <a:rPr lang="en-GB" dirty="0" smtClean="0"/>
            </a:br>
            <a:r>
              <a:rPr lang="en-GB" dirty="0" smtClean="0"/>
              <a:t>Creating </a:t>
            </a:r>
            <a:r>
              <a:rPr lang="en-GB" dirty="0"/>
              <a:t>Separate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14112" cy="4495800"/>
          </a:xfrm>
        </p:spPr>
        <p:txBody>
          <a:bodyPr/>
          <a:lstStyle/>
          <a:p>
            <a:r>
              <a:rPr lang="en-GB" dirty="0" smtClean="0"/>
              <a:t>Recall </a:t>
            </a:r>
            <a:r>
              <a:rPr lang="en-GB" dirty="0"/>
              <a:t>that the key field identified was </a:t>
            </a:r>
            <a:r>
              <a:rPr lang="en-GB" b="1" dirty="0" err="1" smtClean="0"/>
              <a:t>studentID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Splitting the table by placing the repeating data with this key field </a:t>
            </a:r>
            <a:r>
              <a:rPr lang="en-GB" dirty="0" smtClean="0"/>
              <a:t>(</a:t>
            </a:r>
            <a:r>
              <a:rPr lang="en-GB" dirty="0" err="1" smtClean="0"/>
              <a:t>studentID</a:t>
            </a:r>
            <a:r>
              <a:rPr lang="en-GB" dirty="0" smtClean="0"/>
              <a:t>) </a:t>
            </a:r>
            <a:r>
              <a:rPr lang="en-GB" dirty="0"/>
              <a:t>into a separate table produces the following relations.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2132942" y="3789040"/>
            <a:ext cx="6928620" cy="3027647"/>
            <a:chOff x="2132942" y="3429000"/>
            <a:chExt cx="6928620" cy="3387687"/>
          </a:xfrm>
        </p:grpSpPr>
        <p:sp>
          <p:nvSpPr>
            <p:cNvPr id="7" name="Rounded Rectangle 6"/>
            <p:cNvSpPr/>
            <p:nvPr/>
          </p:nvSpPr>
          <p:spPr>
            <a:xfrm>
              <a:off x="2132942" y="3519604"/>
              <a:ext cx="6922226" cy="3297083"/>
            </a:xfrm>
            <a:prstGeom prst="round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572000" y="3429000"/>
              <a:ext cx="4489562" cy="4132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Table 2 + key field column too, </a:t>
              </a:r>
              <a:r>
                <a:rPr lang="en-GB" b="1" dirty="0" err="1" smtClean="0"/>
                <a:t>studentID</a:t>
              </a:r>
              <a:endParaRPr lang="en-GB" b="1" dirty="0"/>
            </a:p>
          </p:txBody>
        </p:sp>
      </p:grpSp>
      <p:graphicFrame>
        <p:nvGraphicFramePr>
          <p:cNvPr id="12" name="Content Placeholder 3"/>
          <p:cNvGraphicFramePr>
            <a:graphicFrameLocks/>
          </p:cNvGraphicFramePr>
          <p:nvPr>
            <p:extLst/>
          </p:nvPr>
        </p:nvGraphicFramePr>
        <p:xfrm>
          <a:off x="179513" y="4149080"/>
          <a:ext cx="878497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=""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="" xmlns:a16="http://schemas.microsoft.com/office/drawing/2014/main" val="508841520"/>
                    </a:ext>
                  </a:extLst>
                </a:gridCol>
                <a:gridCol w="864096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="" xmlns:a16="http://schemas.microsoft.com/office/drawing/2014/main" val="744423079"/>
                    </a:ext>
                  </a:extLst>
                </a:gridCol>
                <a:gridCol w="792088"/>
                <a:gridCol w="792088">
                  <a:extLst>
                    <a:ext uri="{9D8B030D-6E8A-4147-A177-3AD203B41FA5}">
                      <a16:colId xmlns=""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=""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=""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=""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student</a:t>
                      </a:r>
                      <a:br>
                        <a:rPr lang="en-GB" sz="1400" dirty="0" smtClean="0"/>
                      </a:br>
                      <a:r>
                        <a:rPr lang="en-GB" sz="1400" dirty="0" smtClean="0"/>
                        <a:t>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credits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endParaRPr kumimoji="0" lang="en-GB" sz="14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  <p:grpSp>
        <p:nvGrpSpPr>
          <p:cNvPr id="4" name="Group 3"/>
          <p:cNvGrpSpPr/>
          <p:nvPr/>
        </p:nvGrpSpPr>
        <p:grpSpPr>
          <a:xfrm>
            <a:off x="88831" y="3819000"/>
            <a:ext cx="2044111" cy="2277000"/>
            <a:chOff x="163965" y="3582406"/>
            <a:chExt cx="2103779" cy="2226170"/>
          </a:xfrm>
        </p:grpSpPr>
        <p:sp>
          <p:nvSpPr>
            <p:cNvPr id="6" name="Rounded Rectangle 5"/>
            <p:cNvSpPr/>
            <p:nvPr/>
          </p:nvSpPr>
          <p:spPr>
            <a:xfrm>
              <a:off x="163965" y="3639487"/>
              <a:ext cx="2103779" cy="2169089"/>
            </a:xfrm>
            <a:prstGeom prst="roundRect">
              <a:avLst/>
            </a:prstGeom>
            <a:noFill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37957" y="3582406"/>
              <a:ext cx="95372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Table 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8606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1NF Tables (from Method 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Student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err="1" smtClean="0"/>
              <a:t>StudentModule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4427984" y="1772816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=""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=""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student</a:t>
                      </a:r>
                      <a:br>
                        <a:rPr lang="en-GB" sz="1400" dirty="0" smtClean="0"/>
                      </a:br>
                      <a:r>
                        <a:rPr lang="en-GB" sz="1400" dirty="0" smtClean="0"/>
                        <a:t>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147829676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836921" y="3843020"/>
          <a:ext cx="770485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="" xmlns:a16="http://schemas.microsoft.com/office/drawing/2014/main" val="3921345172"/>
                    </a:ext>
                  </a:extLst>
                </a:gridCol>
                <a:gridCol w="864096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="" xmlns:a16="http://schemas.microsoft.com/office/drawing/2014/main" val="744423079"/>
                    </a:ext>
                  </a:extLst>
                </a:gridCol>
                <a:gridCol w="792088"/>
                <a:gridCol w="792088">
                  <a:extLst>
                    <a:ext uri="{9D8B030D-6E8A-4147-A177-3AD203B41FA5}">
                      <a16:colId xmlns=""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=""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=""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=""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credits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5573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Normal Form (2NF)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relation that is in </a:t>
            </a:r>
            <a:r>
              <a:rPr lang="en-GB" b="1" dirty="0"/>
              <a:t>1NF</a:t>
            </a:r>
            <a:r>
              <a:rPr lang="en-GB" dirty="0"/>
              <a:t> </a:t>
            </a:r>
            <a:r>
              <a:rPr lang="en-GB" u="sng" dirty="0"/>
              <a:t>and</a:t>
            </a:r>
            <a:r>
              <a:rPr lang="en-GB" dirty="0"/>
              <a:t> every non-primary key attribute is </a:t>
            </a:r>
            <a:r>
              <a:rPr lang="en-GB" b="1" i="1" dirty="0"/>
              <a:t>fully functionally dependent</a:t>
            </a:r>
            <a:r>
              <a:rPr lang="en-GB" dirty="0"/>
              <a:t> on the primary key.</a:t>
            </a:r>
          </a:p>
          <a:p>
            <a:r>
              <a:rPr lang="en-GB" dirty="0"/>
              <a:t>This step involves </a:t>
            </a:r>
            <a:r>
              <a:rPr lang="en-GB" i="1" u="sng" dirty="0"/>
              <a:t>removing partial dependencies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64564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the primary key for </a:t>
            </a:r>
            <a:r>
              <a:rPr lang="en-GB" dirty="0" smtClean="0"/>
              <a:t>each 1NF </a:t>
            </a:r>
            <a:r>
              <a:rPr lang="en-GB" dirty="0"/>
              <a:t>relation.</a:t>
            </a:r>
          </a:p>
          <a:p>
            <a:r>
              <a:rPr lang="en-GB" dirty="0"/>
              <a:t>Identify the functional dependencies in the relation.</a:t>
            </a:r>
          </a:p>
          <a:p>
            <a:r>
              <a:rPr lang="en-GB" dirty="0"/>
              <a:t>Check for partial dependencies</a:t>
            </a:r>
          </a:p>
          <a:p>
            <a:pPr lvl="1"/>
            <a:r>
              <a:rPr lang="en-GB" dirty="0"/>
              <a:t>If partial dependencies exist on the primary key, remove them by placing them in a new relation along with a copy of their determinant (left side).</a:t>
            </a:r>
          </a:p>
          <a:p>
            <a:pPr lvl="1"/>
            <a:r>
              <a:rPr lang="en-GB" dirty="0"/>
              <a:t>And remove the duplicate rows in the new table.</a:t>
            </a:r>
          </a:p>
        </p:txBody>
      </p:sp>
    </p:spTree>
    <p:extLst>
      <p:ext uri="{BB962C8B-B14F-4D97-AF65-F5344CB8AC3E}">
        <p14:creationId xmlns:p14="http://schemas.microsoft.com/office/powerpoint/2010/main" val="358340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</a:t>
            </a:r>
            <a:r>
              <a:rPr lang="en-GB" dirty="0" smtClean="0"/>
              <a:t>Student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is the primary key? </a:t>
            </a:r>
            <a:r>
              <a:rPr lang="en-GB" b="1" dirty="0" err="1" smtClean="0"/>
              <a:t>studentID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1"/>
            <a:r>
              <a:rPr lang="en-GB" dirty="0" err="1" smtClean="0"/>
              <a:t>studentID</a:t>
            </a:r>
            <a:r>
              <a:rPr lang="en-GB" dirty="0" smtClean="0"/>
              <a:t> </a:t>
            </a:r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err="1" smtClean="0">
                <a:sym typeface="Wingdings" panose="05000000000000000000" pitchFamily="2" charset="2"/>
              </a:rPr>
              <a:t>studentName</a:t>
            </a:r>
            <a:endParaRPr lang="en-GB" dirty="0"/>
          </a:p>
          <a:p>
            <a:r>
              <a:rPr lang="en-GB" dirty="0"/>
              <a:t>Are there any partial dependencies?</a:t>
            </a:r>
          </a:p>
          <a:p>
            <a:pPr lvl="1"/>
            <a:r>
              <a:rPr lang="en-GB" dirty="0"/>
              <a:t>No, this is a simple functional dependency involving single attributes and it is clear that </a:t>
            </a:r>
            <a:r>
              <a:rPr lang="en-GB" dirty="0" err="1" smtClean="0"/>
              <a:t>studentName</a:t>
            </a:r>
            <a:r>
              <a:rPr lang="en-GB" dirty="0" smtClean="0"/>
              <a:t> </a:t>
            </a:r>
            <a:r>
              <a:rPr lang="en-GB" dirty="0"/>
              <a:t>is fully functionally dependent on </a:t>
            </a:r>
            <a:r>
              <a:rPr lang="en-GB" dirty="0" err="1" smtClean="0"/>
              <a:t>studentNo</a:t>
            </a:r>
            <a:endParaRPr lang="en-GB" dirty="0"/>
          </a:p>
          <a:p>
            <a:r>
              <a:rPr lang="en-GB" dirty="0" smtClean="0"/>
              <a:t>The Student table can remain as it is.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6821833" y="1556792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=""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=""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student</a:t>
                      </a:r>
                      <a:br>
                        <a:rPr lang="en-GB" sz="1400" dirty="0" smtClean="0"/>
                      </a:br>
                      <a:r>
                        <a:rPr lang="en-GB" sz="1400" dirty="0" smtClean="0"/>
                        <a:t>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14782967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6816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</a:t>
            </a:r>
            <a:r>
              <a:rPr lang="en-GB" dirty="0" err="1" smtClean="0"/>
              <a:t>StudentModule</a:t>
            </a:r>
            <a:r>
              <a:rPr lang="en-GB" dirty="0" smtClean="0"/>
              <a:t>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293096"/>
            <a:ext cx="8153400" cy="1802903"/>
          </a:xfrm>
        </p:spPr>
        <p:txBody>
          <a:bodyPr/>
          <a:lstStyle/>
          <a:p>
            <a:r>
              <a:rPr lang="en-GB" dirty="0"/>
              <a:t>What is the primary key? </a:t>
            </a:r>
            <a:endParaRPr lang="en-GB" b="1" dirty="0"/>
          </a:p>
          <a:p>
            <a:r>
              <a:rPr lang="en-GB" dirty="0"/>
              <a:t>What are the functional dependencies? </a:t>
            </a:r>
            <a:r>
              <a:rPr lang="en-GB" dirty="0" smtClean="0"/>
              <a:t>A </a:t>
            </a:r>
            <a:r>
              <a:rPr lang="en-GB" dirty="0"/>
              <a:t>few - next slide.</a:t>
            </a:r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836921" y="1556792"/>
          <a:ext cx="7704853" cy="26339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="" xmlns:a16="http://schemas.microsoft.com/office/drawing/2014/main" val="3921345172"/>
                    </a:ext>
                  </a:extLst>
                </a:gridCol>
                <a:gridCol w="864096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1368152">
                  <a:extLst>
                    <a:ext uri="{9D8B030D-6E8A-4147-A177-3AD203B41FA5}">
                      <a16:colId xmlns="" xmlns:a16="http://schemas.microsoft.com/office/drawing/2014/main" val="744423079"/>
                    </a:ext>
                  </a:extLst>
                </a:gridCol>
                <a:gridCol w="792088"/>
                <a:gridCol w="792088">
                  <a:extLst>
                    <a:ext uri="{9D8B030D-6E8A-4147-A177-3AD203B41FA5}">
                      <a16:colId xmlns="" xmlns:a16="http://schemas.microsoft.com/office/drawing/2014/main" val="3632423133"/>
                    </a:ext>
                  </a:extLst>
                </a:gridCol>
                <a:gridCol w="792088">
                  <a:extLst>
                    <a:ext uri="{9D8B030D-6E8A-4147-A177-3AD203B41FA5}">
                      <a16:colId xmlns="" xmlns:a16="http://schemas.microsoft.com/office/drawing/2014/main" val="1742271645"/>
                    </a:ext>
                  </a:extLst>
                </a:gridCol>
                <a:gridCol w="864096">
                  <a:extLst>
                    <a:ext uri="{9D8B030D-6E8A-4147-A177-3AD203B41FA5}">
                      <a16:colId xmlns="" xmlns:a16="http://schemas.microsoft.com/office/drawing/2014/main" val="3524448693"/>
                    </a:ext>
                  </a:extLst>
                </a:gridCol>
                <a:gridCol w="1368150">
                  <a:extLst>
                    <a:ext uri="{9D8B030D-6E8A-4147-A177-3AD203B41FA5}">
                      <a16:colId xmlns=""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credits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5908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StudentModule</a:t>
            </a:r>
            <a:r>
              <a:rPr lang="en-GB" dirty="0" smtClean="0"/>
              <a:t> Functional </a:t>
            </a:r>
            <a:r>
              <a:rPr lang="en-GB" dirty="0"/>
              <a:t>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184511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Primary key: </a:t>
            </a:r>
            <a:r>
              <a:rPr lang="en-GB" dirty="0" err="1" smtClean="0"/>
              <a:t>studentID</a:t>
            </a:r>
            <a:r>
              <a:rPr lang="en-GB" dirty="0" smtClean="0"/>
              <a:t>, </a:t>
            </a:r>
            <a:r>
              <a:rPr lang="en-GB" dirty="0" err="1" smtClean="0"/>
              <a:t>moduleCode</a:t>
            </a:r>
            <a:r>
              <a:rPr lang="en-GB" dirty="0" smtClean="0"/>
              <a:t>, </a:t>
            </a:r>
            <a:r>
              <a:rPr lang="en-GB" dirty="0"/>
              <a:t>so we have:</a:t>
            </a:r>
          </a:p>
          <a:p>
            <a:pPr marL="640080" lvl="2" indent="0">
              <a:buNone/>
            </a:pP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smtClean="0">
                <a:sym typeface="Wingdings" panose="05000000000000000000" pitchFamily="2" charset="2"/>
              </a:rPr>
              <a:t>mark1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smtClean="0">
                <a:sym typeface="Wingdings" panose="05000000000000000000" pitchFamily="2" charset="2"/>
              </a:rPr>
              <a:t>mark2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/>
          </a:p>
          <a:p>
            <a:r>
              <a:rPr lang="en-GB" dirty="0"/>
              <a:t>Recall: partial dependencies involves identifying attributes that are functionally dependent on a </a:t>
            </a:r>
            <a:r>
              <a:rPr lang="en-GB" b="1" dirty="0"/>
              <a:t>subset</a:t>
            </a:r>
            <a:r>
              <a:rPr lang="en-GB" dirty="0"/>
              <a:t> of the determinant (left-side).</a:t>
            </a:r>
          </a:p>
          <a:p>
            <a:pPr lvl="1"/>
            <a:r>
              <a:rPr lang="en-GB" dirty="0" smtClean="0"/>
              <a:t>Nothing is </a:t>
            </a:r>
            <a:r>
              <a:rPr lang="en-GB" dirty="0"/>
              <a:t>functionally dependent on </a:t>
            </a:r>
            <a:r>
              <a:rPr lang="en-GB" dirty="0" err="1" smtClean="0"/>
              <a:t>studentID</a:t>
            </a:r>
            <a:r>
              <a:rPr lang="en-GB" dirty="0" smtClean="0"/>
              <a:t> alone (you need both </a:t>
            </a:r>
            <a:r>
              <a:rPr lang="en-GB" dirty="0" err="1" smtClean="0"/>
              <a:t>studentID</a:t>
            </a:r>
            <a:r>
              <a:rPr lang="en-GB" dirty="0" smtClean="0"/>
              <a:t> and </a:t>
            </a:r>
            <a:r>
              <a:rPr lang="en-GB" dirty="0" err="1" smtClean="0"/>
              <a:t>moduleCode</a:t>
            </a:r>
            <a:r>
              <a:rPr lang="en-GB" dirty="0" smtClean="0"/>
              <a:t> to determine other values).</a:t>
            </a:r>
            <a:endParaRPr lang="en-GB" dirty="0"/>
          </a:p>
          <a:p>
            <a:pPr lvl="1"/>
            <a:r>
              <a:rPr lang="en-GB" dirty="0"/>
              <a:t>But what about </a:t>
            </a:r>
            <a:r>
              <a:rPr lang="en-GB" dirty="0" err="1" smtClean="0"/>
              <a:t>moduleCode</a:t>
            </a:r>
            <a:r>
              <a:rPr lang="en-GB" dirty="0" smtClean="0"/>
              <a:t>?</a:t>
            </a:r>
            <a:endParaRPr lang="en-GB" dirty="0"/>
          </a:p>
          <a:p>
            <a:pPr marL="685800" lvl="2" indent="0">
              <a:buNone/>
            </a:pPr>
            <a:r>
              <a:rPr lang="en-GB" dirty="0" err="1" smtClean="0"/>
              <a:t>moduleCode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/>
              <a:t>If we extract this dependency from the </a:t>
            </a:r>
            <a:r>
              <a:rPr lang="en-GB" dirty="0" smtClean="0"/>
              <a:t>table, leaving the remaining fields for functional dependency (</a:t>
            </a:r>
            <a:r>
              <a:rPr lang="en-GB" dirty="0" err="1" smtClean="0"/>
              <a:t>studentID</a:t>
            </a:r>
            <a:r>
              <a:rPr lang="en-GB" dirty="0" smtClean="0"/>
              <a:t>, </a:t>
            </a:r>
            <a:r>
              <a:rPr lang="en-GB" dirty="0" err="1" smtClean="0"/>
              <a:t>moduleCode</a:t>
            </a:r>
            <a:r>
              <a:rPr lang="en-GB" dirty="0" smtClean="0"/>
              <a:t>), </a:t>
            </a:r>
            <a:r>
              <a:rPr lang="en-GB" dirty="0"/>
              <a:t>we get the two tables on </a:t>
            </a:r>
            <a:r>
              <a:rPr lang="en-GB" dirty="0" smtClean="0"/>
              <a:t>the next </a:t>
            </a:r>
            <a:r>
              <a:rPr lang="en-GB" dirty="0"/>
              <a:t>slide.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643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1NF to 2NF: </a:t>
            </a:r>
            <a:r>
              <a:rPr lang="en-GB" dirty="0" err="1" smtClean="0"/>
              <a:t>StudentModule</a:t>
            </a:r>
            <a:r>
              <a:rPr lang="en-GB" dirty="0" smtClean="0"/>
              <a:t>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 smtClean="0"/>
              <a:t>ModuleLecturer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StudentModule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771801" y="2089656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="" xmlns:a16="http://schemas.microsoft.com/office/drawing/2014/main" val="744423079"/>
                    </a:ext>
                  </a:extLst>
                </a:gridCol>
                <a:gridCol w="811258"/>
                <a:gridCol w="1180012">
                  <a:extLst>
                    <a:ext uri="{9D8B030D-6E8A-4147-A177-3AD203B41FA5}">
                      <a16:colId xmlns=""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=""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credits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603868" y="4228296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=""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=""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=""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mark2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6620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2NF Tables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843808" y="2305680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="" xmlns:a16="http://schemas.microsoft.com/office/drawing/2014/main" val="744423079"/>
                    </a:ext>
                  </a:extLst>
                </a:gridCol>
                <a:gridCol w="811258"/>
                <a:gridCol w="1180012">
                  <a:extLst>
                    <a:ext uri="{9D8B030D-6E8A-4147-A177-3AD203B41FA5}">
                      <a16:colId xmlns=""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=""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credits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603868" y="4372312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=""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=""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=""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mark2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609600" y="1881128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=""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=""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student</a:t>
                      </a:r>
                      <a:br>
                        <a:rPr lang="en-GB" sz="1400" dirty="0" smtClean="0"/>
                      </a:br>
                      <a:r>
                        <a:rPr lang="en-GB" sz="1400" dirty="0" smtClean="0"/>
                        <a:t>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09600" y="1484784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Student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771800" y="1916832"/>
            <a:ext cx="1890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ModuleLecturer</a:t>
            </a:r>
            <a:endParaRPr lang="en-GB" b="1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4579959" y="4029618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StudentModule</a:t>
            </a:r>
            <a:endParaRPr lang="en-GB" b="1" dirty="0" smtClean="0"/>
          </a:p>
        </p:txBody>
      </p:sp>
    </p:spTree>
    <p:extLst>
      <p:ext uri="{BB962C8B-B14F-4D97-AF65-F5344CB8AC3E}">
        <p14:creationId xmlns:p14="http://schemas.microsoft.com/office/powerpoint/2010/main" val="321784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Normal Form (3NF)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A relation that is in both 1NF and 2NF </a:t>
            </a:r>
            <a:r>
              <a:rPr lang="en-GB" b="1" dirty="0"/>
              <a:t>and</a:t>
            </a:r>
            <a:r>
              <a:rPr lang="en-GB" dirty="0"/>
              <a:t> in which no non-primary key is transitively dependent on the primary key.</a:t>
            </a:r>
          </a:p>
          <a:p>
            <a:r>
              <a:rPr lang="en-GB" dirty="0"/>
              <a:t>Based on the concept of transitive dependency.</a:t>
            </a:r>
          </a:p>
          <a:p>
            <a:r>
              <a:rPr lang="en-GB" dirty="0"/>
              <a:t>Recall that transitive dependency is a condition where:</a:t>
            </a:r>
          </a:p>
          <a:p>
            <a:pPr lvl="1"/>
            <a:r>
              <a:rPr lang="en-GB" dirty="0"/>
              <a:t>A, B and C are attributes of a relation such that if A</a:t>
            </a:r>
            <a:r>
              <a:rPr lang="en-GB" dirty="0">
                <a:sym typeface="Wingdings" panose="05000000000000000000" pitchFamily="2" charset="2"/>
              </a:rPr>
              <a:t> B and B C, 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then C is transitively dependent on A through B (provided that A is not functionally dependent on B or C).</a:t>
            </a:r>
          </a:p>
        </p:txBody>
      </p:sp>
    </p:spTree>
    <p:extLst>
      <p:ext uri="{BB962C8B-B14F-4D97-AF65-F5344CB8AC3E}">
        <p14:creationId xmlns:p14="http://schemas.microsoft.com/office/powerpoint/2010/main" val="184441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to 3NF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Identify the primary key in the 2NF relation</a:t>
            </a:r>
          </a:p>
          <a:p>
            <a:r>
              <a:rPr lang="en-GB" dirty="0"/>
              <a:t>Identify functional dependencies in the relation.</a:t>
            </a:r>
          </a:p>
          <a:p>
            <a:r>
              <a:rPr lang="en-GB" dirty="0"/>
              <a:t>Check if transitive dependencies exist on the primary key and remove them by placing them in a new relation with a copy of their determinant</a:t>
            </a:r>
            <a:r>
              <a:rPr lang="en-GB" dirty="0" smtClean="0"/>
              <a:t>.</a:t>
            </a:r>
          </a:p>
          <a:p>
            <a:r>
              <a:rPr lang="en-GB" dirty="0" smtClean="0"/>
              <a:t>Note:</a:t>
            </a:r>
          </a:p>
          <a:p>
            <a:pPr lvl="1"/>
            <a:r>
              <a:rPr lang="en-GB" dirty="0" smtClean="0"/>
              <a:t>All the non-primary keys in the </a:t>
            </a:r>
            <a:r>
              <a:rPr lang="en-GB" dirty="0"/>
              <a:t>Student and </a:t>
            </a:r>
            <a:r>
              <a:rPr lang="en-GB" dirty="0" err="1"/>
              <a:t>StudentModuleGrade</a:t>
            </a:r>
            <a:r>
              <a:rPr lang="en-GB" dirty="0"/>
              <a:t> tables </a:t>
            </a:r>
            <a:r>
              <a:rPr lang="en-GB" dirty="0" smtClean="0"/>
              <a:t>are functionally dependent on only their primary keys.</a:t>
            </a:r>
          </a:p>
          <a:p>
            <a:pPr lvl="1"/>
            <a:r>
              <a:rPr lang="en-GB" dirty="0" smtClean="0"/>
              <a:t>They do not have any transitive dependencies.</a:t>
            </a:r>
          </a:p>
        </p:txBody>
      </p:sp>
    </p:spTree>
    <p:extLst>
      <p:ext uri="{BB962C8B-B14F-4D97-AF65-F5344CB8AC3E}">
        <p14:creationId xmlns:p14="http://schemas.microsoft.com/office/powerpoint/2010/main" val="204010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2NF to 3NF: </a:t>
            </a:r>
            <a:r>
              <a:rPr lang="en-GB" dirty="0" err="1" smtClean="0"/>
              <a:t>ModuleLecturer</a:t>
            </a:r>
            <a:r>
              <a:rPr lang="en-GB" dirty="0" smtClean="0"/>
              <a:t> </a:t>
            </a:r>
            <a:r>
              <a:rPr lang="en-GB" dirty="0"/>
              <a:t>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3140968"/>
            <a:ext cx="8531352" cy="3717032"/>
          </a:xfrm>
        </p:spPr>
        <p:txBody>
          <a:bodyPr>
            <a:normAutofit fontScale="92500"/>
          </a:bodyPr>
          <a:lstStyle/>
          <a:p>
            <a:r>
              <a:rPr lang="en-GB" dirty="0"/>
              <a:t>What is the primary key? </a:t>
            </a:r>
            <a:r>
              <a:rPr lang="en-GB" b="1" dirty="0" err="1" smtClean="0"/>
              <a:t>moduleCode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2"/>
            <a:r>
              <a:rPr lang="en-GB" dirty="0" err="1" smtClean="0"/>
              <a:t>moduleCode</a:t>
            </a:r>
            <a:r>
              <a:rPr lang="en-GB" dirty="0" smtClean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2"/>
            <a:r>
              <a:rPr lang="en-GB" dirty="0" err="1" smtClean="0">
                <a:sym typeface="Wingdings" panose="05000000000000000000" pitchFamily="2" charset="2"/>
              </a:rPr>
              <a:t>lecturerID</a:t>
            </a:r>
            <a:r>
              <a:rPr lang="en-GB" dirty="0" smtClean="0">
                <a:sym typeface="Wingdings" panose="05000000000000000000" pitchFamily="2" charset="2"/>
              </a:rPr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 smtClean="0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Any transitive dependencies?</a:t>
            </a:r>
          </a:p>
          <a:p>
            <a:pPr lvl="2"/>
            <a:r>
              <a:rPr lang="en-GB" dirty="0"/>
              <a:t>Yes: </a:t>
            </a:r>
            <a:r>
              <a:rPr lang="en-GB" dirty="0" err="1" smtClean="0"/>
              <a:t>lecturerID</a:t>
            </a:r>
            <a:r>
              <a:rPr lang="en-GB" dirty="0" smtClean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 smtClean="0">
                <a:sym typeface="Wingdings" panose="05000000000000000000" pitchFamily="2" charset="2"/>
              </a:rPr>
              <a:t>lecturerName</a:t>
            </a:r>
            <a:r>
              <a:rPr lang="en-GB" dirty="0" smtClean="0">
                <a:sym typeface="Wingdings" panose="05000000000000000000" pitchFamily="2" charset="2"/>
              </a:rPr>
              <a:t> </a:t>
            </a:r>
            <a:endParaRPr lang="en-GB" dirty="0">
              <a:sym typeface="Wingdings" panose="05000000000000000000" pitchFamily="2" charset="2"/>
            </a:endParaRPr>
          </a:p>
          <a:p>
            <a:pPr marL="1097280" lvl="3" indent="0">
              <a:buNone/>
            </a:pPr>
            <a:r>
              <a:rPr lang="en-GB" dirty="0" err="1" smtClean="0">
                <a:sym typeface="Wingdings" panose="05000000000000000000" pitchFamily="2" charset="2"/>
              </a:rPr>
              <a:t>moduleCode</a:t>
            </a:r>
            <a:r>
              <a:rPr lang="en-GB" dirty="0" smtClean="0">
                <a:sym typeface="Wingdings" panose="05000000000000000000" pitchFamily="2" charset="2"/>
              </a:rPr>
              <a:t> functionally </a:t>
            </a:r>
            <a:r>
              <a:rPr lang="en-GB" dirty="0">
                <a:sym typeface="Wingdings" panose="05000000000000000000" pitchFamily="2" charset="2"/>
              </a:rPr>
              <a:t>determines </a:t>
            </a:r>
            <a:r>
              <a:rPr lang="en-GB" dirty="0" err="1" smtClean="0">
                <a:sym typeface="Wingdings" panose="05000000000000000000" pitchFamily="2" charset="2"/>
              </a:rPr>
              <a:t>lecturerName</a:t>
            </a:r>
            <a:r>
              <a:rPr lang="en-GB" dirty="0" smtClean="0">
                <a:sym typeface="Wingdings" panose="05000000000000000000" pitchFamily="2" charset="2"/>
              </a:rPr>
              <a:t> </a:t>
            </a:r>
            <a:r>
              <a:rPr lang="en-GB" dirty="0">
                <a:sym typeface="Wingdings" panose="05000000000000000000" pitchFamily="2" charset="2"/>
              </a:rPr>
              <a:t>via the </a:t>
            </a:r>
            <a:r>
              <a:rPr lang="en-GB" dirty="0" err="1" smtClean="0">
                <a:sym typeface="Wingdings" panose="05000000000000000000" pitchFamily="2" charset="2"/>
              </a:rPr>
              <a:t>lecturerID</a:t>
            </a:r>
            <a:r>
              <a:rPr lang="en-GB" dirty="0" smtClean="0">
                <a:sym typeface="Wingdings" panose="05000000000000000000" pitchFamily="2" charset="2"/>
              </a:rPr>
              <a:t>.</a:t>
            </a:r>
            <a:endParaRPr lang="en-GB" dirty="0">
              <a:sym typeface="Wingdings" panose="05000000000000000000" pitchFamily="2" charset="2"/>
            </a:endParaRPr>
          </a:p>
          <a:p>
            <a:pPr lvl="2"/>
            <a:r>
              <a:rPr lang="en-GB" dirty="0">
                <a:sym typeface="Wingdings" panose="05000000000000000000" pitchFamily="2" charset="2"/>
              </a:rPr>
              <a:t>Remove this transitive dependency into a separate relation.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1642091" y="1587744"/>
          <a:ext cx="609451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="" xmlns:a16="http://schemas.microsoft.com/office/drawing/2014/main" val="744423079"/>
                    </a:ext>
                  </a:extLst>
                </a:gridCol>
                <a:gridCol w="811258"/>
                <a:gridCol w="1180012">
                  <a:extLst>
                    <a:ext uri="{9D8B030D-6E8A-4147-A177-3AD203B41FA5}">
                      <a16:colId xmlns=""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=""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credits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1920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2NF to 3NF: </a:t>
            </a:r>
            <a:r>
              <a:rPr lang="en-GB" dirty="0" err="1" smtClean="0"/>
              <a:t>ModuleLecturer</a:t>
            </a:r>
            <a:r>
              <a:rPr lang="en-GB" dirty="0" smtClean="0"/>
              <a:t>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Lecturer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2671535" y="2100456"/>
          <a:ext cx="2554477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80012">
                  <a:extLst>
                    <a:ext uri="{9D8B030D-6E8A-4147-A177-3AD203B41FA5}">
                      <a16:colId xmlns=""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=""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2671534" y="4177888"/>
          <a:ext cx="472004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="" xmlns:a16="http://schemas.microsoft.com/office/drawing/2014/main" val="744423079"/>
                    </a:ext>
                  </a:extLst>
                </a:gridCol>
                <a:gridCol w="811258"/>
                <a:gridCol w="1180012">
                  <a:extLst>
                    <a:ext uri="{9D8B030D-6E8A-4147-A177-3AD203B41FA5}">
                      <a16:colId xmlns="" xmlns:a16="http://schemas.microsoft.com/office/drawing/2014/main" val="352444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credits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8277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Normalised 3NF Relations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609600" y="4398950"/>
          <a:ext cx="2554477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80012">
                  <a:extLst>
                    <a:ext uri="{9D8B030D-6E8A-4147-A177-3AD203B41FA5}">
                      <a16:colId xmlns=""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=""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/>
          </p:nvPr>
        </p:nvGraphicFramePr>
        <p:xfrm>
          <a:off x="4042952" y="1945640"/>
          <a:ext cx="472004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="" xmlns:a16="http://schemas.microsoft.com/office/drawing/2014/main" val="744423079"/>
                    </a:ext>
                  </a:extLst>
                </a:gridCol>
                <a:gridCol w="811258"/>
                <a:gridCol w="1180012">
                  <a:extLst>
                    <a:ext uri="{9D8B030D-6E8A-4147-A177-3AD203B41FA5}">
                      <a16:colId xmlns="" xmlns:a16="http://schemas.microsoft.com/office/drawing/2014/main" val="352444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credits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lecturerID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4600820" y="4398950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=""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=""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=""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=""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mark1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mark2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  <a:endParaRPr kumimoji="0" lang="en-GB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/>
          </p:cNvGraphicFramePr>
          <p:nvPr>
            <p:extLst/>
          </p:nvPr>
        </p:nvGraphicFramePr>
        <p:xfrm>
          <a:off x="609600" y="1993570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=""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=""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student</a:t>
                      </a:r>
                      <a:br>
                        <a:rPr lang="en-GB" sz="1400" dirty="0" smtClean="0"/>
                      </a:br>
                      <a:r>
                        <a:rPr lang="en-GB" sz="1400" dirty="0" smtClean="0"/>
                        <a:t>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=""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09600" y="1597226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Student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72000" y="4035876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StudentModule</a:t>
            </a:r>
            <a:endParaRPr lang="en-GB" b="1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609600" y="4029618"/>
            <a:ext cx="1094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Lecturer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042952" y="1597226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Module</a:t>
            </a:r>
          </a:p>
        </p:txBody>
      </p:sp>
    </p:spTree>
    <p:extLst>
      <p:ext uri="{BB962C8B-B14F-4D97-AF65-F5344CB8AC3E}">
        <p14:creationId xmlns:p14="http://schemas.microsoft.com/office/powerpoint/2010/main" val="385008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9869</TotalTime>
  <Words>3458</Words>
  <Application>Microsoft Office PowerPoint</Application>
  <PresentationFormat>On-screen Show (4:3)</PresentationFormat>
  <Paragraphs>969</Paragraphs>
  <Slides>47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3" baseType="lpstr">
      <vt:lpstr>Arial</vt:lpstr>
      <vt:lpstr>Calibri</vt:lpstr>
      <vt:lpstr>Cambria</vt:lpstr>
      <vt:lpstr>Wingdings</vt:lpstr>
      <vt:lpstr>Wingdings 2</vt:lpstr>
      <vt:lpstr>Median</vt:lpstr>
      <vt:lpstr>Normalisation Refresher</vt:lpstr>
      <vt:lpstr>Today’s Lecture</vt:lpstr>
      <vt:lpstr>Normalisation</vt:lpstr>
      <vt:lpstr>The Purpose of Normalisation</vt:lpstr>
      <vt:lpstr>Data Redundancy and Update Anomalies</vt:lpstr>
      <vt:lpstr>Redundancy</vt:lpstr>
      <vt:lpstr>Insertion Anomalies</vt:lpstr>
      <vt:lpstr>Update (Modification) Anomalies</vt:lpstr>
      <vt:lpstr>Deletion Anomalies</vt:lpstr>
      <vt:lpstr>The Better Design</vt:lpstr>
      <vt:lpstr>Decomposing Into Smaller Tables</vt:lpstr>
      <vt:lpstr>Functional Dependencies</vt:lpstr>
      <vt:lpstr>Functional Dependencies</vt:lpstr>
      <vt:lpstr>Functional Dependency Examples</vt:lpstr>
      <vt:lpstr>Functional Dependency Examples</vt:lpstr>
      <vt:lpstr>Full Functional Dependency</vt:lpstr>
      <vt:lpstr>Full Functional Dependency</vt:lpstr>
      <vt:lpstr>Question</vt:lpstr>
      <vt:lpstr>Answer</vt:lpstr>
      <vt:lpstr>Transitive Dependencies</vt:lpstr>
      <vt:lpstr>Transitive Dependency Example</vt:lpstr>
      <vt:lpstr>Why all this Functional Dependency Talk?</vt:lpstr>
      <vt:lpstr>Functional Dependencies in Normalisation</vt:lpstr>
      <vt:lpstr>The Process of Normalisation</vt:lpstr>
      <vt:lpstr>The Process of Normalisation</vt:lpstr>
      <vt:lpstr>Normal Forms (NFs)</vt:lpstr>
      <vt:lpstr>The Process of Normalisation</vt:lpstr>
      <vt:lpstr>Sample Data: Student Module Report</vt:lpstr>
      <vt:lpstr>Unnormalised Form (UNF) and First Normal Form (1NF)</vt:lpstr>
      <vt:lpstr>UNF to 1NF: Step 1</vt:lpstr>
      <vt:lpstr>UNF to 1NF: Step 2</vt:lpstr>
      <vt:lpstr>UNF to 1NF</vt:lpstr>
      <vt:lpstr>UNF to 1NF Method 1:  Flattening the Table</vt:lpstr>
      <vt:lpstr>UNF to 1NF Method1:  Creating Separate Table</vt:lpstr>
      <vt:lpstr>1NF Tables (from Method 2)</vt:lpstr>
      <vt:lpstr>Second Normal Form (2NF)</vt:lpstr>
      <vt:lpstr>2NF Steps</vt:lpstr>
      <vt:lpstr>1NF to 2NF: Student Table</vt:lpstr>
      <vt:lpstr>1NF to 2NF: StudentModule Table</vt:lpstr>
      <vt:lpstr>StudentModule Functional Dependencies</vt:lpstr>
      <vt:lpstr>1NF to 2NF: StudentModule Table</vt:lpstr>
      <vt:lpstr>2NF Tables</vt:lpstr>
      <vt:lpstr>Third Normal Form (3NF)</vt:lpstr>
      <vt:lpstr>2NF to 3NF</vt:lpstr>
      <vt:lpstr>2NF to 3NF: ModuleLecturer Table</vt:lpstr>
      <vt:lpstr>2NF to 3NF: ModuleLecturer Table</vt:lpstr>
      <vt:lpstr>The Normalised 3NF Relations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1235</cp:revision>
  <cp:lastPrinted>2014-09-29T16:21:25Z</cp:lastPrinted>
  <dcterms:created xsi:type="dcterms:W3CDTF">2013-09-18T07:00:31Z</dcterms:created>
  <dcterms:modified xsi:type="dcterms:W3CDTF">2017-10-17T09:16:30Z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