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2D9F31-57C0-EBC8-A2D5-D845AAFB8C5D}" v="497" dt="2025-11-21T23:02:21.129"/>
    <p1510:client id="{DDA932A6-2681-CAC8-C1C0-D311BB30F399}" v="6" dt="2025-11-21T23:04:12.101"/>
    <p1510:client id="{F054F843-6112-146B-031A-070A0C39F42B}" v="53" dt="2025-11-21T23:14:58.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76" autoAdjust="0"/>
    <p:restoredTop sz="96281"/>
  </p:normalViewPr>
  <p:slideViewPr>
    <p:cSldViewPr snapToGrid="0">
      <p:cViewPr varScale="1">
        <p:scale>
          <a:sx n="140" d="100"/>
          <a:sy n="140" d="100"/>
        </p:scale>
        <p:origin x="240" y="3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B55695-0AFD-4D50-9AB2-AEDE52DB2F4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63281E2-17F0-4918-935C-19C98C002553}">
      <dgm:prSet/>
      <dgm:spPr/>
      <dgm:t>
        <a:bodyPr/>
        <a:lstStyle/>
        <a:p>
          <a:r>
            <a:rPr lang="en-US" dirty="0"/>
            <a:t>M.K., 55-year-old male with uncontrolled Type 2 Diabetes.</a:t>
          </a:r>
        </a:p>
      </dgm:t>
    </dgm:pt>
    <dgm:pt modelId="{6D1AF577-995F-4F61-8F47-101528F0FD30}" type="parTrans" cxnId="{00DD6B1F-B0CC-498D-A068-8A9F2588260B}">
      <dgm:prSet/>
      <dgm:spPr/>
      <dgm:t>
        <a:bodyPr/>
        <a:lstStyle/>
        <a:p>
          <a:endParaRPr lang="en-US"/>
        </a:p>
      </dgm:t>
    </dgm:pt>
    <dgm:pt modelId="{36613F04-221B-4967-AA2D-4A314F8A951C}" type="sibTrans" cxnId="{00DD6B1F-B0CC-498D-A068-8A9F2588260B}">
      <dgm:prSet/>
      <dgm:spPr/>
      <dgm:t>
        <a:bodyPr/>
        <a:lstStyle/>
        <a:p>
          <a:endParaRPr lang="en-US"/>
        </a:p>
      </dgm:t>
    </dgm:pt>
    <dgm:pt modelId="{F329587C-16A5-45A0-A195-FC21FDD81024}">
      <dgm:prSet/>
      <dgm:spPr/>
      <dgm:t>
        <a:bodyPr/>
        <a:lstStyle/>
        <a:p>
          <a:r>
            <a:rPr lang="en-US"/>
            <a:t>Overweight BMI contributes to insulin resistance and poor glucose control (Davies et al., 2022)</a:t>
          </a:r>
        </a:p>
      </dgm:t>
    </dgm:pt>
    <dgm:pt modelId="{0755F7D1-22D9-44A3-A99D-EEE19527812D}" type="parTrans" cxnId="{C659D7B8-80A7-4A49-BAAD-039AC2F823BB}">
      <dgm:prSet/>
      <dgm:spPr/>
      <dgm:t>
        <a:bodyPr/>
        <a:lstStyle/>
        <a:p>
          <a:endParaRPr lang="en-US"/>
        </a:p>
      </dgm:t>
    </dgm:pt>
    <dgm:pt modelId="{EA6EC326-2681-44E9-9BA9-380FFF2E84BC}" type="sibTrans" cxnId="{C659D7B8-80A7-4A49-BAAD-039AC2F823BB}">
      <dgm:prSet/>
      <dgm:spPr/>
      <dgm:t>
        <a:bodyPr/>
        <a:lstStyle/>
        <a:p>
          <a:endParaRPr lang="en-US"/>
        </a:p>
      </dgm:t>
    </dgm:pt>
    <dgm:pt modelId="{2AF20157-4B62-4131-A990-0E75E07BF945}">
      <dgm:prSet/>
      <dgm:spPr/>
      <dgm:t>
        <a:bodyPr/>
        <a:lstStyle/>
        <a:p>
          <a:r>
            <a:rPr lang="en-US"/>
            <a:t>Sedentary occupation limits daily physical activity, worsening metabolic health</a:t>
          </a:r>
        </a:p>
      </dgm:t>
    </dgm:pt>
    <dgm:pt modelId="{C6EC1626-8019-4FEE-B0DB-78C2D583920F}" type="parTrans" cxnId="{AC8D59A6-A6B2-4DB8-8876-9DEECA2CE7DB}">
      <dgm:prSet/>
      <dgm:spPr/>
      <dgm:t>
        <a:bodyPr/>
        <a:lstStyle/>
        <a:p>
          <a:endParaRPr lang="en-US"/>
        </a:p>
      </dgm:t>
    </dgm:pt>
    <dgm:pt modelId="{572F3ED8-05CF-4258-B3FD-DA418EE466BF}" type="sibTrans" cxnId="{AC8D59A6-A6B2-4DB8-8876-9DEECA2CE7DB}">
      <dgm:prSet/>
      <dgm:spPr/>
      <dgm:t>
        <a:bodyPr/>
        <a:lstStyle/>
        <a:p>
          <a:endParaRPr lang="en-US"/>
        </a:p>
      </dgm:t>
    </dgm:pt>
    <dgm:pt modelId="{6E29033F-9305-4B5A-BAA9-5D78B16517A0}">
      <dgm:prSet/>
      <dgm:spPr/>
      <dgm:t>
        <a:bodyPr/>
        <a:lstStyle/>
        <a:p>
          <a:r>
            <a:rPr lang="en-US"/>
            <a:t>High-calorie diet with processed foods increases hyperglycaemia risk (Lu et al., 2024)</a:t>
          </a:r>
        </a:p>
      </dgm:t>
    </dgm:pt>
    <dgm:pt modelId="{3BD05D47-EE06-40D9-8CA6-4E74B15DFAF4}" type="parTrans" cxnId="{F6A73C59-F59E-4C9A-936C-21A85B4F614D}">
      <dgm:prSet/>
      <dgm:spPr/>
      <dgm:t>
        <a:bodyPr/>
        <a:lstStyle/>
        <a:p>
          <a:endParaRPr lang="en-US"/>
        </a:p>
      </dgm:t>
    </dgm:pt>
    <dgm:pt modelId="{6A20C3F7-DD80-49A6-82D4-1E209DE47094}" type="sibTrans" cxnId="{F6A73C59-F59E-4C9A-936C-21A85B4F614D}">
      <dgm:prSet/>
      <dgm:spPr/>
      <dgm:t>
        <a:bodyPr/>
        <a:lstStyle/>
        <a:p>
          <a:endParaRPr lang="en-US"/>
        </a:p>
      </dgm:t>
    </dgm:pt>
    <dgm:pt modelId="{98BF8767-1F08-46AA-AED9-21E90174C70C}">
      <dgm:prSet/>
      <dgm:spPr/>
      <dgm:t>
        <a:bodyPr/>
        <a:lstStyle/>
        <a:p>
          <a:r>
            <a:rPr lang="en-US"/>
            <a:t>Family history of diabetes increases genetic susceptibility</a:t>
          </a:r>
        </a:p>
      </dgm:t>
    </dgm:pt>
    <dgm:pt modelId="{199DDDD5-796A-4175-AA11-E1097125F6A1}" type="parTrans" cxnId="{B6C3E5DD-1152-4231-A0BD-7CD89F1536C3}">
      <dgm:prSet/>
      <dgm:spPr/>
      <dgm:t>
        <a:bodyPr/>
        <a:lstStyle/>
        <a:p>
          <a:endParaRPr lang="en-US"/>
        </a:p>
      </dgm:t>
    </dgm:pt>
    <dgm:pt modelId="{B28300F9-4432-497A-9724-306E011E1620}" type="sibTrans" cxnId="{B6C3E5DD-1152-4231-A0BD-7CD89F1536C3}">
      <dgm:prSet/>
      <dgm:spPr/>
      <dgm:t>
        <a:bodyPr/>
        <a:lstStyle/>
        <a:p>
          <a:endParaRPr lang="en-US"/>
        </a:p>
      </dgm:t>
    </dgm:pt>
    <dgm:pt modelId="{986AC049-BACC-41F2-8EA7-741F593BADFE}">
      <dgm:prSet/>
      <dgm:spPr/>
      <dgm:t>
        <a:bodyPr/>
        <a:lstStyle/>
        <a:p>
          <a:r>
            <a:rPr lang="en-US"/>
            <a:t>Reports polyuria, fatigue, and excessive thirst over several months (Goyal et al., 2023)</a:t>
          </a:r>
        </a:p>
      </dgm:t>
    </dgm:pt>
    <dgm:pt modelId="{E72B88A5-33A1-465F-B1CB-E75C46964461}" type="parTrans" cxnId="{A71BBA78-7A7F-4AB8-9C50-4FE5A9FCBD2B}">
      <dgm:prSet/>
      <dgm:spPr/>
      <dgm:t>
        <a:bodyPr/>
        <a:lstStyle/>
        <a:p>
          <a:endParaRPr lang="en-US"/>
        </a:p>
      </dgm:t>
    </dgm:pt>
    <dgm:pt modelId="{955FE6C0-ED83-409C-AF10-C4AC047F3329}" type="sibTrans" cxnId="{A71BBA78-7A7F-4AB8-9C50-4FE5A9FCBD2B}">
      <dgm:prSet/>
      <dgm:spPr/>
      <dgm:t>
        <a:bodyPr/>
        <a:lstStyle/>
        <a:p>
          <a:endParaRPr lang="en-US"/>
        </a:p>
      </dgm:t>
    </dgm:pt>
    <dgm:pt modelId="{44833156-AAE6-D044-A65F-225AFE6B32EB}" type="pres">
      <dgm:prSet presAssocID="{58B55695-0AFD-4D50-9AB2-AEDE52DB2F46}" presName="linear" presStyleCnt="0">
        <dgm:presLayoutVars>
          <dgm:animLvl val="lvl"/>
          <dgm:resizeHandles val="exact"/>
        </dgm:presLayoutVars>
      </dgm:prSet>
      <dgm:spPr/>
    </dgm:pt>
    <dgm:pt modelId="{B7E7FEB6-AA0C-0443-8D2D-62F7784CBB5E}" type="pres">
      <dgm:prSet presAssocID="{F329587C-16A5-45A0-A195-FC21FDD81024}" presName="parentText" presStyleLbl="node1" presStyleIdx="0" presStyleCnt="6">
        <dgm:presLayoutVars>
          <dgm:chMax val="0"/>
          <dgm:bulletEnabled val="1"/>
        </dgm:presLayoutVars>
      </dgm:prSet>
      <dgm:spPr/>
    </dgm:pt>
    <dgm:pt modelId="{F7526A82-642F-644C-8A61-759500102558}" type="pres">
      <dgm:prSet presAssocID="{EA6EC326-2681-44E9-9BA9-380FFF2E84BC}" presName="spacer" presStyleCnt="0"/>
      <dgm:spPr/>
    </dgm:pt>
    <dgm:pt modelId="{56962FED-71A8-FE4F-8463-30F574A3896A}" type="pres">
      <dgm:prSet presAssocID="{163281E2-17F0-4918-935C-19C98C002553}" presName="parentText" presStyleLbl="node1" presStyleIdx="1" presStyleCnt="6">
        <dgm:presLayoutVars>
          <dgm:chMax val="0"/>
          <dgm:bulletEnabled val="1"/>
        </dgm:presLayoutVars>
      </dgm:prSet>
      <dgm:spPr/>
    </dgm:pt>
    <dgm:pt modelId="{FEC9B4BA-F1D0-FC41-A765-22A2FEDCFD64}" type="pres">
      <dgm:prSet presAssocID="{36613F04-221B-4967-AA2D-4A314F8A951C}" presName="spacer" presStyleCnt="0"/>
      <dgm:spPr/>
    </dgm:pt>
    <dgm:pt modelId="{14762BFC-E0CB-7E47-87C2-707B44A1B236}" type="pres">
      <dgm:prSet presAssocID="{2AF20157-4B62-4131-A990-0E75E07BF945}" presName="parentText" presStyleLbl="node1" presStyleIdx="2" presStyleCnt="6">
        <dgm:presLayoutVars>
          <dgm:chMax val="0"/>
          <dgm:bulletEnabled val="1"/>
        </dgm:presLayoutVars>
      </dgm:prSet>
      <dgm:spPr/>
    </dgm:pt>
    <dgm:pt modelId="{4C5FAD28-8EDE-4F47-B9BB-7D30CC01012F}" type="pres">
      <dgm:prSet presAssocID="{572F3ED8-05CF-4258-B3FD-DA418EE466BF}" presName="spacer" presStyleCnt="0"/>
      <dgm:spPr/>
    </dgm:pt>
    <dgm:pt modelId="{E8523D23-F053-D548-B61E-CBFBD758F5DF}" type="pres">
      <dgm:prSet presAssocID="{6E29033F-9305-4B5A-BAA9-5D78B16517A0}" presName="parentText" presStyleLbl="node1" presStyleIdx="3" presStyleCnt="6">
        <dgm:presLayoutVars>
          <dgm:chMax val="0"/>
          <dgm:bulletEnabled val="1"/>
        </dgm:presLayoutVars>
      </dgm:prSet>
      <dgm:spPr/>
    </dgm:pt>
    <dgm:pt modelId="{CF5BCC93-8EB1-104D-8125-3C11FA2582B9}" type="pres">
      <dgm:prSet presAssocID="{6A20C3F7-DD80-49A6-82D4-1E209DE47094}" presName="spacer" presStyleCnt="0"/>
      <dgm:spPr/>
    </dgm:pt>
    <dgm:pt modelId="{2766361B-76D3-0E4C-8B5F-6E1F83ED4A1F}" type="pres">
      <dgm:prSet presAssocID="{98BF8767-1F08-46AA-AED9-21E90174C70C}" presName="parentText" presStyleLbl="node1" presStyleIdx="4" presStyleCnt="6">
        <dgm:presLayoutVars>
          <dgm:chMax val="0"/>
          <dgm:bulletEnabled val="1"/>
        </dgm:presLayoutVars>
      </dgm:prSet>
      <dgm:spPr/>
    </dgm:pt>
    <dgm:pt modelId="{B4376AA8-BC2E-0C40-848F-F268FEB6356E}" type="pres">
      <dgm:prSet presAssocID="{B28300F9-4432-497A-9724-306E011E1620}" presName="spacer" presStyleCnt="0"/>
      <dgm:spPr/>
    </dgm:pt>
    <dgm:pt modelId="{EB448AC2-0658-1A4A-B8C9-E10CBE37A4E3}" type="pres">
      <dgm:prSet presAssocID="{986AC049-BACC-41F2-8EA7-741F593BADFE}" presName="parentText" presStyleLbl="node1" presStyleIdx="5" presStyleCnt="6">
        <dgm:presLayoutVars>
          <dgm:chMax val="0"/>
          <dgm:bulletEnabled val="1"/>
        </dgm:presLayoutVars>
      </dgm:prSet>
      <dgm:spPr/>
    </dgm:pt>
  </dgm:ptLst>
  <dgm:cxnLst>
    <dgm:cxn modelId="{00DD6B1F-B0CC-498D-A068-8A9F2588260B}" srcId="{58B55695-0AFD-4D50-9AB2-AEDE52DB2F46}" destId="{163281E2-17F0-4918-935C-19C98C002553}" srcOrd="1" destOrd="0" parTransId="{6D1AF577-995F-4F61-8F47-101528F0FD30}" sibTransId="{36613F04-221B-4967-AA2D-4A314F8A951C}"/>
    <dgm:cxn modelId="{96322847-78D7-F041-9DA1-274E3A8AAF7C}" type="presOf" srcId="{58B55695-0AFD-4D50-9AB2-AEDE52DB2F46}" destId="{44833156-AAE6-D044-A65F-225AFE6B32EB}" srcOrd="0" destOrd="0" presId="urn:microsoft.com/office/officeart/2005/8/layout/vList2"/>
    <dgm:cxn modelId="{EAC00553-3FCE-9B43-9EE9-0C4FE33E7E00}" type="presOf" srcId="{98BF8767-1F08-46AA-AED9-21E90174C70C}" destId="{2766361B-76D3-0E4C-8B5F-6E1F83ED4A1F}" srcOrd="0" destOrd="0" presId="urn:microsoft.com/office/officeart/2005/8/layout/vList2"/>
    <dgm:cxn modelId="{F6A73C59-F59E-4C9A-936C-21A85B4F614D}" srcId="{58B55695-0AFD-4D50-9AB2-AEDE52DB2F46}" destId="{6E29033F-9305-4B5A-BAA9-5D78B16517A0}" srcOrd="3" destOrd="0" parTransId="{3BD05D47-EE06-40D9-8CA6-4E74B15DFAF4}" sibTransId="{6A20C3F7-DD80-49A6-82D4-1E209DE47094}"/>
    <dgm:cxn modelId="{A71BBA78-7A7F-4AB8-9C50-4FE5A9FCBD2B}" srcId="{58B55695-0AFD-4D50-9AB2-AEDE52DB2F46}" destId="{986AC049-BACC-41F2-8EA7-741F593BADFE}" srcOrd="5" destOrd="0" parTransId="{E72B88A5-33A1-465F-B1CB-E75C46964461}" sibTransId="{955FE6C0-ED83-409C-AF10-C4AC047F3329}"/>
    <dgm:cxn modelId="{BE6A6E95-7254-7F4D-ACD1-BA19939BB2F7}" type="presOf" srcId="{2AF20157-4B62-4131-A990-0E75E07BF945}" destId="{14762BFC-E0CB-7E47-87C2-707B44A1B236}" srcOrd="0" destOrd="0" presId="urn:microsoft.com/office/officeart/2005/8/layout/vList2"/>
    <dgm:cxn modelId="{AC8D59A6-A6B2-4DB8-8876-9DEECA2CE7DB}" srcId="{58B55695-0AFD-4D50-9AB2-AEDE52DB2F46}" destId="{2AF20157-4B62-4131-A990-0E75E07BF945}" srcOrd="2" destOrd="0" parTransId="{C6EC1626-8019-4FEE-B0DB-78C2D583920F}" sibTransId="{572F3ED8-05CF-4258-B3FD-DA418EE466BF}"/>
    <dgm:cxn modelId="{22802AA8-897F-034F-8294-1F84A3FBC194}" type="presOf" srcId="{986AC049-BACC-41F2-8EA7-741F593BADFE}" destId="{EB448AC2-0658-1A4A-B8C9-E10CBE37A4E3}" srcOrd="0" destOrd="0" presId="urn:microsoft.com/office/officeart/2005/8/layout/vList2"/>
    <dgm:cxn modelId="{C659D7B8-80A7-4A49-BAAD-039AC2F823BB}" srcId="{58B55695-0AFD-4D50-9AB2-AEDE52DB2F46}" destId="{F329587C-16A5-45A0-A195-FC21FDD81024}" srcOrd="0" destOrd="0" parTransId="{0755F7D1-22D9-44A3-A99D-EEE19527812D}" sibTransId="{EA6EC326-2681-44E9-9BA9-380FFF2E84BC}"/>
    <dgm:cxn modelId="{85806CBE-02C9-4345-AF71-67A11F256D9E}" type="presOf" srcId="{6E29033F-9305-4B5A-BAA9-5D78B16517A0}" destId="{E8523D23-F053-D548-B61E-CBFBD758F5DF}" srcOrd="0" destOrd="0" presId="urn:microsoft.com/office/officeart/2005/8/layout/vList2"/>
    <dgm:cxn modelId="{B6C3E5DD-1152-4231-A0BD-7CD89F1536C3}" srcId="{58B55695-0AFD-4D50-9AB2-AEDE52DB2F46}" destId="{98BF8767-1F08-46AA-AED9-21E90174C70C}" srcOrd="4" destOrd="0" parTransId="{199DDDD5-796A-4175-AA11-E1097125F6A1}" sibTransId="{B28300F9-4432-497A-9724-306E011E1620}"/>
    <dgm:cxn modelId="{973124F3-AECC-A64B-B098-ED6ACED39B74}" type="presOf" srcId="{F329587C-16A5-45A0-A195-FC21FDD81024}" destId="{B7E7FEB6-AA0C-0443-8D2D-62F7784CBB5E}" srcOrd="0" destOrd="0" presId="urn:microsoft.com/office/officeart/2005/8/layout/vList2"/>
    <dgm:cxn modelId="{6253B7F9-34A7-AD4F-BB3C-005A6679529D}" type="presOf" srcId="{163281E2-17F0-4918-935C-19C98C002553}" destId="{56962FED-71A8-FE4F-8463-30F574A3896A}" srcOrd="0" destOrd="0" presId="urn:microsoft.com/office/officeart/2005/8/layout/vList2"/>
    <dgm:cxn modelId="{147C8B40-5125-D842-A8A5-447706C232AB}" type="presParOf" srcId="{44833156-AAE6-D044-A65F-225AFE6B32EB}" destId="{B7E7FEB6-AA0C-0443-8D2D-62F7784CBB5E}" srcOrd="0" destOrd="0" presId="urn:microsoft.com/office/officeart/2005/8/layout/vList2"/>
    <dgm:cxn modelId="{FE7A7906-8B83-2D4C-ABBE-4086ACD43DD6}" type="presParOf" srcId="{44833156-AAE6-D044-A65F-225AFE6B32EB}" destId="{F7526A82-642F-644C-8A61-759500102558}" srcOrd="1" destOrd="0" presId="urn:microsoft.com/office/officeart/2005/8/layout/vList2"/>
    <dgm:cxn modelId="{6F95E98F-2201-F542-845B-24D87D4BC283}" type="presParOf" srcId="{44833156-AAE6-D044-A65F-225AFE6B32EB}" destId="{56962FED-71A8-FE4F-8463-30F574A3896A}" srcOrd="2" destOrd="0" presId="urn:microsoft.com/office/officeart/2005/8/layout/vList2"/>
    <dgm:cxn modelId="{A0E2CCF7-AF7E-A447-BAF3-02D265AD89FD}" type="presParOf" srcId="{44833156-AAE6-D044-A65F-225AFE6B32EB}" destId="{FEC9B4BA-F1D0-FC41-A765-22A2FEDCFD64}" srcOrd="3" destOrd="0" presId="urn:microsoft.com/office/officeart/2005/8/layout/vList2"/>
    <dgm:cxn modelId="{B9A720F2-5C41-8E46-904A-E0B5A3B9FFA0}" type="presParOf" srcId="{44833156-AAE6-D044-A65F-225AFE6B32EB}" destId="{14762BFC-E0CB-7E47-87C2-707B44A1B236}" srcOrd="4" destOrd="0" presId="urn:microsoft.com/office/officeart/2005/8/layout/vList2"/>
    <dgm:cxn modelId="{F9C9703C-C0C7-F348-AF59-0A9BA25141A4}" type="presParOf" srcId="{44833156-AAE6-D044-A65F-225AFE6B32EB}" destId="{4C5FAD28-8EDE-4F47-B9BB-7D30CC01012F}" srcOrd="5" destOrd="0" presId="urn:microsoft.com/office/officeart/2005/8/layout/vList2"/>
    <dgm:cxn modelId="{72731359-CB3B-1649-A3C3-1C456DEFF2D8}" type="presParOf" srcId="{44833156-AAE6-D044-A65F-225AFE6B32EB}" destId="{E8523D23-F053-D548-B61E-CBFBD758F5DF}" srcOrd="6" destOrd="0" presId="urn:microsoft.com/office/officeart/2005/8/layout/vList2"/>
    <dgm:cxn modelId="{6792B90C-8BBE-BC4A-918B-CE086EE94AB5}" type="presParOf" srcId="{44833156-AAE6-D044-A65F-225AFE6B32EB}" destId="{CF5BCC93-8EB1-104D-8125-3C11FA2582B9}" srcOrd="7" destOrd="0" presId="urn:microsoft.com/office/officeart/2005/8/layout/vList2"/>
    <dgm:cxn modelId="{E6706444-0253-644D-979E-1A7A3B2DAD36}" type="presParOf" srcId="{44833156-AAE6-D044-A65F-225AFE6B32EB}" destId="{2766361B-76D3-0E4C-8B5F-6E1F83ED4A1F}" srcOrd="8" destOrd="0" presId="urn:microsoft.com/office/officeart/2005/8/layout/vList2"/>
    <dgm:cxn modelId="{143BE5B6-34BD-ED47-B8CB-4B7D0D29E580}" type="presParOf" srcId="{44833156-AAE6-D044-A65F-225AFE6B32EB}" destId="{B4376AA8-BC2E-0C40-848F-F268FEB6356E}" srcOrd="9" destOrd="0" presId="urn:microsoft.com/office/officeart/2005/8/layout/vList2"/>
    <dgm:cxn modelId="{D7F1F50C-4188-A748-9BE3-DF139AA1A294}" type="presParOf" srcId="{44833156-AAE6-D044-A65F-225AFE6B32EB}" destId="{EB448AC2-0658-1A4A-B8C9-E10CBE37A4E3}"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9A05B4-6684-4CB4-9173-C831F363CFF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BB0978-195A-42AC-921B-4952DAF64E1A}">
      <dgm:prSet/>
      <dgm:spPr/>
      <dgm:t>
        <a:bodyPr/>
        <a:lstStyle/>
        <a:p>
          <a:r>
            <a:rPr lang="en-US"/>
            <a:t>Reduced insulin sensitivity limits glucose uptake in cells (NICE, 2023)</a:t>
          </a:r>
        </a:p>
      </dgm:t>
    </dgm:pt>
    <dgm:pt modelId="{3EB7711E-11F5-48CA-B8AE-483D81E796FC}" type="parTrans" cxnId="{8DE89308-BEB1-4D8F-8982-BC3486E4715F}">
      <dgm:prSet/>
      <dgm:spPr/>
      <dgm:t>
        <a:bodyPr/>
        <a:lstStyle/>
        <a:p>
          <a:endParaRPr lang="en-US"/>
        </a:p>
      </dgm:t>
    </dgm:pt>
    <dgm:pt modelId="{BD5C9B10-0468-4360-A3A0-B56F03CDBCBA}" type="sibTrans" cxnId="{8DE89308-BEB1-4D8F-8982-BC3486E4715F}">
      <dgm:prSet/>
      <dgm:spPr/>
      <dgm:t>
        <a:bodyPr/>
        <a:lstStyle/>
        <a:p>
          <a:endParaRPr lang="en-US"/>
        </a:p>
      </dgm:t>
    </dgm:pt>
    <dgm:pt modelId="{C0B7D355-4DF3-4E70-B83D-A42599D9728C}">
      <dgm:prSet/>
      <dgm:spPr/>
      <dgm:t>
        <a:bodyPr/>
        <a:lstStyle/>
        <a:p>
          <a:r>
            <a:rPr lang="en-US"/>
            <a:t>Hyperglycaemia contributes to vascular and nerve damage (Davies et al., 2022)</a:t>
          </a:r>
        </a:p>
      </dgm:t>
    </dgm:pt>
    <dgm:pt modelId="{953F0F8B-518A-40F6-B122-5A1C3AADDF40}" type="parTrans" cxnId="{2F113F2F-6272-4DD3-8865-3930D9ED816F}">
      <dgm:prSet/>
      <dgm:spPr/>
      <dgm:t>
        <a:bodyPr/>
        <a:lstStyle/>
        <a:p>
          <a:endParaRPr lang="en-US"/>
        </a:p>
      </dgm:t>
    </dgm:pt>
    <dgm:pt modelId="{3F2866B6-29D8-476A-A81B-9F126CDE645F}" type="sibTrans" cxnId="{2F113F2F-6272-4DD3-8865-3930D9ED816F}">
      <dgm:prSet/>
      <dgm:spPr/>
      <dgm:t>
        <a:bodyPr/>
        <a:lstStyle/>
        <a:p>
          <a:endParaRPr lang="en-US"/>
        </a:p>
      </dgm:t>
    </dgm:pt>
    <dgm:pt modelId="{96A4285E-4473-41F5-8987-3D97D0912182}">
      <dgm:prSet/>
      <dgm:spPr/>
      <dgm:t>
        <a:bodyPr/>
        <a:lstStyle/>
        <a:p>
          <a:r>
            <a:rPr lang="en-US"/>
            <a:t>Impaired circulation slows wound healing and increases infection risk</a:t>
          </a:r>
        </a:p>
      </dgm:t>
    </dgm:pt>
    <dgm:pt modelId="{932CCF4C-D2EB-48F0-AB06-FFECB3A4ECBE}" type="parTrans" cxnId="{286827F0-7E00-4180-A0D1-045B61521BEB}">
      <dgm:prSet/>
      <dgm:spPr/>
      <dgm:t>
        <a:bodyPr/>
        <a:lstStyle/>
        <a:p>
          <a:endParaRPr lang="en-US"/>
        </a:p>
      </dgm:t>
    </dgm:pt>
    <dgm:pt modelId="{40EBB509-D122-40D5-BA8F-D1BA59BE69D4}" type="sibTrans" cxnId="{286827F0-7E00-4180-A0D1-045B61521BEB}">
      <dgm:prSet/>
      <dgm:spPr/>
      <dgm:t>
        <a:bodyPr/>
        <a:lstStyle/>
        <a:p>
          <a:endParaRPr lang="en-US"/>
        </a:p>
      </dgm:t>
    </dgm:pt>
    <dgm:pt modelId="{3F6239C8-B815-4BFB-AF2C-F5401B393C00}">
      <dgm:prSet/>
      <dgm:spPr/>
      <dgm:t>
        <a:bodyPr/>
        <a:lstStyle/>
        <a:p>
          <a:r>
            <a:rPr lang="en-US"/>
            <a:t>Retinal changes lead to visual disturbances (NHS, 2024)</a:t>
          </a:r>
        </a:p>
      </dgm:t>
    </dgm:pt>
    <dgm:pt modelId="{36873516-BBDC-482F-9C25-B8B55B81EB38}" type="parTrans" cxnId="{DAF4A907-57CD-4635-8048-5A72FAD7139F}">
      <dgm:prSet/>
      <dgm:spPr/>
      <dgm:t>
        <a:bodyPr/>
        <a:lstStyle/>
        <a:p>
          <a:endParaRPr lang="en-US"/>
        </a:p>
      </dgm:t>
    </dgm:pt>
    <dgm:pt modelId="{8C73BDAD-3F63-4780-B3FA-3D6779A0CF52}" type="sibTrans" cxnId="{DAF4A907-57CD-4635-8048-5A72FAD7139F}">
      <dgm:prSet/>
      <dgm:spPr/>
      <dgm:t>
        <a:bodyPr/>
        <a:lstStyle/>
        <a:p>
          <a:endParaRPr lang="en-US"/>
        </a:p>
      </dgm:t>
    </dgm:pt>
    <dgm:pt modelId="{9699CB5B-FCF2-4117-982C-F496E72C2156}">
      <dgm:prSet/>
      <dgm:spPr/>
      <dgm:t>
        <a:bodyPr/>
        <a:lstStyle/>
        <a:p>
          <a:r>
            <a:rPr lang="en-US"/>
            <a:t>Kidney filtration declines, increasing nephropathy risk</a:t>
          </a:r>
        </a:p>
      </dgm:t>
    </dgm:pt>
    <dgm:pt modelId="{7CD62A25-7D04-45E1-A764-B249467A8C12}" type="parTrans" cxnId="{444DED04-E777-4BE4-B66B-D7AC3EA0AD38}">
      <dgm:prSet/>
      <dgm:spPr/>
      <dgm:t>
        <a:bodyPr/>
        <a:lstStyle/>
        <a:p>
          <a:endParaRPr lang="en-US"/>
        </a:p>
      </dgm:t>
    </dgm:pt>
    <dgm:pt modelId="{134FD255-34E8-4B67-8FE0-208D9351CA6C}" type="sibTrans" cxnId="{444DED04-E777-4BE4-B66B-D7AC3EA0AD38}">
      <dgm:prSet/>
      <dgm:spPr/>
      <dgm:t>
        <a:bodyPr/>
        <a:lstStyle/>
        <a:p>
          <a:endParaRPr lang="en-US"/>
        </a:p>
      </dgm:t>
    </dgm:pt>
    <dgm:pt modelId="{190AADCD-E15C-464C-870F-32951909D9E9}">
      <dgm:prSet/>
      <dgm:spPr/>
      <dgm:t>
        <a:bodyPr/>
        <a:lstStyle/>
        <a:p>
          <a:r>
            <a:rPr lang="en-US"/>
            <a:t>Fatigue arises from insufficient cellular energy production (Lu et al., 2024)</a:t>
          </a:r>
        </a:p>
      </dgm:t>
    </dgm:pt>
    <dgm:pt modelId="{C8446ED6-4DFE-4522-9C6A-ADB303EFEB5B}" type="parTrans" cxnId="{9ED106FD-A6C7-4A3D-8B87-A1D568229C4D}">
      <dgm:prSet/>
      <dgm:spPr/>
      <dgm:t>
        <a:bodyPr/>
        <a:lstStyle/>
        <a:p>
          <a:endParaRPr lang="en-US"/>
        </a:p>
      </dgm:t>
    </dgm:pt>
    <dgm:pt modelId="{B9F17CDA-770E-43BF-B44E-04B95499AC15}" type="sibTrans" cxnId="{9ED106FD-A6C7-4A3D-8B87-A1D568229C4D}">
      <dgm:prSet/>
      <dgm:spPr/>
      <dgm:t>
        <a:bodyPr/>
        <a:lstStyle/>
        <a:p>
          <a:endParaRPr lang="en-US"/>
        </a:p>
      </dgm:t>
    </dgm:pt>
    <dgm:pt modelId="{AC4DFEC8-ACE6-4F4B-8BBB-5834CFD3CD64}" type="pres">
      <dgm:prSet presAssocID="{229A05B4-6684-4CB4-9173-C831F363CFFC}" presName="linear" presStyleCnt="0">
        <dgm:presLayoutVars>
          <dgm:animLvl val="lvl"/>
          <dgm:resizeHandles val="exact"/>
        </dgm:presLayoutVars>
      </dgm:prSet>
      <dgm:spPr/>
    </dgm:pt>
    <dgm:pt modelId="{600226FE-E15D-484C-81E9-AC3DCFA394F2}" type="pres">
      <dgm:prSet presAssocID="{B6BB0978-195A-42AC-921B-4952DAF64E1A}" presName="parentText" presStyleLbl="node1" presStyleIdx="0" presStyleCnt="6">
        <dgm:presLayoutVars>
          <dgm:chMax val="0"/>
          <dgm:bulletEnabled val="1"/>
        </dgm:presLayoutVars>
      </dgm:prSet>
      <dgm:spPr/>
    </dgm:pt>
    <dgm:pt modelId="{7E2A55A9-BD42-0641-9836-7D34CD61DD98}" type="pres">
      <dgm:prSet presAssocID="{BD5C9B10-0468-4360-A3A0-B56F03CDBCBA}" presName="spacer" presStyleCnt="0"/>
      <dgm:spPr/>
    </dgm:pt>
    <dgm:pt modelId="{DFFFCF87-F381-6348-9868-9612048E9603}" type="pres">
      <dgm:prSet presAssocID="{C0B7D355-4DF3-4E70-B83D-A42599D9728C}" presName="parentText" presStyleLbl="node1" presStyleIdx="1" presStyleCnt="6">
        <dgm:presLayoutVars>
          <dgm:chMax val="0"/>
          <dgm:bulletEnabled val="1"/>
        </dgm:presLayoutVars>
      </dgm:prSet>
      <dgm:spPr/>
    </dgm:pt>
    <dgm:pt modelId="{793CB783-6D05-9F45-8FF7-AB7BF68582B2}" type="pres">
      <dgm:prSet presAssocID="{3F2866B6-29D8-476A-A81B-9F126CDE645F}" presName="spacer" presStyleCnt="0"/>
      <dgm:spPr/>
    </dgm:pt>
    <dgm:pt modelId="{37D2F4F8-3FEC-4C4F-871C-5FFDF83CF415}" type="pres">
      <dgm:prSet presAssocID="{96A4285E-4473-41F5-8987-3D97D0912182}" presName="parentText" presStyleLbl="node1" presStyleIdx="2" presStyleCnt="6">
        <dgm:presLayoutVars>
          <dgm:chMax val="0"/>
          <dgm:bulletEnabled val="1"/>
        </dgm:presLayoutVars>
      </dgm:prSet>
      <dgm:spPr/>
    </dgm:pt>
    <dgm:pt modelId="{8234B2D0-844B-CC44-AB51-8392A9352597}" type="pres">
      <dgm:prSet presAssocID="{40EBB509-D122-40D5-BA8F-D1BA59BE69D4}" presName="spacer" presStyleCnt="0"/>
      <dgm:spPr/>
    </dgm:pt>
    <dgm:pt modelId="{8E73F312-B036-F943-8E23-36D9CD5FF7EF}" type="pres">
      <dgm:prSet presAssocID="{3F6239C8-B815-4BFB-AF2C-F5401B393C00}" presName="parentText" presStyleLbl="node1" presStyleIdx="3" presStyleCnt="6">
        <dgm:presLayoutVars>
          <dgm:chMax val="0"/>
          <dgm:bulletEnabled val="1"/>
        </dgm:presLayoutVars>
      </dgm:prSet>
      <dgm:spPr/>
    </dgm:pt>
    <dgm:pt modelId="{5D8021EB-14B1-FE49-8597-DC295D748E09}" type="pres">
      <dgm:prSet presAssocID="{8C73BDAD-3F63-4780-B3FA-3D6779A0CF52}" presName="spacer" presStyleCnt="0"/>
      <dgm:spPr/>
    </dgm:pt>
    <dgm:pt modelId="{B6E55EB4-C5F7-B141-8D5A-F986AA58CD5E}" type="pres">
      <dgm:prSet presAssocID="{9699CB5B-FCF2-4117-982C-F496E72C2156}" presName="parentText" presStyleLbl="node1" presStyleIdx="4" presStyleCnt="6">
        <dgm:presLayoutVars>
          <dgm:chMax val="0"/>
          <dgm:bulletEnabled val="1"/>
        </dgm:presLayoutVars>
      </dgm:prSet>
      <dgm:spPr/>
    </dgm:pt>
    <dgm:pt modelId="{8745CECF-2804-DC4F-92CE-76EFB358E969}" type="pres">
      <dgm:prSet presAssocID="{134FD255-34E8-4B67-8FE0-208D9351CA6C}" presName="spacer" presStyleCnt="0"/>
      <dgm:spPr/>
    </dgm:pt>
    <dgm:pt modelId="{545077F1-F27A-2B46-9EB2-91475527A682}" type="pres">
      <dgm:prSet presAssocID="{190AADCD-E15C-464C-870F-32951909D9E9}" presName="parentText" presStyleLbl="node1" presStyleIdx="5" presStyleCnt="6">
        <dgm:presLayoutVars>
          <dgm:chMax val="0"/>
          <dgm:bulletEnabled val="1"/>
        </dgm:presLayoutVars>
      </dgm:prSet>
      <dgm:spPr/>
    </dgm:pt>
  </dgm:ptLst>
  <dgm:cxnLst>
    <dgm:cxn modelId="{444DED04-E777-4BE4-B66B-D7AC3EA0AD38}" srcId="{229A05B4-6684-4CB4-9173-C831F363CFFC}" destId="{9699CB5B-FCF2-4117-982C-F496E72C2156}" srcOrd="4" destOrd="0" parTransId="{7CD62A25-7D04-45E1-A764-B249467A8C12}" sibTransId="{134FD255-34E8-4B67-8FE0-208D9351CA6C}"/>
    <dgm:cxn modelId="{DAF4A907-57CD-4635-8048-5A72FAD7139F}" srcId="{229A05B4-6684-4CB4-9173-C831F363CFFC}" destId="{3F6239C8-B815-4BFB-AF2C-F5401B393C00}" srcOrd="3" destOrd="0" parTransId="{36873516-BBDC-482F-9C25-B8B55B81EB38}" sibTransId="{8C73BDAD-3F63-4780-B3FA-3D6779A0CF52}"/>
    <dgm:cxn modelId="{8DE89308-BEB1-4D8F-8982-BC3486E4715F}" srcId="{229A05B4-6684-4CB4-9173-C831F363CFFC}" destId="{B6BB0978-195A-42AC-921B-4952DAF64E1A}" srcOrd="0" destOrd="0" parTransId="{3EB7711E-11F5-48CA-B8AE-483D81E796FC}" sibTransId="{BD5C9B10-0468-4360-A3A0-B56F03CDBCBA}"/>
    <dgm:cxn modelId="{2F113F2F-6272-4DD3-8865-3930D9ED816F}" srcId="{229A05B4-6684-4CB4-9173-C831F363CFFC}" destId="{C0B7D355-4DF3-4E70-B83D-A42599D9728C}" srcOrd="1" destOrd="0" parTransId="{953F0F8B-518A-40F6-B122-5A1C3AADDF40}" sibTransId="{3F2866B6-29D8-476A-A81B-9F126CDE645F}"/>
    <dgm:cxn modelId="{01649F4F-7D20-514C-897D-D991BF58D2A7}" type="presOf" srcId="{3F6239C8-B815-4BFB-AF2C-F5401B393C00}" destId="{8E73F312-B036-F943-8E23-36D9CD5FF7EF}" srcOrd="0" destOrd="0" presId="urn:microsoft.com/office/officeart/2005/8/layout/vList2"/>
    <dgm:cxn modelId="{C69F2453-60BB-864E-AA36-1AEA4A74CA27}" type="presOf" srcId="{190AADCD-E15C-464C-870F-32951909D9E9}" destId="{545077F1-F27A-2B46-9EB2-91475527A682}" srcOrd="0" destOrd="0" presId="urn:microsoft.com/office/officeart/2005/8/layout/vList2"/>
    <dgm:cxn modelId="{AE012293-DD59-CC45-8F5A-4CDB8314B488}" type="presOf" srcId="{B6BB0978-195A-42AC-921B-4952DAF64E1A}" destId="{600226FE-E15D-484C-81E9-AC3DCFA394F2}" srcOrd="0" destOrd="0" presId="urn:microsoft.com/office/officeart/2005/8/layout/vList2"/>
    <dgm:cxn modelId="{C316D19A-73E9-154E-9C8A-EA0A0B2D985D}" type="presOf" srcId="{9699CB5B-FCF2-4117-982C-F496E72C2156}" destId="{B6E55EB4-C5F7-B141-8D5A-F986AA58CD5E}" srcOrd="0" destOrd="0" presId="urn:microsoft.com/office/officeart/2005/8/layout/vList2"/>
    <dgm:cxn modelId="{0E5115AE-83EB-8B41-B022-7005F36D6BA9}" type="presOf" srcId="{96A4285E-4473-41F5-8987-3D97D0912182}" destId="{37D2F4F8-3FEC-4C4F-871C-5FFDF83CF415}" srcOrd="0" destOrd="0" presId="urn:microsoft.com/office/officeart/2005/8/layout/vList2"/>
    <dgm:cxn modelId="{74994FBE-CAB4-394B-B149-85A0DD8EBD4D}" type="presOf" srcId="{C0B7D355-4DF3-4E70-B83D-A42599D9728C}" destId="{DFFFCF87-F381-6348-9868-9612048E9603}" srcOrd="0" destOrd="0" presId="urn:microsoft.com/office/officeart/2005/8/layout/vList2"/>
    <dgm:cxn modelId="{5A7FB7E8-8EC2-974F-A8A3-95E3F94D811C}" type="presOf" srcId="{229A05B4-6684-4CB4-9173-C831F363CFFC}" destId="{AC4DFEC8-ACE6-4F4B-8BBB-5834CFD3CD64}" srcOrd="0" destOrd="0" presId="urn:microsoft.com/office/officeart/2005/8/layout/vList2"/>
    <dgm:cxn modelId="{286827F0-7E00-4180-A0D1-045B61521BEB}" srcId="{229A05B4-6684-4CB4-9173-C831F363CFFC}" destId="{96A4285E-4473-41F5-8987-3D97D0912182}" srcOrd="2" destOrd="0" parTransId="{932CCF4C-D2EB-48F0-AB06-FFECB3A4ECBE}" sibTransId="{40EBB509-D122-40D5-BA8F-D1BA59BE69D4}"/>
    <dgm:cxn modelId="{9ED106FD-A6C7-4A3D-8B87-A1D568229C4D}" srcId="{229A05B4-6684-4CB4-9173-C831F363CFFC}" destId="{190AADCD-E15C-464C-870F-32951909D9E9}" srcOrd="5" destOrd="0" parTransId="{C8446ED6-4DFE-4522-9C6A-ADB303EFEB5B}" sibTransId="{B9F17CDA-770E-43BF-B44E-04B95499AC15}"/>
    <dgm:cxn modelId="{A7DFF902-F78E-094B-86D4-C4743FC5B0EF}" type="presParOf" srcId="{AC4DFEC8-ACE6-4F4B-8BBB-5834CFD3CD64}" destId="{600226FE-E15D-484C-81E9-AC3DCFA394F2}" srcOrd="0" destOrd="0" presId="urn:microsoft.com/office/officeart/2005/8/layout/vList2"/>
    <dgm:cxn modelId="{E1B46E63-7CA8-764A-AE10-427BFB40FC5D}" type="presParOf" srcId="{AC4DFEC8-ACE6-4F4B-8BBB-5834CFD3CD64}" destId="{7E2A55A9-BD42-0641-9836-7D34CD61DD98}" srcOrd="1" destOrd="0" presId="urn:microsoft.com/office/officeart/2005/8/layout/vList2"/>
    <dgm:cxn modelId="{C6DCCF3E-DD32-B14F-9E37-D7A5B4B83BDA}" type="presParOf" srcId="{AC4DFEC8-ACE6-4F4B-8BBB-5834CFD3CD64}" destId="{DFFFCF87-F381-6348-9868-9612048E9603}" srcOrd="2" destOrd="0" presId="urn:microsoft.com/office/officeart/2005/8/layout/vList2"/>
    <dgm:cxn modelId="{0D67700B-D5F5-D544-B96D-DCE79F89D5F7}" type="presParOf" srcId="{AC4DFEC8-ACE6-4F4B-8BBB-5834CFD3CD64}" destId="{793CB783-6D05-9F45-8FF7-AB7BF68582B2}" srcOrd="3" destOrd="0" presId="urn:microsoft.com/office/officeart/2005/8/layout/vList2"/>
    <dgm:cxn modelId="{B647C4D9-6CFA-E243-B84E-812738888629}" type="presParOf" srcId="{AC4DFEC8-ACE6-4F4B-8BBB-5834CFD3CD64}" destId="{37D2F4F8-3FEC-4C4F-871C-5FFDF83CF415}" srcOrd="4" destOrd="0" presId="urn:microsoft.com/office/officeart/2005/8/layout/vList2"/>
    <dgm:cxn modelId="{B38AC2BA-C26B-8048-A930-0026F43E53B8}" type="presParOf" srcId="{AC4DFEC8-ACE6-4F4B-8BBB-5834CFD3CD64}" destId="{8234B2D0-844B-CC44-AB51-8392A9352597}" srcOrd="5" destOrd="0" presId="urn:microsoft.com/office/officeart/2005/8/layout/vList2"/>
    <dgm:cxn modelId="{5FD4F297-8AB6-DF4A-AD20-835083B23437}" type="presParOf" srcId="{AC4DFEC8-ACE6-4F4B-8BBB-5834CFD3CD64}" destId="{8E73F312-B036-F943-8E23-36D9CD5FF7EF}" srcOrd="6" destOrd="0" presId="urn:microsoft.com/office/officeart/2005/8/layout/vList2"/>
    <dgm:cxn modelId="{36B83E7D-D069-334A-91D2-6F37E9B67DB2}" type="presParOf" srcId="{AC4DFEC8-ACE6-4F4B-8BBB-5834CFD3CD64}" destId="{5D8021EB-14B1-FE49-8597-DC295D748E09}" srcOrd="7" destOrd="0" presId="urn:microsoft.com/office/officeart/2005/8/layout/vList2"/>
    <dgm:cxn modelId="{F4907624-36BE-F24D-8F25-66EBB603A690}" type="presParOf" srcId="{AC4DFEC8-ACE6-4F4B-8BBB-5834CFD3CD64}" destId="{B6E55EB4-C5F7-B141-8D5A-F986AA58CD5E}" srcOrd="8" destOrd="0" presId="urn:microsoft.com/office/officeart/2005/8/layout/vList2"/>
    <dgm:cxn modelId="{21A9D4A5-2B75-B440-B95B-7BDF1C87B63F}" type="presParOf" srcId="{AC4DFEC8-ACE6-4F4B-8BBB-5834CFD3CD64}" destId="{8745CECF-2804-DC4F-92CE-76EFB358E969}" srcOrd="9" destOrd="0" presId="urn:microsoft.com/office/officeart/2005/8/layout/vList2"/>
    <dgm:cxn modelId="{0600E23B-002B-0641-8E8C-D51570DD475D}" type="presParOf" srcId="{AC4DFEC8-ACE6-4F4B-8BBB-5834CFD3CD64}" destId="{545077F1-F27A-2B46-9EB2-91475527A682}" srcOrd="1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7FEB6-AA0C-0443-8D2D-62F7784CBB5E}">
      <dsp:nvSpPr>
        <dsp:cNvPr id="0" name=""/>
        <dsp:cNvSpPr/>
      </dsp:nvSpPr>
      <dsp:spPr>
        <a:xfrm>
          <a:off x="0" y="23732"/>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Overweight BMI contributes to insulin resistance and poor glucose control (Davies et al., 2022)</a:t>
          </a:r>
        </a:p>
      </dsp:txBody>
      <dsp:txXfrm>
        <a:off x="29128" y="52860"/>
        <a:ext cx="4781754" cy="538444"/>
      </dsp:txXfrm>
    </dsp:sp>
    <dsp:sp modelId="{56962FED-71A8-FE4F-8463-30F574A3896A}">
      <dsp:nvSpPr>
        <dsp:cNvPr id="0" name=""/>
        <dsp:cNvSpPr/>
      </dsp:nvSpPr>
      <dsp:spPr>
        <a:xfrm>
          <a:off x="0" y="663632"/>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M.K., 55-year-old male with uncontrolled Type 2 Diabetes.</a:t>
          </a:r>
        </a:p>
      </dsp:txBody>
      <dsp:txXfrm>
        <a:off x="29128" y="692760"/>
        <a:ext cx="4781754" cy="538444"/>
      </dsp:txXfrm>
    </dsp:sp>
    <dsp:sp modelId="{14762BFC-E0CB-7E47-87C2-707B44A1B236}">
      <dsp:nvSpPr>
        <dsp:cNvPr id="0" name=""/>
        <dsp:cNvSpPr/>
      </dsp:nvSpPr>
      <dsp:spPr>
        <a:xfrm>
          <a:off x="0" y="1303532"/>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Sedentary occupation limits daily physical activity, worsening metabolic health</a:t>
          </a:r>
        </a:p>
      </dsp:txBody>
      <dsp:txXfrm>
        <a:off x="29128" y="1332660"/>
        <a:ext cx="4781754" cy="538444"/>
      </dsp:txXfrm>
    </dsp:sp>
    <dsp:sp modelId="{E8523D23-F053-D548-B61E-CBFBD758F5DF}">
      <dsp:nvSpPr>
        <dsp:cNvPr id="0" name=""/>
        <dsp:cNvSpPr/>
      </dsp:nvSpPr>
      <dsp:spPr>
        <a:xfrm>
          <a:off x="0" y="1943433"/>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High-calorie diet with processed foods increases hyperglycaemia risk (Lu et al., 2024)</a:t>
          </a:r>
        </a:p>
      </dsp:txBody>
      <dsp:txXfrm>
        <a:off x="29128" y="1972561"/>
        <a:ext cx="4781754" cy="538444"/>
      </dsp:txXfrm>
    </dsp:sp>
    <dsp:sp modelId="{2766361B-76D3-0E4C-8B5F-6E1F83ED4A1F}">
      <dsp:nvSpPr>
        <dsp:cNvPr id="0" name=""/>
        <dsp:cNvSpPr/>
      </dsp:nvSpPr>
      <dsp:spPr>
        <a:xfrm>
          <a:off x="0" y="2583333"/>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Family history of diabetes increases genetic susceptibility</a:t>
          </a:r>
        </a:p>
      </dsp:txBody>
      <dsp:txXfrm>
        <a:off x="29128" y="2612461"/>
        <a:ext cx="4781754" cy="538444"/>
      </dsp:txXfrm>
    </dsp:sp>
    <dsp:sp modelId="{EB448AC2-0658-1A4A-B8C9-E10CBE37A4E3}">
      <dsp:nvSpPr>
        <dsp:cNvPr id="0" name=""/>
        <dsp:cNvSpPr/>
      </dsp:nvSpPr>
      <dsp:spPr>
        <a:xfrm>
          <a:off x="0" y="3223233"/>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Reports polyuria, fatigue, and excessive thirst over several months (Goyal et al., 2023)</a:t>
          </a:r>
        </a:p>
      </dsp:txBody>
      <dsp:txXfrm>
        <a:off x="29128" y="3252361"/>
        <a:ext cx="4781754" cy="538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226FE-E15D-484C-81E9-AC3DCFA394F2}">
      <dsp:nvSpPr>
        <dsp:cNvPr id="0" name=""/>
        <dsp:cNvSpPr/>
      </dsp:nvSpPr>
      <dsp:spPr>
        <a:xfrm>
          <a:off x="0" y="23732"/>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Reduced insulin sensitivity limits glucose uptake in cells (NICE, 2023)</a:t>
          </a:r>
        </a:p>
      </dsp:txBody>
      <dsp:txXfrm>
        <a:off x="29128" y="52860"/>
        <a:ext cx="4781754" cy="538444"/>
      </dsp:txXfrm>
    </dsp:sp>
    <dsp:sp modelId="{DFFFCF87-F381-6348-9868-9612048E9603}">
      <dsp:nvSpPr>
        <dsp:cNvPr id="0" name=""/>
        <dsp:cNvSpPr/>
      </dsp:nvSpPr>
      <dsp:spPr>
        <a:xfrm>
          <a:off x="0" y="663632"/>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Hyperglycaemia contributes to vascular and nerve damage (Davies et al., 2022)</a:t>
          </a:r>
        </a:p>
      </dsp:txBody>
      <dsp:txXfrm>
        <a:off x="29128" y="692760"/>
        <a:ext cx="4781754" cy="538444"/>
      </dsp:txXfrm>
    </dsp:sp>
    <dsp:sp modelId="{37D2F4F8-3FEC-4C4F-871C-5FFDF83CF415}">
      <dsp:nvSpPr>
        <dsp:cNvPr id="0" name=""/>
        <dsp:cNvSpPr/>
      </dsp:nvSpPr>
      <dsp:spPr>
        <a:xfrm>
          <a:off x="0" y="1303532"/>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Impaired circulation slows wound healing and increases infection risk</a:t>
          </a:r>
        </a:p>
      </dsp:txBody>
      <dsp:txXfrm>
        <a:off x="29128" y="1332660"/>
        <a:ext cx="4781754" cy="538444"/>
      </dsp:txXfrm>
    </dsp:sp>
    <dsp:sp modelId="{8E73F312-B036-F943-8E23-36D9CD5FF7EF}">
      <dsp:nvSpPr>
        <dsp:cNvPr id="0" name=""/>
        <dsp:cNvSpPr/>
      </dsp:nvSpPr>
      <dsp:spPr>
        <a:xfrm>
          <a:off x="0" y="1943433"/>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Retinal changes lead to visual disturbances (NHS, 2024)</a:t>
          </a:r>
        </a:p>
      </dsp:txBody>
      <dsp:txXfrm>
        <a:off x="29128" y="1972561"/>
        <a:ext cx="4781754" cy="538444"/>
      </dsp:txXfrm>
    </dsp:sp>
    <dsp:sp modelId="{B6E55EB4-C5F7-B141-8D5A-F986AA58CD5E}">
      <dsp:nvSpPr>
        <dsp:cNvPr id="0" name=""/>
        <dsp:cNvSpPr/>
      </dsp:nvSpPr>
      <dsp:spPr>
        <a:xfrm>
          <a:off x="0" y="2583333"/>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Kidney filtration declines, increasing nephropathy risk</a:t>
          </a:r>
        </a:p>
      </dsp:txBody>
      <dsp:txXfrm>
        <a:off x="29128" y="2612461"/>
        <a:ext cx="4781754" cy="538444"/>
      </dsp:txXfrm>
    </dsp:sp>
    <dsp:sp modelId="{545077F1-F27A-2B46-9EB2-91475527A682}">
      <dsp:nvSpPr>
        <dsp:cNvPr id="0" name=""/>
        <dsp:cNvSpPr/>
      </dsp:nvSpPr>
      <dsp:spPr>
        <a:xfrm>
          <a:off x="0" y="3223233"/>
          <a:ext cx="4840010" cy="5967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Fatigue arises from insufficient cellular energy production (Lu et al., 2024)</a:t>
          </a:r>
        </a:p>
      </dsp:txBody>
      <dsp:txXfrm>
        <a:off x="29128" y="3252361"/>
        <a:ext cx="4781754" cy="5384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A9CBAF-5434-4B9F-A10F-5B3D1B28776E}" type="datetimeFigureOut">
              <a:t>12/17/25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76042-F5F2-48AB-B31A-7540FA23EB55}" type="slidenum">
              <a:t>‹#›</a:t>
            </a:fld>
            <a:endParaRPr lang="en-US"/>
          </a:p>
        </p:txBody>
      </p:sp>
    </p:spTree>
    <p:extLst>
      <p:ext uri="{BB962C8B-B14F-4D97-AF65-F5344CB8AC3E}">
        <p14:creationId xmlns:p14="http://schemas.microsoft.com/office/powerpoint/2010/main" val="129955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2</a:t>
            </a:fld>
            <a:endParaRPr lang="en-US"/>
          </a:p>
        </p:txBody>
      </p:sp>
    </p:spTree>
    <p:extLst>
      <p:ext uri="{BB962C8B-B14F-4D97-AF65-F5344CB8AC3E}">
        <p14:creationId xmlns:p14="http://schemas.microsoft.com/office/powerpoint/2010/main" val="3016319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3</a:t>
            </a:fld>
            <a:endParaRPr lang="en-US"/>
          </a:p>
        </p:txBody>
      </p:sp>
    </p:spTree>
    <p:extLst>
      <p:ext uri="{BB962C8B-B14F-4D97-AF65-F5344CB8AC3E}">
        <p14:creationId xmlns:p14="http://schemas.microsoft.com/office/powerpoint/2010/main" val="375775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89876042-F5F2-48AB-B31A-7540FA23EB55}" type="slidenum">
              <a:t>4</a:t>
            </a:fld>
            <a:endParaRPr lang="en-US"/>
          </a:p>
        </p:txBody>
      </p:sp>
    </p:spTree>
    <p:extLst>
      <p:ext uri="{BB962C8B-B14F-4D97-AF65-F5344CB8AC3E}">
        <p14:creationId xmlns:p14="http://schemas.microsoft.com/office/powerpoint/2010/main" val="18844144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5</a:t>
            </a:fld>
            <a:endParaRPr lang="en-US"/>
          </a:p>
        </p:txBody>
      </p:sp>
    </p:spTree>
    <p:extLst>
      <p:ext uri="{BB962C8B-B14F-4D97-AF65-F5344CB8AC3E}">
        <p14:creationId xmlns:p14="http://schemas.microsoft.com/office/powerpoint/2010/main" val="3244087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6</a:t>
            </a:fld>
            <a:endParaRPr lang="en-US"/>
          </a:p>
        </p:txBody>
      </p:sp>
    </p:spTree>
    <p:extLst>
      <p:ext uri="{BB962C8B-B14F-4D97-AF65-F5344CB8AC3E}">
        <p14:creationId xmlns:p14="http://schemas.microsoft.com/office/powerpoint/2010/main" val="1083338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7</a:t>
            </a:fld>
            <a:endParaRPr lang="en-US"/>
          </a:p>
        </p:txBody>
      </p:sp>
    </p:spTree>
    <p:extLst>
      <p:ext uri="{BB962C8B-B14F-4D97-AF65-F5344CB8AC3E}">
        <p14:creationId xmlns:p14="http://schemas.microsoft.com/office/powerpoint/2010/main" val="3803343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8</a:t>
            </a:fld>
            <a:endParaRPr lang="en-US"/>
          </a:p>
        </p:txBody>
      </p:sp>
    </p:spTree>
    <p:extLst>
      <p:ext uri="{BB962C8B-B14F-4D97-AF65-F5344CB8AC3E}">
        <p14:creationId xmlns:p14="http://schemas.microsoft.com/office/powerpoint/2010/main" val="3552223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9</a:t>
            </a:fld>
            <a:endParaRPr lang="en-US"/>
          </a:p>
        </p:txBody>
      </p:sp>
    </p:spTree>
    <p:extLst>
      <p:ext uri="{BB962C8B-B14F-4D97-AF65-F5344CB8AC3E}">
        <p14:creationId xmlns:p14="http://schemas.microsoft.com/office/powerpoint/2010/main" val="3092170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10</a:t>
            </a:fld>
            <a:endParaRPr lang="en-US"/>
          </a:p>
        </p:txBody>
      </p:sp>
    </p:spTree>
    <p:extLst>
      <p:ext uri="{BB962C8B-B14F-4D97-AF65-F5344CB8AC3E}">
        <p14:creationId xmlns:p14="http://schemas.microsoft.com/office/powerpoint/2010/main" val="1734753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11</a:t>
            </a:fld>
            <a:endParaRPr lang="en-US"/>
          </a:p>
        </p:txBody>
      </p:sp>
    </p:spTree>
    <p:extLst>
      <p:ext uri="{BB962C8B-B14F-4D97-AF65-F5344CB8AC3E}">
        <p14:creationId xmlns:p14="http://schemas.microsoft.com/office/powerpoint/2010/main" val="1117584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12</a:t>
            </a:fld>
            <a:endParaRPr lang="en-US"/>
          </a:p>
        </p:txBody>
      </p:sp>
    </p:spTree>
    <p:extLst>
      <p:ext uri="{BB962C8B-B14F-4D97-AF65-F5344CB8AC3E}">
        <p14:creationId xmlns:p14="http://schemas.microsoft.com/office/powerpoint/2010/main" val="2146728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876042-F5F2-48AB-B31A-7540FA23EB55}" type="slidenum">
              <a:t>13</a:t>
            </a:fld>
            <a:endParaRPr lang="en-US"/>
          </a:p>
        </p:txBody>
      </p:sp>
    </p:spTree>
    <p:extLst>
      <p:ext uri="{BB962C8B-B14F-4D97-AF65-F5344CB8AC3E}">
        <p14:creationId xmlns:p14="http://schemas.microsoft.com/office/powerpoint/2010/main" val="1929261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12/17/25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8.jpeg"/><Relationship Id="rId10" Type="http://schemas.microsoft.com/office/2007/relationships/diagramDrawing" Target="../diagrams/drawing2.xml"/><Relationship Id="rId4" Type="http://schemas.openxmlformats.org/officeDocument/2006/relationships/notesSlide" Target="../notesSlides/notesSlide5.xml"/><Relationship Id="rId9" Type="http://schemas.openxmlformats.org/officeDocument/2006/relationships/diagramColors" Target="../diagrams/colors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hyperlink" Target="https://www.endocrine.org/patient-engagement/endocrine-library/diabetes-treatments" TargetMode="External"/><Relationship Id="rId13" Type="http://schemas.openxmlformats.org/officeDocument/2006/relationships/hyperlink" Target="https://www.inspirahealthnetwork.org/news/complications-uncontrolled-type-2-diabetes" TargetMode="External"/><Relationship Id="rId3" Type="http://schemas.openxmlformats.org/officeDocument/2006/relationships/hyperlink" Target="https://www.fitterfly.com/blog/what-is-hba1c-why-do-i-need-to-do-it/" TargetMode="External"/><Relationship Id="rId7" Type="http://schemas.openxmlformats.org/officeDocument/2006/relationships/hyperlink" Target="http://www.endocrine.org" TargetMode="External"/><Relationship Id="rId12" Type="http://schemas.openxmlformats.org/officeDocument/2006/relationships/hyperlink" Target="https://www.inspirahealthnetwork.org/" TargetMode="External"/><Relationship Id="rId2" Type="http://schemas.openxmlformats.org/officeDocument/2006/relationships/hyperlink" Target="https://www.thesun.co.uk/health/33212576/one-in-five-people-diabetes-linked-diet/" TargetMode="External"/><Relationship Id="rId1" Type="http://schemas.openxmlformats.org/officeDocument/2006/relationships/slideLayout" Target="../slideLayouts/slideLayout2.xml"/><Relationship Id="rId6" Type="http://schemas.openxmlformats.org/officeDocument/2006/relationships/hyperlink" Target="https://www.diabetes.org.uk/about-diabetes/type-2-diabetes" TargetMode="External"/><Relationship Id="rId11" Type="http://schemas.openxmlformats.org/officeDocument/2006/relationships/hyperlink" Target="https://www.ncbi.nlm.nih.gov/books/NBK513253/" TargetMode="External"/><Relationship Id="rId5" Type="http://schemas.openxmlformats.org/officeDocument/2006/relationships/hyperlink" Target="https://doi.org/10.1007/s00125-022-05787-2" TargetMode="External"/><Relationship Id="rId10" Type="http://schemas.openxmlformats.org/officeDocument/2006/relationships/hyperlink" Target="https://doi.org/10.2337/dci23-0065" TargetMode="External"/><Relationship Id="rId4" Type="http://schemas.openxmlformats.org/officeDocument/2006/relationships/hyperlink" Target="https://www.commonwealthcarealliance.org/living-well-at-home/how-to-manage-diabetes-with-diet-and-exercise/" TargetMode="External"/><Relationship Id="rId9" Type="http://schemas.openxmlformats.org/officeDocument/2006/relationships/hyperlink" Target="https://doi.org/10.3390/ijms21176275" TargetMode="External"/><Relationship Id="rId14" Type="http://schemas.openxmlformats.org/officeDocument/2006/relationships/hyperlink" Target="https://medicalupdateonline.com/2022/11/sedentary-lifestyle-and-sugary-diet-more-detrimental-to-me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02/cph4.70003" TargetMode="External"/><Relationship Id="rId13" Type="http://schemas.openxmlformats.org/officeDocument/2006/relationships/hyperlink" Target="https://doi.org/10.7759/cureus.45835" TargetMode="External"/><Relationship Id="rId3" Type="http://schemas.openxmlformats.org/officeDocument/2006/relationships/hyperlink" Target="https://hello100.com/blogs/science/insulin-resistance?srsltid=AfmBOoqYRfYxDGlVmramBREuTrty3u4PD-NUoyj5lGP_TsNJSxPIgUDV" TargetMode="External"/><Relationship Id="rId7" Type="http://schemas.openxmlformats.org/officeDocument/2006/relationships/hyperlink" Target="https://www.rightdecisions.scot.nhs.uk/tam-treatments-and-medicines-nhs-highland/adult-therapeutic-guidelines/diabetes/type-2-diabetes-guidelines/screening-and-diagnosis-of-type-2-diabetes-guidelines/" TargetMode="External"/><Relationship Id="rId12" Type="http://schemas.openxmlformats.org/officeDocument/2006/relationships/hyperlink" Target="https://doi.org/10.1111/jdi.14043" TargetMode="External"/><Relationship Id="rId2" Type="http://schemas.openxmlformats.org/officeDocument/2006/relationships/hyperlink" Target="https://doi.org/10.1038/s41392-024-01951-9" TargetMode="External"/><Relationship Id="rId1" Type="http://schemas.openxmlformats.org/officeDocument/2006/relationships/slideLayout" Target="../slideLayouts/slideLayout2.xml"/><Relationship Id="rId6" Type="http://schemas.openxmlformats.org/officeDocument/2006/relationships/hyperlink" Target="https://www.ncbi.nlm.nih.gov/books/NBK579413/" TargetMode="External"/><Relationship Id="rId11" Type="http://schemas.openxmlformats.org/officeDocument/2006/relationships/hyperlink" Target="https://health.ucdavis.edu/conditions/endocrinology-diabetes/diabetes/type-2-diabetes" TargetMode="External"/><Relationship Id="rId5" Type="http://schemas.openxmlformats.org/officeDocument/2006/relationships/hyperlink" Target="https://www.nice.org.uk/guidance/ng28" TargetMode="External"/><Relationship Id="rId10" Type="http://schemas.openxmlformats.org/officeDocument/2006/relationships/hyperlink" Target="https://hospitalpharmacyeurope.com/clinical-zones/cardiovascular-medicine/semaglutide-reduces-10-year-risk-of-type-2-diabetes-in-obese-patients/" TargetMode="External"/><Relationship Id="rId4" Type="http://schemas.openxmlformats.org/officeDocument/2006/relationships/hyperlink" Target="https://www.nhs.uk/conditions/diabetes/" TargetMode="External"/><Relationship Id="rId9" Type="http://schemas.openxmlformats.org/officeDocument/2006/relationships/hyperlink" Target="https://www.news-medical.net/health/The-Impact-of-Glucagon-on-Diabetes-Management.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lderly with type 2 diabetes struggle with self-care">
            <a:extLst>
              <a:ext uri="{FF2B5EF4-FFF2-40B4-BE49-F238E27FC236}">
                <a16:creationId xmlns:a16="http://schemas.microsoft.com/office/drawing/2014/main" id="{B0868E36-7E61-1666-4B4F-467FB2E330A3}"/>
              </a:ext>
            </a:extLst>
          </p:cNvPr>
          <p:cNvPicPr>
            <a:picLocks noChangeAspect="1"/>
          </p:cNvPicPr>
          <p:nvPr/>
        </p:nvPicPr>
        <p:blipFill>
          <a:blip r:embed="rId4"/>
          <a:srcRect l="794" r="20543" b="-1"/>
          <a:stretch>
            <a:fillRect/>
          </a:stretch>
        </p:blipFill>
        <p:spPr>
          <a:xfrm>
            <a:off x="411520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6" name="Freeform: Shape 25">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28589" y="2183321"/>
            <a:ext cx="4229340" cy="1867042"/>
          </a:xfrm>
        </p:spPr>
        <p:txBody>
          <a:bodyPr anchor="b">
            <a:normAutofit/>
          </a:bodyPr>
          <a:lstStyle/>
          <a:p>
            <a:pPr algn="l"/>
            <a:r>
              <a:rPr lang="en-US" sz="3600" b="1" dirty="0">
                <a:ea typeface="+mj-lt"/>
                <a:cs typeface="+mj-lt"/>
              </a:rPr>
              <a:t>Care Plan for a Patient with Type 2 Diabetes Mellitus</a:t>
            </a:r>
            <a:endParaRPr lang="en-US" sz="3600" b="1" dirty="0"/>
          </a:p>
        </p:txBody>
      </p:sp>
      <p:sp>
        <p:nvSpPr>
          <p:cNvPr id="3" name="Subtitle 2"/>
          <p:cNvSpPr>
            <a:spLocks noGrp="1"/>
          </p:cNvSpPr>
          <p:nvPr>
            <p:ph type="subTitle" idx="1"/>
          </p:nvPr>
        </p:nvSpPr>
        <p:spPr>
          <a:xfrm>
            <a:off x="106506" y="4599662"/>
            <a:ext cx="3947683" cy="2142669"/>
          </a:xfrm>
        </p:spPr>
        <p:txBody>
          <a:bodyPr vert="horz" lIns="91440" tIns="45720" rIns="91440" bIns="45720" rtlCol="0" anchor="t">
            <a:noAutofit/>
          </a:bodyPr>
          <a:lstStyle/>
          <a:p>
            <a:pPr algn="l"/>
            <a:r>
              <a:rPr lang="en-US" sz="1800" b="1" dirty="0"/>
              <a:t>Name: Ioan Ciprian Tanase</a:t>
            </a:r>
          </a:p>
          <a:p>
            <a:pPr algn="l"/>
            <a:r>
              <a:rPr lang="en-US" sz="1800" b="1" dirty="0"/>
              <a:t>ID:2414116</a:t>
            </a:r>
          </a:p>
          <a:p>
            <a:pPr algn="l"/>
            <a:r>
              <a:rPr lang="en-US" sz="1800" b="1" dirty="0"/>
              <a:t>Lecturer: Shaila Hussain</a:t>
            </a:r>
          </a:p>
          <a:p>
            <a:pPr algn="l"/>
            <a:r>
              <a:rPr lang="en-US" sz="1800" b="1" dirty="0"/>
              <a:t>Module: BMHP5023</a:t>
            </a:r>
          </a:p>
          <a:p>
            <a:pPr algn="l"/>
            <a:r>
              <a:rPr lang="en-US" sz="1800" b="1" dirty="0"/>
              <a:t>Date:09.12.2025</a:t>
            </a:r>
          </a:p>
        </p:txBody>
      </p:sp>
      <p:sp>
        <p:nvSpPr>
          <p:cNvPr id="30" name="Rectangle 2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black and white text&#10;&#10;AI-generated content may be incorrect.">
            <a:extLst>
              <a:ext uri="{FF2B5EF4-FFF2-40B4-BE49-F238E27FC236}">
                <a16:creationId xmlns:a16="http://schemas.microsoft.com/office/drawing/2014/main" id="{E8EEBFCE-23FD-E67C-A6EE-D8E6C2BD8040}"/>
              </a:ext>
            </a:extLst>
          </p:cNvPr>
          <p:cNvPicPr>
            <a:picLocks noChangeAspect="1"/>
          </p:cNvPicPr>
          <p:nvPr/>
        </p:nvPicPr>
        <p:blipFill>
          <a:blip r:embed="rId5"/>
          <a:stretch>
            <a:fillRect/>
          </a:stretch>
        </p:blipFill>
        <p:spPr>
          <a:xfrm>
            <a:off x="483349" y="547508"/>
            <a:ext cx="2828925" cy="1133475"/>
          </a:xfrm>
          <a:prstGeom prst="rect">
            <a:avLst/>
          </a:prstGeom>
        </p:spPr>
      </p:pic>
      <p:pic>
        <p:nvPicPr>
          <p:cNvPr id="27" name="Audio 26">
            <a:extLst>
              <a:ext uri="{FF2B5EF4-FFF2-40B4-BE49-F238E27FC236}">
                <a16:creationId xmlns:a16="http://schemas.microsoft.com/office/drawing/2014/main" id="{4E070848-9960-E387-9B45-C94753F443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2570"/>
    </mc:Choice>
    <mc:Fallback xmlns="">
      <p:transition spd="slow" advTm="22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4F07A-7A64-547C-36ED-8FD9D21FF236}"/>
              </a:ext>
            </a:extLst>
          </p:cNvPr>
          <p:cNvSpPr>
            <a:spLocks noGrp="1"/>
          </p:cNvSpPr>
          <p:nvPr>
            <p:ph type="title"/>
          </p:nvPr>
        </p:nvSpPr>
        <p:spPr>
          <a:xfrm>
            <a:off x="411480" y="987552"/>
            <a:ext cx="4485861" cy="1088136"/>
          </a:xfrm>
        </p:spPr>
        <p:txBody>
          <a:bodyPr anchor="b">
            <a:normAutofit/>
          </a:bodyPr>
          <a:lstStyle/>
          <a:p>
            <a:r>
              <a:rPr lang="en-US" sz="3400" b="1"/>
              <a:t>Introduction</a:t>
            </a:r>
          </a:p>
        </p:txBody>
      </p:sp>
      <p:sp>
        <p:nvSpPr>
          <p:cNvPr id="15" name="Rectangle 1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4BBDEAE-8037-E47A-F335-C887A6C539DB}"/>
              </a:ext>
            </a:extLst>
          </p:cNvPr>
          <p:cNvSpPr>
            <a:spLocks noGrp="1"/>
          </p:cNvSpPr>
          <p:nvPr>
            <p:ph idx="1"/>
          </p:nvPr>
        </p:nvSpPr>
        <p:spPr>
          <a:xfrm>
            <a:off x="411479" y="2688336"/>
            <a:ext cx="4498848" cy="3584448"/>
          </a:xfrm>
        </p:spPr>
        <p:txBody>
          <a:bodyPr vert="horz" lIns="91440" tIns="45720" rIns="91440" bIns="45720" rtlCol="0" anchor="t">
            <a:normAutofit/>
          </a:bodyPr>
          <a:lstStyle/>
          <a:p>
            <a:r>
              <a:rPr lang="en-US" sz="1400" dirty="0">
                <a:ea typeface="+mn-lt"/>
                <a:cs typeface="+mn-lt"/>
              </a:rPr>
              <a:t>Comprehensive evidence-based care plan for Type 2 Diabetes Mellitus.</a:t>
            </a:r>
            <a:endParaRPr lang="en-US" sz="1400" dirty="0"/>
          </a:p>
          <a:p>
            <a:r>
              <a:rPr lang="en-US" sz="1400" dirty="0">
                <a:ea typeface="+mn-lt"/>
                <a:cs typeface="+mn-lt"/>
              </a:rPr>
              <a:t>Patient profile: M.K., 55-year-old male with elevated HbA1c levels.</a:t>
            </a:r>
            <a:endParaRPr lang="en-US" sz="1400" dirty="0"/>
          </a:p>
          <a:p>
            <a:r>
              <a:rPr lang="en-US" sz="1400" dirty="0">
                <a:ea typeface="+mn-lt"/>
                <a:cs typeface="+mn-lt"/>
              </a:rPr>
              <a:t>Focus on endocrine system anatomy and glucose metabolism</a:t>
            </a:r>
            <a:endParaRPr lang="en-US" sz="1400" dirty="0"/>
          </a:p>
          <a:p>
            <a:r>
              <a:rPr lang="en-US" sz="1400" dirty="0">
                <a:ea typeface="+mn-lt"/>
                <a:cs typeface="+mn-lt"/>
              </a:rPr>
              <a:t>Examination of pathophysiology and complications affecting body functions (Lu et al., 2024)</a:t>
            </a:r>
            <a:endParaRPr lang="en-US" sz="1400" dirty="0"/>
          </a:p>
          <a:p>
            <a:r>
              <a:rPr lang="en-US" sz="1400" dirty="0">
                <a:ea typeface="+mn-lt"/>
                <a:cs typeface="+mn-lt"/>
              </a:rPr>
              <a:t>Evidence-based interventions following NHS and NICE guidelines</a:t>
            </a:r>
            <a:endParaRPr lang="en-US" sz="1400" dirty="0"/>
          </a:p>
          <a:p>
            <a:r>
              <a:rPr lang="en-US" sz="1400" dirty="0">
                <a:ea typeface="+mn-lt"/>
                <a:cs typeface="+mn-lt"/>
              </a:rPr>
              <a:t>Recommendations for monitoring, communication, and ethical patient care (</a:t>
            </a:r>
            <a:r>
              <a:rPr lang="en-US" sz="1400" dirty="0" err="1">
                <a:ea typeface="+mn-lt"/>
                <a:cs typeface="+mn-lt"/>
              </a:rPr>
              <a:t>Giaccari</a:t>
            </a:r>
            <a:r>
              <a:rPr lang="en-US" sz="1400" dirty="0">
                <a:ea typeface="+mn-lt"/>
                <a:cs typeface="+mn-lt"/>
              </a:rPr>
              <a:t>, 2024)</a:t>
            </a:r>
            <a:endParaRPr lang="en-US" sz="1400" dirty="0"/>
          </a:p>
        </p:txBody>
      </p:sp>
      <p:pic>
        <p:nvPicPr>
          <p:cNvPr id="4" name="Picture 3" descr="Type 2 diabetes | Diabetes UK">
            <a:extLst>
              <a:ext uri="{FF2B5EF4-FFF2-40B4-BE49-F238E27FC236}">
                <a16:creationId xmlns:a16="http://schemas.microsoft.com/office/drawing/2014/main" id="{B0C00BAB-FA71-C325-33C7-CD4065D9934D}"/>
              </a:ext>
            </a:extLst>
          </p:cNvPr>
          <p:cNvPicPr>
            <a:picLocks noChangeAspect="1"/>
          </p:cNvPicPr>
          <p:nvPr/>
        </p:nvPicPr>
        <p:blipFill>
          <a:blip r:embed="rId5"/>
          <a:srcRect l="30489" r="13048"/>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TextBox 4">
            <a:extLst>
              <a:ext uri="{FF2B5EF4-FFF2-40B4-BE49-F238E27FC236}">
                <a16:creationId xmlns:a16="http://schemas.microsoft.com/office/drawing/2014/main" id="{5744C27F-4508-46E7-2B40-767658AAFB5F}"/>
              </a:ext>
            </a:extLst>
          </p:cNvPr>
          <p:cNvSpPr txBox="1"/>
          <p:nvPr/>
        </p:nvSpPr>
        <p:spPr>
          <a:xfrm>
            <a:off x="9532189" y="6261339"/>
            <a:ext cx="24872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(Diabetes UK, 2023)</a:t>
            </a:r>
          </a:p>
        </p:txBody>
      </p:sp>
      <p:pic>
        <p:nvPicPr>
          <p:cNvPr id="22" name="Audio 21">
            <a:extLst>
              <a:ext uri="{FF2B5EF4-FFF2-40B4-BE49-F238E27FC236}">
                <a16:creationId xmlns:a16="http://schemas.microsoft.com/office/drawing/2014/main" id="{163FB0AC-8B7A-597D-8FCC-9ED0F2D42A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44048203"/>
      </p:ext>
    </p:extLst>
  </p:cSld>
  <p:clrMapOvr>
    <a:masterClrMapping/>
  </p:clrMapOvr>
  <mc:AlternateContent xmlns:mc="http://schemas.openxmlformats.org/markup-compatibility/2006" xmlns:p14="http://schemas.microsoft.com/office/powerpoint/2010/main">
    <mc:Choice Requires="p14">
      <p:transition spd="slow" p14:dur="2000" advTm="98363"/>
    </mc:Choice>
    <mc:Fallback xmlns="">
      <p:transition spd="slow" advTm="98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E9E42-B606-8937-039F-82ED50C45B89}"/>
              </a:ext>
            </a:extLst>
          </p:cNvPr>
          <p:cNvSpPr>
            <a:spLocks noGrp="1"/>
          </p:cNvSpPr>
          <p:nvPr>
            <p:ph type="title"/>
          </p:nvPr>
        </p:nvSpPr>
        <p:spPr>
          <a:xfrm>
            <a:off x="6513788" y="365125"/>
            <a:ext cx="4840010" cy="1807305"/>
          </a:xfrm>
        </p:spPr>
        <p:txBody>
          <a:bodyPr>
            <a:normAutofit/>
          </a:bodyPr>
          <a:lstStyle/>
          <a:p>
            <a:r>
              <a:rPr lang="en-US" b="1" dirty="0">
                <a:ea typeface="+mj-lt"/>
                <a:cs typeface="+mj-lt"/>
              </a:rPr>
              <a:t>Patient Profile (M.K.)</a:t>
            </a:r>
            <a:endParaRPr lang="en-US" b="1" dirty="0"/>
          </a:p>
        </p:txBody>
      </p:sp>
      <p:pic>
        <p:nvPicPr>
          <p:cNvPr id="5" name="Picture 4" descr="Sedentary lifestyle and sugary diet more detrimental to men - Medical  Update Online">
            <a:extLst>
              <a:ext uri="{FF2B5EF4-FFF2-40B4-BE49-F238E27FC236}">
                <a16:creationId xmlns:a16="http://schemas.microsoft.com/office/drawing/2014/main" id="{B4D13A3A-1887-57D4-947C-63326E89A9D2}"/>
              </a:ext>
            </a:extLst>
          </p:cNvPr>
          <p:cNvPicPr>
            <a:picLocks noChangeAspect="1"/>
          </p:cNvPicPr>
          <p:nvPr/>
        </p:nvPicPr>
        <p:blipFill>
          <a:blip r:embed="rId5"/>
          <a:srcRect l="27983" r="12483" b="-1"/>
          <a:stretch>
            <a:fillRect/>
          </a:stretch>
        </p:blipFill>
        <p:spPr>
          <a:xfrm>
            <a:off x="20" y="-14367"/>
            <a:ext cx="6102172" cy="6311651"/>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20" name="Content Placeholder 2">
            <a:extLst>
              <a:ext uri="{FF2B5EF4-FFF2-40B4-BE49-F238E27FC236}">
                <a16:creationId xmlns:a16="http://schemas.microsoft.com/office/drawing/2014/main" id="{78B87597-6807-E45D-852C-C3F8011145F8}"/>
              </a:ext>
            </a:extLst>
          </p:cNvPr>
          <p:cNvGraphicFramePr>
            <a:graphicFrameLocks noGrp="1"/>
          </p:cNvGraphicFramePr>
          <p:nvPr>
            <p:ph idx="1"/>
            <p:extLst>
              <p:ext uri="{D42A27DB-BD31-4B8C-83A1-F6EECF244321}">
                <p14:modId xmlns:p14="http://schemas.microsoft.com/office/powerpoint/2010/main" val="1536916995"/>
              </p:ext>
            </p:extLst>
          </p:nvPr>
        </p:nvGraphicFramePr>
        <p:xfrm>
          <a:off x="6513788" y="2333297"/>
          <a:ext cx="4840010" cy="384366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35AB82D5-B370-FB1E-30C7-0F80944B3981}"/>
              </a:ext>
            </a:extLst>
          </p:cNvPr>
          <p:cNvSpPr txBox="1"/>
          <p:nvPr/>
        </p:nvSpPr>
        <p:spPr>
          <a:xfrm>
            <a:off x="445698" y="6318849"/>
            <a:ext cx="296173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(King, 2022)</a:t>
            </a:r>
          </a:p>
        </p:txBody>
      </p:sp>
      <p:pic>
        <p:nvPicPr>
          <p:cNvPr id="18" name="Audio 17">
            <a:extLst>
              <a:ext uri="{FF2B5EF4-FFF2-40B4-BE49-F238E27FC236}">
                <a16:creationId xmlns:a16="http://schemas.microsoft.com/office/drawing/2014/main" id="{E4039322-40FF-B233-C0F8-AD4A5B9FD03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91355815"/>
      </p:ext>
    </p:extLst>
  </p:cSld>
  <p:clrMapOvr>
    <a:masterClrMapping/>
  </p:clrMapOvr>
  <mc:AlternateContent xmlns:mc="http://schemas.openxmlformats.org/markup-compatibility/2006" xmlns:p14="http://schemas.microsoft.com/office/powerpoint/2010/main">
    <mc:Choice Requires="p14">
      <p:transition spd="slow" p14:dur="2000" advTm="72664"/>
    </mc:Choice>
    <mc:Fallback xmlns="">
      <p:transition spd="slow" advTm="72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E339F-913C-57DF-2290-DF12C5DFA018}"/>
              </a:ext>
            </a:extLst>
          </p:cNvPr>
          <p:cNvSpPr>
            <a:spLocks noGrp="1"/>
          </p:cNvSpPr>
          <p:nvPr>
            <p:ph type="title"/>
          </p:nvPr>
        </p:nvSpPr>
        <p:spPr>
          <a:xfrm>
            <a:off x="411480" y="991443"/>
            <a:ext cx="4443154" cy="1087819"/>
          </a:xfrm>
        </p:spPr>
        <p:txBody>
          <a:bodyPr anchor="b">
            <a:normAutofit/>
          </a:bodyPr>
          <a:lstStyle/>
          <a:p>
            <a:r>
              <a:rPr lang="en-US" sz="3400" b="1">
                <a:ea typeface="+mj-lt"/>
                <a:cs typeface="+mj-lt"/>
              </a:rPr>
              <a:t>Anatomy &amp; Physiology of Endocrine System</a:t>
            </a:r>
            <a:endParaRPr lang="en-US" sz="3400" b="1"/>
          </a:p>
        </p:txBody>
      </p:sp>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E8E921A-C218-2582-0017-6CB33FCBE413}"/>
              </a:ext>
            </a:extLst>
          </p:cNvPr>
          <p:cNvSpPr>
            <a:spLocks noGrp="1"/>
          </p:cNvSpPr>
          <p:nvPr>
            <p:ph idx="1"/>
          </p:nvPr>
        </p:nvSpPr>
        <p:spPr>
          <a:xfrm>
            <a:off x="411480" y="2684095"/>
            <a:ext cx="4443154" cy="3492868"/>
          </a:xfrm>
        </p:spPr>
        <p:txBody>
          <a:bodyPr vert="horz" lIns="91440" tIns="45720" rIns="91440" bIns="45720" rtlCol="0">
            <a:normAutofit/>
          </a:bodyPr>
          <a:lstStyle/>
          <a:p>
            <a:r>
              <a:rPr lang="en-US" sz="1500" dirty="0">
                <a:ea typeface="+mn-lt"/>
                <a:cs typeface="+mn-lt"/>
              </a:rPr>
              <a:t>Pancreas regulates glucose through insulin and glucagon secretion (NICE, 2023)</a:t>
            </a:r>
            <a:endParaRPr lang="en-US" sz="1500" dirty="0"/>
          </a:p>
          <a:p>
            <a:r>
              <a:rPr lang="en-US" sz="1500" dirty="0">
                <a:ea typeface="+mn-lt"/>
                <a:cs typeface="+mn-lt"/>
              </a:rPr>
              <a:t>Beta cells in islets of Langerhans produce insulin for cellular glucose uptake (Davies et al., 2022)</a:t>
            </a:r>
            <a:endParaRPr lang="en-US" sz="1500" dirty="0"/>
          </a:p>
          <a:p>
            <a:r>
              <a:rPr lang="en-US" sz="1500" dirty="0">
                <a:ea typeface="+mn-lt"/>
                <a:cs typeface="+mn-lt"/>
              </a:rPr>
              <a:t>Liver maintains glucose homeostasis by glycogen storage and glucose release</a:t>
            </a:r>
            <a:endParaRPr lang="en-US" sz="1500" dirty="0"/>
          </a:p>
          <a:p>
            <a:r>
              <a:rPr lang="en-US" sz="1500" dirty="0">
                <a:ea typeface="+mn-lt"/>
                <a:cs typeface="+mn-lt"/>
              </a:rPr>
              <a:t>Skeletal muscles absorb glucose during insulin-stimulated uptake (Galicia-Garcia et al., 2020)</a:t>
            </a:r>
            <a:endParaRPr lang="en-US" sz="1500" dirty="0"/>
          </a:p>
          <a:p>
            <a:r>
              <a:rPr lang="en-US" sz="1500" dirty="0">
                <a:ea typeface="+mn-lt"/>
                <a:cs typeface="+mn-lt"/>
              </a:rPr>
              <a:t>Adipose tissue affects insulin sensitivity and inflammatory responses</a:t>
            </a:r>
            <a:endParaRPr lang="en-US" sz="1500" dirty="0"/>
          </a:p>
          <a:p>
            <a:r>
              <a:rPr lang="en-US" sz="1500" dirty="0">
                <a:ea typeface="+mn-lt"/>
                <a:cs typeface="+mn-lt"/>
              </a:rPr>
              <a:t>Endocrine feedback loops maintain metabolic stability (NHS, 2024)</a:t>
            </a:r>
            <a:endParaRPr lang="en-US" sz="1500" dirty="0"/>
          </a:p>
          <a:p>
            <a:endParaRPr lang="en-US" sz="1500" dirty="0"/>
          </a:p>
        </p:txBody>
      </p:sp>
      <p:pic>
        <p:nvPicPr>
          <p:cNvPr id="4" name="Picture 3" descr="Diagram explaining the roles of insulin and glucagon in regulating blood glucose levels. It includes high blood glucose triggering insulin release by beta cells in the pancreas, which prompts fat cells to take in glucose, returning blood glucose to normal. Conversely, low blood glucose triggers glucagon release by alpha cells in the pancreas, prompting the liver to release glucose into the blood, restoring normal glucose levels.">
            <a:extLst>
              <a:ext uri="{FF2B5EF4-FFF2-40B4-BE49-F238E27FC236}">
                <a16:creationId xmlns:a16="http://schemas.microsoft.com/office/drawing/2014/main" id="{F36689BD-B0EF-BA96-42D1-6B0403E732A3}"/>
              </a:ext>
            </a:extLst>
          </p:cNvPr>
          <p:cNvPicPr>
            <a:picLocks noChangeAspect="1"/>
          </p:cNvPicPr>
          <p:nvPr/>
        </p:nvPicPr>
        <p:blipFill>
          <a:blip r:embed="rId5"/>
          <a:stretch>
            <a:fillRect/>
          </a:stretch>
        </p:blipFill>
        <p:spPr>
          <a:xfrm>
            <a:off x="5385816" y="1537048"/>
            <a:ext cx="6799857" cy="3958586"/>
          </a:xfrm>
          <a:prstGeom prst="rect">
            <a:avLst/>
          </a:prstGeom>
        </p:spPr>
      </p:pic>
      <p:sp>
        <p:nvSpPr>
          <p:cNvPr id="5" name="TextBox 4">
            <a:extLst>
              <a:ext uri="{FF2B5EF4-FFF2-40B4-BE49-F238E27FC236}">
                <a16:creationId xmlns:a16="http://schemas.microsoft.com/office/drawing/2014/main" id="{2301E343-57DF-4D80-1164-A09EE11A9348}"/>
              </a:ext>
            </a:extLst>
          </p:cNvPr>
          <p:cNvSpPr txBox="1"/>
          <p:nvPr/>
        </p:nvSpPr>
        <p:spPr>
          <a:xfrm>
            <a:off x="8209472" y="5815641"/>
            <a:ext cx="217098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(Thomas, 2024)</a:t>
            </a:r>
          </a:p>
          <a:p>
            <a:pPr algn="ctr"/>
            <a:endParaRPr lang="en-US" sz="2000" dirty="0"/>
          </a:p>
        </p:txBody>
      </p:sp>
      <p:pic>
        <p:nvPicPr>
          <p:cNvPr id="22" name="Audio 21">
            <a:extLst>
              <a:ext uri="{FF2B5EF4-FFF2-40B4-BE49-F238E27FC236}">
                <a16:creationId xmlns:a16="http://schemas.microsoft.com/office/drawing/2014/main" id="{6DFD20E3-842D-0181-DCD5-6E6D9A000C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96539103"/>
      </p:ext>
    </p:extLst>
  </p:cSld>
  <p:clrMapOvr>
    <a:masterClrMapping/>
  </p:clrMapOvr>
  <mc:AlternateContent xmlns:mc="http://schemas.openxmlformats.org/markup-compatibility/2006" xmlns:p14="http://schemas.microsoft.com/office/powerpoint/2010/main">
    <mc:Choice Requires="p14">
      <p:transition spd="slow" p14:dur="2000" advTm="59385"/>
    </mc:Choice>
    <mc:Fallback xmlns="">
      <p:transition spd="slow" advTm="59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F188F4-B762-62E8-AE8F-5FC51B88C95F}"/>
              </a:ext>
            </a:extLst>
          </p:cNvPr>
          <p:cNvSpPr>
            <a:spLocks noGrp="1"/>
          </p:cNvSpPr>
          <p:nvPr>
            <p:ph type="title"/>
          </p:nvPr>
        </p:nvSpPr>
        <p:spPr>
          <a:xfrm>
            <a:off x="371094" y="1161288"/>
            <a:ext cx="3438144" cy="1239012"/>
          </a:xfrm>
        </p:spPr>
        <p:txBody>
          <a:bodyPr anchor="ctr">
            <a:normAutofit/>
          </a:bodyPr>
          <a:lstStyle/>
          <a:p>
            <a:r>
              <a:rPr lang="en-US" sz="2800" b="1">
                <a:ea typeface="+mj-lt"/>
                <a:cs typeface="+mj-lt"/>
              </a:rPr>
              <a:t>Pathophysiology of Type 2 Diabetes</a:t>
            </a:r>
            <a:endParaRPr lang="en-US" sz="2800" b="1"/>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575177A-5AE9-E215-CFE3-7DF8165A2539}"/>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300">
                <a:ea typeface="+mn-lt"/>
                <a:cs typeface="+mn-lt"/>
              </a:rPr>
              <a:t>Insulin resistance develops in muscle and adipose tissue (Davies et al., 2022)</a:t>
            </a:r>
            <a:endParaRPr lang="en-US" sz="1300"/>
          </a:p>
          <a:p>
            <a:r>
              <a:rPr lang="en-US" sz="1300">
                <a:ea typeface="+mn-lt"/>
                <a:cs typeface="+mn-lt"/>
              </a:rPr>
              <a:t>Beta-cell dysfunction reduces insulin secretion over time (NICE, 2023)</a:t>
            </a:r>
            <a:endParaRPr lang="en-US" sz="1300"/>
          </a:p>
          <a:p>
            <a:r>
              <a:rPr lang="en-US" sz="1300">
                <a:ea typeface="+mn-lt"/>
                <a:cs typeface="+mn-lt"/>
              </a:rPr>
              <a:t>Increased liver glucose production contributes to hyperglycaemia</a:t>
            </a:r>
            <a:endParaRPr lang="en-US" sz="1300"/>
          </a:p>
          <a:p>
            <a:r>
              <a:rPr lang="en-US" sz="1300">
                <a:ea typeface="+mn-lt"/>
                <a:cs typeface="+mn-lt"/>
              </a:rPr>
              <a:t>Chronic inflammation worsens metabolic impairment (NHS, 2024)</a:t>
            </a:r>
            <a:endParaRPr lang="en-US" sz="1300"/>
          </a:p>
          <a:p>
            <a:r>
              <a:rPr lang="en-US" sz="1300">
                <a:ea typeface="+mn-lt"/>
                <a:cs typeface="+mn-lt"/>
              </a:rPr>
              <a:t>Persistent hyperglycaemia increases microvascular complication risk</a:t>
            </a:r>
            <a:endParaRPr lang="en-US" sz="1300"/>
          </a:p>
          <a:p>
            <a:r>
              <a:rPr lang="en-US" sz="1300">
                <a:ea typeface="+mn-lt"/>
                <a:cs typeface="+mn-lt"/>
              </a:rPr>
              <a:t>Macrovascular complications arise from endothelial and arterial damage (Lu et al., 2024)</a:t>
            </a:r>
            <a:endParaRPr lang="en-US" sz="1300"/>
          </a:p>
          <a:p>
            <a:endParaRPr lang="en-US" sz="1300"/>
          </a:p>
        </p:txBody>
      </p:sp>
      <p:pic>
        <p:nvPicPr>
          <p:cNvPr id="4" name="Picture 3" descr="Diagram comparing a healthy person and a person with type 2 diabetes, illustrating how insulin normally helps glucose enter cells and how insulin resistance leads to high blood sugar levels.">
            <a:extLst>
              <a:ext uri="{FF2B5EF4-FFF2-40B4-BE49-F238E27FC236}">
                <a16:creationId xmlns:a16="http://schemas.microsoft.com/office/drawing/2014/main" id="{673D71B3-577C-A7C6-3064-A96FD195E68C}"/>
              </a:ext>
            </a:extLst>
          </p:cNvPr>
          <p:cNvPicPr>
            <a:picLocks noChangeAspect="1"/>
          </p:cNvPicPr>
          <p:nvPr/>
        </p:nvPicPr>
        <p:blipFill>
          <a:blip r:embed="rId5"/>
          <a:stretch>
            <a:fillRect/>
          </a:stretch>
        </p:blipFill>
        <p:spPr>
          <a:xfrm>
            <a:off x="4901184" y="851987"/>
            <a:ext cx="6922008" cy="5139590"/>
          </a:xfrm>
          <a:prstGeom prst="rect">
            <a:avLst/>
          </a:prstGeom>
        </p:spPr>
      </p:pic>
      <p:sp>
        <p:nvSpPr>
          <p:cNvPr id="5" name="TextBox 4">
            <a:extLst>
              <a:ext uri="{FF2B5EF4-FFF2-40B4-BE49-F238E27FC236}">
                <a16:creationId xmlns:a16="http://schemas.microsoft.com/office/drawing/2014/main" id="{16794728-C97A-A537-0C5F-3786664BE44D}"/>
              </a:ext>
            </a:extLst>
          </p:cNvPr>
          <p:cNvSpPr txBox="1"/>
          <p:nvPr/>
        </p:nvSpPr>
        <p:spPr>
          <a:xfrm>
            <a:off x="9877246" y="6146321"/>
            <a:ext cx="217098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(Mett, 2025)</a:t>
            </a:r>
          </a:p>
          <a:p>
            <a:pPr algn="ctr"/>
            <a:endParaRPr lang="en-US" sz="2000" dirty="0"/>
          </a:p>
        </p:txBody>
      </p:sp>
      <p:pic>
        <p:nvPicPr>
          <p:cNvPr id="25" name="Audio 24">
            <a:extLst>
              <a:ext uri="{FF2B5EF4-FFF2-40B4-BE49-F238E27FC236}">
                <a16:creationId xmlns:a16="http://schemas.microsoft.com/office/drawing/2014/main" id="{383320DE-20E2-295F-B39F-CA3C20984D5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26314440"/>
      </p:ext>
    </p:extLst>
  </p:cSld>
  <p:clrMapOvr>
    <a:masterClrMapping/>
  </p:clrMapOvr>
  <mc:AlternateContent xmlns:mc="http://schemas.openxmlformats.org/markup-compatibility/2006" xmlns:p14="http://schemas.microsoft.com/office/powerpoint/2010/main">
    <mc:Choice Requires="p14">
      <p:transition spd="slow" p14:dur="2000" advTm="51680"/>
    </mc:Choice>
    <mc:Fallback xmlns="">
      <p:transition spd="slow" advTm="51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082D1D-DD7F-EEB5-4CD4-D40733DD709A}"/>
              </a:ext>
            </a:extLst>
          </p:cNvPr>
          <p:cNvSpPr>
            <a:spLocks noGrp="1"/>
          </p:cNvSpPr>
          <p:nvPr>
            <p:ph type="title"/>
          </p:nvPr>
        </p:nvSpPr>
        <p:spPr>
          <a:xfrm>
            <a:off x="6513788" y="365125"/>
            <a:ext cx="4840010" cy="1807305"/>
          </a:xfrm>
        </p:spPr>
        <p:txBody>
          <a:bodyPr>
            <a:normAutofit/>
          </a:bodyPr>
          <a:lstStyle/>
          <a:p>
            <a:r>
              <a:rPr lang="en-US" b="1" dirty="0">
                <a:ea typeface="+mj-lt"/>
                <a:cs typeface="+mj-lt"/>
              </a:rPr>
              <a:t>Impact on Body Functioning</a:t>
            </a:r>
          </a:p>
        </p:txBody>
      </p:sp>
      <p:pic>
        <p:nvPicPr>
          <p:cNvPr id="4" name="Picture 3" descr="Complications of Uncontrolled Type 2 Diabetes | Inspira Health">
            <a:extLst>
              <a:ext uri="{FF2B5EF4-FFF2-40B4-BE49-F238E27FC236}">
                <a16:creationId xmlns:a16="http://schemas.microsoft.com/office/drawing/2014/main" id="{EBBD7797-9E25-B65A-475C-F273F47232A3}"/>
              </a:ext>
            </a:extLst>
          </p:cNvPr>
          <p:cNvPicPr>
            <a:picLocks noChangeAspect="1"/>
          </p:cNvPicPr>
          <p:nvPr/>
        </p:nvPicPr>
        <p:blipFill>
          <a:blip r:embed="rId5"/>
          <a:srcRect l="26239" r="14227" b="-1"/>
          <a:stretch>
            <a:fillRect/>
          </a:stretch>
        </p:blipFill>
        <p:spPr>
          <a:xfrm>
            <a:off x="20" y="10"/>
            <a:ext cx="6102172" cy="6024105"/>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6" name="Content Placeholder 2">
            <a:extLst>
              <a:ext uri="{FF2B5EF4-FFF2-40B4-BE49-F238E27FC236}">
                <a16:creationId xmlns:a16="http://schemas.microsoft.com/office/drawing/2014/main" id="{FDD2B608-0543-5B5E-F044-27FAB67FFEF9}"/>
              </a:ext>
            </a:extLst>
          </p:cNvPr>
          <p:cNvGraphicFramePr>
            <a:graphicFrameLocks noGrp="1"/>
          </p:cNvGraphicFramePr>
          <p:nvPr>
            <p:ph idx="1"/>
          </p:nvPr>
        </p:nvGraphicFramePr>
        <p:xfrm>
          <a:off x="6513788" y="2333297"/>
          <a:ext cx="4840010" cy="384366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A367ECFA-7F7A-C8E7-2DC7-89FB9376B125}"/>
              </a:ext>
            </a:extLst>
          </p:cNvPr>
          <p:cNvSpPr txBox="1"/>
          <p:nvPr/>
        </p:nvSpPr>
        <p:spPr>
          <a:xfrm>
            <a:off x="402566" y="6203830"/>
            <a:ext cx="32636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(Inspira health, 2025)</a:t>
            </a:r>
          </a:p>
          <a:p>
            <a:pPr algn="ctr"/>
            <a:endParaRPr lang="en-US" sz="2000" dirty="0"/>
          </a:p>
        </p:txBody>
      </p:sp>
      <p:pic>
        <p:nvPicPr>
          <p:cNvPr id="14" name="Audio 13">
            <a:extLst>
              <a:ext uri="{FF2B5EF4-FFF2-40B4-BE49-F238E27FC236}">
                <a16:creationId xmlns:a16="http://schemas.microsoft.com/office/drawing/2014/main" id="{4740C467-C525-43B5-5CB3-41242E76FD1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92217860"/>
      </p:ext>
    </p:extLst>
  </p:cSld>
  <p:clrMapOvr>
    <a:masterClrMapping/>
  </p:clrMapOvr>
  <mc:AlternateContent xmlns:mc="http://schemas.openxmlformats.org/markup-compatibility/2006" xmlns:p14="http://schemas.microsoft.com/office/powerpoint/2010/main">
    <mc:Choice Requires="p14">
      <p:transition spd="slow" p14:dur="2000" advTm="54739"/>
    </mc:Choice>
    <mc:Fallback xmlns="">
      <p:transition spd="slow" advTm="54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rgent warning as one in five people now have diabetes or pre-diabetes  linked to diet, say experts">
            <a:extLst>
              <a:ext uri="{FF2B5EF4-FFF2-40B4-BE49-F238E27FC236}">
                <a16:creationId xmlns:a16="http://schemas.microsoft.com/office/drawing/2014/main" id="{D5AE909C-21F9-56DC-5748-6E61C7AA7E49}"/>
              </a:ext>
            </a:extLst>
          </p:cNvPr>
          <p:cNvPicPr>
            <a:picLocks noChangeAspect="1"/>
          </p:cNvPicPr>
          <p:nvPr/>
        </p:nvPicPr>
        <p:blipFill>
          <a:blip r:embed="rId5"/>
          <a:srcRect l="5500" r="26557"/>
          <a:stretch>
            <a:fillRect/>
          </a:stretch>
        </p:blipFill>
        <p:spPr>
          <a:xfrm>
            <a:off x="4883022" y="10"/>
            <a:ext cx="7308978" cy="6009726"/>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C1A31B-729E-2757-B3FC-F2D56CF06CAE}"/>
              </a:ext>
            </a:extLst>
          </p:cNvPr>
          <p:cNvSpPr>
            <a:spLocks noGrp="1"/>
          </p:cNvSpPr>
          <p:nvPr>
            <p:ph type="title"/>
          </p:nvPr>
        </p:nvSpPr>
        <p:spPr>
          <a:xfrm>
            <a:off x="374904" y="856488"/>
            <a:ext cx="4992624" cy="1243584"/>
          </a:xfrm>
        </p:spPr>
        <p:txBody>
          <a:bodyPr anchor="ctr">
            <a:normAutofit/>
          </a:bodyPr>
          <a:lstStyle/>
          <a:p>
            <a:r>
              <a:rPr lang="en-US" sz="3400" b="1">
                <a:ea typeface="+mj-lt"/>
                <a:cs typeface="+mj-lt"/>
              </a:rPr>
              <a:t>Risk Factors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0621FB2-EC29-B643-5C6D-1690DAEB0BEF}"/>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US" sz="1600">
                <a:ea typeface="+mn-lt"/>
                <a:cs typeface="+mn-lt"/>
              </a:rPr>
              <a:t>Overweight BMI significantly increases insulin resistance (Davies et al., 2022)</a:t>
            </a:r>
            <a:endParaRPr lang="en-US" sz="1600"/>
          </a:p>
          <a:p>
            <a:r>
              <a:rPr lang="en-US" sz="1600">
                <a:ea typeface="+mn-lt"/>
                <a:cs typeface="+mn-lt"/>
              </a:rPr>
              <a:t>High-sugar, high-calorie diet exacerbates hyperglycaemia (Lu et al., 2024)</a:t>
            </a:r>
            <a:endParaRPr lang="en-US" sz="1600"/>
          </a:p>
          <a:p>
            <a:r>
              <a:rPr lang="en-US" sz="1600">
                <a:ea typeface="+mn-lt"/>
                <a:cs typeface="+mn-lt"/>
              </a:rPr>
              <a:t>Sedentary lifestyle reduces insulin sensitivity and metabolic efficiency (NICE, 2023)</a:t>
            </a:r>
            <a:endParaRPr lang="en-US" sz="1600"/>
          </a:p>
          <a:p>
            <a:r>
              <a:rPr lang="en-US" sz="1600">
                <a:ea typeface="+mn-lt"/>
                <a:cs typeface="+mn-lt"/>
              </a:rPr>
              <a:t>Family history elevates genetic risk of diabetes (NHS, 2024)</a:t>
            </a:r>
            <a:endParaRPr lang="en-US" sz="1600"/>
          </a:p>
          <a:p>
            <a:r>
              <a:rPr lang="en-US" sz="1600">
                <a:ea typeface="+mn-lt"/>
                <a:cs typeface="+mn-lt"/>
              </a:rPr>
              <a:t>Chronic stress disrupts hormonal balance and glucose regulation</a:t>
            </a:r>
            <a:endParaRPr lang="en-US" sz="1600"/>
          </a:p>
          <a:p>
            <a:r>
              <a:rPr lang="en-US" sz="1600">
                <a:ea typeface="+mn-lt"/>
                <a:cs typeface="+mn-lt"/>
              </a:rPr>
              <a:t>Age above 50 increases cardiovascular and metabolic vulnerability (Yeh et al., 2023)</a:t>
            </a:r>
            <a:endParaRPr lang="en-US" sz="1600"/>
          </a:p>
          <a:p>
            <a:endParaRPr lang="en-US" sz="1600"/>
          </a:p>
        </p:txBody>
      </p:sp>
      <p:sp>
        <p:nvSpPr>
          <p:cNvPr id="5" name="TextBox 4">
            <a:extLst>
              <a:ext uri="{FF2B5EF4-FFF2-40B4-BE49-F238E27FC236}">
                <a16:creationId xmlns:a16="http://schemas.microsoft.com/office/drawing/2014/main" id="{F6658B48-F8F7-FFF9-97C0-5AC10164A08A}"/>
              </a:ext>
            </a:extLst>
          </p:cNvPr>
          <p:cNvSpPr txBox="1"/>
          <p:nvPr/>
        </p:nvSpPr>
        <p:spPr>
          <a:xfrm>
            <a:off x="9517811" y="6146321"/>
            <a:ext cx="231475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(Blanchard, 2025)</a:t>
            </a:r>
          </a:p>
          <a:p>
            <a:pPr algn="ctr"/>
            <a:endParaRPr lang="en-US" sz="2000" dirty="0"/>
          </a:p>
        </p:txBody>
      </p:sp>
      <p:pic>
        <p:nvPicPr>
          <p:cNvPr id="8" name="Audio 7">
            <a:extLst>
              <a:ext uri="{FF2B5EF4-FFF2-40B4-BE49-F238E27FC236}">
                <a16:creationId xmlns:a16="http://schemas.microsoft.com/office/drawing/2014/main" id="{DCAFCBE6-5C6B-D8AD-BC97-5ABF5714EF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10123273"/>
      </p:ext>
    </p:extLst>
  </p:cSld>
  <p:clrMapOvr>
    <a:masterClrMapping/>
  </p:clrMapOvr>
  <mc:AlternateContent xmlns:mc="http://schemas.openxmlformats.org/markup-compatibility/2006" xmlns:p14="http://schemas.microsoft.com/office/powerpoint/2010/main">
    <mc:Choice Requires="p14">
      <p:transition spd="slow" p14:dur="2000" advTm="59733"/>
    </mc:Choice>
    <mc:Fallback xmlns="">
      <p:transition spd="slow" advTm="59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A7437-CF76-A881-8695-B01B1259115D}"/>
              </a:ext>
            </a:extLst>
          </p:cNvPr>
          <p:cNvSpPr>
            <a:spLocks noGrp="1"/>
          </p:cNvSpPr>
          <p:nvPr>
            <p:ph type="title"/>
          </p:nvPr>
        </p:nvSpPr>
        <p:spPr>
          <a:xfrm>
            <a:off x="411480" y="991443"/>
            <a:ext cx="4443154" cy="1087819"/>
          </a:xfrm>
        </p:spPr>
        <p:txBody>
          <a:bodyPr anchor="b">
            <a:normAutofit/>
          </a:bodyPr>
          <a:lstStyle/>
          <a:p>
            <a:r>
              <a:rPr lang="en-US" sz="3400" b="1">
                <a:ea typeface="+mj-lt"/>
                <a:cs typeface="+mj-lt"/>
              </a:rPr>
              <a:t>NICE/NHS Diagnostic Requirements</a:t>
            </a:r>
            <a:endParaRPr lang="en-US" sz="3400"/>
          </a:p>
        </p:txBody>
      </p:sp>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CBC67C4-D220-246C-F3D2-C04D41E2E54C}"/>
              </a:ext>
            </a:extLst>
          </p:cNvPr>
          <p:cNvSpPr>
            <a:spLocks noGrp="1"/>
          </p:cNvSpPr>
          <p:nvPr>
            <p:ph idx="1"/>
          </p:nvPr>
        </p:nvSpPr>
        <p:spPr>
          <a:xfrm>
            <a:off x="411480" y="2684095"/>
            <a:ext cx="4443154" cy="3492868"/>
          </a:xfrm>
        </p:spPr>
        <p:txBody>
          <a:bodyPr vert="horz" lIns="91440" tIns="45720" rIns="91440" bIns="45720" rtlCol="0">
            <a:normAutofit/>
          </a:bodyPr>
          <a:lstStyle/>
          <a:p>
            <a:r>
              <a:rPr lang="en-US" sz="1500">
                <a:ea typeface="+mn-lt"/>
                <a:cs typeface="+mn-lt"/>
              </a:rPr>
              <a:t>HbA1c ≥ 48 mmol/mol confirms Type 2 Diabetes (NICE, 2023)</a:t>
            </a:r>
            <a:endParaRPr lang="en-US" sz="1500"/>
          </a:p>
          <a:p>
            <a:r>
              <a:rPr lang="en-US" sz="1500">
                <a:ea typeface="+mn-lt"/>
                <a:cs typeface="+mn-lt"/>
              </a:rPr>
              <a:t>Fasting plasma glucose evaluates baseline glycaemic control (Davies et al., 2022)</a:t>
            </a:r>
            <a:endParaRPr lang="en-US" sz="1500"/>
          </a:p>
          <a:p>
            <a:r>
              <a:rPr lang="en-US" sz="1500">
                <a:ea typeface="+mn-lt"/>
                <a:cs typeface="+mn-lt"/>
              </a:rPr>
              <a:t>Lipid profile identifies cardiovascular risk factors</a:t>
            </a:r>
            <a:endParaRPr lang="en-US" sz="1500"/>
          </a:p>
          <a:p>
            <a:r>
              <a:rPr lang="en-US" sz="1500">
                <a:ea typeface="+mn-lt"/>
                <a:cs typeface="+mn-lt"/>
              </a:rPr>
              <a:t>Kidney function tests monitor early nephropathy (NHS, 2024)</a:t>
            </a:r>
            <a:endParaRPr lang="en-US" sz="1500"/>
          </a:p>
          <a:p>
            <a:r>
              <a:rPr lang="en-US" sz="1500">
                <a:ea typeface="+mn-lt"/>
                <a:cs typeface="+mn-lt"/>
              </a:rPr>
              <a:t>Retinal screening detects microvascular complications</a:t>
            </a:r>
            <a:endParaRPr lang="en-US" sz="1500"/>
          </a:p>
          <a:p>
            <a:r>
              <a:rPr lang="en-US" sz="1500">
                <a:ea typeface="+mn-lt"/>
                <a:cs typeface="+mn-lt"/>
              </a:rPr>
              <a:t>Foot examination assesses neuropathy and ulcer risk (Lu et al., 2024)</a:t>
            </a:r>
            <a:endParaRPr lang="en-US" sz="1500"/>
          </a:p>
          <a:p>
            <a:endParaRPr lang="en-US" sz="1500"/>
          </a:p>
        </p:txBody>
      </p:sp>
      <p:pic>
        <p:nvPicPr>
          <p:cNvPr id="4" name="Picture 3" descr="A diagram of a patient&amp;#39;s blood glucose level&#10;&#10;AI-generated content may be incorrect.">
            <a:extLst>
              <a:ext uri="{FF2B5EF4-FFF2-40B4-BE49-F238E27FC236}">
                <a16:creationId xmlns:a16="http://schemas.microsoft.com/office/drawing/2014/main" id="{85C12FF2-5413-9E91-95D1-06329EAFAAB5}"/>
              </a:ext>
            </a:extLst>
          </p:cNvPr>
          <p:cNvPicPr>
            <a:picLocks noChangeAspect="1"/>
          </p:cNvPicPr>
          <p:nvPr/>
        </p:nvPicPr>
        <p:blipFill>
          <a:blip r:embed="rId5"/>
          <a:stretch>
            <a:fillRect/>
          </a:stretch>
        </p:blipFill>
        <p:spPr>
          <a:xfrm>
            <a:off x="5385816" y="1531838"/>
            <a:ext cx="6799858" cy="3940253"/>
          </a:xfrm>
          <a:prstGeom prst="rect">
            <a:avLst/>
          </a:prstGeom>
        </p:spPr>
      </p:pic>
      <p:sp>
        <p:nvSpPr>
          <p:cNvPr id="5" name="TextBox 4">
            <a:extLst>
              <a:ext uri="{FF2B5EF4-FFF2-40B4-BE49-F238E27FC236}">
                <a16:creationId xmlns:a16="http://schemas.microsoft.com/office/drawing/2014/main" id="{6105C13D-D9EF-4A25-60F0-64CA2B81D040}"/>
              </a:ext>
            </a:extLst>
          </p:cNvPr>
          <p:cNvSpPr txBox="1"/>
          <p:nvPr/>
        </p:nvSpPr>
        <p:spPr>
          <a:xfrm>
            <a:off x="8238226" y="5786886"/>
            <a:ext cx="310551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(Right Decisions, 2020)</a:t>
            </a:r>
          </a:p>
          <a:p>
            <a:pPr algn="ctr"/>
            <a:endParaRPr lang="en-US" sz="2000" dirty="0"/>
          </a:p>
        </p:txBody>
      </p:sp>
      <p:pic>
        <p:nvPicPr>
          <p:cNvPr id="8" name="Audio 7">
            <a:extLst>
              <a:ext uri="{FF2B5EF4-FFF2-40B4-BE49-F238E27FC236}">
                <a16:creationId xmlns:a16="http://schemas.microsoft.com/office/drawing/2014/main" id="{54AFE575-F261-B547-59C4-94557249E8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72503730"/>
      </p:ext>
    </p:extLst>
  </p:cSld>
  <p:clrMapOvr>
    <a:masterClrMapping/>
  </p:clrMapOvr>
  <mc:AlternateContent xmlns:mc="http://schemas.openxmlformats.org/markup-compatibility/2006" xmlns:p14="http://schemas.microsoft.com/office/powerpoint/2010/main">
    <mc:Choice Requires="p14">
      <p:transition spd="slow" p14:dur="2000" advTm="66929"/>
    </mc:Choice>
    <mc:Fallback xmlns="">
      <p:transition spd="slow" advTm="66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D9AEB-380A-0C58-1D3F-5DAABCDB9A93}"/>
              </a:ext>
            </a:extLst>
          </p:cNvPr>
          <p:cNvSpPr>
            <a:spLocks noGrp="1"/>
          </p:cNvSpPr>
          <p:nvPr>
            <p:ph type="title"/>
          </p:nvPr>
        </p:nvSpPr>
        <p:spPr>
          <a:xfrm>
            <a:off x="838201" y="365125"/>
            <a:ext cx="5251316" cy="1807305"/>
          </a:xfrm>
        </p:spPr>
        <p:txBody>
          <a:bodyPr>
            <a:normAutofit/>
          </a:bodyPr>
          <a:lstStyle/>
          <a:p>
            <a:r>
              <a:rPr lang="en-US" sz="4100" b="1" dirty="0">
                <a:ea typeface="+mj-lt"/>
                <a:cs typeface="+mj-lt"/>
              </a:rPr>
              <a:t>Care Plan: </a:t>
            </a:r>
            <a:r>
              <a:rPr lang="en-US" sz="4100" b="1" dirty="0" err="1">
                <a:ea typeface="+mj-lt"/>
                <a:cs typeface="+mj-lt"/>
              </a:rPr>
              <a:t>Glycaemic</a:t>
            </a:r>
            <a:r>
              <a:rPr lang="en-US" sz="4100" b="1" dirty="0">
                <a:ea typeface="+mj-lt"/>
                <a:cs typeface="+mj-lt"/>
              </a:rPr>
              <a:t> Management</a:t>
            </a:r>
            <a:endParaRPr lang="en-US" sz="4100" b="1" dirty="0"/>
          </a:p>
        </p:txBody>
      </p:sp>
      <p:sp>
        <p:nvSpPr>
          <p:cNvPr id="3" name="Content Placeholder 2">
            <a:extLst>
              <a:ext uri="{FF2B5EF4-FFF2-40B4-BE49-F238E27FC236}">
                <a16:creationId xmlns:a16="http://schemas.microsoft.com/office/drawing/2014/main" id="{BB4E624A-118D-B389-467D-51F31B158108}"/>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1700">
                <a:ea typeface="+mn-lt"/>
                <a:cs typeface="+mn-lt"/>
              </a:rPr>
              <a:t>Metformin recommended as first-line therapy to improve insulin sensitivity (NICE, 2023)</a:t>
            </a:r>
            <a:endParaRPr lang="en-US" sz="1700"/>
          </a:p>
          <a:p>
            <a:r>
              <a:rPr lang="en-US" sz="1700">
                <a:ea typeface="+mn-lt"/>
                <a:cs typeface="+mn-lt"/>
              </a:rPr>
              <a:t>Carbohydrate-controlled diet supports stable blood glucose levels (Davies et al., 2022)</a:t>
            </a:r>
            <a:endParaRPr lang="en-US" sz="1700"/>
          </a:p>
          <a:p>
            <a:r>
              <a:rPr lang="en-US" sz="1700">
                <a:ea typeface="+mn-lt"/>
                <a:cs typeface="+mn-lt"/>
              </a:rPr>
              <a:t>150 minutes weekly of aerobic activity improves insulin uptake (Yeh et al., 2023)</a:t>
            </a:r>
            <a:endParaRPr lang="en-US" sz="1700"/>
          </a:p>
          <a:p>
            <a:r>
              <a:rPr lang="en-US" sz="1700">
                <a:ea typeface="+mn-lt"/>
                <a:cs typeface="+mn-lt"/>
              </a:rPr>
              <a:t>Home blood glucose monitoring promotes patient self-management</a:t>
            </a:r>
            <a:endParaRPr lang="en-US" sz="1700"/>
          </a:p>
          <a:p>
            <a:r>
              <a:rPr lang="en-US" sz="1700">
                <a:ea typeface="+mn-lt"/>
                <a:cs typeface="+mn-lt"/>
              </a:rPr>
              <a:t>SGLT2 inhibitors considered if HbA1c remains above target (Giaccari, 2024)</a:t>
            </a:r>
            <a:endParaRPr lang="en-US" sz="1700"/>
          </a:p>
          <a:p>
            <a:r>
              <a:rPr lang="en-US" sz="1700">
                <a:ea typeface="+mn-lt"/>
                <a:cs typeface="+mn-lt"/>
              </a:rPr>
              <a:t>Ongoing medication adherence counselling and scheduled follow-ups</a:t>
            </a:r>
            <a:endParaRPr lang="en-US" sz="1700"/>
          </a:p>
          <a:p>
            <a:endParaRPr lang="en-US" sz="1700"/>
          </a:p>
        </p:txBody>
      </p:sp>
      <p:pic>
        <p:nvPicPr>
          <p:cNvPr id="10" name="Picture 9" descr="How to manage diabetes with diet and exercise – Commonwealth Care Alliance">
            <a:extLst>
              <a:ext uri="{FF2B5EF4-FFF2-40B4-BE49-F238E27FC236}">
                <a16:creationId xmlns:a16="http://schemas.microsoft.com/office/drawing/2014/main" id="{8E310988-44F8-CACF-19AB-A3111E914441}"/>
              </a:ext>
            </a:extLst>
          </p:cNvPr>
          <p:cNvPicPr>
            <a:picLocks noChangeAspect="1"/>
          </p:cNvPicPr>
          <p:nvPr/>
        </p:nvPicPr>
        <p:blipFill>
          <a:blip r:embed="rId5"/>
          <a:srcRect l="7054" r="34908" b="-1"/>
          <a:stretch>
            <a:fillRect/>
          </a:stretch>
        </p:blipFill>
        <p:spPr>
          <a:xfrm>
            <a:off x="6229215" y="10"/>
            <a:ext cx="5962785" cy="6182255"/>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extBox 11">
            <a:extLst>
              <a:ext uri="{FF2B5EF4-FFF2-40B4-BE49-F238E27FC236}">
                <a16:creationId xmlns:a16="http://schemas.microsoft.com/office/drawing/2014/main" id="{7A4FD76C-87B8-0147-4DEE-040711C1B7D7}"/>
              </a:ext>
            </a:extLst>
          </p:cNvPr>
          <p:cNvSpPr txBox="1"/>
          <p:nvPr/>
        </p:nvSpPr>
        <p:spPr>
          <a:xfrm>
            <a:off x="7519359" y="6318849"/>
            <a:ext cx="454324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(Commonwealth care alliance, 2021)</a:t>
            </a:r>
          </a:p>
          <a:p>
            <a:pPr algn="ctr"/>
            <a:endParaRPr lang="en-US" sz="2000" dirty="0"/>
          </a:p>
        </p:txBody>
      </p:sp>
      <p:pic>
        <p:nvPicPr>
          <p:cNvPr id="6" name="Audio 5">
            <a:extLst>
              <a:ext uri="{FF2B5EF4-FFF2-40B4-BE49-F238E27FC236}">
                <a16:creationId xmlns:a16="http://schemas.microsoft.com/office/drawing/2014/main" id="{D92F7B1D-C8CB-AFCE-7181-75B33CA1E2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94279982"/>
      </p:ext>
    </p:extLst>
  </p:cSld>
  <p:clrMapOvr>
    <a:masterClrMapping/>
  </p:clrMapOvr>
  <mc:AlternateContent xmlns:mc="http://schemas.openxmlformats.org/markup-compatibility/2006" xmlns:p14="http://schemas.microsoft.com/office/powerpoint/2010/main">
    <mc:Choice Requires="p14">
      <p:transition spd="slow" p14:dur="2000" advTm="50047"/>
    </mc:Choice>
    <mc:Fallback xmlns="">
      <p:transition spd="slow" advTm="50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ype 2 diabetes and weight loss: Link and treatment">
            <a:extLst>
              <a:ext uri="{FF2B5EF4-FFF2-40B4-BE49-F238E27FC236}">
                <a16:creationId xmlns:a16="http://schemas.microsoft.com/office/drawing/2014/main" id="{8A22B630-EF00-223B-21AC-53FF2796E7E9}"/>
              </a:ext>
            </a:extLst>
          </p:cNvPr>
          <p:cNvPicPr>
            <a:picLocks noChangeAspect="1"/>
          </p:cNvPicPr>
          <p:nvPr/>
        </p:nvPicPr>
        <p:blipFill>
          <a:blip r:embed="rId5"/>
          <a:srcRect l="36461" r="19164"/>
          <a:stretch>
            <a:fillRect/>
          </a:stretch>
        </p:blipFill>
        <p:spPr>
          <a:xfrm>
            <a:off x="-1" y="-2"/>
            <a:ext cx="5410198" cy="6225399"/>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8FB9E-F624-0AEF-361A-43CA6E7577D0}"/>
              </a:ext>
            </a:extLst>
          </p:cNvPr>
          <p:cNvSpPr>
            <a:spLocks noGrp="1"/>
          </p:cNvSpPr>
          <p:nvPr>
            <p:ph type="title"/>
          </p:nvPr>
        </p:nvSpPr>
        <p:spPr>
          <a:xfrm>
            <a:off x="6115317" y="405685"/>
            <a:ext cx="5464968" cy="1559301"/>
          </a:xfrm>
        </p:spPr>
        <p:txBody>
          <a:bodyPr>
            <a:normAutofit/>
          </a:bodyPr>
          <a:lstStyle/>
          <a:p>
            <a:r>
              <a:rPr lang="en-US" sz="3700" b="1">
                <a:ea typeface="+mj-lt"/>
                <a:cs typeface="+mj-lt"/>
              </a:rPr>
              <a:t>Care Plan: Cardiovascular Risk Reduction</a:t>
            </a:r>
          </a:p>
        </p:txBody>
      </p:sp>
      <p:sp>
        <p:nvSpPr>
          <p:cNvPr id="3" name="Content Placeholder 2">
            <a:extLst>
              <a:ext uri="{FF2B5EF4-FFF2-40B4-BE49-F238E27FC236}">
                <a16:creationId xmlns:a16="http://schemas.microsoft.com/office/drawing/2014/main" id="{3F4C1CF3-5BE7-333C-4896-B9FBA051AF1E}"/>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600">
                <a:ea typeface="+mn-lt"/>
                <a:cs typeface="+mn-lt"/>
              </a:rPr>
              <a:t>Statins recommended to reduce cardiovascular complication risk (NICE, 2023)</a:t>
            </a:r>
            <a:endParaRPr lang="en-US" sz="1600"/>
          </a:p>
          <a:p>
            <a:r>
              <a:rPr lang="en-US" sz="1600">
                <a:ea typeface="+mn-lt"/>
                <a:cs typeface="+mn-lt"/>
              </a:rPr>
              <a:t>Regular blood pressure monitoring detects hypertension early (Davies et al., 2022)</a:t>
            </a:r>
            <a:endParaRPr lang="en-US" sz="1600"/>
          </a:p>
          <a:p>
            <a:r>
              <a:rPr lang="en-US" sz="1600">
                <a:ea typeface="+mn-lt"/>
                <a:cs typeface="+mn-lt"/>
              </a:rPr>
              <a:t>Smoking cessation reduces vascular damage and atherosclerosis</a:t>
            </a:r>
            <a:endParaRPr lang="en-US" sz="1600"/>
          </a:p>
          <a:p>
            <a:r>
              <a:rPr lang="en-US" sz="1600">
                <a:ea typeface="+mn-lt"/>
                <a:cs typeface="+mn-lt"/>
              </a:rPr>
              <a:t>Weight reduction improves cardiometabolic outcomes (Lu et al., 2024)</a:t>
            </a:r>
            <a:endParaRPr lang="en-US" sz="1600"/>
          </a:p>
          <a:p>
            <a:r>
              <a:rPr lang="en-US" sz="1600">
                <a:ea typeface="+mn-lt"/>
                <a:cs typeface="+mn-lt"/>
              </a:rPr>
              <a:t>Stress management reduces cortisol-mediated glucose spikes</a:t>
            </a:r>
            <a:endParaRPr lang="en-US" sz="1600"/>
          </a:p>
          <a:p>
            <a:r>
              <a:rPr lang="en-US" sz="1600">
                <a:ea typeface="+mn-lt"/>
                <a:cs typeface="+mn-lt"/>
              </a:rPr>
              <a:t>Annual cardiovascular assessments track disease progression (NHS, 2024)</a:t>
            </a:r>
            <a:endParaRPr lang="en-US" sz="1600"/>
          </a:p>
          <a:p>
            <a:endParaRPr lang="en-US" sz="1600"/>
          </a:p>
        </p:txBody>
      </p:sp>
      <p:sp>
        <p:nvSpPr>
          <p:cNvPr id="6" name="TextBox 5">
            <a:extLst>
              <a:ext uri="{FF2B5EF4-FFF2-40B4-BE49-F238E27FC236}">
                <a16:creationId xmlns:a16="http://schemas.microsoft.com/office/drawing/2014/main" id="{767D5226-6FDA-C170-3DA6-41046E87700F}"/>
              </a:ext>
            </a:extLst>
          </p:cNvPr>
          <p:cNvSpPr txBox="1"/>
          <p:nvPr/>
        </p:nvSpPr>
        <p:spPr>
          <a:xfrm>
            <a:off x="402565" y="6232585"/>
            <a:ext cx="18834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(West, 2021)</a:t>
            </a:r>
          </a:p>
          <a:p>
            <a:pPr algn="ctr"/>
            <a:endParaRPr lang="en-US" sz="2000" dirty="0"/>
          </a:p>
        </p:txBody>
      </p:sp>
      <p:pic>
        <p:nvPicPr>
          <p:cNvPr id="30" name="Audio 29">
            <a:extLst>
              <a:ext uri="{FF2B5EF4-FFF2-40B4-BE49-F238E27FC236}">
                <a16:creationId xmlns:a16="http://schemas.microsoft.com/office/drawing/2014/main" id="{F8DC64DC-DCF6-AFAD-16C8-6CD9F09315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78499684"/>
      </p:ext>
    </p:extLst>
  </p:cSld>
  <p:clrMapOvr>
    <a:masterClrMapping/>
  </p:clrMapOvr>
  <mc:AlternateContent xmlns:mc="http://schemas.openxmlformats.org/markup-compatibility/2006" xmlns:p14="http://schemas.microsoft.com/office/powerpoint/2010/main">
    <mc:Choice Requires="p14">
      <p:transition spd="slow" p14:dur="2000" advTm="56587"/>
    </mc:Choice>
    <mc:Fallback xmlns="">
      <p:transition spd="slow" advTm="56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derstanding the hba1c test: Insights for Better Health Management –  MyDiagnostics">
            <a:extLst>
              <a:ext uri="{FF2B5EF4-FFF2-40B4-BE49-F238E27FC236}">
                <a16:creationId xmlns:a16="http://schemas.microsoft.com/office/drawing/2014/main" id="{50791687-B7CC-52F8-8AE8-4574611E68A6}"/>
              </a:ext>
            </a:extLst>
          </p:cNvPr>
          <p:cNvPicPr>
            <a:picLocks noChangeAspect="1"/>
          </p:cNvPicPr>
          <p:nvPr/>
        </p:nvPicPr>
        <p:blipFill>
          <a:blip r:embed="rId5"/>
          <a:srcRect l="33390"/>
          <a:stretch>
            <a:fillRect/>
          </a:stretch>
        </p:blipFill>
        <p:spPr>
          <a:xfrm>
            <a:off x="4868645" y="10"/>
            <a:ext cx="7323355" cy="5995349"/>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717007-499A-00FB-1854-3B6A41DAD93B}"/>
              </a:ext>
            </a:extLst>
          </p:cNvPr>
          <p:cNvSpPr>
            <a:spLocks noGrp="1"/>
          </p:cNvSpPr>
          <p:nvPr>
            <p:ph type="title"/>
          </p:nvPr>
        </p:nvSpPr>
        <p:spPr>
          <a:xfrm>
            <a:off x="374904" y="856488"/>
            <a:ext cx="4992624" cy="1243584"/>
          </a:xfrm>
        </p:spPr>
        <p:txBody>
          <a:bodyPr anchor="ctr">
            <a:normAutofit/>
          </a:bodyPr>
          <a:lstStyle/>
          <a:p>
            <a:r>
              <a:rPr lang="en-US" sz="3400" b="1">
                <a:ea typeface="+mj-lt"/>
                <a:cs typeface="+mj-lt"/>
              </a:rPr>
              <a:t>Monitoring Requirements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790894B-2F2C-0FA6-1BA7-53500D0A3ABD}"/>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US" sz="1600" dirty="0">
                <a:ea typeface="+mn-lt"/>
                <a:cs typeface="+mn-lt"/>
              </a:rPr>
              <a:t>HbA1c every three to six months to assess </a:t>
            </a:r>
            <a:r>
              <a:rPr lang="en-US" sz="1600" dirty="0" err="1">
                <a:ea typeface="+mn-lt"/>
                <a:cs typeface="+mn-lt"/>
              </a:rPr>
              <a:t>glycaemic</a:t>
            </a:r>
            <a:r>
              <a:rPr lang="en-US" sz="1600" dirty="0">
                <a:ea typeface="+mn-lt"/>
                <a:cs typeface="+mn-lt"/>
              </a:rPr>
              <a:t> control (NICE, 2023)</a:t>
            </a:r>
            <a:endParaRPr lang="en-US" sz="1600" dirty="0"/>
          </a:p>
          <a:p>
            <a:r>
              <a:rPr lang="en-US" sz="1600" dirty="0">
                <a:ea typeface="+mn-lt"/>
                <a:cs typeface="+mn-lt"/>
              </a:rPr>
              <a:t>Kidney function tests annually to detect early nephropathy (Davies et al., 2022)</a:t>
            </a:r>
            <a:endParaRPr lang="en-US" sz="1600" dirty="0"/>
          </a:p>
          <a:p>
            <a:r>
              <a:rPr lang="en-US" sz="1600" dirty="0">
                <a:ea typeface="+mn-lt"/>
                <a:cs typeface="+mn-lt"/>
              </a:rPr>
              <a:t>Foot checks assess neuropathy and ulceration risk</a:t>
            </a:r>
            <a:endParaRPr lang="en-US" sz="1600" dirty="0"/>
          </a:p>
          <a:p>
            <a:r>
              <a:rPr lang="en-US" sz="1600" dirty="0">
                <a:ea typeface="+mn-lt"/>
                <a:cs typeface="+mn-lt"/>
              </a:rPr>
              <a:t>Retinal screening annually for early retinopathy detection (NHS, 2024)</a:t>
            </a:r>
            <a:endParaRPr lang="en-US" sz="1600" dirty="0"/>
          </a:p>
          <a:p>
            <a:r>
              <a:rPr lang="en-US" sz="1600" dirty="0">
                <a:ea typeface="+mn-lt"/>
                <a:cs typeface="+mn-lt"/>
              </a:rPr>
              <a:t>Weight and blood pressure measured at each consultation</a:t>
            </a:r>
            <a:endParaRPr lang="en-US" sz="1600" dirty="0"/>
          </a:p>
          <a:p>
            <a:r>
              <a:rPr lang="en-US" sz="1600" dirty="0">
                <a:ea typeface="+mn-lt"/>
                <a:cs typeface="+mn-lt"/>
              </a:rPr>
              <a:t>Medication side effects monitored to ensure safety and adherence (Lu et al., 2024)</a:t>
            </a:r>
            <a:endParaRPr lang="en-US" sz="1600" dirty="0"/>
          </a:p>
          <a:p>
            <a:endParaRPr lang="en-US" sz="1600"/>
          </a:p>
        </p:txBody>
      </p:sp>
      <p:sp>
        <p:nvSpPr>
          <p:cNvPr id="5" name="TextBox 4">
            <a:extLst>
              <a:ext uri="{FF2B5EF4-FFF2-40B4-BE49-F238E27FC236}">
                <a16:creationId xmlns:a16="http://schemas.microsoft.com/office/drawing/2014/main" id="{EB7C045D-6B1E-5559-0CBB-C9DD4821145F}"/>
              </a:ext>
            </a:extLst>
          </p:cNvPr>
          <p:cNvSpPr txBox="1"/>
          <p:nvPr/>
        </p:nvSpPr>
        <p:spPr>
          <a:xfrm>
            <a:off x="9805358" y="6146321"/>
            <a:ext cx="20415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(Chhaya, 2022)</a:t>
            </a:r>
          </a:p>
          <a:p>
            <a:pPr algn="ctr"/>
            <a:endParaRPr lang="en-US" sz="2000" dirty="0"/>
          </a:p>
        </p:txBody>
      </p:sp>
      <p:pic>
        <p:nvPicPr>
          <p:cNvPr id="8" name="Audio 7">
            <a:extLst>
              <a:ext uri="{FF2B5EF4-FFF2-40B4-BE49-F238E27FC236}">
                <a16:creationId xmlns:a16="http://schemas.microsoft.com/office/drawing/2014/main" id="{F4627A55-D154-E952-9A33-10606429B4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8530354"/>
      </p:ext>
    </p:extLst>
  </p:cSld>
  <p:clrMapOvr>
    <a:masterClrMapping/>
  </p:clrMapOvr>
  <mc:AlternateContent xmlns:mc="http://schemas.openxmlformats.org/markup-compatibility/2006" xmlns:p14="http://schemas.microsoft.com/office/powerpoint/2010/main">
    <mc:Choice Requires="p14">
      <p:transition spd="slow" p14:dur="2000" advTm="58225"/>
    </mc:Choice>
    <mc:Fallback xmlns="">
      <p:transition spd="slow" advTm="58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C825C-3F88-4B73-8849-CE0DA02A3969}"/>
              </a:ext>
            </a:extLst>
          </p:cNvPr>
          <p:cNvSpPr>
            <a:spLocks noGrp="1"/>
          </p:cNvSpPr>
          <p:nvPr>
            <p:ph type="title"/>
          </p:nvPr>
        </p:nvSpPr>
        <p:spPr>
          <a:xfrm>
            <a:off x="640080" y="325369"/>
            <a:ext cx="4368602" cy="1956841"/>
          </a:xfrm>
        </p:spPr>
        <p:txBody>
          <a:bodyPr anchor="b">
            <a:normAutofit/>
          </a:bodyPr>
          <a:lstStyle/>
          <a:p>
            <a:r>
              <a:rPr lang="en-US" sz="4600" b="1">
                <a:ea typeface="+mj-lt"/>
                <a:cs typeface="+mj-lt"/>
              </a:rPr>
              <a:t>Communication in Diabetes Care</a:t>
            </a:r>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1DC9D8-9B41-8FB6-9351-C5C17A6C490C}"/>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1500" dirty="0">
                <a:ea typeface="+mn-lt"/>
                <a:cs typeface="+mn-lt"/>
              </a:rPr>
              <a:t>Use person-</a:t>
            </a:r>
            <a:r>
              <a:rPr lang="en-GB" sz="1500" dirty="0">
                <a:ea typeface="+mn-lt"/>
                <a:cs typeface="+mn-lt"/>
              </a:rPr>
              <a:t>centred</a:t>
            </a:r>
            <a:r>
              <a:rPr lang="en-US" sz="1500" dirty="0">
                <a:ea typeface="+mn-lt"/>
                <a:cs typeface="+mn-lt"/>
              </a:rPr>
              <a:t> communication to encourage engagement (NICE, 2023)</a:t>
            </a:r>
            <a:endParaRPr lang="en-US" sz="1500" dirty="0"/>
          </a:p>
          <a:p>
            <a:r>
              <a:rPr lang="en-US" sz="1500" dirty="0">
                <a:ea typeface="+mn-lt"/>
                <a:cs typeface="+mn-lt"/>
              </a:rPr>
              <a:t>Explain treatment goals and expectations clearly (Davies et al., 2022)</a:t>
            </a:r>
            <a:endParaRPr lang="en-US" sz="1500" dirty="0"/>
          </a:p>
          <a:p>
            <a:r>
              <a:rPr lang="en-US" sz="1500" dirty="0">
                <a:ea typeface="+mn-lt"/>
                <a:cs typeface="+mn-lt"/>
              </a:rPr>
              <a:t>Shared decision-making promotes patient autonomy</a:t>
            </a:r>
            <a:endParaRPr lang="en-US" sz="1500" dirty="0"/>
          </a:p>
          <a:p>
            <a:r>
              <a:rPr lang="en-US" sz="1500" dirty="0">
                <a:ea typeface="+mn-lt"/>
                <a:cs typeface="+mn-lt"/>
              </a:rPr>
              <a:t>Use clear, culturally sensitive language (NHS, 2024)</a:t>
            </a:r>
            <a:endParaRPr lang="en-US" sz="1500" dirty="0"/>
          </a:p>
          <a:p>
            <a:r>
              <a:rPr lang="en-US" sz="1500" dirty="0">
                <a:ea typeface="+mn-lt"/>
                <a:cs typeface="+mn-lt"/>
              </a:rPr>
              <a:t>Provide written information to reinforce instructions</a:t>
            </a:r>
            <a:endParaRPr lang="en-US" sz="1500" dirty="0"/>
          </a:p>
          <a:p>
            <a:r>
              <a:rPr lang="en-US" sz="1500" dirty="0">
                <a:ea typeface="+mn-lt"/>
                <a:cs typeface="+mn-lt"/>
              </a:rPr>
              <a:t>Collaborate with multidisciplinary teams for holistic care (</a:t>
            </a:r>
            <a:r>
              <a:rPr lang="en-US" sz="1500" dirty="0" err="1">
                <a:ea typeface="+mn-lt"/>
                <a:cs typeface="+mn-lt"/>
              </a:rPr>
              <a:t>Giaccari</a:t>
            </a:r>
            <a:r>
              <a:rPr lang="en-US" sz="1500" dirty="0">
                <a:ea typeface="+mn-lt"/>
                <a:cs typeface="+mn-lt"/>
              </a:rPr>
              <a:t>, 2024)</a:t>
            </a:r>
            <a:endParaRPr lang="en-US" sz="1500" dirty="0"/>
          </a:p>
          <a:p>
            <a:endParaRPr lang="en-US" sz="1500"/>
          </a:p>
        </p:txBody>
      </p:sp>
      <p:pic>
        <p:nvPicPr>
          <p:cNvPr id="5" name="Picture 4" descr="Type 2 Diabetes | Endocrinology and Diabetes">
            <a:extLst>
              <a:ext uri="{FF2B5EF4-FFF2-40B4-BE49-F238E27FC236}">
                <a16:creationId xmlns:a16="http://schemas.microsoft.com/office/drawing/2014/main" id="{38C4C660-3126-DE9C-46C4-0130ECD94F65}"/>
              </a:ext>
            </a:extLst>
          </p:cNvPr>
          <p:cNvPicPr>
            <a:picLocks noChangeAspect="1"/>
          </p:cNvPicPr>
          <p:nvPr/>
        </p:nvPicPr>
        <p:blipFill>
          <a:blip r:embed="rId5"/>
          <a:srcRect l="17645" r="13898" b="1"/>
          <a:stretch>
            <a:fillRect/>
          </a:stretch>
        </p:blipFill>
        <p:spPr>
          <a:xfrm>
            <a:off x="5311702" y="10"/>
            <a:ext cx="6878775" cy="608161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7668B36F-5E2A-0951-37CC-C8DA28FD811E}"/>
              </a:ext>
            </a:extLst>
          </p:cNvPr>
          <p:cNvSpPr txBox="1"/>
          <p:nvPr/>
        </p:nvSpPr>
        <p:spPr>
          <a:xfrm>
            <a:off x="8640793" y="6189453"/>
            <a:ext cx="29042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(UC Davis Health, 2024)</a:t>
            </a:r>
          </a:p>
          <a:p>
            <a:pPr algn="ctr"/>
            <a:endParaRPr lang="en-US" sz="2000" dirty="0"/>
          </a:p>
        </p:txBody>
      </p:sp>
      <p:pic>
        <p:nvPicPr>
          <p:cNvPr id="8" name="Audio 7">
            <a:extLst>
              <a:ext uri="{FF2B5EF4-FFF2-40B4-BE49-F238E27FC236}">
                <a16:creationId xmlns:a16="http://schemas.microsoft.com/office/drawing/2014/main" id="{79DC8373-C579-BC88-20A7-9A4320927F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85365268"/>
      </p:ext>
    </p:extLst>
  </p:cSld>
  <p:clrMapOvr>
    <a:masterClrMapping/>
  </p:clrMapOvr>
  <mc:AlternateContent xmlns:mc="http://schemas.openxmlformats.org/markup-compatibility/2006" xmlns:p14="http://schemas.microsoft.com/office/powerpoint/2010/main">
    <mc:Choice Requires="p14">
      <p:transition spd="slow" p14:dur="2000" advTm="45787"/>
    </mc:Choice>
    <mc:Fallback xmlns="">
      <p:transition spd="slow" advTm="45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1FB25-357A-ABAB-913E-990CE4C0597B}"/>
              </a:ext>
            </a:extLst>
          </p:cNvPr>
          <p:cNvSpPr>
            <a:spLocks noGrp="1"/>
          </p:cNvSpPr>
          <p:nvPr>
            <p:ph type="title"/>
          </p:nvPr>
        </p:nvSpPr>
        <p:spPr>
          <a:xfrm>
            <a:off x="7255564" y="834888"/>
            <a:ext cx="4314645" cy="1268958"/>
          </a:xfrm>
        </p:spPr>
        <p:txBody>
          <a:bodyPr anchor="b">
            <a:normAutofit/>
          </a:bodyPr>
          <a:lstStyle/>
          <a:p>
            <a:r>
              <a:rPr lang="en-US" sz="3200" b="1">
                <a:ea typeface="+mj-lt"/>
                <a:cs typeface="+mj-lt"/>
              </a:rPr>
              <a:t>Ethical Considerations</a:t>
            </a:r>
          </a:p>
        </p:txBody>
      </p:sp>
      <p:pic>
        <p:nvPicPr>
          <p:cNvPr id="5" name="Picture 4" descr="Semaglutide reduces 10-year risk of type 2 diabetes in obese patients -  Hospital Pharmacy EuropeHospital Pharmacy Europe">
            <a:extLst>
              <a:ext uri="{FF2B5EF4-FFF2-40B4-BE49-F238E27FC236}">
                <a16:creationId xmlns:a16="http://schemas.microsoft.com/office/drawing/2014/main" id="{7DA84C80-66EC-5DA8-AE9F-773CCFBDF77B}"/>
              </a:ext>
            </a:extLst>
          </p:cNvPr>
          <p:cNvPicPr>
            <a:picLocks noChangeAspect="1"/>
          </p:cNvPicPr>
          <p:nvPr/>
        </p:nvPicPr>
        <p:blipFill>
          <a:blip r:embed="rId5"/>
          <a:srcRect l="3006" r="46304" b="-1"/>
          <a:stretch>
            <a:fillRect/>
          </a:stretch>
        </p:blipFill>
        <p:spPr>
          <a:xfrm>
            <a:off x="20" y="10"/>
            <a:ext cx="6717436" cy="625414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9" name="Rectangle 28">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DCA5C7A-BDEF-FE89-E594-5D04166B4BEA}"/>
              </a:ext>
            </a:extLst>
          </p:cNvPr>
          <p:cNvSpPr>
            <a:spLocks noGrp="1"/>
          </p:cNvSpPr>
          <p:nvPr>
            <p:ph idx="1"/>
          </p:nvPr>
        </p:nvSpPr>
        <p:spPr>
          <a:xfrm>
            <a:off x="7255563" y="2557587"/>
            <a:ext cx="4314645" cy="3717317"/>
          </a:xfrm>
        </p:spPr>
        <p:txBody>
          <a:bodyPr vert="horz" lIns="91440" tIns="45720" rIns="91440" bIns="45720" rtlCol="0" anchor="t">
            <a:normAutofit/>
          </a:bodyPr>
          <a:lstStyle/>
          <a:p>
            <a:r>
              <a:rPr lang="en-US" sz="1800">
                <a:ea typeface="+mn-lt"/>
                <a:cs typeface="+mn-lt"/>
              </a:rPr>
              <a:t>Respect patient autonomy in all care decisions (NICE, 2023)</a:t>
            </a:r>
            <a:endParaRPr lang="en-US" sz="1800"/>
          </a:p>
          <a:p>
            <a:r>
              <a:rPr lang="en-US" sz="1800">
                <a:ea typeface="+mn-lt"/>
                <a:cs typeface="+mn-lt"/>
              </a:rPr>
              <a:t>Maintain confidentiality of sensitive health information (Davies et al., 2022)</a:t>
            </a:r>
            <a:endParaRPr lang="en-US" sz="1800"/>
          </a:p>
          <a:p>
            <a:r>
              <a:rPr lang="en-US" sz="1800">
                <a:ea typeface="+mn-lt"/>
                <a:cs typeface="+mn-lt"/>
              </a:rPr>
              <a:t>Obtain informed consent for interventions</a:t>
            </a:r>
            <a:endParaRPr lang="en-US" sz="1800"/>
          </a:p>
          <a:p>
            <a:r>
              <a:rPr lang="en-US" sz="1800">
                <a:ea typeface="+mn-lt"/>
                <a:cs typeface="+mn-lt"/>
              </a:rPr>
              <a:t>Ensure equitable access to diabetes resources (NHS, 2024)</a:t>
            </a:r>
            <a:endParaRPr lang="en-US" sz="1800"/>
          </a:p>
          <a:p>
            <a:r>
              <a:rPr lang="en-US" sz="1800">
                <a:ea typeface="+mn-lt"/>
                <a:cs typeface="+mn-lt"/>
              </a:rPr>
              <a:t>Avoid judgment regarding lifestyle choices</a:t>
            </a:r>
            <a:endParaRPr lang="en-US" sz="1800"/>
          </a:p>
          <a:p>
            <a:r>
              <a:rPr lang="en-US" sz="1800">
                <a:ea typeface="+mn-lt"/>
                <a:cs typeface="+mn-lt"/>
              </a:rPr>
              <a:t>Protect vulnerable patients from health inequalities (Giaccari, 2024)</a:t>
            </a:r>
            <a:endParaRPr lang="en-US" sz="1800"/>
          </a:p>
          <a:p>
            <a:endParaRPr lang="en-US" sz="1800"/>
          </a:p>
        </p:txBody>
      </p:sp>
      <p:sp>
        <p:nvSpPr>
          <p:cNvPr id="6" name="TextBox 5">
            <a:extLst>
              <a:ext uri="{FF2B5EF4-FFF2-40B4-BE49-F238E27FC236}">
                <a16:creationId xmlns:a16="http://schemas.microsoft.com/office/drawing/2014/main" id="{B3141B01-0107-4CE2-9B76-48BE22E2702F}"/>
              </a:ext>
            </a:extLst>
          </p:cNvPr>
          <p:cNvSpPr txBox="1"/>
          <p:nvPr/>
        </p:nvSpPr>
        <p:spPr>
          <a:xfrm>
            <a:off x="244415" y="6376359"/>
            <a:ext cx="224286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(Tucker, 2022)</a:t>
            </a:r>
          </a:p>
          <a:p>
            <a:pPr algn="ctr"/>
            <a:endParaRPr lang="en-US" sz="2000" dirty="0"/>
          </a:p>
        </p:txBody>
      </p:sp>
      <p:pic>
        <p:nvPicPr>
          <p:cNvPr id="8" name="Audio 7">
            <a:extLst>
              <a:ext uri="{FF2B5EF4-FFF2-40B4-BE49-F238E27FC236}">
                <a16:creationId xmlns:a16="http://schemas.microsoft.com/office/drawing/2014/main" id="{392B68F1-0488-5BB9-E5C1-C45A77A4D3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00081220"/>
      </p:ext>
    </p:extLst>
  </p:cSld>
  <p:clrMapOvr>
    <a:masterClrMapping/>
  </p:clrMapOvr>
  <mc:AlternateContent xmlns:mc="http://schemas.openxmlformats.org/markup-compatibility/2006" xmlns:p14="http://schemas.microsoft.com/office/powerpoint/2010/main">
    <mc:Choice Requires="p14">
      <p:transition spd="slow" p14:dur="2000" advTm="42863"/>
    </mc:Choice>
    <mc:Fallback xmlns="">
      <p:transition spd="slow" advTm="42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EAF38DC-B069-4F74-89ED-92C7579C3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betes Treatments | Endocrine Society">
            <a:extLst>
              <a:ext uri="{FF2B5EF4-FFF2-40B4-BE49-F238E27FC236}">
                <a16:creationId xmlns:a16="http://schemas.microsoft.com/office/drawing/2014/main" id="{30CCB057-62BF-DF4D-FB98-1FD6EE60C953}"/>
              </a:ext>
            </a:extLst>
          </p:cNvPr>
          <p:cNvPicPr>
            <a:picLocks noChangeAspect="1"/>
          </p:cNvPicPr>
          <p:nvPr/>
        </p:nvPicPr>
        <p:blipFill>
          <a:blip r:embed="rId4"/>
          <a:srcRect l="9890" r="34158"/>
          <a:stretch>
            <a:fillRect/>
          </a:stretch>
        </p:blipFill>
        <p:spPr>
          <a:xfrm>
            <a:off x="4883023" y="10"/>
            <a:ext cx="7308978" cy="6225387"/>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0" name="Freeform: Shape 19">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B39CAB-7B52-4D13-C2FF-188F7E591BE8}"/>
              </a:ext>
            </a:extLst>
          </p:cNvPr>
          <p:cNvSpPr>
            <a:spLocks noGrp="1"/>
          </p:cNvSpPr>
          <p:nvPr>
            <p:ph type="title"/>
          </p:nvPr>
        </p:nvSpPr>
        <p:spPr>
          <a:xfrm>
            <a:off x="374904" y="856488"/>
            <a:ext cx="4992624" cy="1173761"/>
          </a:xfrm>
        </p:spPr>
        <p:txBody>
          <a:bodyPr anchor="b">
            <a:normAutofit/>
          </a:bodyPr>
          <a:lstStyle/>
          <a:p>
            <a:r>
              <a:rPr lang="en-US" sz="3400" b="1">
                <a:ea typeface="+mj-lt"/>
                <a:cs typeface="+mj-lt"/>
              </a:rPr>
              <a:t>Summary of Care Plan</a:t>
            </a:r>
          </a:p>
        </p:txBody>
      </p:sp>
      <p:sp>
        <p:nvSpPr>
          <p:cNvPr id="24" name="Rectangle 23">
            <a:extLst>
              <a:ext uri="{FF2B5EF4-FFF2-40B4-BE49-F238E27FC236}">
                <a16:creationId xmlns:a16="http://schemas.microsoft.com/office/drawing/2014/main" id="{7A0CBFF4-EA32-4FE2-BA6B-8F3A6E6ED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253806"/>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FF5005F-FB95-8FD5-B18D-E9394E69F683}"/>
              </a:ext>
            </a:extLst>
          </p:cNvPr>
          <p:cNvSpPr>
            <a:spLocks noGrp="1"/>
          </p:cNvSpPr>
          <p:nvPr>
            <p:ph idx="1"/>
          </p:nvPr>
        </p:nvSpPr>
        <p:spPr>
          <a:xfrm>
            <a:off x="374904" y="2522949"/>
            <a:ext cx="5065776" cy="3402363"/>
          </a:xfrm>
        </p:spPr>
        <p:txBody>
          <a:bodyPr vert="horz" lIns="91440" tIns="45720" rIns="91440" bIns="45720" rtlCol="0" anchor="t">
            <a:normAutofit/>
          </a:bodyPr>
          <a:lstStyle/>
          <a:p>
            <a:r>
              <a:rPr lang="en-US" sz="1600">
                <a:ea typeface="+mn-lt"/>
                <a:cs typeface="+mn-lt"/>
              </a:rPr>
              <a:t>Combination of lifestyle and pharmacological interventions essential (NICE, 2023)</a:t>
            </a:r>
            <a:endParaRPr lang="en-US" sz="1600"/>
          </a:p>
          <a:p>
            <a:r>
              <a:rPr lang="en-US" sz="1600">
                <a:ea typeface="+mn-lt"/>
                <a:cs typeface="+mn-lt"/>
              </a:rPr>
              <a:t>Monitoring allows early detection of complications (Davies et al., 2022)</a:t>
            </a:r>
            <a:endParaRPr lang="en-US" sz="1600"/>
          </a:p>
          <a:p>
            <a:r>
              <a:rPr lang="en-US" sz="1600">
                <a:ea typeface="+mn-lt"/>
                <a:cs typeface="+mn-lt"/>
              </a:rPr>
              <a:t>Cardiovascular risk reduction is critical for long-term health (Lu et al., 2024)</a:t>
            </a:r>
            <a:endParaRPr lang="en-US" sz="1600"/>
          </a:p>
          <a:p>
            <a:r>
              <a:rPr lang="en-US" sz="1600">
                <a:ea typeface="+mn-lt"/>
                <a:cs typeface="+mn-lt"/>
              </a:rPr>
              <a:t>Patient education empowers self-management and adherence (NHS, 2024)</a:t>
            </a:r>
            <a:endParaRPr lang="en-US" sz="1600"/>
          </a:p>
          <a:p>
            <a:r>
              <a:rPr lang="en-US" sz="1600">
                <a:ea typeface="+mn-lt"/>
                <a:cs typeface="+mn-lt"/>
              </a:rPr>
              <a:t>Communication strengthens therapeutic partnerships (Giaccari, 2024)</a:t>
            </a:r>
            <a:endParaRPr lang="en-US" sz="1600"/>
          </a:p>
          <a:p>
            <a:r>
              <a:rPr lang="en-US" sz="1600">
                <a:ea typeface="+mn-lt"/>
                <a:cs typeface="+mn-lt"/>
              </a:rPr>
              <a:t>Holistic, person-centred approach improves overall wellbeing</a:t>
            </a:r>
            <a:endParaRPr lang="en-US" sz="1600"/>
          </a:p>
          <a:p>
            <a:endParaRPr lang="en-US" sz="1600"/>
          </a:p>
        </p:txBody>
      </p:sp>
      <p:sp>
        <p:nvSpPr>
          <p:cNvPr id="6" name="TextBox 5">
            <a:extLst>
              <a:ext uri="{FF2B5EF4-FFF2-40B4-BE49-F238E27FC236}">
                <a16:creationId xmlns:a16="http://schemas.microsoft.com/office/drawing/2014/main" id="{A1D568EB-377C-3991-C528-46FC6ED0A0F9}"/>
              </a:ext>
            </a:extLst>
          </p:cNvPr>
          <p:cNvSpPr txBox="1"/>
          <p:nvPr/>
        </p:nvSpPr>
        <p:spPr>
          <a:xfrm>
            <a:off x="8798944" y="6347604"/>
            <a:ext cx="324928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(Endocrine Society, 2022)</a:t>
            </a:r>
          </a:p>
          <a:p>
            <a:pPr algn="ctr"/>
            <a:endParaRPr lang="en-US" sz="2000" dirty="0"/>
          </a:p>
        </p:txBody>
      </p:sp>
      <p:pic>
        <p:nvPicPr>
          <p:cNvPr id="9" name="Audio 8">
            <a:extLst>
              <a:ext uri="{FF2B5EF4-FFF2-40B4-BE49-F238E27FC236}">
                <a16:creationId xmlns:a16="http://schemas.microsoft.com/office/drawing/2014/main" id="{2F7785E1-3C9C-D4E5-6B27-4947392FF6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44580479"/>
      </p:ext>
    </p:extLst>
  </p:cSld>
  <p:clrMapOvr>
    <a:masterClrMapping/>
  </p:clrMapOvr>
  <mc:AlternateContent xmlns:mc="http://schemas.openxmlformats.org/markup-compatibility/2006" xmlns:p14="http://schemas.microsoft.com/office/powerpoint/2010/main">
    <mc:Choice Requires="p14">
      <p:transition spd="slow" p14:dur="2000" advTm="71301"/>
    </mc:Choice>
    <mc:Fallback xmlns="">
      <p:transition spd="slow" advTm="71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35DD56-19A1-901B-332F-FF954658197C}"/>
              </a:ext>
            </a:extLst>
          </p:cNvPr>
          <p:cNvSpPr>
            <a:spLocks noGrp="1"/>
          </p:cNvSpPr>
          <p:nvPr>
            <p:ph type="title"/>
          </p:nvPr>
        </p:nvSpPr>
        <p:spPr>
          <a:xfrm>
            <a:off x="686834" y="591344"/>
            <a:ext cx="3200400" cy="5585619"/>
          </a:xfrm>
        </p:spPr>
        <p:txBody>
          <a:bodyPr>
            <a:normAutofit/>
          </a:bodyPr>
          <a:lstStyle/>
          <a:p>
            <a:r>
              <a:rPr lang="en-US" b="1">
                <a:solidFill>
                  <a:srgbClr val="FFFFFF"/>
                </a:solidFill>
              </a:rPr>
              <a:t>References</a:t>
            </a:r>
          </a:p>
        </p:txBody>
      </p:sp>
      <p:sp>
        <p:nvSpPr>
          <p:cNvPr id="42" name="Arc 4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61FC9B-8A26-B2F8-B71D-ED018E10AD6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900">
                <a:ea typeface="+mn-lt"/>
                <a:cs typeface="+mn-lt"/>
              </a:rPr>
              <a:t>Blanchard, S. (2025). </a:t>
            </a:r>
            <a:r>
              <a:rPr lang="en-US" sz="900" i="1">
                <a:ea typeface="+mn-lt"/>
                <a:cs typeface="+mn-lt"/>
              </a:rPr>
              <a:t>Urgent warning as one in five people now have diabetes or pre-diabetes linked to diet, say experts...</a:t>
            </a:r>
            <a:r>
              <a:rPr lang="en-US" sz="900">
                <a:ea typeface="+mn-lt"/>
                <a:cs typeface="+mn-lt"/>
              </a:rPr>
              <a:t> [online] The Sun. Available at: </a:t>
            </a:r>
            <a:r>
              <a:rPr lang="en-US" sz="900">
                <a:ea typeface="+mn-lt"/>
                <a:cs typeface="+mn-lt"/>
                <a:hlinkClick r:id="rId2"/>
              </a:rPr>
              <a:t>https://www.thesun.co.uk/health/33212576/one-in-five-people-diabetes-linked-diet/</a:t>
            </a:r>
            <a:endParaRPr lang="en-US" sz="900"/>
          </a:p>
          <a:p>
            <a:r>
              <a:rPr lang="en-US" sz="900">
                <a:ea typeface="+mn-lt"/>
                <a:cs typeface="+mn-lt"/>
              </a:rPr>
              <a:t>Chhaya, G. (2022). </a:t>
            </a:r>
            <a:r>
              <a:rPr lang="en-US" sz="900" i="1">
                <a:ea typeface="+mn-lt"/>
                <a:cs typeface="+mn-lt"/>
              </a:rPr>
              <a:t>HbA1c Test Guide: Normal Range, Levels, and Significance</a:t>
            </a:r>
            <a:r>
              <a:rPr lang="en-US" sz="900">
                <a:ea typeface="+mn-lt"/>
                <a:cs typeface="+mn-lt"/>
              </a:rPr>
              <a:t>. </a:t>
            </a:r>
            <a:r>
              <a:rPr lang="en-US" sz="900" err="1">
                <a:ea typeface="+mn-lt"/>
                <a:cs typeface="+mn-lt"/>
              </a:rPr>
              <a:t>Fitterfly</a:t>
            </a:r>
            <a:r>
              <a:rPr lang="en-US" sz="900">
                <a:ea typeface="+mn-lt"/>
                <a:cs typeface="+mn-lt"/>
              </a:rPr>
              <a:t> - Think diabetes, think </a:t>
            </a:r>
            <a:r>
              <a:rPr lang="en-US" sz="900" err="1">
                <a:ea typeface="+mn-lt"/>
                <a:cs typeface="+mn-lt"/>
              </a:rPr>
              <a:t>Fitterfly</a:t>
            </a:r>
            <a:r>
              <a:rPr lang="en-US" sz="900">
                <a:ea typeface="+mn-lt"/>
                <a:cs typeface="+mn-lt"/>
              </a:rPr>
              <a:t>. Available at: </a:t>
            </a:r>
            <a:r>
              <a:rPr lang="en-US" sz="900">
                <a:ea typeface="+mn-lt"/>
                <a:cs typeface="+mn-lt"/>
                <a:hlinkClick r:id="rId3"/>
              </a:rPr>
              <a:t>https://www.fitterfly.com/blog/what-is-hba1c-why-do-i-need-to-do-it/</a:t>
            </a:r>
            <a:endParaRPr lang="en-US" sz="900"/>
          </a:p>
          <a:p>
            <a:r>
              <a:rPr lang="en-US" sz="900">
                <a:ea typeface="+mn-lt"/>
                <a:cs typeface="+mn-lt"/>
              </a:rPr>
              <a:t>Commonwealth care alliance (2021). </a:t>
            </a:r>
            <a:r>
              <a:rPr lang="en-US" sz="900" i="1">
                <a:ea typeface="+mn-lt"/>
                <a:cs typeface="+mn-lt"/>
              </a:rPr>
              <a:t>Managing Diabetes with Diet and Exercise</a:t>
            </a:r>
            <a:r>
              <a:rPr lang="en-US" sz="900">
                <a:ea typeface="+mn-lt"/>
                <a:cs typeface="+mn-lt"/>
              </a:rPr>
              <a:t>. Commonwealth Care Alliance. Available at: </a:t>
            </a:r>
            <a:r>
              <a:rPr lang="en-US" sz="900">
                <a:ea typeface="+mn-lt"/>
                <a:cs typeface="+mn-lt"/>
                <a:hlinkClick r:id="rId4"/>
              </a:rPr>
              <a:t>https://www.commonwealthcarealliance.org/living-well-at-home/how-to-manage-diabetes-with-diet-and-exercise/</a:t>
            </a:r>
            <a:r>
              <a:rPr lang="en-US" sz="900">
                <a:ea typeface="+mn-lt"/>
                <a:cs typeface="+mn-lt"/>
              </a:rPr>
              <a:t>.</a:t>
            </a:r>
            <a:endParaRPr lang="en-US" sz="900"/>
          </a:p>
          <a:p>
            <a:r>
              <a:rPr lang="en-US" sz="900">
                <a:ea typeface="+mn-lt"/>
                <a:cs typeface="+mn-lt"/>
              </a:rPr>
              <a:t>Davies, M.J., </a:t>
            </a:r>
            <a:r>
              <a:rPr lang="en-US" sz="900" err="1">
                <a:ea typeface="+mn-lt"/>
                <a:cs typeface="+mn-lt"/>
              </a:rPr>
              <a:t>Aroda</a:t>
            </a:r>
            <a:r>
              <a:rPr lang="en-US" sz="900">
                <a:ea typeface="+mn-lt"/>
                <a:cs typeface="+mn-lt"/>
              </a:rPr>
              <a:t>, V.R., Collins, B.S., Gabbay, R.A., Green, J., </a:t>
            </a:r>
            <a:r>
              <a:rPr lang="en-US" sz="900" err="1">
                <a:ea typeface="+mn-lt"/>
                <a:cs typeface="+mn-lt"/>
              </a:rPr>
              <a:t>Maruthur</a:t>
            </a:r>
            <a:r>
              <a:rPr lang="en-US" sz="900">
                <a:ea typeface="+mn-lt"/>
                <a:cs typeface="+mn-lt"/>
              </a:rPr>
              <a:t>, N.M., Rosas, S.E., Del Prato, S., Mathieu, C., Mingrone, G. and Rossing, P., 2022. Management of </a:t>
            </a:r>
            <a:r>
              <a:rPr lang="en-US" sz="900" err="1">
                <a:ea typeface="+mn-lt"/>
                <a:cs typeface="+mn-lt"/>
              </a:rPr>
              <a:t>hyperglycaemia</a:t>
            </a:r>
            <a:r>
              <a:rPr lang="en-US" sz="900">
                <a:ea typeface="+mn-lt"/>
                <a:cs typeface="+mn-lt"/>
              </a:rPr>
              <a:t> in type 2 diabetes, 2022. A consensus report by the American Diabetes Association (ADA) and the European Association for the Study of Diabetes (EASD). </a:t>
            </a:r>
            <a:r>
              <a:rPr lang="en-US" sz="900" i="1" err="1">
                <a:ea typeface="+mn-lt"/>
                <a:cs typeface="+mn-lt"/>
              </a:rPr>
              <a:t>Diabetologia</a:t>
            </a:r>
            <a:r>
              <a:rPr lang="en-US" sz="900">
                <a:ea typeface="+mn-lt"/>
                <a:cs typeface="+mn-lt"/>
              </a:rPr>
              <a:t>, </a:t>
            </a:r>
            <a:r>
              <a:rPr lang="en-US" sz="900" i="1">
                <a:ea typeface="+mn-lt"/>
                <a:cs typeface="+mn-lt"/>
              </a:rPr>
              <a:t>65</a:t>
            </a:r>
            <a:r>
              <a:rPr lang="en-US" sz="900">
                <a:ea typeface="+mn-lt"/>
                <a:cs typeface="+mn-lt"/>
              </a:rPr>
              <a:t>(12), pp.1925-1966. </a:t>
            </a:r>
            <a:r>
              <a:rPr lang="en-US" sz="900">
                <a:ea typeface="+mn-lt"/>
                <a:cs typeface="+mn-lt"/>
                <a:hlinkClick r:id="rId5"/>
              </a:rPr>
              <a:t>https://doi.org/10.1007/s00125-022-05787-2</a:t>
            </a:r>
            <a:endParaRPr lang="en-US" sz="900"/>
          </a:p>
          <a:p>
            <a:r>
              <a:rPr lang="en-US" sz="900">
                <a:ea typeface="+mn-lt"/>
                <a:cs typeface="+mn-lt"/>
              </a:rPr>
              <a:t>Diabetes UK (2023). </a:t>
            </a:r>
            <a:r>
              <a:rPr lang="en-US" sz="900" i="1">
                <a:ea typeface="+mn-lt"/>
                <a:cs typeface="+mn-lt"/>
              </a:rPr>
              <a:t>Type 2 diabetes</a:t>
            </a:r>
            <a:r>
              <a:rPr lang="en-US" sz="900">
                <a:ea typeface="+mn-lt"/>
                <a:cs typeface="+mn-lt"/>
              </a:rPr>
              <a:t>. Diabetes UK. Available at: </a:t>
            </a:r>
            <a:r>
              <a:rPr lang="en-US" sz="900">
                <a:ea typeface="+mn-lt"/>
                <a:cs typeface="+mn-lt"/>
                <a:hlinkClick r:id="rId6"/>
              </a:rPr>
              <a:t>https://www.diabetes.org.uk/about-diabetes/type-2-diabetes</a:t>
            </a:r>
            <a:r>
              <a:rPr lang="en-US" sz="900">
                <a:ea typeface="+mn-lt"/>
                <a:cs typeface="+mn-lt"/>
              </a:rPr>
              <a:t>.</a:t>
            </a:r>
            <a:endParaRPr lang="en-US" sz="900"/>
          </a:p>
          <a:p>
            <a:r>
              <a:rPr lang="en-US" sz="900">
                <a:ea typeface="+mn-lt"/>
                <a:cs typeface="+mn-lt"/>
              </a:rPr>
              <a:t> Endocrine Society (2022). </a:t>
            </a:r>
            <a:r>
              <a:rPr lang="en-US" sz="900" i="1">
                <a:ea typeface="+mn-lt"/>
                <a:cs typeface="+mn-lt"/>
              </a:rPr>
              <a:t>Diabetes Treatments</a:t>
            </a:r>
            <a:r>
              <a:rPr lang="en-US" sz="900">
                <a:ea typeface="+mn-lt"/>
                <a:cs typeface="+mn-lt"/>
              </a:rPr>
              <a:t>. </a:t>
            </a:r>
            <a:r>
              <a:rPr lang="en-US" sz="900">
                <a:ea typeface="+mn-lt"/>
                <a:cs typeface="+mn-lt"/>
                <a:hlinkClick r:id="rId7"/>
              </a:rPr>
              <a:t>www.endocrine.org</a:t>
            </a:r>
            <a:r>
              <a:rPr lang="en-US" sz="900">
                <a:ea typeface="+mn-lt"/>
                <a:cs typeface="+mn-lt"/>
              </a:rPr>
              <a:t>. Available at: </a:t>
            </a:r>
            <a:r>
              <a:rPr lang="en-US" sz="900">
                <a:ea typeface="+mn-lt"/>
                <a:cs typeface="+mn-lt"/>
                <a:hlinkClick r:id="rId8"/>
              </a:rPr>
              <a:t>https://www.endocrine.org/patient-engagement/endocrine-library/diabetes-treatments</a:t>
            </a:r>
            <a:r>
              <a:rPr lang="en-US" sz="900">
                <a:ea typeface="+mn-lt"/>
                <a:cs typeface="+mn-lt"/>
              </a:rPr>
              <a:t>.</a:t>
            </a:r>
            <a:endParaRPr lang="en-US" sz="900"/>
          </a:p>
          <a:p>
            <a:r>
              <a:rPr lang="en-US" sz="900">
                <a:ea typeface="+mn-lt"/>
                <a:cs typeface="+mn-lt"/>
              </a:rPr>
              <a:t>Galicia-Garcia, U., Benito-Vicente, A., </a:t>
            </a:r>
            <a:r>
              <a:rPr lang="en-US" sz="900" err="1">
                <a:ea typeface="+mn-lt"/>
                <a:cs typeface="+mn-lt"/>
              </a:rPr>
              <a:t>Jebari</a:t>
            </a:r>
            <a:r>
              <a:rPr lang="en-US" sz="900">
                <a:ea typeface="+mn-lt"/>
                <a:cs typeface="+mn-lt"/>
              </a:rPr>
              <a:t>, S., Larrea-</a:t>
            </a:r>
            <a:r>
              <a:rPr lang="en-US" sz="900" err="1">
                <a:ea typeface="+mn-lt"/>
                <a:cs typeface="+mn-lt"/>
              </a:rPr>
              <a:t>Sebal</a:t>
            </a:r>
            <a:r>
              <a:rPr lang="en-US" sz="900">
                <a:ea typeface="+mn-lt"/>
                <a:cs typeface="+mn-lt"/>
              </a:rPr>
              <a:t>, A., Siddiqi, H., Uribe, K.B., Ostolaza, H. and Martín, C., 2020. Pathophysiology of type 2 diabetes mellitus. </a:t>
            </a:r>
            <a:r>
              <a:rPr lang="en-US" sz="900" i="1">
                <a:ea typeface="+mn-lt"/>
                <a:cs typeface="+mn-lt"/>
              </a:rPr>
              <a:t>International journal of molecular sciences</a:t>
            </a:r>
            <a:r>
              <a:rPr lang="en-US" sz="900">
                <a:ea typeface="+mn-lt"/>
                <a:cs typeface="+mn-lt"/>
              </a:rPr>
              <a:t>, </a:t>
            </a:r>
            <a:r>
              <a:rPr lang="en-US" sz="900" i="1">
                <a:ea typeface="+mn-lt"/>
                <a:cs typeface="+mn-lt"/>
              </a:rPr>
              <a:t>21</a:t>
            </a:r>
            <a:r>
              <a:rPr lang="en-US" sz="900">
                <a:ea typeface="+mn-lt"/>
                <a:cs typeface="+mn-lt"/>
              </a:rPr>
              <a:t>(17), p.6275. </a:t>
            </a:r>
            <a:r>
              <a:rPr lang="en-US" sz="900">
                <a:ea typeface="+mn-lt"/>
                <a:cs typeface="+mn-lt"/>
                <a:hlinkClick r:id="rId9"/>
              </a:rPr>
              <a:t>https://doi.org/10.3390/ijms21176275</a:t>
            </a:r>
            <a:endParaRPr lang="en-US" sz="900"/>
          </a:p>
          <a:p>
            <a:r>
              <a:rPr lang="en-US" sz="900" err="1">
                <a:ea typeface="+mn-lt"/>
                <a:cs typeface="+mn-lt"/>
              </a:rPr>
              <a:t>Giaccari</a:t>
            </a:r>
            <a:r>
              <a:rPr lang="en-US" sz="900">
                <a:ea typeface="+mn-lt"/>
                <a:cs typeface="+mn-lt"/>
              </a:rPr>
              <a:t>, A., 2024. Expanding the Use of SGLT2i in Diabetes Beyond Type 2. </a:t>
            </a:r>
            <a:r>
              <a:rPr lang="en-US" sz="900" i="1">
                <a:ea typeface="+mn-lt"/>
                <a:cs typeface="+mn-lt"/>
              </a:rPr>
              <a:t>Diabetes Care</a:t>
            </a:r>
            <a:r>
              <a:rPr lang="en-US" sz="900">
                <a:ea typeface="+mn-lt"/>
                <a:cs typeface="+mn-lt"/>
              </a:rPr>
              <a:t>, </a:t>
            </a:r>
            <a:r>
              <a:rPr lang="en-US" sz="900" i="1">
                <a:ea typeface="+mn-lt"/>
                <a:cs typeface="+mn-lt"/>
              </a:rPr>
              <a:t>47</a:t>
            </a:r>
            <a:r>
              <a:rPr lang="en-US" sz="900">
                <a:ea typeface="+mn-lt"/>
                <a:cs typeface="+mn-lt"/>
              </a:rPr>
              <a:t>(1). </a:t>
            </a:r>
            <a:r>
              <a:rPr lang="en-US" sz="900">
                <a:ea typeface="+mn-lt"/>
                <a:cs typeface="+mn-lt"/>
                <a:hlinkClick r:id="rId10"/>
              </a:rPr>
              <a:t>https://doi.org/10.2337/dci23-0065</a:t>
            </a:r>
            <a:endParaRPr lang="en-US" sz="900"/>
          </a:p>
          <a:p>
            <a:r>
              <a:rPr lang="en-US" sz="900">
                <a:ea typeface="+mn-lt"/>
                <a:cs typeface="+mn-lt"/>
              </a:rPr>
              <a:t>Goyal, R., </a:t>
            </a:r>
            <a:r>
              <a:rPr lang="en-US" sz="900" err="1">
                <a:ea typeface="+mn-lt"/>
                <a:cs typeface="+mn-lt"/>
              </a:rPr>
              <a:t>Jialal</a:t>
            </a:r>
            <a:r>
              <a:rPr lang="en-US" sz="900">
                <a:ea typeface="+mn-lt"/>
                <a:cs typeface="+mn-lt"/>
              </a:rPr>
              <a:t>, I. and Singhal, M. (2023). </a:t>
            </a:r>
            <a:r>
              <a:rPr lang="en-US" sz="900" i="1">
                <a:ea typeface="+mn-lt"/>
                <a:cs typeface="+mn-lt"/>
              </a:rPr>
              <a:t>Type 2 diabetes</a:t>
            </a:r>
            <a:r>
              <a:rPr lang="en-US" sz="900">
                <a:ea typeface="+mn-lt"/>
                <a:cs typeface="+mn-lt"/>
              </a:rPr>
              <a:t>. National Center for Biotechnology Information. Available at: </a:t>
            </a:r>
            <a:r>
              <a:rPr lang="en-US" sz="900">
                <a:ea typeface="+mn-lt"/>
                <a:cs typeface="+mn-lt"/>
                <a:hlinkClick r:id="rId11"/>
              </a:rPr>
              <a:t>https://www.ncbi.nlm.nih.gov/books/NBK513253/</a:t>
            </a:r>
            <a:r>
              <a:rPr lang="en-US" sz="900">
                <a:ea typeface="+mn-lt"/>
                <a:cs typeface="+mn-lt"/>
              </a:rPr>
              <a:t>.</a:t>
            </a:r>
            <a:endParaRPr lang="en-US" sz="900"/>
          </a:p>
          <a:p>
            <a:r>
              <a:rPr lang="en-US" sz="900">
                <a:ea typeface="+mn-lt"/>
                <a:cs typeface="+mn-lt"/>
              </a:rPr>
              <a:t>Inspira health (2025). </a:t>
            </a:r>
            <a:r>
              <a:rPr lang="en-US" sz="900" i="1">
                <a:ea typeface="+mn-lt"/>
                <a:cs typeface="+mn-lt"/>
              </a:rPr>
              <a:t>Complications of Uncontrolled Type 2 Diabetes</a:t>
            </a:r>
            <a:r>
              <a:rPr lang="en-US" sz="900">
                <a:ea typeface="+mn-lt"/>
                <a:cs typeface="+mn-lt"/>
              </a:rPr>
              <a:t>. </a:t>
            </a:r>
            <a:r>
              <a:rPr lang="en-US" sz="900">
                <a:ea typeface="+mn-lt"/>
                <a:cs typeface="+mn-lt"/>
                <a:hlinkClick r:id="rId12"/>
              </a:rPr>
              <a:t>https://www.inspirahealthnetwork.org/</a:t>
            </a:r>
            <a:r>
              <a:rPr lang="en-US" sz="900">
                <a:ea typeface="+mn-lt"/>
                <a:cs typeface="+mn-lt"/>
              </a:rPr>
              <a:t>. Available at: </a:t>
            </a:r>
            <a:r>
              <a:rPr lang="en-US" sz="900">
                <a:ea typeface="+mn-lt"/>
                <a:cs typeface="+mn-lt"/>
                <a:hlinkClick r:id="rId13"/>
              </a:rPr>
              <a:t>https://www.inspirahealthnetwork.org/news/complications-uncontrolled-type-2-diabetes</a:t>
            </a:r>
            <a:r>
              <a:rPr lang="en-US" sz="900">
                <a:ea typeface="+mn-lt"/>
                <a:cs typeface="+mn-lt"/>
              </a:rPr>
              <a:t>.</a:t>
            </a:r>
            <a:endParaRPr lang="en-US" sz="900"/>
          </a:p>
          <a:p>
            <a:r>
              <a:rPr lang="en-US" sz="900">
                <a:ea typeface="+mn-lt"/>
                <a:cs typeface="+mn-lt"/>
              </a:rPr>
              <a:t>King, C. (2022). </a:t>
            </a:r>
            <a:r>
              <a:rPr lang="en-US" sz="900" i="1">
                <a:ea typeface="+mn-lt"/>
                <a:cs typeface="+mn-lt"/>
              </a:rPr>
              <a:t>Sedentary lifestyle and sugary diet more detrimental to men - Medical Update Online</a:t>
            </a:r>
            <a:r>
              <a:rPr lang="en-US" sz="900">
                <a:ea typeface="+mn-lt"/>
                <a:cs typeface="+mn-lt"/>
              </a:rPr>
              <a:t>. Medical Update Online. Available at: </a:t>
            </a:r>
            <a:r>
              <a:rPr lang="en-US" sz="900">
                <a:ea typeface="+mn-lt"/>
                <a:cs typeface="+mn-lt"/>
                <a:hlinkClick r:id="rId14"/>
              </a:rPr>
              <a:t>https://medicalupdateonline.com/2022/11/sedentary-lifestyle-and-sugary-diet-more-detrimental-to-men/</a:t>
            </a:r>
            <a:endParaRPr lang="en-US" sz="900"/>
          </a:p>
          <a:p>
            <a:endParaRPr lang="en-US" sz="900"/>
          </a:p>
          <a:p>
            <a:endParaRPr lang="en-US" sz="900"/>
          </a:p>
        </p:txBody>
      </p:sp>
    </p:spTree>
    <p:extLst>
      <p:ext uri="{BB962C8B-B14F-4D97-AF65-F5344CB8AC3E}">
        <p14:creationId xmlns:p14="http://schemas.microsoft.com/office/powerpoint/2010/main" val="455074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5C50B-CD86-E3DF-91A9-D1D2BD2A64D7}"/>
              </a:ext>
            </a:extLst>
          </p:cNvPr>
          <p:cNvSpPr>
            <a:spLocks noGrp="1"/>
          </p:cNvSpPr>
          <p:nvPr>
            <p:ph type="title"/>
          </p:nvPr>
        </p:nvSpPr>
        <p:spPr>
          <a:xfrm>
            <a:off x="686834" y="591344"/>
            <a:ext cx="3200400" cy="5585619"/>
          </a:xfrm>
        </p:spPr>
        <p:txBody>
          <a:bodyPr>
            <a:normAutofit/>
          </a:bodyPr>
          <a:lstStyle/>
          <a:p>
            <a:r>
              <a:rPr lang="en-US" b="1">
                <a:solidFill>
                  <a:srgbClr val="FFFFFF"/>
                </a:solidFill>
              </a:rPr>
              <a:t>References</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8C81AA5-0AFE-15D5-211C-4B9B86453FE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900">
                <a:ea typeface="+mn-lt"/>
                <a:cs typeface="+mn-lt"/>
              </a:rPr>
              <a:t>Lu, X., Xie, Q., Pan, X., Zhang, R., Zhang, X., Peng, G., Zhang, Y., Shen, S. and Tong, N., 2024. Type 2 diabetes mellitus in adults: pathogenesis, prevention and therapy. </a:t>
            </a:r>
            <a:r>
              <a:rPr lang="en-US" sz="900" i="1">
                <a:ea typeface="+mn-lt"/>
                <a:cs typeface="+mn-lt"/>
              </a:rPr>
              <a:t>Signal transduction and targeted therapy</a:t>
            </a:r>
            <a:r>
              <a:rPr lang="en-US" sz="900">
                <a:ea typeface="+mn-lt"/>
                <a:cs typeface="+mn-lt"/>
              </a:rPr>
              <a:t>, </a:t>
            </a:r>
            <a:r>
              <a:rPr lang="en-US" sz="900" i="1">
                <a:ea typeface="+mn-lt"/>
                <a:cs typeface="+mn-lt"/>
              </a:rPr>
              <a:t>9</a:t>
            </a:r>
            <a:r>
              <a:rPr lang="en-US" sz="900">
                <a:ea typeface="+mn-lt"/>
                <a:cs typeface="+mn-lt"/>
              </a:rPr>
              <a:t>(1), p.262. </a:t>
            </a:r>
            <a:r>
              <a:rPr lang="en-US" sz="900">
                <a:ea typeface="+mn-lt"/>
                <a:cs typeface="+mn-lt"/>
                <a:hlinkClick r:id="rId2"/>
              </a:rPr>
              <a:t>https://doi.org/10.1038/s41392-024-01951-9</a:t>
            </a:r>
            <a:endParaRPr lang="en-US" sz="900"/>
          </a:p>
          <a:p>
            <a:r>
              <a:rPr lang="en-US" sz="900">
                <a:ea typeface="+mn-lt"/>
                <a:cs typeface="+mn-lt"/>
              </a:rPr>
              <a:t>Mett, J. (2025). </a:t>
            </a:r>
            <a:r>
              <a:rPr lang="en-US" sz="900" i="1">
                <a:ea typeface="+mn-lt"/>
                <a:cs typeface="+mn-lt"/>
              </a:rPr>
              <a:t>What Is Insulin Resistance? Causes, Symptoms, And Treatment</a:t>
            </a:r>
            <a:r>
              <a:rPr lang="en-US" sz="900">
                <a:ea typeface="+mn-lt"/>
                <a:cs typeface="+mn-lt"/>
              </a:rPr>
              <a:t>. Hello100. Available at: </a:t>
            </a:r>
            <a:r>
              <a:rPr lang="en-US" sz="900">
                <a:ea typeface="+mn-lt"/>
                <a:cs typeface="+mn-lt"/>
                <a:hlinkClick r:id="rId3"/>
              </a:rPr>
              <a:t>https://hello100.com/blogs/science/insulin-resistance?srsltid=AfmBOoqYRfYxDGlVmramBREuTrty3u4PD-NUoyj5lGP_TsNJSxPIgUDV</a:t>
            </a:r>
            <a:endParaRPr lang="en-US" sz="900"/>
          </a:p>
          <a:p>
            <a:r>
              <a:rPr lang="en-US" sz="900">
                <a:ea typeface="+mn-lt"/>
                <a:cs typeface="+mn-lt"/>
              </a:rPr>
              <a:t>NHS (2024) </a:t>
            </a:r>
            <a:r>
              <a:rPr lang="en-US" sz="900" i="1">
                <a:ea typeface="+mn-lt"/>
                <a:cs typeface="+mn-lt"/>
              </a:rPr>
              <a:t>Diabetes Management Guidelines</a:t>
            </a:r>
            <a:r>
              <a:rPr lang="en-US" sz="900">
                <a:ea typeface="+mn-lt"/>
                <a:cs typeface="+mn-lt"/>
              </a:rPr>
              <a:t>. Available at: </a:t>
            </a:r>
            <a:r>
              <a:rPr lang="en-US" sz="900">
                <a:ea typeface="+mn-lt"/>
                <a:cs typeface="+mn-lt"/>
                <a:hlinkClick r:id="rId4"/>
              </a:rPr>
              <a:t>https://www.nhs.uk/conditions/diabetes/</a:t>
            </a:r>
            <a:endParaRPr lang="en-US" sz="900"/>
          </a:p>
          <a:p>
            <a:r>
              <a:rPr lang="en-US" sz="900">
                <a:ea typeface="+mn-lt"/>
                <a:cs typeface="+mn-lt"/>
              </a:rPr>
              <a:t>NICE (2023) </a:t>
            </a:r>
            <a:r>
              <a:rPr lang="en-US" sz="900" i="1">
                <a:ea typeface="+mn-lt"/>
                <a:cs typeface="+mn-lt"/>
              </a:rPr>
              <a:t>Type 2 Diabetes in Adults: Management</a:t>
            </a:r>
            <a:r>
              <a:rPr lang="en-US" sz="900">
                <a:ea typeface="+mn-lt"/>
                <a:cs typeface="+mn-lt"/>
              </a:rPr>
              <a:t>. Available at: </a:t>
            </a:r>
            <a:r>
              <a:rPr lang="en-US" sz="900">
                <a:ea typeface="+mn-lt"/>
                <a:cs typeface="+mn-lt"/>
                <a:hlinkClick r:id="rId5"/>
              </a:rPr>
              <a:t>https://www.nice.org.uk/guidance/ng28</a:t>
            </a:r>
            <a:endParaRPr lang="en-US" sz="900"/>
          </a:p>
          <a:p>
            <a:r>
              <a:rPr lang="en-US" sz="900">
                <a:ea typeface="+mn-lt"/>
                <a:cs typeface="+mn-lt"/>
              </a:rPr>
              <a:t>Richardson, C.R., Borgeson, J.R., Van Harrison, R., Wyckoff, J.A., Yoo, A.S., Aikens, J.E., </a:t>
            </a:r>
            <a:r>
              <a:rPr lang="en-US" sz="900" err="1">
                <a:ea typeface="+mn-lt"/>
                <a:cs typeface="+mn-lt"/>
              </a:rPr>
              <a:t>Griauzde</a:t>
            </a:r>
            <a:r>
              <a:rPr lang="en-US" sz="900">
                <a:ea typeface="+mn-lt"/>
                <a:cs typeface="+mn-lt"/>
              </a:rPr>
              <a:t>, D.H., </a:t>
            </a:r>
            <a:r>
              <a:rPr lang="en-US" sz="900" err="1">
                <a:ea typeface="+mn-lt"/>
                <a:cs typeface="+mn-lt"/>
              </a:rPr>
              <a:t>Tincopa</a:t>
            </a:r>
            <a:r>
              <a:rPr lang="en-US" sz="900">
                <a:ea typeface="+mn-lt"/>
                <a:cs typeface="+mn-lt"/>
              </a:rPr>
              <a:t>, M.A., Van Harrison, R., Proudlock, A.L. and Rew, K.T., 2021. Management of type 2 diabetes mellitus. Available at: </a:t>
            </a:r>
            <a:r>
              <a:rPr lang="en-US" sz="900">
                <a:ea typeface="+mn-lt"/>
                <a:cs typeface="+mn-lt"/>
                <a:hlinkClick r:id="rId6"/>
              </a:rPr>
              <a:t>https://www.ncbi.nlm.nih.gov/books/NBK579413/</a:t>
            </a:r>
            <a:r>
              <a:rPr lang="en-US" sz="900">
                <a:ea typeface="+mn-lt"/>
                <a:cs typeface="+mn-lt"/>
              </a:rPr>
              <a:t>.</a:t>
            </a:r>
            <a:endParaRPr lang="en-US" sz="900"/>
          </a:p>
          <a:p>
            <a:r>
              <a:rPr lang="en-US" sz="900">
                <a:ea typeface="+mn-lt"/>
                <a:cs typeface="+mn-lt"/>
              </a:rPr>
              <a:t>Right Decisions (2020). </a:t>
            </a:r>
            <a:r>
              <a:rPr lang="en-US" sz="900" i="1">
                <a:ea typeface="+mn-lt"/>
                <a:cs typeface="+mn-lt"/>
              </a:rPr>
              <a:t>Screening and diagnosis of type 2 diabetes (Guidelines) | Right Decisions</a:t>
            </a:r>
            <a:r>
              <a:rPr lang="en-US" sz="900">
                <a:ea typeface="+mn-lt"/>
                <a:cs typeface="+mn-lt"/>
              </a:rPr>
              <a:t>. Scot.nhs.uk. Available at: </a:t>
            </a:r>
            <a:r>
              <a:rPr lang="en-US" sz="900">
                <a:ea typeface="+mn-lt"/>
                <a:cs typeface="+mn-lt"/>
                <a:hlinkClick r:id="rId7"/>
              </a:rPr>
              <a:t>https://www.rightdecisions.scot.nhs.uk/tam-treatments-and-medicines-nhs-highland/adult-therapeutic-guidelines/diabetes/type-2-diabetes-guidelines/screening-and-diagnosis-of-type-2-diabetes-guidelines/</a:t>
            </a:r>
            <a:endParaRPr lang="en-US" sz="900"/>
          </a:p>
          <a:p>
            <a:r>
              <a:rPr lang="en-US" sz="900">
                <a:ea typeface="+mn-lt"/>
                <a:cs typeface="+mn-lt"/>
              </a:rPr>
              <a:t>Singh, A., </a:t>
            </a:r>
            <a:r>
              <a:rPr lang="en-US" sz="900" err="1">
                <a:ea typeface="+mn-lt"/>
                <a:cs typeface="+mn-lt"/>
              </a:rPr>
              <a:t>Shadangi</a:t>
            </a:r>
            <a:r>
              <a:rPr lang="en-US" sz="900">
                <a:ea typeface="+mn-lt"/>
                <a:cs typeface="+mn-lt"/>
              </a:rPr>
              <a:t>, S., Gupta, P.K. and Rana, S., 2025. Type 2 diabetes mellitus: A comprehensive review of pathophysiology, comorbidities, and emerging therapies. </a:t>
            </a:r>
            <a:r>
              <a:rPr lang="en-US" sz="900" i="1">
                <a:ea typeface="+mn-lt"/>
                <a:cs typeface="+mn-lt"/>
              </a:rPr>
              <a:t>Comprehensive Physiology</a:t>
            </a:r>
            <a:r>
              <a:rPr lang="en-US" sz="900">
                <a:ea typeface="+mn-lt"/>
                <a:cs typeface="+mn-lt"/>
              </a:rPr>
              <a:t>, </a:t>
            </a:r>
            <a:r>
              <a:rPr lang="en-US" sz="900" i="1">
                <a:ea typeface="+mn-lt"/>
                <a:cs typeface="+mn-lt"/>
              </a:rPr>
              <a:t>15</a:t>
            </a:r>
            <a:r>
              <a:rPr lang="en-US" sz="900">
                <a:ea typeface="+mn-lt"/>
                <a:cs typeface="+mn-lt"/>
              </a:rPr>
              <a:t>(1), p.e70003. </a:t>
            </a:r>
            <a:r>
              <a:rPr lang="en-US" sz="900">
                <a:ea typeface="+mn-lt"/>
                <a:cs typeface="+mn-lt"/>
                <a:hlinkClick r:id="rId8"/>
              </a:rPr>
              <a:t>https://doi.org/10.1002/cph4.70003</a:t>
            </a:r>
            <a:endParaRPr lang="en-US" sz="900"/>
          </a:p>
          <a:p>
            <a:r>
              <a:rPr lang="en-US" sz="900">
                <a:ea typeface="+mn-lt"/>
                <a:cs typeface="+mn-lt"/>
              </a:rPr>
              <a:t>Thomas, L. (2024). </a:t>
            </a:r>
            <a:r>
              <a:rPr lang="en-US" sz="900" i="1">
                <a:ea typeface="+mn-lt"/>
                <a:cs typeface="+mn-lt"/>
              </a:rPr>
              <a:t>News-Medical</a:t>
            </a:r>
            <a:r>
              <a:rPr lang="en-US" sz="900">
                <a:ea typeface="+mn-lt"/>
                <a:cs typeface="+mn-lt"/>
              </a:rPr>
              <a:t>. News-Medical. Available at: </a:t>
            </a:r>
            <a:r>
              <a:rPr lang="en-US" sz="900">
                <a:ea typeface="+mn-lt"/>
                <a:cs typeface="+mn-lt"/>
                <a:hlinkClick r:id="rId9"/>
              </a:rPr>
              <a:t>https://www.news-medical.net/health/The-Impact-of-Glucagon-on-Diabetes-Management.aspx</a:t>
            </a:r>
            <a:r>
              <a:rPr lang="en-US" sz="900">
                <a:ea typeface="+mn-lt"/>
                <a:cs typeface="+mn-lt"/>
              </a:rPr>
              <a:t>.</a:t>
            </a:r>
            <a:endParaRPr lang="en-US" sz="900"/>
          </a:p>
          <a:p>
            <a:r>
              <a:rPr lang="en-US" sz="900">
                <a:ea typeface="+mn-lt"/>
                <a:cs typeface="+mn-lt"/>
              </a:rPr>
              <a:t>Tucker, R. (2022). </a:t>
            </a:r>
            <a:r>
              <a:rPr lang="en-US" sz="900" i="1">
                <a:ea typeface="+mn-lt"/>
                <a:cs typeface="+mn-lt"/>
              </a:rPr>
              <a:t>Semaglutide reduces 10-year risk of type 2 diabetes in obese patients</a:t>
            </a:r>
            <a:r>
              <a:rPr lang="en-US" sz="900">
                <a:ea typeface="+mn-lt"/>
                <a:cs typeface="+mn-lt"/>
              </a:rPr>
              <a:t>. Hospital Pharmacy Europe. Available at: </a:t>
            </a:r>
            <a:r>
              <a:rPr lang="en-US" sz="900">
                <a:ea typeface="+mn-lt"/>
                <a:cs typeface="+mn-lt"/>
                <a:hlinkClick r:id="rId10"/>
              </a:rPr>
              <a:t>https://hospitalpharmacyeurope.com/clinical-zones/cardiovascular-medicine/semaglutide-reduces-10-year-risk-of-type-2-diabetes-in-obese-patients/</a:t>
            </a:r>
            <a:endParaRPr lang="en-US" sz="900"/>
          </a:p>
          <a:p>
            <a:r>
              <a:rPr lang="en-US" sz="900">
                <a:ea typeface="+mn-lt"/>
                <a:cs typeface="+mn-lt"/>
              </a:rPr>
              <a:t>UC Davis Health (2024). </a:t>
            </a:r>
            <a:r>
              <a:rPr lang="en-US" sz="900" i="1">
                <a:ea typeface="+mn-lt"/>
                <a:cs typeface="+mn-lt"/>
              </a:rPr>
              <a:t>Type 2 Diabetes | Endocrinology and Diabetes | UC Davis Health</a:t>
            </a:r>
            <a:r>
              <a:rPr lang="en-US" sz="900">
                <a:ea typeface="+mn-lt"/>
                <a:cs typeface="+mn-lt"/>
              </a:rPr>
              <a:t>. Ucdavis.edu. Available at: </a:t>
            </a:r>
            <a:r>
              <a:rPr lang="en-US" sz="900">
                <a:ea typeface="+mn-lt"/>
                <a:cs typeface="+mn-lt"/>
                <a:hlinkClick r:id="rId11"/>
              </a:rPr>
              <a:t>https://health.ucdavis.edu/conditions/endocrinology-diabetes/diabetes/type-2-diabetes</a:t>
            </a:r>
            <a:r>
              <a:rPr lang="en-US" sz="900">
                <a:ea typeface="+mn-lt"/>
                <a:cs typeface="+mn-lt"/>
              </a:rPr>
              <a:t>.</a:t>
            </a:r>
            <a:endParaRPr lang="en-US" sz="900"/>
          </a:p>
          <a:p>
            <a:r>
              <a:rPr lang="en-US" sz="900">
                <a:ea typeface="+mn-lt"/>
                <a:cs typeface="+mn-lt"/>
              </a:rPr>
              <a:t>Yeh, Y.K., Yen, F.S. and Hwu, C.M., 2023. Diet and exercise are a fundamental part of comprehensive care for type 2 diabetes. </a:t>
            </a:r>
            <a:r>
              <a:rPr lang="en-US" sz="900" i="1">
                <a:ea typeface="+mn-lt"/>
                <a:cs typeface="+mn-lt"/>
              </a:rPr>
              <a:t>Journal of diabetes investigation</a:t>
            </a:r>
            <a:r>
              <a:rPr lang="en-US" sz="900">
                <a:ea typeface="+mn-lt"/>
                <a:cs typeface="+mn-lt"/>
              </a:rPr>
              <a:t>, </a:t>
            </a:r>
            <a:r>
              <a:rPr lang="en-US" sz="900" i="1">
                <a:ea typeface="+mn-lt"/>
                <a:cs typeface="+mn-lt"/>
              </a:rPr>
              <a:t>14</a:t>
            </a:r>
            <a:r>
              <a:rPr lang="en-US" sz="900">
                <a:ea typeface="+mn-lt"/>
                <a:cs typeface="+mn-lt"/>
              </a:rPr>
              <a:t>(8), p.936. </a:t>
            </a:r>
            <a:r>
              <a:rPr lang="en-US" sz="900">
                <a:ea typeface="+mn-lt"/>
                <a:cs typeface="+mn-lt"/>
                <a:hlinkClick r:id="rId12"/>
              </a:rPr>
              <a:t>https://doi.org/10.1111/jdi.14043</a:t>
            </a:r>
            <a:endParaRPr lang="en-US" sz="900"/>
          </a:p>
          <a:p>
            <a:r>
              <a:rPr lang="en-US" sz="900">
                <a:ea typeface="+mn-lt"/>
                <a:cs typeface="+mn-lt"/>
              </a:rPr>
              <a:t>Zakir, M., Ahuja, N., </a:t>
            </a:r>
            <a:r>
              <a:rPr lang="en-US" sz="900" err="1">
                <a:ea typeface="+mn-lt"/>
                <a:cs typeface="+mn-lt"/>
              </a:rPr>
              <a:t>Surksha</a:t>
            </a:r>
            <a:r>
              <a:rPr lang="en-US" sz="900">
                <a:ea typeface="+mn-lt"/>
                <a:cs typeface="+mn-lt"/>
              </a:rPr>
              <a:t>, M.A., Sachdev, R., Kalariya, Y., Nasir, M., Kashif, M., </a:t>
            </a:r>
            <a:r>
              <a:rPr lang="en-US" sz="900" err="1">
                <a:ea typeface="+mn-lt"/>
                <a:cs typeface="+mn-lt"/>
              </a:rPr>
              <a:t>Shahzeen</a:t>
            </a:r>
            <a:r>
              <a:rPr lang="en-US" sz="900">
                <a:ea typeface="+mn-lt"/>
                <a:cs typeface="+mn-lt"/>
              </a:rPr>
              <a:t>, F., Tayyab, A., </a:t>
            </a:r>
            <a:r>
              <a:rPr lang="en-US" sz="900" err="1">
                <a:ea typeface="+mn-lt"/>
                <a:cs typeface="+mn-lt"/>
              </a:rPr>
              <a:t>moazzam</a:t>
            </a:r>
            <a:r>
              <a:rPr lang="en-US" sz="900">
                <a:ea typeface="+mn-lt"/>
                <a:cs typeface="+mn-lt"/>
              </a:rPr>
              <a:t> Khan, M.S. and Junejo, M., 2023. Cardiovascular complications of diabetes: from microvascular to macrovascular pathways. </a:t>
            </a:r>
            <a:r>
              <a:rPr lang="en-US" sz="900" i="1" err="1">
                <a:ea typeface="+mn-lt"/>
                <a:cs typeface="+mn-lt"/>
              </a:rPr>
              <a:t>Cureus</a:t>
            </a:r>
            <a:r>
              <a:rPr lang="en-US" sz="900">
                <a:ea typeface="+mn-lt"/>
                <a:cs typeface="+mn-lt"/>
              </a:rPr>
              <a:t>, </a:t>
            </a:r>
            <a:r>
              <a:rPr lang="en-US" sz="900" i="1">
                <a:ea typeface="+mn-lt"/>
                <a:cs typeface="+mn-lt"/>
              </a:rPr>
              <a:t>15</a:t>
            </a:r>
            <a:r>
              <a:rPr lang="en-US" sz="900">
                <a:ea typeface="+mn-lt"/>
                <a:cs typeface="+mn-lt"/>
              </a:rPr>
              <a:t>(9). </a:t>
            </a:r>
            <a:r>
              <a:rPr lang="en-US" sz="900">
                <a:ea typeface="+mn-lt"/>
                <a:cs typeface="+mn-lt"/>
                <a:hlinkClick r:id="rId13"/>
              </a:rPr>
              <a:t>https://doi.org/10.7759/cureus.45835</a:t>
            </a:r>
            <a:endParaRPr lang="en-US" sz="900"/>
          </a:p>
          <a:p>
            <a:endParaRPr lang="en-US" sz="900"/>
          </a:p>
        </p:txBody>
      </p:sp>
    </p:spTree>
    <p:extLst>
      <p:ext uri="{BB962C8B-B14F-4D97-AF65-F5344CB8AC3E}">
        <p14:creationId xmlns:p14="http://schemas.microsoft.com/office/powerpoint/2010/main" val="1601381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6309</TotalTime>
  <Words>2170</Words>
  <Application>Microsoft Macintosh PowerPoint</Application>
  <PresentationFormat>Widescreen</PresentationFormat>
  <Paragraphs>148</Paragraphs>
  <Slides>16</Slides>
  <Notes>12</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Care Plan for a Patient with Type 2 Diabetes Mellitus</vt:lpstr>
      <vt:lpstr>Introduction</vt:lpstr>
      <vt:lpstr>Patient Profile (M.K.)</vt:lpstr>
      <vt:lpstr>Anatomy &amp; Physiology of Endocrine System</vt:lpstr>
      <vt:lpstr>Pathophysiology of Type 2 Diabetes</vt:lpstr>
      <vt:lpstr>Impact on Body Functioning</vt:lpstr>
      <vt:lpstr>Risk Factors</vt:lpstr>
      <vt:lpstr>NICE/NHS Diagnostic Requirements</vt:lpstr>
      <vt:lpstr>Care Plan: Glycaemic Management</vt:lpstr>
      <vt:lpstr>Care Plan: Cardiovascular Risk Reduction</vt:lpstr>
      <vt:lpstr>Monitoring Requirements</vt:lpstr>
      <vt:lpstr>Communication in Diabetes Care</vt:lpstr>
      <vt:lpstr>Ethical Considerations</vt:lpstr>
      <vt:lpstr>Summary of Care Plan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Ioan Ciprian Tanase (2414116)</cp:lastModifiedBy>
  <cp:revision>4</cp:revision>
  <dcterms:created xsi:type="dcterms:W3CDTF">2013-07-15T20:26:40Z</dcterms:created>
  <dcterms:modified xsi:type="dcterms:W3CDTF">2025-12-17T00:03:54Z</dcterms:modified>
</cp:coreProperties>
</file>