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64" r:id="rId6"/>
    <p:sldId id="259" r:id="rId7"/>
    <p:sldId id="261" r:id="rId8"/>
    <p:sldId id="263" r:id="rId9"/>
    <p:sldId id="265" r:id="rId10"/>
    <p:sldId id="266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D72640-98F1-4601-B01D-855DA49C608A}" v="23" dt="2025-01-15T19:37:11.2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FC4873-4571-4AA0-AD9B-F79B48E5FA78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B7C0663-83A9-403F-9626-757E32459EEB}">
      <dgm:prSet/>
      <dgm:spPr/>
      <dgm:t>
        <a:bodyPr/>
        <a:lstStyle/>
        <a:p>
          <a:r>
            <a:rPr lang="en-GB" baseline="0"/>
            <a:t>They have special education needs </a:t>
          </a:r>
          <a:endParaRPr lang="en-US"/>
        </a:p>
      </dgm:t>
    </dgm:pt>
    <dgm:pt modelId="{46F86728-960C-4636-AC07-962A2F6256C1}" type="parTrans" cxnId="{308E695A-D0F6-4502-9196-4F1045AE7964}">
      <dgm:prSet/>
      <dgm:spPr/>
      <dgm:t>
        <a:bodyPr/>
        <a:lstStyle/>
        <a:p>
          <a:endParaRPr lang="en-US"/>
        </a:p>
      </dgm:t>
    </dgm:pt>
    <dgm:pt modelId="{763A64B6-ED5E-4577-B48E-55BD6505AD43}" type="sibTrans" cxnId="{308E695A-D0F6-4502-9196-4F1045AE7964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FE7958D7-0589-4D7F-B17F-5273C54D844B}">
      <dgm:prSet/>
      <dgm:spPr/>
      <dgm:t>
        <a:bodyPr/>
        <a:lstStyle/>
        <a:p>
          <a:r>
            <a:rPr lang="en-GB" baseline="0"/>
            <a:t>There are problems at home such as neglect and domestic abuse </a:t>
          </a:r>
          <a:endParaRPr lang="en-US"/>
        </a:p>
      </dgm:t>
    </dgm:pt>
    <dgm:pt modelId="{42B57A35-19CD-4546-A2FC-FDFD998B8FFF}" type="parTrans" cxnId="{161418A0-F461-4196-8776-E2B855F43007}">
      <dgm:prSet/>
      <dgm:spPr/>
      <dgm:t>
        <a:bodyPr/>
        <a:lstStyle/>
        <a:p>
          <a:endParaRPr lang="en-US"/>
        </a:p>
      </dgm:t>
    </dgm:pt>
    <dgm:pt modelId="{C7C8ABCB-7D8C-48C1-A9DC-F759DF829B70}" type="sibTrans" cxnId="{161418A0-F461-4196-8776-E2B855F43007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70EEAB25-6877-4404-A6A7-48F95C00D241}">
      <dgm:prSet/>
      <dgm:spPr/>
      <dgm:t>
        <a:bodyPr/>
        <a:lstStyle/>
        <a:p>
          <a:r>
            <a:rPr lang="en-GB" baseline="0" dirty="0"/>
            <a:t>They are trying to fit in with new friends </a:t>
          </a:r>
          <a:endParaRPr lang="en-US" dirty="0"/>
        </a:p>
      </dgm:t>
    </dgm:pt>
    <dgm:pt modelId="{7D473142-A9F5-411D-9F77-0249AF81B7CF}" type="parTrans" cxnId="{91CD0240-EA7A-46EB-969B-6D17D5ED6ACE}">
      <dgm:prSet/>
      <dgm:spPr/>
      <dgm:t>
        <a:bodyPr/>
        <a:lstStyle/>
        <a:p>
          <a:endParaRPr lang="en-US"/>
        </a:p>
      </dgm:t>
    </dgm:pt>
    <dgm:pt modelId="{DEB8707F-67CF-4F51-AE8A-025246195715}" type="sibTrans" cxnId="{91CD0240-EA7A-46EB-969B-6D17D5ED6ACE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A6053DFB-62A4-4DC5-83EE-848589701DE9}">
      <dgm:prSet/>
      <dgm:spPr/>
      <dgm:t>
        <a:bodyPr/>
        <a:lstStyle/>
        <a:p>
          <a:r>
            <a:rPr lang="en-GB" baseline="0"/>
            <a:t>They are growing up in rough neighbourhoods  you see a lot of this in the big citys </a:t>
          </a:r>
          <a:endParaRPr lang="en-US"/>
        </a:p>
      </dgm:t>
    </dgm:pt>
    <dgm:pt modelId="{2C13966C-D8C0-4A67-A1A5-04AC053E9998}" type="parTrans" cxnId="{1962D1EE-6C67-4C32-93D8-3F19C711014A}">
      <dgm:prSet/>
      <dgm:spPr/>
      <dgm:t>
        <a:bodyPr/>
        <a:lstStyle/>
        <a:p>
          <a:endParaRPr lang="en-US"/>
        </a:p>
      </dgm:t>
    </dgm:pt>
    <dgm:pt modelId="{202417D8-B299-421C-926C-92C5FE4D7FEB}" type="sibTrans" cxnId="{1962D1EE-6C67-4C32-93D8-3F19C711014A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AAC31F83-53C2-4C48-B5ED-CB2F3885B1FF}" type="pres">
      <dgm:prSet presAssocID="{C0FC4873-4571-4AA0-AD9B-F79B48E5FA78}" presName="Name0" presStyleCnt="0">
        <dgm:presLayoutVars>
          <dgm:animLvl val="lvl"/>
          <dgm:resizeHandles val="exact"/>
        </dgm:presLayoutVars>
      </dgm:prSet>
      <dgm:spPr/>
    </dgm:pt>
    <dgm:pt modelId="{B8648251-8956-45A3-A57E-338EC590F016}" type="pres">
      <dgm:prSet presAssocID="{5B7C0663-83A9-403F-9626-757E32459EEB}" presName="compositeNode" presStyleCnt="0">
        <dgm:presLayoutVars>
          <dgm:bulletEnabled val="1"/>
        </dgm:presLayoutVars>
      </dgm:prSet>
      <dgm:spPr/>
    </dgm:pt>
    <dgm:pt modelId="{E4C96B2E-D64C-4E17-B84C-C27CEFF2F6AF}" type="pres">
      <dgm:prSet presAssocID="{5B7C0663-83A9-403F-9626-757E32459EEB}" presName="bgRect" presStyleLbl="alignNode1" presStyleIdx="0" presStyleCnt="4"/>
      <dgm:spPr/>
    </dgm:pt>
    <dgm:pt modelId="{5EB9E0AA-A105-4890-B4D1-FA9C56249407}" type="pres">
      <dgm:prSet presAssocID="{763A64B6-ED5E-4577-B48E-55BD6505AD43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3B39CDC3-AF65-4702-AC09-90BC85419883}" type="pres">
      <dgm:prSet presAssocID="{5B7C0663-83A9-403F-9626-757E32459EEB}" presName="nodeRect" presStyleLbl="alignNode1" presStyleIdx="0" presStyleCnt="4">
        <dgm:presLayoutVars>
          <dgm:bulletEnabled val="1"/>
        </dgm:presLayoutVars>
      </dgm:prSet>
      <dgm:spPr/>
    </dgm:pt>
    <dgm:pt modelId="{22C24266-72E1-4BDB-A71C-EEDF484530B3}" type="pres">
      <dgm:prSet presAssocID="{763A64B6-ED5E-4577-B48E-55BD6505AD43}" presName="sibTrans" presStyleCnt="0"/>
      <dgm:spPr/>
    </dgm:pt>
    <dgm:pt modelId="{80F26FC5-236D-44F5-BDF8-400CACEF1CB3}" type="pres">
      <dgm:prSet presAssocID="{FE7958D7-0589-4D7F-B17F-5273C54D844B}" presName="compositeNode" presStyleCnt="0">
        <dgm:presLayoutVars>
          <dgm:bulletEnabled val="1"/>
        </dgm:presLayoutVars>
      </dgm:prSet>
      <dgm:spPr/>
    </dgm:pt>
    <dgm:pt modelId="{B87F9F4B-66DE-493A-91A5-18C718403249}" type="pres">
      <dgm:prSet presAssocID="{FE7958D7-0589-4D7F-B17F-5273C54D844B}" presName="bgRect" presStyleLbl="alignNode1" presStyleIdx="1" presStyleCnt="4"/>
      <dgm:spPr/>
    </dgm:pt>
    <dgm:pt modelId="{9847415B-2BA2-40D3-A2EB-9652BF6DDD52}" type="pres">
      <dgm:prSet presAssocID="{C7C8ABCB-7D8C-48C1-A9DC-F759DF829B70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1B85BF64-24E2-4CED-A7C3-FC24648E488C}" type="pres">
      <dgm:prSet presAssocID="{FE7958D7-0589-4D7F-B17F-5273C54D844B}" presName="nodeRect" presStyleLbl="alignNode1" presStyleIdx="1" presStyleCnt="4">
        <dgm:presLayoutVars>
          <dgm:bulletEnabled val="1"/>
        </dgm:presLayoutVars>
      </dgm:prSet>
      <dgm:spPr/>
    </dgm:pt>
    <dgm:pt modelId="{C600530A-0AA8-4EF9-A260-F159E9B03680}" type="pres">
      <dgm:prSet presAssocID="{C7C8ABCB-7D8C-48C1-A9DC-F759DF829B70}" presName="sibTrans" presStyleCnt="0"/>
      <dgm:spPr/>
    </dgm:pt>
    <dgm:pt modelId="{F25FF376-7BB9-4678-9BB9-AF1C5534B4C0}" type="pres">
      <dgm:prSet presAssocID="{70EEAB25-6877-4404-A6A7-48F95C00D241}" presName="compositeNode" presStyleCnt="0">
        <dgm:presLayoutVars>
          <dgm:bulletEnabled val="1"/>
        </dgm:presLayoutVars>
      </dgm:prSet>
      <dgm:spPr/>
    </dgm:pt>
    <dgm:pt modelId="{F51C7523-A794-4CB3-B1FA-3EF405F86DBE}" type="pres">
      <dgm:prSet presAssocID="{70EEAB25-6877-4404-A6A7-48F95C00D241}" presName="bgRect" presStyleLbl="alignNode1" presStyleIdx="2" presStyleCnt="4"/>
      <dgm:spPr/>
    </dgm:pt>
    <dgm:pt modelId="{BE62BD4E-E511-4E6A-B0F6-BF1193E2BDD2}" type="pres">
      <dgm:prSet presAssocID="{DEB8707F-67CF-4F51-AE8A-025246195715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5C7BFE62-B000-44FE-BAFE-7664C2BC13B8}" type="pres">
      <dgm:prSet presAssocID="{70EEAB25-6877-4404-A6A7-48F95C00D241}" presName="nodeRect" presStyleLbl="alignNode1" presStyleIdx="2" presStyleCnt="4">
        <dgm:presLayoutVars>
          <dgm:bulletEnabled val="1"/>
        </dgm:presLayoutVars>
      </dgm:prSet>
      <dgm:spPr/>
    </dgm:pt>
    <dgm:pt modelId="{8B31BBE2-D39E-45BC-9606-608D3023D380}" type="pres">
      <dgm:prSet presAssocID="{DEB8707F-67CF-4F51-AE8A-025246195715}" presName="sibTrans" presStyleCnt="0"/>
      <dgm:spPr/>
    </dgm:pt>
    <dgm:pt modelId="{5BCF1EDB-5178-418D-A3E4-E9449DBDA0B5}" type="pres">
      <dgm:prSet presAssocID="{A6053DFB-62A4-4DC5-83EE-848589701DE9}" presName="compositeNode" presStyleCnt="0">
        <dgm:presLayoutVars>
          <dgm:bulletEnabled val="1"/>
        </dgm:presLayoutVars>
      </dgm:prSet>
      <dgm:spPr/>
    </dgm:pt>
    <dgm:pt modelId="{C98AF338-CE57-49EB-B0D1-826F2A58A651}" type="pres">
      <dgm:prSet presAssocID="{A6053DFB-62A4-4DC5-83EE-848589701DE9}" presName="bgRect" presStyleLbl="alignNode1" presStyleIdx="3" presStyleCnt="4"/>
      <dgm:spPr/>
    </dgm:pt>
    <dgm:pt modelId="{0CF68E3B-28D7-4DC0-9F89-94D365A0C433}" type="pres">
      <dgm:prSet presAssocID="{202417D8-B299-421C-926C-92C5FE4D7FEB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52AA34F5-13F8-4D17-B81A-5453BC1FC7B9}" type="pres">
      <dgm:prSet presAssocID="{A6053DFB-62A4-4DC5-83EE-848589701DE9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69F10803-8AC3-4D9B-8C9F-B15803B7EBB6}" type="presOf" srcId="{70EEAB25-6877-4404-A6A7-48F95C00D241}" destId="{F51C7523-A794-4CB3-B1FA-3EF405F86DBE}" srcOrd="0" destOrd="0" presId="urn:microsoft.com/office/officeart/2016/7/layout/LinearBlockProcessNumbered"/>
    <dgm:cxn modelId="{8E9E2016-BF39-4DD4-85F1-0B0B9B471496}" type="presOf" srcId="{A6053DFB-62A4-4DC5-83EE-848589701DE9}" destId="{C98AF338-CE57-49EB-B0D1-826F2A58A651}" srcOrd="0" destOrd="0" presId="urn:microsoft.com/office/officeart/2016/7/layout/LinearBlockProcessNumbered"/>
    <dgm:cxn modelId="{16C0E716-35CF-4485-939E-503D5177F432}" type="presOf" srcId="{5B7C0663-83A9-403F-9626-757E32459EEB}" destId="{E4C96B2E-D64C-4E17-B84C-C27CEFF2F6AF}" srcOrd="0" destOrd="0" presId="urn:microsoft.com/office/officeart/2016/7/layout/LinearBlockProcessNumbered"/>
    <dgm:cxn modelId="{321B5820-92EA-435E-A7CF-78D919EDC258}" type="presOf" srcId="{5B7C0663-83A9-403F-9626-757E32459EEB}" destId="{3B39CDC3-AF65-4702-AC09-90BC85419883}" srcOrd="1" destOrd="0" presId="urn:microsoft.com/office/officeart/2016/7/layout/LinearBlockProcessNumbered"/>
    <dgm:cxn modelId="{91CD0240-EA7A-46EB-969B-6D17D5ED6ACE}" srcId="{C0FC4873-4571-4AA0-AD9B-F79B48E5FA78}" destId="{70EEAB25-6877-4404-A6A7-48F95C00D241}" srcOrd="2" destOrd="0" parTransId="{7D473142-A9F5-411D-9F77-0249AF81B7CF}" sibTransId="{DEB8707F-67CF-4F51-AE8A-025246195715}"/>
    <dgm:cxn modelId="{3B779A69-3604-44CC-99D0-8597931AEBAB}" type="presOf" srcId="{C0FC4873-4571-4AA0-AD9B-F79B48E5FA78}" destId="{AAC31F83-53C2-4C48-B5ED-CB2F3885B1FF}" srcOrd="0" destOrd="0" presId="urn:microsoft.com/office/officeart/2016/7/layout/LinearBlockProcessNumbered"/>
    <dgm:cxn modelId="{71769D6E-5BB5-4D8B-BD16-F7F0CAFF339D}" type="presOf" srcId="{202417D8-B299-421C-926C-92C5FE4D7FEB}" destId="{0CF68E3B-28D7-4DC0-9F89-94D365A0C433}" srcOrd="0" destOrd="0" presId="urn:microsoft.com/office/officeart/2016/7/layout/LinearBlockProcessNumbered"/>
    <dgm:cxn modelId="{3FCC1B55-9AB7-4B1C-B7B9-4BC85453017F}" type="presOf" srcId="{C7C8ABCB-7D8C-48C1-A9DC-F759DF829B70}" destId="{9847415B-2BA2-40D3-A2EB-9652BF6DDD52}" srcOrd="0" destOrd="0" presId="urn:microsoft.com/office/officeart/2016/7/layout/LinearBlockProcessNumbered"/>
    <dgm:cxn modelId="{308E695A-D0F6-4502-9196-4F1045AE7964}" srcId="{C0FC4873-4571-4AA0-AD9B-F79B48E5FA78}" destId="{5B7C0663-83A9-403F-9626-757E32459EEB}" srcOrd="0" destOrd="0" parTransId="{46F86728-960C-4636-AC07-962A2F6256C1}" sibTransId="{763A64B6-ED5E-4577-B48E-55BD6505AD43}"/>
    <dgm:cxn modelId="{EF10EE80-81CB-42AA-8C1E-CC598CC4E6F0}" type="presOf" srcId="{DEB8707F-67CF-4F51-AE8A-025246195715}" destId="{BE62BD4E-E511-4E6A-B0F6-BF1193E2BDD2}" srcOrd="0" destOrd="0" presId="urn:microsoft.com/office/officeart/2016/7/layout/LinearBlockProcessNumbered"/>
    <dgm:cxn modelId="{F2B97183-E574-4B95-8334-33E0DF889377}" type="presOf" srcId="{A6053DFB-62A4-4DC5-83EE-848589701DE9}" destId="{52AA34F5-13F8-4D17-B81A-5453BC1FC7B9}" srcOrd="1" destOrd="0" presId="urn:microsoft.com/office/officeart/2016/7/layout/LinearBlockProcessNumbered"/>
    <dgm:cxn modelId="{39754E88-3EAB-4381-B1DF-422800374F65}" type="presOf" srcId="{763A64B6-ED5E-4577-B48E-55BD6505AD43}" destId="{5EB9E0AA-A105-4890-B4D1-FA9C56249407}" srcOrd="0" destOrd="0" presId="urn:microsoft.com/office/officeart/2016/7/layout/LinearBlockProcessNumbered"/>
    <dgm:cxn modelId="{D6CE7A9F-D93B-43B1-9E74-3EA5DC1F4800}" type="presOf" srcId="{FE7958D7-0589-4D7F-B17F-5273C54D844B}" destId="{B87F9F4B-66DE-493A-91A5-18C718403249}" srcOrd="0" destOrd="0" presId="urn:microsoft.com/office/officeart/2016/7/layout/LinearBlockProcessNumbered"/>
    <dgm:cxn modelId="{161418A0-F461-4196-8776-E2B855F43007}" srcId="{C0FC4873-4571-4AA0-AD9B-F79B48E5FA78}" destId="{FE7958D7-0589-4D7F-B17F-5273C54D844B}" srcOrd="1" destOrd="0" parTransId="{42B57A35-19CD-4546-A2FC-FDFD998B8FFF}" sibTransId="{C7C8ABCB-7D8C-48C1-A9DC-F759DF829B70}"/>
    <dgm:cxn modelId="{715786B5-2D7B-4D32-90E8-D9ACD630E033}" type="presOf" srcId="{FE7958D7-0589-4D7F-B17F-5273C54D844B}" destId="{1B85BF64-24E2-4CED-A7C3-FC24648E488C}" srcOrd="1" destOrd="0" presId="urn:microsoft.com/office/officeart/2016/7/layout/LinearBlockProcessNumbered"/>
    <dgm:cxn modelId="{564E6CE6-E386-482E-B3EB-9B3B51BCD592}" type="presOf" srcId="{70EEAB25-6877-4404-A6A7-48F95C00D241}" destId="{5C7BFE62-B000-44FE-BAFE-7664C2BC13B8}" srcOrd="1" destOrd="0" presId="urn:microsoft.com/office/officeart/2016/7/layout/LinearBlockProcessNumbered"/>
    <dgm:cxn modelId="{1962D1EE-6C67-4C32-93D8-3F19C711014A}" srcId="{C0FC4873-4571-4AA0-AD9B-F79B48E5FA78}" destId="{A6053DFB-62A4-4DC5-83EE-848589701DE9}" srcOrd="3" destOrd="0" parTransId="{2C13966C-D8C0-4A67-A1A5-04AC053E9998}" sibTransId="{202417D8-B299-421C-926C-92C5FE4D7FEB}"/>
    <dgm:cxn modelId="{0925971C-7C74-411D-BEC0-2573D477F341}" type="presParOf" srcId="{AAC31F83-53C2-4C48-B5ED-CB2F3885B1FF}" destId="{B8648251-8956-45A3-A57E-338EC590F016}" srcOrd="0" destOrd="0" presId="urn:microsoft.com/office/officeart/2016/7/layout/LinearBlockProcessNumbered"/>
    <dgm:cxn modelId="{68225106-03BA-455F-A09C-E68C7B56BDE0}" type="presParOf" srcId="{B8648251-8956-45A3-A57E-338EC590F016}" destId="{E4C96B2E-D64C-4E17-B84C-C27CEFF2F6AF}" srcOrd="0" destOrd="0" presId="urn:microsoft.com/office/officeart/2016/7/layout/LinearBlockProcessNumbered"/>
    <dgm:cxn modelId="{59E1CF7B-06C7-499C-BB83-658BB8D9064B}" type="presParOf" srcId="{B8648251-8956-45A3-A57E-338EC590F016}" destId="{5EB9E0AA-A105-4890-B4D1-FA9C56249407}" srcOrd="1" destOrd="0" presId="urn:microsoft.com/office/officeart/2016/7/layout/LinearBlockProcessNumbered"/>
    <dgm:cxn modelId="{4BB0B1B0-9895-4CB0-BBAC-1F84AEDDBC7C}" type="presParOf" srcId="{B8648251-8956-45A3-A57E-338EC590F016}" destId="{3B39CDC3-AF65-4702-AC09-90BC85419883}" srcOrd="2" destOrd="0" presId="urn:microsoft.com/office/officeart/2016/7/layout/LinearBlockProcessNumbered"/>
    <dgm:cxn modelId="{DFE394BF-93A3-495B-ACCC-E4F2DF02DAD8}" type="presParOf" srcId="{AAC31F83-53C2-4C48-B5ED-CB2F3885B1FF}" destId="{22C24266-72E1-4BDB-A71C-EEDF484530B3}" srcOrd="1" destOrd="0" presId="urn:microsoft.com/office/officeart/2016/7/layout/LinearBlockProcessNumbered"/>
    <dgm:cxn modelId="{02B19800-973F-44C6-A134-E72B995B95DE}" type="presParOf" srcId="{AAC31F83-53C2-4C48-B5ED-CB2F3885B1FF}" destId="{80F26FC5-236D-44F5-BDF8-400CACEF1CB3}" srcOrd="2" destOrd="0" presId="urn:microsoft.com/office/officeart/2016/7/layout/LinearBlockProcessNumbered"/>
    <dgm:cxn modelId="{4EF9A8D6-AF57-4D6A-B18C-97C4E144DAE4}" type="presParOf" srcId="{80F26FC5-236D-44F5-BDF8-400CACEF1CB3}" destId="{B87F9F4B-66DE-493A-91A5-18C718403249}" srcOrd="0" destOrd="0" presId="urn:microsoft.com/office/officeart/2016/7/layout/LinearBlockProcessNumbered"/>
    <dgm:cxn modelId="{B942B319-5937-42F1-BD89-DF9B8CF2398A}" type="presParOf" srcId="{80F26FC5-236D-44F5-BDF8-400CACEF1CB3}" destId="{9847415B-2BA2-40D3-A2EB-9652BF6DDD52}" srcOrd="1" destOrd="0" presId="urn:microsoft.com/office/officeart/2016/7/layout/LinearBlockProcessNumbered"/>
    <dgm:cxn modelId="{216C603D-2A5E-40A5-88AC-BBE34D20B439}" type="presParOf" srcId="{80F26FC5-236D-44F5-BDF8-400CACEF1CB3}" destId="{1B85BF64-24E2-4CED-A7C3-FC24648E488C}" srcOrd="2" destOrd="0" presId="urn:microsoft.com/office/officeart/2016/7/layout/LinearBlockProcessNumbered"/>
    <dgm:cxn modelId="{DB9C988B-2856-4C1F-A9AE-7960532233C0}" type="presParOf" srcId="{AAC31F83-53C2-4C48-B5ED-CB2F3885B1FF}" destId="{C600530A-0AA8-4EF9-A260-F159E9B03680}" srcOrd="3" destOrd="0" presId="urn:microsoft.com/office/officeart/2016/7/layout/LinearBlockProcessNumbered"/>
    <dgm:cxn modelId="{3C5FD4A0-C1C7-4193-B474-C510F8E52D35}" type="presParOf" srcId="{AAC31F83-53C2-4C48-B5ED-CB2F3885B1FF}" destId="{F25FF376-7BB9-4678-9BB9-AF1C5534B4C0}" srcOrd="4" destOrd="0" presId="urn:microsoft.com/office/officeart/2016/7/layout/LinearBlockProcessNumbered"/>
    <dgm:cxn modelId="{BCA102C2-49ED-4F47-9319-7B6A40AA0C3A}" type="presParOf" srcId="{F25FF376-7BB9-4678-9BB9-AF1C5534B4C0}" destId="{F51C7523-A794-4CB3-B1FA-3EF405F86DBE}" srcOrd="0" destOrd="0" presId="urn:microsoft.com/office/officeart/2016/7/layout/LinearBlockProcessNumbered"/>
    <dgm:cxn modelId="{0F44FF78-E8BF-472B-9CB6-FCCDDF0DC2DB}" type="presParOf" srcId="{F25FF376-7BB9-4678-9BB9-AF1C5534B4C0}" destId="{BE62BD4E-E511-4E6A-B0F6-BF1193E2BDD2}" srcOrd="1" destOrd="0" presId="urn:microsoft.com/office/officeart/2016/7/layout/LinearBlockProcessNumbered"/>
    <dgm:cxn modelId="{3D231543-237A-4066-B301-2FA63C79012F}" type="presParOf" srcId="{F25FF376-7BB9-4678-9BB9-AF1C5534B4C0}" destId="{5C7BFE62-B000-44FE-BAFE-7664C2BC13B8}" srcOrd="2" destOrd="0" presId="urn:microsoft.com/office/officeart/2016/7/layout/LinearBlockProcessNumbered"/>
    <dgm:cxn modelId="{ACD701F4-5D36-48D6-A02A-D949096CF66E}" type="presParOf" srcId="{AAC31F83-53C2-4C48-B5ED-CB2F3885B1FF}" destId="{8B31BBE2-D39E-45BC-9606-608D3023D380}" srcOrd="5" destOrd="0" presId="urn:microsoft.com/office/officeart/2016/7/layout/LinearBlockProcessNumbered"/>
    <dgm:cxn modelId="{0923B566-DA32-4F74-9DAA-F85316A964A5}" type="presParOf" srcId="{AAC31F83-53C2-4C48-B5ED-CB2F3885B1FF}" destId="{5BCF1EDB-5178-418D-A3E4-E9449DBDA0B5}" srcOrd="6" destOrd="0" presId="urn:microsoft.com/office/officeart/2016/7/layout/LinearBlockProcessNumbered"/>
    <dgm:cxn modelId="{FD16B401-99BA-423C-AB5B-2B184FE8C778}" type="presParOf" srcId="{5BCF1EDB-5178-418D-A3E4-E9449DBDA0B5}" destId="{C98AF338-CE57-49EB-B0D1-826F2A58A651}" srcOrd="0" destOrd="0" presId="urn:microsoft.com/office/officeart/2016/7/layout/LinearBlockProcessNumbered"/>
    <dgm:cxn modelId="{56E4DFB4-7F54-4B6B-A858-A71A99DD9275}" type="presParOf" srcId="{5BCF1EDB-5178-418D-A3E4-E9449DBDA0B5}" destId="{0CF68E3B-28D7-4DC0-9F89-94D365A0C433}" srcOrd="1" destOrd="0" presId="urn:microsoft.com/office/officeart/2016/7/layout/LinearBlockProcessNumbered"/>
    <dgm:cxn modelId="{1729A58D-091B-44E0-B079-F9B4A6BDE91A}" type="presParOf" srcId="{5BCF1EDB-5178-418D-A3E4-E9449DBDA0B5}" destId="{52AA34F5-13F8-4D17-B81A-5453BC1FC7B9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359572-0219-49A5-B4AB-42AD0A6EFFE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246771E-824E-4EBE-A9F5-0D2BD8A422A9}">
      <dgm:prSet/>
      <dgm:spPr/>
      <dgm:t>
        <a:bodyPr/>
        <a:lstStyle/>
        <a:p>
          <a:pPr>
            <a:defRPr cap="all"/>
          </a:pPr>
          <a:r>
            <a:rPr lang="en-GB" baseline="0"/>
            <a:t>County lines intervention team known as CLIMATE </a:t>
          </a:r>
          <a:endParaRPr lang="en-US"/>
        </a:p>
      </dgm:t>
    </dgm:pt>
    <dgm:pt modelId="{6320A277-55EF-4458-9931-7703307E7F81}" type="parTrans" cxnId="{B2544C29-814C-4217-8AC4-23135C77E6F6}">
      <dgm:prSet/>
      <dgm:spPr/>
      <dgm:t>
        <a:bodyPr/>
        <a:lstStyle/>
        <a:p>
          <a:endParaRPr lang="en-US"/>
        </a:p>
      </dgm:t>
    </dgm:pt>
    <dgm:pt modelId="{17857667-2F84-4624-A524-82088FADE019}" type="sibTrans" cxnId="{B2544C29-814C-4217-8AC4-23135C77E6F6}">
      <dgm:prSet/>
      <dgm:spPr/>
      <dgm:t>
        <a:bodyPr/>
        <a:lstStyle/>
        <a:p>
          <a:endParaRPr lang="en-US"/>
        </a:p>
      </dgm:t>
    </dgm:pt>
    <dgm:pt modelId="{A148C171-8915-4BD1-AEC5-8AFBB991FF22}">
      <dgm:prSet/>
      <dgm:spPr/>
      <dgm:t>
        <a:bodyPr/>
        <a:lstStyle/>
        <a:p>
          <a:pPr>
            <a:defRPr cap="all"/>
          </a:pPr>
          <a:r>
            <a:rPr lang="en-GB" baseline="0"/>
            <a:t>Trusted adult workers TAW</a:t>
          </a:r>
          <a:endParaRPr lang="en-US"/>
        </a:p>
      </dgm:t>
    </dgm:pt>
    <dgm:pt modelId="{E54DF1D3-17B1-453E-99BC-A2DD0B8F2B15}" type="parTrans" cxnId="{640A5042-5BC7-4948-89BA-94B450F0E8AB}">
      <dgm:prSet/>
      <dgm:spPr/>
      <dgm:t>
        <a:bodyPr/>
        <a:lstStyle/>
        <a:p>
          <a:endParaRPr lang="en-US"/>
        </a:p>
      </dgm:t>
    </dgm:pt>
    <dgm:pt modelId="{8D4134AB-D962-4021-918C-32789774CEA9}" type="sibTrans" cxnId="{640A5042-5BC7-4948-89BA-94B450F0E8AB}">
      <dgm:prSet/>
      <dgm:spPr/>
      <dgm:t>
        <a:bodyPr/>
        <a:lstStyle/>
        <a:p>
          <a:endParaRPr lang="en-US"/>
        </a:p>
      </dgm:t>
    </dgm:pt>
    <dgm:pt modelId="{00120290-4B4F-4F6A-83DF-9B3994755F3F}">
      <dgm:prSet/>
      <dgm:spPr/>
      <dgm:t>
        <a:bodyPr/>
        <a:lstStyle/>
        <a:p>
          <a:pPr>
            <a:defRPr cap="all"/>
          </a:pPr>
          <a:r>
            <a:rPr lang="en-GB" baseline="0"/>
            <a:t>THRIVE Threat Harm Risk Investigation vulnerability Engagement </a:t>
          </a:r>
          <a:endParaRPr lang="en-US"/>
        </a:p>
      </dgm:t>
    </dgm:pt>
    <dgm:pt modelId="{8D7CFACC-ABCE-4031-B3BC-6CBAC6D07673}" type="parTrans" cxnId="{EA89F57A-5A9C-48DF-AA74-67B01B5FA3C0}">
      <dgm:prSet/>
      <dgm:spPr/>
      <dgm:t>
        <a:bodyPr/>
        <a:lstStyle/>
        <a:p>
          <a:endParaRPr lang="en-US"/>
        </a:p>
      </dgm:t>
    </dgm:pt>
    <dgm:pt modelId="{7C8128D8-823A-478A-9B72-CB7A9583A527}" type="sibTrans" cxnId="{EA89F57A-5A9C-48DF-AA74-67B01B5FA3C0}">
      <dgm:prSet/>
      <dgm:spPr/>
      <dgm:t>
        <a:bodyPr/>
        <a:lstStyle/>
        <a:p>
          <a:endParaRPr lang="en-US"/>
        </a:p>
      </dgm:t>
    </dgm:pt>
    <dgm:pt modelId="{178FB804-2ABE-484C-8585-FC964D8592F0}" type="pres">
      <dgm:prSet presAssocID="{82359572-0219-49A5-B4AB-42AD0A6EFFE7}" presName="root" presStyleCnt="0">
        <dgm:presLayoutVars>
          <dgm:dir/>
          <dgm:resizeHandles val="exact"/>
        </dgm:presLayoutVars>
      </dgm:prSet>
      <dgm:spPr/>
    </dgm:pt>
    <dgm:pt modelId="{8351E793-2A21-47C0-9382-355D739A7CED}" type="pres">
      <dgm:prSet presAssocID="{F246771E-824E-4EBE-A9F5-0D2BD8A422A9}" presName="compNode" presStyleCnt="0"/>
      <dgm:spPr/>
    </dgm:pt>
    <dgm:pt modelId="{9CB6CA44-BE23-4DAF-9C29-44C877131E2D}" type="pres">
      <dgm:prSet presAssocID="{F246771E-824E-4EBE-A9F5-0D2BD8A422A9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B31CC18-F4C9-4A13-8802-6FD0896479CE}" type="pres">
      <dgm:prSet presAssocID="{F246771E-824E-4EBE-A9F5-0D2BD8A422A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025B90B-5E57-4019-9E1C-6938575A3F6A}" type="pres">
      <dgm:prSet presAssocID="{F246771E-824E-4EBE-A9F5-0D2BD8A422A9}" presName="spaceRect" presStyleCnt="0"/>
      <dgm:spPr/>
    </dgm:pt>
    <dgm:pt modelId="{3E6E1261-5AA5-4A63-BABD-9ED7934977AA}" type="pres">
      <dgm:prSet presAssocID="{F246771E-824E-4EBE-A9F5-0D2BD8A422A9}" presName="textRect" presStyleLbl="revTx" presStyleIdx="0" presStyleCnt="3">
        <dgm:presLayoutVars>
          <dgm:chMax val="1"/>
          <dgm:chPref val="1"/>
        </dgm:presLayoutVars>
      </dgm:prSet>
      <dgm:spPr/>
    </dgm:pt>
    <dgm:pt modelId="{6C859E5F-17A4-424E-9A0C-1E5365718946}" type="pres">
      <dgm:prSet presAssocID="{17857667-2F84-4624-A524-82088FADE019}" presName="sibTrans" presStyleCnt="0"/>
      <dgm:spPr/>
    </dgm:pt>
    <dgm:pt modelId="{90AD68A4-A690-44D4-9847-11EE45DC714C}" type="pres">
      <dgm:prSet presAssocID="{A148C171-8915-4BD1-AEC5-8AFBB991FF22}" presName="compNode" presStyleCnt="0"/>
      <dgm:spPr/>
    </dgm:pt>
    <dgm:pt modelId="{DB94B5DA-2D19-42A3-9514-7771E550463B}" type="pres">
      <dgm:prSet presAssocID="{A148C171-8915-4BD1-AEC5-8AFBB991FF22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85AA49D9-C6D6-400B-A28F-BFD1408AEAFA}" type="pres">
      <dgm:prSet presAssocID="{A148C171-8915-4BD1-AEC5-8AFBB991FF2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C9D37BC9-71D4-48EC-A221-B2E3D02E82CF}" type="pres">
      <dgm:prSet presAssocID="{A148C171-8915-4BD1-AEC5-8AFBB991FF22}" presName="spaceRect" presStyleCnt="0"/>
      <dgm:spPr/>
    </dgm:pt>
    <dgm:pt modelId="{5BA663BF-A8AE-4E83-80A9-E9D7FCCD593B}" type="pres">
      <dgm:prSet presAssocID="{A148C171-8915-4BD1-AEC5-8AFBB991FF22}" presName="textRect" presStyleLbl="revTx" presStyleIdx="1" presStyleCnt="3">
        <dgm:presLayoutVars>
          <dgm:chMax val="1"/>
          <dgm:chPref val="1"/>
        </dgm:presLayoutVars>
      </dgm:prSet>
      <dgm:spPr/>
    </dgm:pt>
    <dgm:pt modelId="{61848DE2-F706-4A9C-A958-1AD819F59D88}" type="pres">
      <dgm:prSet presAssocID="{8D4134AB-D962-4021-918C-32789774CEA9}" presName="sibTrans" presStyleCnt="0"/>
      <dgm:spPr/>
    </dgm:pt>
    <dgm:pt modelId="{A9124258-F72C-4826-B2AE-F51F6FC213C1}" type="pres">
      <dgm:prSet presAssocID="{00120290-4B4F-4F6A-83DF-9B3994755F3F}" presName="compNode" presStyleCnt="0"/>
      <dgm:spPr/>
    </dgm:pt>
    <dgm:pt modelId="{0AFFFABA-0EE4-42B1-BC79-77FBF831B20B}" type="pres">
      <dgm:prSet presAssocID="{00120290-4B4F-4F6A-83DF-9B3994755F3F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478CFF3-EE65-41E6-875D-213F6A08CECD}" type="pres">
      <dgm:prSet presAssocID="{00120290-4B4F-4F6A-83DF-9B3994755F3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4C087253-0E94-4A22-A065-292D27B30680}" type="pres">
      <dgm:prSet presAssocID="{00120290-4B4F-4F6A-83DF-9B3994755F3F}" presName="spaceRect" presStyleCnt="0"/>
      <dgm:spPr/>
    </dgm:pt>
    <dgm:pt modelId="{2F4D2D31-5304-456A-85FB-28D855F72205}" type="pres">
      <dgm:prSet presAssocID="{00120290-4B4F-4F6A-83DF-9B3994755F3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2544C29-814C-4217-8AC4-23135C77E6F6}" srcId="{82359572-0219-49A5-B4AB-42AD0A6EFFE7}" destId="{F246771E-824E-4EBE-A9F5-0D2BD8A422A9}" srcOrd="0" destOrd="0" parTransId="{6320A277-55EF-4458-9931-7703307E7F81}" sibTransId="{17857667-2F84-4624-A524-82088FADE019}"/>
    <dgm:cxn modelId="{17B68F2E-C63E-4AC4-AF2B-B64FB7A462A9}" type="presOf" srcId="{A148C171-8915-4BD1-AEC5-8AFBB991FF22}" destId="{5BA663BF-A8AE-4E83-80A9-E9D7FCCD593B}" srcOrd="0" destOrd="0" presId="urn:microsoft.com/office/officeart/2018/5/layout/IconLeafLabelList"/>
    <dgm:cxn modelId="{640A5042-5BC7-4948-89BA-94B450F0E8AB}" srcId="{82359572-0219-49A5-B4AB-42AD0A6EFFE7}" destId="{A148C171-8915-4BD1-AEC5-8AFBB991FF22}" srcOrd="1" destOrd="0" parTransId="{E54DF1D3-17B1-453E-99BC-A2DD0B8F2B15}" sibTransId="{8D4134AB-D962-4021-918C-32789774CEA9}"/>
    <dgm:cxn modelId="{EA89F57A-5A9C-48DF-AA74-67B01B5FA3C0}" srcId="{82359572-0219-49A5-B4AB-42AD0A6EFFE7}" destId="{00120290-4B4F-4F6A-83DF-9B3994755F3F}" srcOrd="2" destOrd="0" parTransId="{8D7CFACC-ABCE-4031-B3BC-6CBAC6D07673}" sibTransId="{7C8128D8-823A-478A-9B72-CB7A9583A527}"/>
    <dgm:cxn modelId="{64B84A8C-0461-4335-AF3A-CB53B1DFBC85}" type="presOf" srcId="{F246771E-824E-4EBE-A9F5-0D2BD8A422A9}" destId="{3E6E1261-5AA5-4A63-BABD-9ED7934977AA}" srcOrd="0" destOrd="0" presId="urn:microsoft.com/office/officeart/2018/5/layout/IconLeafLabelList"/>
    <dgm:cxn modelId="{A4EF5DF7-B803-46A2-AB3F-373DDDD9079E}" type="presOf" srcId="{00120290-4B4F-4F6A-83DF-9B3994755F3F}" destId="{2F4D2D31-5304-456A-85FB-28D855F72205}" srcOrd="0" destOrd="0" presId="urn:microsoft.com/office/officeart/2018/5/layout/IconLeafLabelList"/>
    <dgm:cxn modelId="{A40260FB-7664-4C0D-A732-88AA4224819C}" type="presOf" srcId="{82359572-0219-49A5-B4AB-42AD0A6EFFE7}" destId="{178FB804-2ABE-484C-8585-FC964D8592F0}" srcOrd="0" destOrd="0" presId="urn:microsoft.com/office/officeart/2018/5/layout/IconLeafLabelList"/>
    <dgm:cxn modelId="{870CA3A5-E341-44D7-B798-ED65E5472EC9}" type="presParOf" srcId="{178FB804-2ABE-484C-8585-FC964D8592F0}" destId="{8351E793-2A21-47C0-9382-355D739A7CED}" srcOrd="0" destOrd="0" presId="urn:microsoft.com/office/officeart/2018/5/layout/IconLeafLabelList"/>
    <dgm:cxn modelId="{8856A38F-6C0E-4226-8524-18FAE9A821E4}" type="presParOf" srcId="{8351E793-2A21-47C0-9382-355D739A7CED}" destId="{9CB6CA44-BE23-4DAF-9C29-44C877131E2D}" srcOrd="0" destOrd="0" presId="urn:microsoft.com/office/officeart/2018/5/layout/IconLeafLabelList"/>
    <dgm:cxn modelId="{068D1815-F2CA-4CF2-87D8-D6970CDEDD99}" type="presParOf" srcId="{8351E793-2A21-47C0-9382-355D739A7CED}" destId="{4B31CC18-F4C9-4A13-8802-6FD0896479CE}" srcOrd="1" destOrd="0" presId="urn:microsoft.com/office/officeart/2018/5/layout/IconLeafLabelList"/>
    <dgm:cxn modelId="{4E1DE8D9-0F9A-4D2E-A9FC-F507D0768148}" type="presParOf" srcId="{8351E793-2A21-47C0-9382-355D739A7CED}" destId="{1025B90B-5E57-4019-9E1C-6938575A3F6A}" srcOrd="2" destOrd="0" presId="urn:microsoft.com/office/officeart/2018/5/layout/IconLeafLabelList"/>
    <dgm:cxn modelId="{7A53DB65-DF01-4EA1-836A-D683BA20615C}" type="presParOf" srcId="{8351E793-2A21-47C0-9382-355D739A7CED}" destId="{3E6E1261-5AA5-4A63-BABD-9ED7934977AA}" srcOrd="3" destOrd="0" presId="urn:microsoft.com/office/officeart/2018/5/layout/IconLeafLabelList"/>
    <dgm:cxn modelId="{A172F933-C4F5-49D9-9D22-25DCC390CBC3}" type="presParOf" srcId="{178FB804-2ABE-484C-8585-FC964D8592F0}" destId="{6C859E5F-17A4-424E-9A0C-1E5365718946}" srcOrd="1" destOrd="0" presId="urn:microsoft.com/office/officeart/2018/5/layout/IconLeafLabelList"/>
    <dgm:cxn modelId="{7CA77390-182A-4CB2-81CB-0F412F2D7EB5}" type="presParOf" srcId="{178FB804-2ABE-484C-8585-FC964D8592F0}" destId="{90AD68A4-A690-44D4-9847-11EE45DC714C}" srcOrd="2" destOrd="0" presId="urn:microsoft.com/office/officeart/2018/5/layout/IconLeafLabelList"/>
    <dgm:cxn modelId="{2A1C353D-8DD4-44EE-964F-1624B53BE2F1}" type="presParOf" srcId="{90AD68A4-A690-44D4-9847-11EE45DC714C}" destId="{DB94B5DA-2D19-42A3-9514-7771E550463B}" srcOrd="0" destOrd="0" presId="urn:microsoft.com/office/officeart/2018/5/layout/IconLeafLabelList"/>
    <dgm:cxn modelId="{D06C472C-D3B8-4143-ADCB-7B000F62E735}" type="presParOf" srcId="{90AD68A4-A690-44D4-9847-11EE45DC714C}" destId="{85AA49D9-C6D6-400B-A28F-BFD1408AEAFA}" srcOrd="1" destOrd="0" presId="urn:microsoft.com/office/officeart/2018/5/layout/IconLeafLabelList"/>
    <dgm:cxn modelId="{B31300AA-781F-4981-85F0-CEAD309F59C6}" type="presParOf" srcId="{90AD68A4-A690-44D4-9847-11EE45DC714C}" destId="{C9D37BC9-71D4-48EC-A221-B2E3D02E82CF}" srcOrd="2" destOrd="0" presId="urn:microsoft.com/office/officeart/2018/5/layout/IconLeafLabelList"/>
    <dgm:cxn modelId="{F0882A3D-648C-475D-9B19-636E54B6D07C}" type="presParOf" srcId="{90AD68A4-A690-44D4-9847-11EE45DC714C}" destId="{5BA663BF-A8AE-4E83-80A9-E9D7FCCD593B}" srcOrd="3" destOrd="0" presId="urn:microsoft.com/office/officeart/2018/5/layout/IconLeafLabelList"/>
    <dgm:cxn modelId="{51C1F6FE-EAF1-43BB-8BCA-CDC8D5F6F7E0}" type="presParOf" srcId="{178FB804-2ABE-484C-8585-FC964D8592F0}" destId="{61848DE2-F706-4A9C-A958-1AD819F59D88}" srcOrd="3" destOrd="0" presId="urn:microsoft.com/office/officeart/2018/5/layout/IconLeafLabelList"/>
    <dgm:cxn modelId="{C9BC1148-7143-4446-8B79-B690F0358BC0}" type="presParOf" srcId="{178FB804-2ABE-484C-8585-FC964D8592F0}" destId="{A9124258-F72C-4826-B2AE-F51F6FC213C1}" srcOrd="4" destOrd="0" presId="urn:microsoft.com/office/officeart/2018/5/layout/IconLeafLabelList"/>
    <dgm:cxn modelId="{D9F55B38-C99D-4A6A-B182-EC74D0E1F2B4}" type="presParOf" srcId="{A9124258-F72C-4826-B2AE-F51F6FC213C1}" destId="{0AFFFABA-0EE4-42B1-BC79-77FBF831B20B}" srcOrd="0" destOrd="0" presId="urn:microsoft.com/office/officeart/2018/5/layout/IconLeafLabelList"/>
    <dgm:cxn modelId="{725212DE-CF62-4EDD-A07B-2B371BCBC306}" type="presParOf" srcId="{A9124258-F72C-4826-B2AE-F51F6FC213C1}" destId="{D478CFF3-EE65-41E6-875D-213F6A08CECD}" srcOrd="1" destOrd="0" presId="urn:microsoft.com/office/officeart/2018/5/layout/IconLeafLabelList"/>
    <dgm:cxn modelId="{919282E9-6EF1-4030-B025-5C460C20D374}" type="presParOf" srcId="{A9124258-F72C-4826-B2AE-F51F6FC213C1}" destId="{4C087253-0E94-4A22-A065-292D27B30680}" srcOrd="2" destOrd="0" presId="urn:microsoft.com/office/officeart/2018/5/layout/IconLeafLabelList"/>
    <dgm:cxn modelId="{F2110765-19A7-4237-8759-DFD2091BCD76}" type="presParOf" srcId="{A9124258-F72C-4826-B2AE-F51F6FC213C1}" destId="{2F4D2D31-5304-456A-85FB-28D855F7220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C96B2E-D64C-4E17-B84C-C27CEFF2F6AF}">
      <dsp:nvSpPr>
        <dsp:cNvPr id="0" name=""/>
        <dsp:cNvSpPr/>
      </dsp:nvSpPr>
      <dsp:spPr>
        <a:xfrm>
          <a:off x="216" y="319028"/>
          <a:ext cx="2618149" cy="31417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615" tIns="0" rIns="258615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They have special education needs </a:t>
          </a:r>
          <a:endParaRPr lang="en-US" sz="1900" kern="1200"/>
        </a:p>
      </dsp:txBody>
      <dsp:txXfrm>
        <a:off x="216" y="1575740"/>
        <a:ext cx="2618149" cy="1885067"/>
      </dsp:txXfrm>
    </dsp:sp>
    <dsp:sp modelId="{5EB9E0AA-A105-4890-B4D1-FA9C56249407}">
      <dsp:nvSpPr>
        <dsp:cNvPr id="0" name=""/>
        <dsp:cNvSpPr/>
      </dsp:nvSpPr>
      <dsp:spPr>
        <a:xfrm>
          <a:off x="216" y="319028"/>
          <a:ext cx="2618149" cy="125671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615" tIns="165100" rIns="258615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216" y="319028"/>
        <a:ext cx="2618149" cy="1256711"/>
      </dsp:txXfrm>
    </dsp:sp>
    <dsp:sp modelId="{B87F9F4B-66DE-493A-91A5-18C718403249}">
      <dsp:nvSpPr>
        <dsp:cNvPr id="0" name=""/>
        <dsp:cNvSpPr/>
      </dsp:nvSpPr>
      <dsp:spPr>
        <a:xfrm>
          <a:off x="2827818" y="319028"/>
          <a:ext cx="2618149" cy="314177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615" tIns="0" rIns="258615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There are problems at home such as neglect and domestic abuse </a:t>
          </a:r>
          <a:endParaRPr lang="en-US" sz="1900" kern="1200"/>
        </a:p>
      </dsp:txBody>
      <dsp:txXfrm>
        <a:off x="2827818" y="1575740"/>
        <a:ext cx="2618149" cy="1885067"/>
      </dsp:txXfrm>
    </dsp:sp>
    <dsp:sp modelId="{9847415B-2BA2-40D3-A2EB-9652BF6DDD52}">
      <dsp:nvSpPr>
        <dsp:cNvPr id="0" name=""/>
        <dsp:cNvSpPr/>
      </dsp:nvSpPr>
      <dsp:spPr>
        <a:xfrm>
          <a:off x="2827818" y="319028"/>
          <a:ext cx="2618149" cy="125671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615" tIns="165100" rIns="258615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2827818" y="319028"/>
        <a:ext cx="2618149" cy="1256711"/>
      </dsp:txXfrm>
    </dsp:sp>
    <dsp:sp modelId="{F51C7523-A794-4CB3-B1FA-3EF405F86DBE}">
      <dsp:nvSpPr>
        <dsp:cNvPr id="0" name=""/>
        <dsp:cNvSpPr/>
      </dsp:nvSpPr>
      <dsp:spPr>
        <a:xfrm>
          <a:off x="5655419" y="319028"/>
          <a:ext cx="2618149" cy="31417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615" tIns="0" rIns="258615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 dirty="0"/>
            <a:t>They are trying to fit in with new friends </a:t>
          </a:r>
          <a:endParaRPr lang="en-US" sz="1900" kern="1200" dirty="0"/>
        </a:p>
      </dsp:txBody>
      <dsp:txXfrm>
        <a:off x="5655419" y="1575740"/>
        <a:ext cx="2618149" cy="1885067"/>
      </dsp:txXfrm>
    </dsp:sp>
    <dsp:sp modelId="{BE62BD4E-E511-4E6A-B0F6-BF1193E2BDD2}">
      <dsp:nvSpPr>
        <dsp:cNvPr id="0" name=""/>
        <dsp:cNvSpPr/>
      </dsp:nvSpPr>
      <dsp:spPr>
        <a:xfrm>
          <a:off x="5655419" y="319028"/>
          <a:ext cx="2618149" cy="125671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615" tIns="165100" rIns="258615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5655419" y="319028"/>
        <a:ext cx="2618149" cy="1256711"/>
      </dsp:txXfrm>
    </dsp:sp>
    <dsp:sp modelId="{C98AF338-CE57-49EB-B0D1-826F2A58A651}">
      <dsp:nvSpPr>
        <dsp:cNvPr id="0" name=""/>
        <dsp:cNvSpPr/>
      </dsp:nvSpPr>
      <dsp:spPr>
        <a:xfrm>
          <a:off x="8483021" y="319028"/>
          <a:ext cx="2618149" cy="31417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615" tIns="0" rIns="258615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They are growing up in rough neighbourhoods  you see a lot of this in the big citys </a:t>
          </a:r>
          <a:endParaRPr lang="en-US" sz="1900" kern="1200"/>
        </a:p>
      </dsp:txBody>
      <dsp:txXfrm>
        <a:off x="8483021" y="1575740"/>
        <a:ext cx="2618149" cy="1885067"/>
      </dsp:txXfrm>
    </dsp:sp>
    <dsp:sp modelId="{0CF68E3B-28D7-4DC0-9F89-94D365A0C433}">
      <dsp:nvSpPr>
        <dsp:cNvPr id="0" name=""/>
        <dsp:cNvSpPr/>
      </dsp:nvSpPr>
      <dsp:spPr>
        <a:xfrm>
          <a:off x="8483021" y="319028"/>
          <a:ext cx="2618149" cy="125671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615" tIns="165100" rIns="258615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04</a:t>
          </a:r>
        </a:p>
      </dsp:txBody>
      <dsp:txXfrm>
        <a:off x="8483021" y="319028"/>
        <a:ext cx="2618149" cy="12567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B6CA44-BE23-4DAF-9C29-44C877131E2D}">
      <dsp:nvSpPr>
        <dsp:cNvPr id="0" name=""/>
        <dsp:cNvSpPr/>
      </dsp:nvSpPr>
      <dsp:spPr>
        <a:xfrm>
          <a:off x="722193" y="224918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31CC18-F4C9-4A13-8802-6FD0896479CE}">
      <dsp:nvSpPr>
        <dsp:cNvPr id="0" name=""/>
        <dsp:cNvSpPr/>
      </dsp:nvSpPr>
      <dsp:spPr>
        <a:xfrm>
          <a:off x="1146318" y="649043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6E1261-5AA5-4A63-BABD-9ED7934977AA}">
      <dsp:nvSpPr>
        <dsp:cNvPr id="0" name=""/>
        <dsp:cNvSpPr/>
      </dsp:nvSpPr>
      <dsp:spPr>
        <a:xfrm>
          <a:off x="86006" y="2834918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baseline="0"/>
            <a:t>County lines intervention team known as CLIMATE </a:t>
          </a:r>
          <a:endParaRPr lang="en-US" sz="1700" kern="1200"/>
        </a:p>
      </dsp:txBody>
      <dsp:txXfrm>
        <a:off x="86006" y="2834918"/>
        <a:ext cx="3262500" cy="720000"/>
      </dsp:txXfrm>
    </dsp:sp>
    <dsp:sp modelId="{DB94B5DA-2D19-42A3-9514-7771E550463B}">
      <dsp:nvSpPr>
        <dsp:cNvPr id="0" name=""/>
        <dsp:cNvSpPr/>
      </dsp:nvSpPr>
      <dsp:spPr>
        <a:xfrm>
          <a:off x="4555631" y="224918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AA49D9-C6D6-400B-A28F-BFD1408AEAFA}">
      <dsp:nvSpPr>
        <dsp:cNvPr id="0" name=""/>
        <dsp:cNvSpPr/>
      </dsp:nvSpPr>
      <dsp:spPr>
        <a:xfrm>
          <a:off x="4979756" y="649043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A663BF-A8AE-4E83-80A9-E9D7FCCD593B}">
      <dsp:nvSpPr>
        <dsp:cNvPr id="0" name=""/>
        <dsp:cNvSpPr/>
      </dsp:nvSpPr>
      <dsp:spPr>
        <a:xfrm>
          <a:off x="3919443" y="2834918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baseline="0"/>
            <a:t>Trusted adult workers TAW</a:t>
          </a:r>
          <a:endParaRPr lang="en-US" sz="1700" kern="1200"/>
        </a:p>
      </dsp:txBody>
      <dsp:txXfrm>
        <a:off x="3919443" y="2834918"/>
        <a:ext cx="3262500" cy="720000"/>
      </dsp:txXfrm>
    </dsp:sp>
    <dsp:sp modelId="{0AFFFABA-0EE4-42B1-BC79-77FBF831B20B}">
      <dsp:nvSpPr>
        <dsp:cNvPr id="0" name=""/>
        <dsp:cNvSpPr/>
      </dsp:nvSpPr>
      <dsp:spPr>
        <a:xfrm>
          <a:off x="8389069" y="224918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78CFF3-EE65-41E6-875D-213F6A08CECD}">
      <dsp:nvSpPr>
        <dsp:cNvPr id="0" name=""/>
        <dsp:cNvSpPr/>
      </dsp:nvSpPr>
      <dsp:spPr>
        <a:xfrm>
          <a:off x="8813194" y="649043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4D2D31-5304-456A-85FB-28D855F72205}">
      <dsp:nvSpPr>
        <dsp:cNvPr id="0" name=""/>
        <dsp:cNvSpPr/>
      </dsp:nvSpPr>
      <dsp:spPr>
        <a:xfrm>
          <a:off x="7752881" y="2834918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baseline="0"/>
            <a:t>THRIVE Threat Harm Risk Investigation vulnerability Engagement </a:t>
          </a:r>
          <a:endParaRPr lang="en-US" sz="1700" kern="1200"/>
        </a:p>
      </dsp:txBody>
      <dsp:txXfrm>
        <a:off x="7752881" y="2834918"/>
        <a:ext cx="3262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739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978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1/16/2025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4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883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211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471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107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188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742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820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316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1/16/2025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6468358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odernslaveryhelpline.org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imestoppers-uk.org/" TargetMode="External"/><Relationship Id="rId5" Type="http://schemas.openxmlformats.org/officeDocument/2006/relationships/hyperlink" Target="http://www.victimsupport.org.uk/" TargetMode="External"/><Relationship Id="rId4" Type="http://schemas.openxmlformats.org/officeDocument/2006/relationships/hyperlink" Target="https://www.nspcc.org.uk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spcc.org.uk/what-is-child-abuse/types-of-abuse/gangs-criminal-exploitation/" TargetMode="External"/><Relationship Id="rId3" Type="http://schemas.openxmlformats.org/officeDocument/2006/relationships/hyperlink" Target="https://www.brighton-hove.gov.uk/community-safety-partnership/exploitation-and-serious-violent-crime/cuckooing" TargetMode="External"/><Relationship Id="rId7" Type="http://schemas.openxmlformats.org/officeDocument/2006/relationships/hyperlink" Target="https://www.highspeedtraining.co.uk/hub/what-is-cuckooing/" TargetMode="External"/><Relationship Id="rId2" Type="http://schemas.openxmlformats.org/officeDocument/2006/relationships/hyperlink" Target="https://www.bbc.co.uk/news/articles/c8xj559g571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criminal-exploitation-of-children-and-vulnerable-adults-county-lines/criminal-exploitation-of-children-and-vulnerable-adults-county-lines" TargetMode="External"/><Relationship Id="rId5" Type="http://schemas.openxmlformats.org/officeDocument/2006/relationships/hyperlink" Target="https://www.college.police.uk/research/vulnerability-violent-crime-interventions%2025%20February%202022" TargetMode="External"/><Relationship Id="rId10" Type="http://schemas.openxmlformats.org/officeDocument/2006/relationships/hyperlink" Target="https://www.westyorkshire.police.uk/advice/modern-slavery/cuckooing" TargetMode="External"/><Relationship Id="rId4" Type="http://schemas.openxmlformats.org/officeDocument/2006/relationships/hyperlink" Target="https://carelearning.org.uk/blog/safeguarding/what-are-vulnerable-groups-in-health-and-social-care/#:~:text=Identifying%20Vulnerable%20Groups%201%20Children%20and%20Young%20People,Issues%20...%207%20People%20Living%20in%20Poverty%20" TargetMode="External"/><Relationship Id="rId9" Type="http://schemas.openxmlformats.org/officeDocument/2006/relationships/hyperlink" Target="https://www.ons.gov.uk/peoplepopulationandcommunity/crimeandjustice/bulletins/childvictimsofmodernslaveryintheuk/march20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omino effect white cutouts and one blue cutout">
            <a:extLst>
              <a:ext uri="{FF2B5EF4-FFF2-40B4-BE49-F238E27FC236}">
                <a16:creationId xmlns:a16="http://schemas.microsoft.com/office/drawing/2014/main" id="{1F97EAC8-2C2A-2C90-1C0F-71258ACA233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5735" r="1" b="1"/>
          <a:stretch/>
        </p:blipFill>
        <p:spPr>
          <a:xfrm>
            <a:off x="-688" y="-4"/>
            <a:ext cx="12192687" cy="6858000"/>
          </a:xfrm>
          <a:prstGeom prst="rect">
            <a:avLst/>
          </a:pr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B95B01E-5851-431E-863B-0FAC6566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00"/>
            <a:ext cx="7266875" cy="6854400"/>
          </a:xfrm>
          <a:custGeom>
            <a:avLst/>
            <a:gdLst>
              <a:gd name="connsiteX0" fmla="*/ 3839675 w 7266875"/>
              <a:gd name="connsiteY0" fmla="*/ 0 h 6854400"/>
              <a:gd name="connsiteX1" fmla="*/ 7266875 w 7266875"/>
              <a:gd name="connsiteY1" fmla="*/ 3427200 h 6854400"/>
              <a:gd name="connsiteX2" fmla="*/ 3839675 w 7266875"/>
              <a:gd name="connsiteY2" fmla="*/ 6854400 h 6854400"/>
              <a:gd name="connsiteX3" fmla="*/ 3489264 w 7266875"/>
              <a:gd name="connsiteY3" fmla="*/ 6836706 h 6854400"/>
              <a:gd name="connsiteX4" fmla="*/ 3327588 w 7266875"/>
              <a:gd name="connsiteY4" fmla="*/ 6816161 h 6854400"/>
              <a:gd name="connsiteX5" fmla="*/ 3174464 w 7266875"/>
              <a:gd name="connsiteY5" fmla="*/ 6839531 h 6854400"/>
              <a:gd name="connsiteX6" fmla="*/ 2880000 w 7266875"/>
              <a:gd name="connsiteY6" fmla="*/ 6854400 h 6854400"/>
              <a:gd name="connsiteX7" fmla="*/ 0 w 7266875"/>
              <a:gd name="connsiteY7" fmla="*/ 3974400 h 6854400"/>
              <a:gd name="connsiteX8" fmla="*/ 226325 w 7266875"/>
              <a:gd name="connsiteY8" fmla="*/ 2853374 h 6854400"/>
              <a:gd name="connsiteX9" fmla="*/ 258015 w 7266875"/>
              <a:gd name="connsiteY9" fmla="*/ 2787590 h 6854400"/>
              <a:gd name="connsiteX10" fmla="*/ 224445 w 7266875"/>
              <a:gd name="connsiteY10" fmla="*/ 2657030 h 6854400"/>
              <a:gd name="connsiteX11" fmla="*/ 180561 w 7266875"/>
              <a:gd name="connsiteY11" fmla="*/ 2221714 h 6854400"/>
              <a:gd name="connsiteX12" fmla="*/ 2340561 w 7266875"/>
              <a:gd name="connsiteY12" fmla="*/ 61714 h 6854400"/>
              <a:gd name="connsiteX13" fmla="*/ 2828370 w 7266875"/>
              <a:gd name="connsiteY13" fmla="*/ 117025 h 6854400"/>
              <a:gd name="connsiteX14" fmla="*/ 2891183 w 7266875"/>
              <a:gd name="connsiteY14" fmla="*/ 134017 h 6854400"/>
              <a:gd name="connsiteX15" fmla="*/ 2983165 w 7266875"/>
              <a:gd name="connsiteY15" fmla="*/ 107897 h 6854400"/>
              <a:gd name="connsiteX16" fmla="*/ 3839675 w 7266875"/>
              <a:gd name="connsiteY16" fmla="*/ 0 h 685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7266875" h="6854400">
                <a:moveTo>
                  <a:pt x="3839675" y="0"/>
                </a:moveTo>
                <a:cubicBezTo>
                  <a:pt x="5732465" y="0"/>
                  <a:pt x="7266875" y="1534410"/>
                  <a:pt x="7266875" y="3427200"/>
                </a:cubicBezTo>
                <a:cubicBezTo>
                  <a:pt x="7266875" y="5319990"/>
                  <a:pt x="5732465" y="6854400"/>
                  <a:pt x="3839675" y="6854400"/>
                </a:cubicBezTo>
                <a:cubicBezTo>
                  <a:pt x="3721376" y="6854400"/>
                  <a:pt x="3604476" y="6848406"/>
                  <a:pt x="3489264" y="6836706"/>
                </a:cubicBezTo>
                <a:lnTo>
                  <a:pt x="3327588" y="6816161"/>
                </a:lnTo>
                <a:lnTo>
                  <a:pt x="3174464" y="6839531"/>
                </a:lnTo>
                <a:cubicBezTo>
                  <a:pt x="3077646" y="6849363"/>
                  <a:pt x="2979412" y="6854400"/>
                  <a:pt x="2880000" y="6854400"/>
                </a:cubicBezTo>
                <a:cubicBezTo>
                  <a:pt x="1289420" y="6854400"/>
                  <a:pt x="0" y="5564980"/>
                  <a:pt x="0" y="3974400"/>
                </a:cubicBezTo>
                <a:cubicBezTo>
                  <a:pt x="0" y="3576755"/>
                  <a:pt x="80589" y="3197933"/>
                  <a:pt x="226325" y="2853374"/>
                </a:cubicBezTo>
                <a:lnTo>
                  <a:pt x="258015" y="2787590"/>
                </a:lnTo>
                <a:lnTo>
                  <a:pt x="224445" y="2657030"/>
                </a:lnTo>
                <a:cubicBezTo>
                  <a:pt x="195672" y="2516419"/>
                  <a:pt x="180561" y="2370831"/>
                  <a:pt x="180561" y="2221714"/>
                </a:cubicBezTo>
                <a:cubicBezTo>
                  <a:pt x="180561" y="1028779"/>
                  <a:pt x="1147626" y="61714"/>
                  <a:pt x="2340561" y="61714"/>
                </a:cubicBezTo>
                <a:cubicBezTo>
                  <a:pt x="2508318" y="61714"/>
                  <a:pt x="2671608" y="80838"/>
                  <a:pt x="2828370" y="117025"/>
                </a:cubicBezTo>
                <a:lnTo>
                  <a:pt x="2891183" y="134017"/>
                </a:lnTo>
                <a:lnTo>
                  <a:pt x="2983165" y="107897"/>
                </a:lnTo>
                <a:cubicBezTo>
                  <a:pt x="3256928" y="37461"/>
                  <a:pt x="3543927" y="0"/>
                  <a:pt x="3839675" y="0"/>
                </a:cubicBezTo>
                <a:close/>
              </a:path>
            </a:pathLst>
          </a:custGeom>
          <a:solidFill>
            <a:schemeClr val="bg2">
              <a:alpha val="60000"/>
            </a:schemeClr>
          </a:solidFill>
          <a:ln>
            <a:noFill/>
          </a:ln>
          <a:effectLst>
            <a:softEdge rad="1016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5F17E415-B31D-479C-85EC-3974EB6DE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266875" cy="6854400"/>
            <a:chOff x="4925125" y="3600"/>
            <a:chExt cx="7266875" cy="6854400"/>
          </a:xfrm>
        </p:grpSpPr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10DD1D5F-3B52-4010-9875-7B2C81481D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19A5E776-A0B7-4721-A7C0-6297BF15A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B627A0E1-E162-49A8-AD35-2102FE5DA0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338AD93-E471-4685-1D69-EF56510B35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545125"/>
            <a:ext cx="5473700" cy="3352967"/>
          </a:xfrm>
        </p:spPr>
        <p:txBody>
          <a:bodyPr>
            <a:normAutofit/>
          </a:bodyPr>
          <a:lstStyle/>
          <a:p>
            <a:pPr algn="ctr"/>
            <a:r>
              <a:rPr lang="en-GB" sz="5600" dirty="0">
                <a:solidFill>
                  <a:srgbClr val="FFFFFF"/>
                </a:solidFill>
              </a:rPr>
              <a:t>Criminal exploitation of vulnerable people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A9E5B4-59C7-E2C0-A0DF-77A91DF93B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8281" y="4054274"/>
            <a:ext cx="3563938" cy="1282901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By paul fair</a:t>
            </a:r>
          </a:p>
        </p:txBody>
      </p:sp>
    </p:spTree>
    <p:extLst>
      <p:ext uri="{BB962C8B-B14F-4D97-AF65-F5344CB8AC3E}">
        <p14:creationId xmlns:p14="http://schemas.microsoft.com/office/powerpoint/2010/main" val="446618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692971-28CA-4E30-E508-CB9E037D1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 fontScale="90000"/>
          </a:bodyPr>
          <a:lstStyle/>
          <a:p>
            <a:r>
              <a:rPr lang="en-GB" sz="4200"/>
              <a:t>Types of vulnerable people and why they are chosen </a:t>
            </a: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72DF75B3-237F-0D7D-E5FC-FFBA7C0A52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583" r="21690" b="-1"/>
          <a:stretch/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F5A03-2EF4-CD01-7193-92A74466CC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anchor="t">
            <a:normAutofit/>
          </a:bodyPr>
          <a:lstStyle/>
          <a:p>
            <a:r>
              <a:rPr lang="en-GB" dirty="0"/>
              <a:t>People with disabilities</a:t>
            </a:r>
          </a:p>
          <a:p>
            <a:r>
              <a:rPr lang="en-GB" dirty="0"/>
              <a:t>Old people </a:t>
            </a:r>
          </a:p>
          <a:p>
            <a:r>
              <a:rPr lang="en-GB" dirty="0"/>
              <a:t>Young children </a:t>
            </a:r>
          </a:p>
          <a:p>
            <a:r>
              <a:rPr lang="en-GB" dirty="0"/>
              <a:t>Homeless people </a:t>
            </a:r>
          </a:p>
          <a:p>
            <a:r>
              <a:rPr lang="en-GB" dirty="0"/>
              <a:t>Ethnic communities </a:t>
            </a:r>
          </a:p>
          <a:p>
            <a:r>
              <a:rPr lang="en-GB" dirty="0"/>
              <a:t>People suffering with finical issues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17EDED-6A69-0E2E-846E-F4B4525DC80B}"/>
              </a:ext>
            </a:extLst>
          </p:cNvPr>
          <p:cNvSpPr txBox="1"/>
          <p:nvPr/>
        </p:nvSpPr>
        <p:spPr>
          <a:xfrm>
            <a:off x="139229" y="6308725"/>
            <a:ext cx="24953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(Care learning  2024)</a:t>
            </a:r>
          </a:p>
        </p:txBody>
      </p:sp>
    </p:spTree>
    <p:extLst>
      <p:ext uri="{BB962C8B-B14F-4D97-AF65-F5344CB8AC3E}">
        <p14:creationId xmlns:p14="http://schemas.microsoft.com/office/powerpoint/2010/main" val="2878403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D2FD795-8DF5-44F0-8664-4D8F626DD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C6B683D-13FA-4605-8648-01FC9C82F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52A959-AA36-4E4C-940B-F33A7BE0A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FFC38A9-EA65-4BD6-A6E1-CAD07CCB8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9E36CA9-9013-4306-B36F-2E349B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CE8D3FFE-4362-43F6-99D3-1B83F7AD5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F7AA39D6-8796-468A-8C18-D17C0BBF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75967788-298A-4B75-B02F-0625E5F84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8D0FB4E1-29BE-427B-9999-B25351A07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9914662-C165-4AD1-89C0-F6C47C109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384C8199-BC83-4D02-8937-CF9AB0F4C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A28F3F3-1D22-45C2-8627-C7E4E74BD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9D8267F7-1115-4F9A-BEF5-BB6664BCF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A62F6-08EA-08DA-DCE6-D132C8134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5126"/>
            <a:ext cx="4554821" cy="2186096"/>
          </a:xfrm>
        </p:spPr>
        <p:txBody>
          <a:bodyPr anchor="t">
            <a:normAutofit/>
          </a:bodyPr>
          <a:lstStyle/>
          <a:p>
            <a:r>
              <a:rPr lang="en-GB" sz="4200"/>
              <a:t>Forms and methods of criminal explotation</a:t>
            </a:r>
          </a:p>
        </p:txBody>
      </p:sp>
      <p:pic>
        <p:nvPicPr>
          <p:cNvPr id="5" name="Picture 4" descr="A diagram of the different types of exploitation&#10;&#10;Description automatically generated with medium confidence">
            <a:extLst>
              <a:ext uri="{FF2B5EF4-FFF2-40B4-BE49-F238E27FC236}">
                <a16:creationId xmlns:a16="http://schemas.microsoft.com/office/drawing/2014/main" id="{48F7FA4B-B242-9845-DC9A-4617D32573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000" y="1730443"/>
            <a:ext cx="6049714" cy="338783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93BC9-82E1-256C-CFED-F502A8069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anchor="t"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1500" b="0" i="0">
                <a:effectLst/>
                <a:latin typeface="GDS Transport"/>
              </a:rPr>
              <a:t>offering an exchange – carrying drugs in return for something, such as money, clothes, drugs, status, protection or perceived friendship, a sense of belonging or identity, or affection</a:t>
            </a:r>
          </a:p>
          <a:p>
            <a:pPr>
              <a:lnSpc>
                <a:spcPct val="115000"/>
              </a:lnSpc>
            </a:pPr>
            <a:r>
              <a:rPr lang="en-GB" sz="1500" b="0" i="0">
                <a:effectLst/>
                <a:latin typeface="GDS Transport"/>
              </a:rPr>
              <a:t>sexual abuse and exploitation – this can be experienced by all genders</a:t>
            </a:r>
          </a:p>
          <a:p>
            <a:pPr>
              <a:lnSpc>
                <a:spcPct val="115000"/>
              </a:lnSpc>
            </a:pPr>
            <a:r>
              <a:rPr lang="en-GB" sz="1500" b="0" i="0">
                <a:effectLst/>
                <a:latin typeface="GDS Transport"/>
              </a:rPr>
              <a:t>the use of social media, messaging apps, gaming sites</a:t>
            </a:r>
          </a:p>
          <a:p>
            <a:pPr>
              <a:lnSpc>
                <a:spcPct val="115000"/>
              </a:lnSpc>
            </a:pPr>
            <a:r>
              <a:rPr lang="en-GB" sz="1500">
                <a:latin typeface="GDS Transport"/>
              </a:rPr>
              <a:t>blackmail</a:t>
            </a:r>
            <a:endParaRPr lang="en-GB" sz="1500" b="0" i="0">
              <a:effectLst/>
              <a:latin typeface="GDS Transpor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72535A-5CD1-1850-F8B1-7BA20FEBD41D}"/>
              </a:ext>
            </a:extLst>
          </p:cNvPr>
          <p:cNvSpPr txBox="1"/>
          <p:nvPr/>
        </p:nvSpPr>
        <p:spPr>
          <a:xfrm>
            <a:off x="359923" y="6001966"/>
            <a:ext cx="2957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(NSPCC No Date)</a:t>
            </a:r>
          </a:p>
        </p:txBody>
      </p:sp>
    </p:spTree>
    <p:extLst>
      <p:ext uri="{BB962C8B-B14F-4D97-AF65-F5344CB8AC3E}">
        <p14:creationId xmlns:p14="http://schemas.microsoft.com/office/powerpoint/2010/main" val="1314206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F832D9-9E09-40D4-AD67-47851A25D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451791-6954-4DDF-B3B3-121D3C5A0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</p:spPr>
        <p:txBody>
          <a:bodyPr anchor="t">
            <a:normAutofit/>
          </a:bodyPr>
          <a:lstStyle/>
          <a:p>
            <a:r>
              <a:rPr lang="en-GB" dirty="0"/>
              <a:t>Why are young children forced into criminal exploitation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61EE3D-1D14-F2C1-F937-0D2544E732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3839601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78F98C2-97B7-38A6-68C5-67ECD2B14939}"/>
              </a:ext>
            </a:extLst>
          </p:cNvPr>
          <p:cNvSpPr txBox="1"/>
          <p:nvPr/>
        </p:nvSpPr>
        <p:spPr>
          <a:xfrm>
            <a:off x="539750" y="6391072"/>
            <a:ext cx="2290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GOV.UK 2023)</a:t>
            </a:r>
          </a:p>
        </p:txBody>
      </p:sp>
    </p:spTree>
    <p:extLst>
      <p:ext uri="{BB962C8B-B14F-4D97-AF65-F5344CB8AC3E}">
        <p14:creationId xmlns:p14="http://schemas.microsoft.com/office/powerpoint/2010/main" val="3868323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667D50-03FF-A7C9-B005-6A24C0BB3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GB" sz="4700"/>
              <a:t>Grooming gang forced women into prostitution </a:t>
            </a:r>
          </a:p>
        </p:txBody>
      </p:sp>
      <p:pic>
        <p:nvPicPr>
          <p:cNvPr id="5" name="Picture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D6EC82E8-CD6E-2431-03F9-38D88DD9B4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52" r="23889"/>
          <a:stretch/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C0C45-8DE8-AB9D-3817-B9DCD331B7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anchor="t"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1300" b="0" i="0" dirty="0">
                <a:effectLst/>
                <a:latin typeface="ReithSans"/>
              </a:rPr>
              <a:t>The four men and one woman also plied their victims - aged between 16 and 30 - with drugs at various properties between 2021 and 2022</a:t>
            </a:r>
          </a:p>
          <a:p>
            <a:pPr>
              <a:lnSpc>
                <a:spcPct val="115000"/>
              </a:lnSpc>
            </a:pPr>
            <a:r>
              <a:rPr lang="en-GB" sz="1300" b="0" i="0" dirty="0">
                <a:effectLst/>
                <a:latin typeface="ReithSans"/>
              </a:rPr>
              <a:t>Marian </a:t>
            </a:r>
            <a:r>
              <a:rPr lang="en-GB" sz="1300" b="0" i="0" dirty="0" err="1">
                <a:effectLst/>
                <a:latin typeface="ReithSans"/>
              </a:rPr>
              <a:t>Cumpanasoiu</a:t>
            </a:r>
            <a:r>
              <a:rPr lang="en-GB" sz="1300" b="0" i="0" dirty="0">
                <a:effectLst/>
                <a:latin typeface="ReithSans"/>
              </a:rPr>
              <a:t>, 37, Remus Stan, 34, Cristian </a:t>
            </a:r>
            <a:r>
              <a:rPr lang="en-GB" sz="1300" b="0" i="0" dirty="0" err="1">
                <a:effectLst/>
                <a:latin typeface="ReithSans"/>
              </a:rPr>
              <a:t>Urlateanu</a:t>
            </a:r>
            <a:r>
              <a:rPr lang="en-GB" sz="1300" b="0" i="0" dirty="0">
                <a:effectLst/>
                <a:latin typeface="ReithSans"/>
              </a:rPr>
              <a:t>, 41, Cataline </a:t>
            </a:r>
            <a:r>
              <a:rPr lang="en-GB" sz="1300" b="0" i="0" dirty="0" err="1">
                <a:effectLst/>
                <a:latin typeface="ReithSans"/>
              </a:rPr>
              <a:t>Dobre</a:t>
            </a:r>
            <a:r>
              <a:rPr lang="en-GB" sz="1300" b="0" i="0" dirty="0">
                <a:effectLst/>
                <a:latin typeface="ReithSans"/>
              </a:rPr>
              <a:t>, 44, and Alexandra </a:t>
            </a:r>
            <a:r>
              <a:rPr lang="en-GB" sz="1300" b="0" i="0" dirty="0" err="1">
                <a:effectLst/>
                <a:latin typeface="ReithSans"/>
              </a:rPr>
              <a:t>Bugonea</a:t>
            </a:r>
            <a:r>
              <a:rPr lang="en-GB" sz="1300" b="0" i="0" dirty="0">
                <a:effectLst/>
                <a:latin typeface="ReithSans"/>
              </a:rPr>
              <a:t>, 34,</a:t>
            </a:r>
          </a:p>
          <a:p>
            <a:pPr>
              <a:lnSpc>
                <a:spcPct val="115000"/>
              </a:lnSpc>
            </a:pPr>
            <a:r>
              <a:rPr lang="en-GB" sz="1300" b="0" i="0" dirty="0">
                <a:effectLst/>
                <a:latin typeface="ReithSans"/>
              </a:rPr>
              <a:t>Intelligence revealed vulnerable local women were also being groomed, with many given gifts and drugs including crack cocaine.</a:t>
            </a:r>
          </a:p>
          <a:p>
            <a:pPr>
              <a:lnSpc>
                <a:spcPct val="115000"/>
              </a:lnSpc>
            </a:pPr>
            <a:r>
              <a:rPr lang="en-GB" sz="1300" b="0" i="0" dirty="0">
                <a:effectLst/>
                <a:latin typeface="ReithSans"/>
              </a:rPr>
              <a:t>The women were forced to have sex with the gang</a:t>
            </a:r>
            <a:r>
              <a:rPr lang="en-GB" sz="1300" dirty="0">
                <a:latin typeface="ReithSans"/>
              </a:rPr>
              <a:t> </a:t>
            </a:r>
            <a:r>
              <a:rPr lang="en-GB" sz="1300" b="0" i="0" dirty="0">
                <a:effectLst/>
                <a:latin typeface="ReithSans"/>
              </a:rPr>
              <a:t>and encouraged to recruit friends to come to the properties with the promise of drugs.</a:t>
            </a:r>
            <a:endParaRPr lang="en-GB" sz="13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A86CE5-3C64-6166-ADA9-5695F852F372}"/>
              </a:ext>
            </a:extLst>
          </p:cNvPr>
          <p:cNvSpPr txBox="1"/>
          <p:nvPr/>
        </p:nvSpPr>
        <p:spPr>
          <a:xfrm>
            <a:off x="359923" y="6308725"/>
            <a:ext cx="19844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(BBC 2025)</a:t>
            </a:r>
          </a:p>
        </p:txBody>
      </p:sp>
    </p:spTree>
    <p:extLst>
      <p:ext uri="{BB962C8B-B14F-4D97-AF65-F5344CB8AC3E}">
        <p14:creationId xmlns:p14="http://schemas.microsoft.com/office/powerpoint/2010/main" val="19288809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807C163-87AF-4BC4-ADE2-4E5EAFEEE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F696E8E-5A50-4F12-9E0B-502F85061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B8A07F7-656D-4B06-860B-4290325213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D932A44-B2F8-4EA5-A529-D1EF350CB6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4211287-5AF6-4DE8-9550-CE2475D62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35D3D5B-2BDE-4FFA-AD19-2A6FA11B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65141913-6183-49C2-BACE-61AF501817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CBF2F32-98FF-4601-8322-C5E0724D9D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1AF3E2D8-35DA-4B2D-891A-A1594F7DB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4543934E-E678-45FF-8C62-1EF71BABE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9B54ED7-1C7F-4C59-B1CB-84D3D9C21C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ABFC7E0-9992-4076-88C6-3354EB12E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19C03209-5BD8-4B0B-847E-430FFF592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162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09CE61-2A34-19CB-10A3-7CE4B52B0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1953501"/>
          </a:xfrm>
        </p:spPr>
        <p:txBody>
          <a:bodyPr anchor="t">
            <a:normAutofit/>
          </a:bodyPr>
          <a:lstStyle/>
          <a:p>
            <a:r>
              <a:rPr lang="en-GB" sz="4700"/>
              <a:t>Cuckooing and how does it start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401DD-7EB2-A99D-A7D5-8E9CA27F20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8" cy="1998000"/>
          </a:xfrm>
        </p:spPr>
        <p:txBody>
          <a:bodyPr anchor="t"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1700" dirty="0"/>
              <a:t>Befriending a vulnerable adult </a:t>
            </a:r>
          </a:p>
          <a:p>
            <a:pPr>
              <a:lnSpc>
                <a:spcPct val="115000"/>
              </a:lnSpc>
            </a:pPr>
            <a:r>
              <a:rPr lang="en-GB" sz="1700" dirty="0"/>
              <a:t>Taking over the victim's house to store weapons drugs and illegal items </a:t>
            </a:r>
          </a:p>
          <a:p>
            <a:pPr>
              <a:lnSpc>
                <a:spcPct val="115000"/>
              </a:lnSpc>
            </a:pPr>
            <a:r>
              <a:rPr lang="en-GB" sz="1700" dirty="0"/>
              <a:t>People with low income are targeted </a:t>
            </a:r>
          </a:p>
          <a:p>
            <a:pPr>
              <a:lnSpc>
                <a:spcPct val="115000"/>
              </a:lnSpc>
            </a:pPr>
            <a:r>
              <a:rPr lang="en-GB" sz="1700" dirty="0"/>
              <a:t>People with disability and living alone </a:t>
            </a:r>
          </a:p>
        </p:txBody>
      </p:sp>
      <p:pic>
        <p:nvPicPr>
          <p:cNvPr id="5" name="Picture 4" descr="A blue background with white pictograms&#10;&#10;Description automatically generated">
            <a:extLst>
              <a:ext uri="{FF2B5EF4-FFF2-40B4-BE49-F238E27FC236}">
                <a16:creationId xmlns:a16="http://schemas.microsoft.com/office/drawing/2014/main" id="{99179880-C14D-52EF-3B95-2580BC335E1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5204" y="2871846"/>
            <a:ext cx="6890726" cy="344536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414F02E-A4CA-10EE-38CA-449DF60BC904}"/>
              </a:ext>
            </a:extLst>
          </p:cNvPr>
          <p:cNvSpPr txBox="1"/>
          <p:nvPr/>
        </p:nvSpPr>
        <p:spPr>
          <a:xfrm>
            <a:off x="53897" y="6402938"/>
            <a:ext cx="35116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(West Yorkshire Police 2024)</a:t>
            </a:r>
          </a:p>
        </p:txBody>
      </p:sp>
    </p:spTree>
    <p:extLst>
      <p:ext uri="{BB962C8B-B14F-4D97-AF65-F5344CB8AC3E}">
        <p14:creationId xmlns:p14="http://schemas.microsoft.com/office/powerpoint/2010/main" val="3877706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478B58-010D-59C1-4614-0883CEA10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GB" sz="4700"/>
              <a:t>How to seek help about being cuckooed </a:t>
            </a:r>
          </a:p>
        </p:txBody>
      </p:sp>
      <p:pic>
        <p:nvPicPr>
          <p:cNvPr id="5" name="Picture 4" descr="Hotel reception bell">
            <a:extLst>
              <a:ext uri="{FF2B5EF4-FFF2-40B4-BE49-F238E27FC236}">
                <a16:creationId xmlns:a16="http://schemas.microsoft.com/office/drawing/2014/main" id="{81D47EBC-0D0C-8885-04C2-19F77F8094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683" r="15590" b="-1"/>
          <a:stretch/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93470-AFE4-3514-BBBA-24FE28C1C7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anchor="t">
            <a:normAutofit/>
          </a:bodyPr>
          <a:lstStyle/>
          <a:p>
            <a:r>
              <a:rPr lang="en-GB" dirty="0"/>
              <a:t>Attend the nearest police station </a:t>
            </a:r>
          </a:p>
          <a:p>
            <a:r>
              <a:rPr lang="en-GB" dirty="0"/>
              <a:t>Get help from a friend or family </a:t>
            </a:r>
          </a:p>
          <a:p>
            <a:r>
              <a:rPr lang="en-GB" dirty="0"/>
              <a:t>Seek help from local council </a:t>
            </a:r>
          </a:p>
          <a:p>
            <a:r>
              <a:rPr lang="en-GB" dirty="0"/>
              <a:t>Speak with partner agencies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98FD44-2D91-8027-F173-808656786B77}"/>
              </a:ext>
            </a:extLst>
          </p:cNvPr>
          <p:cNvSpPr txBox="1"/>
          <p:nvPr/>
        </p:nvSpPr>
        <p:spPr>
          <a:xfrm>
            <a:off x="140273" y="6124059"/>
            <a:ext cx="3766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(Brighton &amp; Hove City council)</a:t>
            </a:r>
          </a:p>
        </p:txBody>
      </p:sp>
    </p:spTree>
    <p:extLst>
      <p:ext uri="{BB962C8B-B14F-4D97-AF65-F5344CB8AC3E}">
        <p14:creationId xmlns:p14="http://schemas.microsoft.com/office/powerpoint/2010/main" val="6511359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807C163-87AF-4BC4-ADE2-4E5EAFEEE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696E8E-5A50-4F12-9E0B-502F85061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B8A07F7-656D-4B06-860B-4290325213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D932A44-B2F8-4EA5-A529-D1EF350CB6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211287-5AF6-4DE8-9550-CE2475D62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35D3D5B-2BDE-4FFA-AD19-2A6FA11B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65141913-6183-49C2-BACE-61AF501817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6CBF2F32-98FF-4601-8322-C5E0724D9D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1AF3E2D8-35DA-4B2D-891A-A1594F7DB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4543934E-E678-45FF-8C62-1EF71BABE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59B54ED7-1C7F-4C59-B1CB-84D3D9C21C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ABFC7E0-9992-4076-88C6-3354EB12E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03209-5BD8-4B0B-847E-430FFF592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912F2-864B-1B51-E16A-B53BD0441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0001"/>
            <a:ext cx="11075080" cy="1809500"/>
          </a:xfrm>
        </p:spPr>
        <p:txBody>
          <a:bodyPr anchor="t">
            <a:normAutofit/>
          </a:bodyPr>
          <a:lstStyle/>
          <a:p>
            <a:r>
              <a:rPr lang="en-GB"/>
              <a:t>Police strategies on how to help vulnerable people </a:t>
            </a:r>
            <a:endParaRPr lang="en-GB" dirty="0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07FCFF9C-7924-57D7-2891-358A3BEFD0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8757398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557E99B-A710-3940-E222-5E13EF4CE4F8}"/>
              </a:ext>
            </a:extLst>
          </p:cNvPr>
          <p:cNvSpPr txBox="1"/>
          <p:nvPr/>
        </p:nvSpPr>
        <p:spPr>
          <a:xfrm>
            <a:off x="690092" y="6308725"/>
            <a:ext cx="27270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(College Of Policing 2022)</a:t>
            </a:r>
          </a:p>
        </p:txBody>
      </p:sp>
    </p:spTree>
    <p:extLst>
      <p:ext uri="{BB962C8B-B14F-4D97-AF65-F5344CB8AC3E}">
        <p14:creationId xmlns:p14="http://schemas.microsoft.com/office/powerpoint/2010/main" val="35455934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D2FD795-8DF5-44F0-8664-4D8F626DD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C6B683D-13FA-4605-8648-01FC9C82F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52A959-AA36-4E4C-940B-F33A7BE0A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FFC38A9-EA65-4BD6-A6E1-CAD07CCB8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9E36CA9-9013-4306-B36F-2E349B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CE8D3FFE-4362-43F6-99D3-1B83F7AD5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F7AA39D6-8796-468A-8C18-D17C0BBF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75967788-298A-4B75-B02F-0625E5F84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8D0FB4E1-29BE-427B-9999-B25351A07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9914662-C165-4AD1-89C0-F6C47C109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384C8199-BC83-4D02-8937-CF9AB0F4C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A28F3F3-1D22-45C2-8627-C7E4E74BD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9D8267F7-1115-4F9A-BEF5-BB6664BCF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2A43DB-4813-3808-9CAB-2B03A6813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5126"/>
            <a:ext cx="4554821" cy="2186096"/>
          </a:xfrm>
        </p:spPr>
        <p:txBody>
          <a:bodyPr anchor="t">
            <a:normAutofit/>
          </a:bodyPr>
          <a:lstStyle/>
          <a:p>
            <a:r>
              <a:rPr lang="en-GB" sz="4700"/>
              <a:t>How to find help for vulnerable people </a:t>
            </a:r>
          </a:p>
        </p:txBody>
      </p:sp>
      <p:pic>
        <p:nvPicPr>
          <p:cNvPr id="5" name="Picture 4" descr="A blue and red sign with white text&#10;&#10;Description automatically generated">
            <a:extLst>
              <a:ext uri="{FF2B5EF4-FFF2-40B4-BE49-F238E27FC236}">
                <a16:creationId xmlns:a16="http://schemas.microsoft.com/office/drawing/2014/main" id="{20C27856-4640-A1A6-B6E3-8EBE4C968D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000" y="1458205"/>
            <a:ext cx="6049714" cy="39323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FCB76-2857-5F2A-8E74-CB7CED0F9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anchor="t"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1400" b="0" i="0" dirty="0">
                <a:effectLst/>
                <a:latin typeface="Open Sans" panose="020B0606030504020204" pitchFamily="34" charset="0"/>
              </a:rPr>
              <a:t>The </a:t>
            </a:r>
            <a:r>
              <a:rPr lang="en-GB" sz="1400" b="0" i="0" u="sng" dirty="0">
                <a:effectLst/>
                <a:latin typeface="Open Sans" panose="020B0606030504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Modern Slavery and Exploitation Helpline</a:t>
            </a:r>
            <a:r>
              <a:rPr lang="en-GB" sz="1400" b="0" i="0" dirty="0">
                <a:effectLst/>
                <a:latin typeface="Open Sans" panose="020B0606030504020204" pitchFamily="34" charset="0"/>
              </a:rPr>
              <a:t> </a:t>
            </a:r>
          </a:p>
          <a:p>
            <a:pPr>
              <a:lnSpc>
                <a:spcPct val="115000"/>
              </a:lnSpc>
            </a:pPr>
            <a:r>
              <a:rPr lang="en-GB" sz="1400" b="0" i="0" dirty="0">
                <a:effectLst/>
                <a:latin typeface="Open Sans" panose="020B0606030504020204" pitchFamily="34" charset="0"/>
              </a:rPr>
              <a:t>The </a:t>
            </a:r>
            <a:r>
              <a:rPr lang="en-GB" sz="1400" b="0" i="0" u="sng" dirty="0">
                <a:effectLst/>
                <a:latin typeface="Open Sans" panose="020B0606030504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National Society for the Prevention of Cruelty to Children (NSPCC)</a:t>
            </a:r>
            <a:r>
              <a:rPr lang="en-GB" sz="1400" b="0" i="0" dirty="0">
                <a:effectLst/>
                <a:latin typeface="Open Sans" panose="020B0606030504020204" pitchFamily="34" charset="0"/>
              </a:rPr>
              <a:t> </a:t>
            </a:r>
          </a:p>
          <a:p>
            <a:pPr>
              <a:lnSpc>
                <a:spcPct val="115000"/>
              </a:lnSpc>
            </a:pPr>
            <a:r>
              <a:rPr lang="en-GB" sz="1400" b="0" i="0" u="sng" dirty="0">
                <a:effectLst/>
                <a:latin typeface="Open Sans" panose="020B0606030504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Victim Support</a:t>
            </a:r>
            <a:r>
              <a:rPr lang="en-GB" sz="1400" b="0" i="0" dirty="0">
                <a:effectLst/>
                <a:latin typeface="Open Sans" panose="020B0606030504020204" pitchFamily="34" charset="0"/>
              </a:rPr>
              <a:t> </a:t>
            </a:r>
          </a:p>
          <a:p>
            <a:pPr>
              <a:lnSpc>
                <a:spcPct val="115000"/>
              </a:lnSpc>
            </a:pPr>
            <a:r>
              <a:rPr lang="en-GB" sz="1400" b="0" i="0" u="sng" dirty="0">
                <a:effectLst/>
                <a:latin typeface="Open Sans" panose="020B0606030504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Crimestoppers</a:t>
            </a:r>
            <a:r>
              <a:rPr lang="en-GB" sz="1400" b="0" i="0" dirty="0">
                <a:effectLst/>
                <a:latin typeface="Open Sans" panose="020B0606030504020204" pitchFamily="34" charset="0"/>
              </a:rPr>
              <a:t> </a:t>
            </a:r>
          </a:p>
          <a:p>
            <a:pPr>
              <a:lnSpc>
                <a:spcPct val="115000"/>
              </a:lnSpc>
            </a:pPr>
            <a:endParaRPr lang="en-GB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7A52EB-3E75-0584-D080-62106AE7F164}"/>
              </a:ext>
            </a:extLst>
          </p:cNvPr>
          <p:cNvSpPr txBox="1"/>
          <p:nvPr/>
        </p:nvSpPr>
        <p:spPr>
          <a:xfrm>
            <a:off x="539999" y="5856051"/>
            <a:ext cx="4061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(Office For National Statistics 2022)</a:t>
            </a:r>
          </a:p>
        </p:txBody>
      </p:sp>
    </p:spTree>
    <p:extLst>
      <p:ext uri="{BB962C8B-B14F-4D97-AF65-F5344CB8AC3E}">
        <p14:creationId xmlns:p14="http://schemas.microsoft.com/office/powerpoint/2010/main" val="26204703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CD5CE-4476-5986-25C5-1616FE663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GB"/>
              <a:t>Don’t be a victim </a:t>
            </a:r>
          </a:p>
        </p:txBody>
      </p:sp>
      <p:pic>
        <p:nvPicPr>
          <p:cNvPr id="5" name="Picture 4" descr="A red circle with black text&#10;&#10;Description automatically generated">
            <a:extLst>
              <a:ext uri="{FF2B5EF4-FFF2-40B4-BE49-F238E27FC236}">
                <a16:creationId xmlns:a16="http://schemas.microsoft.com/office/drawing/2014/main" id="{BBB4A708-5A65-80D8-6EB5-6F4A90332C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22" r="16599" b="1"/>
          <a:stretch/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F00A5-2759-EF34-4223-65CE55D8C9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1166736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B472E-93D0-ABA5-65A2-53E2CB2C0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D1AED-9D14-C697-0A6C-7347025A1A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000" y="1527243"/>
            <a:ext cx="11101136" cy="478148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BBC News (2025) </a:t>
            </a:r>
            <a:r>
              <a:rPr lang="en-GB" i="1" dirty="0"/>
              <a:t>Grooming gang convicted of raping women in Dundee</a:t>
            </a:r>
            <a:r>
              <a:rPr lang="en-GB" dirty="0"/>
              <a:t>. Found on: </a:t>
            </a:r>
            <a:r>
              <a:rPr lang="en-GB" dirty="0">
                <a:hlinkClick r:id="rId2"/>
              </a:rPr>
              <a:t>https://www.bbc.co.uk/news/articles/c8xj559g571o</a:t>
            </a:r>
            <a:r>
              <a:rPr lang="en-GB" dirty="0"/>
              <a:t> last accessed: 11.01.2025</a:t>
            </a:r>
          </a:p>
          <a:p>
            <a:pPr marL="0" indent="0">
              <a:buNone/>
            </a:pPr>
            <a:r>
              <a:rPr lang="en-GB" dirty="0"/>
              <a:t>Brighton and Hove City Council (no date) </a:t>
            </a:r>
            <a:r>
              <a:rPr lang="en-GB" i="1" dirty="0"/>
              <a:t>Cuckooing</a:t>
            </a:r>
            <a:r>
              <a:rPr lang="en-GB" dirty="0"/>
              <a:t> found on: </a:t>
            </a:r>
            <a:r>
              <a:rPr lang="en-GB" dirty="0">
                <a:hlinkClick r:id="rId3"/>
              </a:rPr>
              <a:t>https://www.brighton-hove.gov.uk/community-safety-partnership/exploitation-and-serious-violent-crime/cuckooing</a:t>
            </a:r>
            <a:r>
              <a:rPr lang="en-GB" dirty="0"/>
              <a:t> last accessed:11.01.205 </a:t>
            </a:r>
          </a:p>
          <a:p>
            <a:pPr marL="0" indent="0">
              <a:buNone/>
            </a:pPr>
            <a:r>
              <a:rPr lang="en-GB" dirty="0"/>
              <a:t>Care Learning (2024) </a:t>
            </a:r>
            <a:r>
              <a:rPr lang="en-GB" i="1" dirty="0"/>
              <a:t>What are vulnerable groups in health and social care. </a:t>
            </a:r>
            <a:r>
              <a:rPr lang="en-GB" dirty="0"/>
              <a:t>found on : </a:t>
            </a:r>
            <a:r>
              <a:rPr lang="en-GB" dirty="0">
                <a:hlinkClick r:id="rId4"/>
              </a:rPr>
              <a:t>https://carelearning.org.uk/blog/safeguarding/what-are-vulnerable-groups-in-health-and-social-care/#:~:text=Identifying%20Vulnerable%20Groups%201%20Children%20and%20Young%20People,Issues%20...%207%20People%20Living%20in%20Poverty%20</a:t>
            </a:r>
            <a:r>
              <a:rPr lang="en-GB" dirty="0"/>
              <a:t> last accessed: 11.01.2025</a:t>
            </a:r>
          </a:p>
          <a:p>
            <a:pPr marL="0" indent="0">
              <a:buNone/>
            </a:pPr>
            <a:r>
              <a:rPr lang="en-GB" dirty="0"/>
              <a:t>College of Policing (2022) </a:t>
            </a:r>
            <a:r>
              <a:rPr lang="en-GB" i="1" dirty="0"/>
              <a:t>Vulnerability</a:t>
            </a:r>
            <a:r>
              <a:rPr lang="en-GB" dirty="0"/>
              <a:t> found on : </a:t>
            </a:r>
            <a:r>
              <a:rPr lang="en-GB" dirty="0">
                <a:hlinkClick r:id="rId5"/>
              </a:rPr>
              <a:t>https://www.college.police.uk/research/vulnerability-violent-crime-interventions%2025%20February%202022</a:t>
            </a:r>
            <a:r>
              <a:rPr lang="en-GB" dirty="0"/>
              <a:t> last accessed: 02.01.2025</a:t>
            </a:r>
          </a:p>
          <a:p>
            <a:pPr marL="0" indent="0">
              <a:buNone/>
            </a:pPr>
            <a:r>
              <a:rPr lang="en-GB" dirty="0"/>
              <a:t>Gov.UK (2023) </a:t>
            </a:r>
            <a:r>
              <a:rPr lang="en-GB" i="1" dirty="0"/>
              <a:t>Criminal exploitation of children and vulnerable adults: county lines </a:t>
            </a:r>
            <a:r>
              <a:rPr lang="en-GB" dirty="0"/>
              <a:t>found on : </a:t>
            </a:r>
            <a:r>
              <a:rPr lang="en-GB" dirty="0">
                <a:hlinkClick r:id="rId6"/>
              </a:rPr>
              <a:t>https://www.gov.uk/government/publications/criminal-exploitation-of-children-and-vulnerable-adults-county-lines/criminal-exploitation-of-children-and-vulnerable-adults-county-lines</a:t>
            </a:r>
            <a:r>
              <a:rPr lang="en-GB" dirty="0"/>
              <a:t> last accessed: 11.01.2025</a:t>
            </a:r>
          </a:p>
          <a:p>
            <a:pPr marL="0" indent="0">
              <a:buNone/>
            </a:pPr>
            <a:r>
              <a:rPr lang="en-GB" dirty="0"/>
              <a:t>High Speed Training (2022) </a:t>
            </a:r>
            <a:r>
              <a:rPr lang="en-GB" i="1" dirty="0"/>
              <a:t>What is Cuckooing? </a:t>
            </a:r>
            <a:r>
              <a:rPr lang="en-GB" dirty="0"/>
              <a:t>Found on: </a:t>
            </a:r>
            <a:r>
              <a:rPr lang="en-GB" dirty="0">
                <a:hlinkClick r:id="rId7"/>
              </a:rPr>
              <a:t>https://www.highspeedtraining.co.uk/hub/what-is-cuckooing/</a:t>
            </a:r>
            <a:r>
              <a:rPr lang="en-GB" dirty="0"/>
              <a:t> last accessed: 12.01.2025</a:t>
            </a:r>
          </a:p>
          <a:p>
            <a:pPr marL="0" indent="0">
              <a:buNone/>
            </a:pPr>
            <a:r>
              <a:rPr lang="en-GB" dirty="0"/>
              <a:t>NSPCC (no date) </a:t>
            </a:r>
            <a:r>
              <a:rPr lang="en-GB" i="1" dirty="0"/>
              <a:t>Criminal exploitation and gangs. </a:t>
            </a:r>
            <a:r>
              <a:rPr lang="en-GB" dirty="0"/>
              <a:t>Found on : </a:t>
            </a:r>
            <a:r>
              <a:rPr lang="en-GB" dirty="0">
                <a:hlinkClick r:id="rId8"/>
              </a:rPr>
              <a:t>https://www.nspcc.org.uk/what-is-child-abuse/types-of-abuse/gangs-criminal-exploitation/</a:t>
            </a:r>
            <a:r>
              <a:rPr lang="en-GB" dirty="0"/>
              <a:t> last accessed: 11.01.2025</a:t>
            </a:r>
          </a:p>
          <a:p>
            <a:pPr marL="0" indent="0">
              <a:buNone/>
            </a:pPr>
            <a:r>
              <a:rPr lang="en-GB" dirty="0"/>
              <a:t>Office for National Statistics (2022) </a:t>
            </a:r>
            <a:r>
              <a:rPr lang="en-GB" i="1" dirty="0"/>
              <a:t>Child victims of modern slavery in the UK: March 2022 </a:t>
            </a:r>
            <a:r>
              <a:rPr lang="en-GB" dirty="0"/>
              <a:t>found on:  </a:t>
            </a:r>
            <a:r>
              <a:rPr lang="en-GB" dirty="0">
                <a:hlinkClick r:id="rId9"/>
              </a:rPr>
              <a:t>https://www.ons.gov.uk/peoplepopulationandcommunity/crimeandjustice/bulletins/childvictimsofmodernslaveryintheuk/march2022</a:t>
            </a:r>
            <a:r>
              <a:rPr lang="en-GB" dirty="0"/>
              <a:t> last accessed:12.02.2025</a:t>
            </a:r>
          </a:p>
          <a:p>
            <a:pPr marL="0" indent="0">
              <a:buNone/>
            </a:pPr>
            <a:r>
              <a:rPr lang="en-GB" dirty="0"/>
              <a:t>West Yorkshire Police (no date) </a:t>
            </a:r>
            <a:r>
              <a:rPr lang="en-GB" i="1" dirty="0"/>
              <a:t>Cuckooing </a:t>
            </a:r>
            <a:r>
              <a:rPr lang="en-GB" dirty="0"/>
              <a:t>Found on: </a:t>
            </a:r>
            <a:r>
              <a:rPr lang="en-GB" dirty="0">
                <a:hlinkClick r:id="rId10"/>
              </a:rPr>
              <a:t>https://www.westyorkshire.police.uk/advice/modern-slavery/cuckooing</a:t>
            </a:r>
            <a:r>
              <a:rPr lang="en-GB" dirty="0"/>
              <a:t> last accessed: 12.01.2025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194894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AnalogousFromRegularSeedLeftStep">
      <a:dk1>
        <a:srgbClr val="000000"/>
      </a:dk1>
      <a:lt1>
        <a:srgbClr val="FFFFFF"/>
      </a:lt1>
      <a:dk2>
        <a:srgbClr val="41242C"/>
      </a:dk2>
      <a:lt2>
        <a:srgbClr val="E8E6E2"/>
      </a:lt2>
      <a:accent1>
        <a:srgbClr val="295AE7"/>
      </a:accent1>
      <a:accent2>
        <a:srgbClr val="1798D5"/>
      </a:accent2>
      <a:accent3>
        <a:srgbClr val="20B7A9"/>
      </a:accent3>
      <a:accent4>
        <a:srgbClr val="14BA66"/>
      </a:accent4>
      <a:accent5>
        <a:srgbClr val="21BC2D"/>
      </a:accent5>
      <a:accent6>
        <a:srgbClr val="4DB914"/>
      </a:accent6>
      <a:hlink>
        <a:srgbClr val="9A7F33"/>
      </a:hlink>
      <a:folHlink>
        <a:srgbClr val="7F7F7F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769</Words>
  <Application>Microsoft Office PowerPoint</Application>
  <PresentationFormat>Widescreen</PresentationFormat>
  <Paragraphs>67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GlowVTI</vt:lpstr>
      <vt:lpstr>Criminal exploitation of vulnerable people </vt:lpstr>
      <vt:lpstr>Types of vulnerable people and why they are chosen </vt:lpstr>
      <vt:lpstr>Forms and methods of criminal explotation</vt:lpstr>
      <vt:lpstr>Why are young children forced into criminal exploitation</vt:lpstr>
      <vt:lpstr>Grooming gang forced women into prostitution </vt:lpstr>
      <vt:lpstr>Cuckooing and how does it start </vt:lpstr>
      <vt:lpstr>How to seek help about being cuckooed </vt:lpstr>
      <vt:lpstr>Police strategies on how to help vulnerable people </vt:lpstr>
      <vt:lpstr>How to find help for vulnerable people </vt:lpstr>
      <vt:lpstr>Don’t be a victim </vt:lpstr>
      <vt:lpstr>References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Fair</dc:creator>
  <cp:lastModifiedBy>Paul Fair</cp:lastModifiedBy>
  <cp:revision>3</cp:revision>
  <dcterms:created xsi:type="dcterms:W3CDTF">2025-01-12T13:15:05Z</dcterms:created>
  <dcterms:modified xsi:type="dcterms:W3CDTF">2025-01-16T18:00:56Z</dcterms:modified>
</cp:coreProperties>
</file>