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notesMasterIdLst>
    <p:notesMasterId r:id="rId15"/>
  </p:notesMasterIdLst>
  <p:sldIdLst>
    <p:sldId id="256" r:id="rId2"/>
    <p:sldId id="257" r:id="rId3"/>
    <p:sldId id="258" r:id="rId4"/>
    <p:sldId id="259" r:id="rId5"/>
    <p:sldId id="260" r:id="rId6"/>
    <p:sldId id="261" r:id="rId7"/>
    <p:sldId id="266" r:id="rId8"/>
    <p:sldId id="265" r:id="rId9"/>
    <p:sldId id="269" r:id="rId10"/>
    <p:sldId id="268" r:id="rId11"/>
    <p:sldId id="270" r:id="rId12"/>
    <p:sldId id="267" r:id="rId13"/>
    <p:sldId id="26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85" autoAdjust="0"/>
    <p:restoredTop sz="85986" autoAdjust="0"/>
  </p:normalViewPr>
  <p:slideViewPr>
    <p:cSldViewPr snapToGrid="0">
      <p:cViewPr varScale="1">
        <p:scale>
          <a:sx n="66" d="100"/>
          <a:sy n="66" d="100"/>
        </p:scale>
        <p:origin x="3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1B445C-3070-4EAD-A999-E2BF3015DB8C}" type="doc">
      <dgm:prSet loTypeId="urn:microsoft.com/office/officeart/2005/8/layout/vProcess5" loCatId="process" qsTypeId="urn:microsoft.com/office/officeart/2005/8/quickstyle/simple4" qsCatId="simple" csTypeId="urn:microsoft.com/office/officeart/2005/8/colors/colorful5" csCatId="colorful" phldr="1"/>
      <dgm:spPr/>
      <dgm:t>
        <a:bodyPr/>
        <a:lstStyle/>
        <a:p>
          <a:endParaRPr lang="en-US"/>
        </a:p>
      </dgm:t>
    </dgm:pt>
    <dgm:pt modelId="{46BE7CE2-07CB-45B4-825F-5360A988118B}">
      <dgm:prSet custT="1"/>
      <dgm:spPr/>
      <dgm:t>
        <a:bodyPr/>
        <a:lstStyle/>
        <a:p>
          <a:r>
            <a:rPr lang="en-GB" sz="1400" baseline="0" dirty="0"/>
            <a:t>Alexander was hailed as a saviour and liberator of Egypt.</a:t>
          </a:r>
          <a:endParaRPr lang="en-US" sz="1400" dirty="0"/>
        </a:p>
      </dgm:t>
    </dgm:pt>
    <dgm:pt modelId="{1BA73FEA-1BC7-4820-95E3-A3BDEF698051}" type="parTrans" cxnId="{64AB115C-749E-4B3D-B793-A157716C78A7}">
      <dgm:prSet/>
      <dgm:spPr/>
      <dgm:t>
        <a:bodyPr/>
        <a:lstStyle/>
        <a:p>
          <a:endParaRPr lang="en-US"/>
        </a:p>
      </dgm:t>
    </dgm:pt>
    <dgm:pt modelId="{8F077E84-0315-4E96-B084-1726B560C53B}" type="sibTrans" cxnId="{64AB115C-749E-4B3D-B793-A157716C78A7}">
      <dgm:prSet/>
      <dgm:spPr/>
      <dgm:t>
        <a:bodyPr/>
        <a:lstStyle/>
        <a:p>
          <a:endParaRPr lang="en-US"/>
        </a:p>
      </dgm:t>
    </dgm:pt>
    <dgm:pt modelId="{93A5F5FA-1874-481F-9FF0-CD7781D6370A}">
      <dgm:prSet custT="1"/>
      <dgm:spPr/>
      <dgm:t>
        <a:bodyPr/>
        <a:lstStyle/>
        <a:p>
          <a:r>
            <a:rPr lang="en-GB" sz="1400" baseline="0" dirty="0"/>
            <a:t>Alexander was anointed pharaoh of all Egypt in Memphis</a:t>
          </a:r>
          <a:endParaRPr lang="en-US" sz="1400" dirty="0"/>
        </a:p>
      </dgm:t>
    </dgm:pt>
    <dgm:pt modelId="{D979FCB9-8F70-4F2F-8D9F-9524986EC6C4}" type="parTrans" cxnId="{66C97855-9BD0-4F17-A515-FAF7E6848389}">
      <dgm:prSet/>
      <dgm:spPr/>
      <dgm:t>
        <a:bodyPr/>
        <a:lstStyle/>
        <a:p>
          <a:endParaRPr lang="en-US"/>
        </a:p>
      </dgm:t>
    </dgm:pt>
    <dgm:pt modelId="{4A74BCA9-7DC0-4A84-A297-7E1367CDDEE7}" type="sibTrans" cxnId="{66C97855-9BD0-4F17-A515-FAF7E6848389}">
      <dgm:prSet/>
      <dgm:spPr/>
      <dgm:t>
        <a:bodyPr/>
        <a:lstStyle/>
        <a:p>
          <a:endParaRPr lang="en-US"/>
        </a:p>
      </dgm:t>
    </dgm:pt>
    <dgm:pt modelId="{98477D92-8025-49F6-8B13-452A8890F250}">
      <dgm:prSet custT="1"/>
      <dgm:spPr/>
      <dgm:t>
        <a:bodyPr/>
        <a:lstStyle/>
        <a:p>
          <a:r>
            <a:rPr lang="en-GB" sz="1400" baseline="0" dirty="0"/>
            <a:t>In accordance of ancient Egyptian tradition  named ‘son of the gods’, and now himself believed to be a ‘living god’. </a:t>
          </a:r>
          <a:br>
            <a:rPr lang="en-GB" sz="1400" baseline="0" dirty="0"/>
          </a:br>
          <a:r>
            <a:rPr lang="en-GB" sz="1400" baseline="0" dirty="0"/>
            <a:t>- Gods in Egypt were believed to be living entities, and considered to b part of everyday life. </a:t>
          </a:r>
          <a:endParaRPr lang="en-US" sz="1400" dirty="0"/>
        </a:p>
      </dgm:t>
    </dgm:pt>
    <dgm:pt modelId="{79F1A9C1-0191-4CCF-81ED-3DA542E1D2C8}" type="parTrans" cxnId="{6A1287E1-85E5-4454-8991-4EBCD8C19793}">
      <dgm:prSet/>
      <dgm:spPr/>
      <dgm:t>
        <a:bodyPr/>
        <a:lstStyle/>
        <a:p>
          <a:endParaRPr lang="en-US"/>
        </a:p>
      </dgm:t>
    </dgm:pt>
    <dgm:pt modelId="{8284AA52-0B6E-40AA-85F5-E5C2EC53F85A}" type="sibTrans" cxnId="{6A1287E1-85E5-4454-8991-4EBCD8C19793}">
      <dgm:prSet/>
      <dgm:spPr/>
      <dgm:t>
        <a:bodyPr/>
        <a:lstStyle/>
        <a:p>
          <a:endParaRPr lang="en-US"/>
        </a:p>
      </dgm:t>
    </dgm:pt>
    <dgm:pt modelId="{90698E5C-83AA-4D0B-97DA-079D793BEC63}">
      <dgm:prSet custT="1"/>
      <dgm:spPr/>
      <dgm:t>
        <a:bodyPr/>
        <a:lstStyle/>
        <a:p>
          <a:r>
            <a:rPr lang="en-GB" sz="1300" baseline="0" dirty="0"/>
            <a:t>Alexander gave orders for the restoration of religious centres in Egypt, including those at Luxor and Karnak. </a:t>
          </a:r>
          <a:br>
            <a:rPr lang="en-GB" sz="1300" baseline="0" dirty="0"/>
          </a:br>
          <a:r>
            <a:rPr lang="en-GB" sz="1300" baseline="0" dirty="0"/>
            <a:t>- In addition to this there are images of him in these temples in the company of the Egyptian gods, wearing traditional Egyptian dress and he is depicted with the rams horns of Ammon.  </a:t>
          </a:r>
          <a:endParaRPr lang="en-US" sz="1300" dirty="0"/>
        </a:p>
      </dgm:t>
    </dgm:pt>
    <dgm:pt modelId="{35AA88E8-DAD7-4D66-AEC6-E6FAF9672005}" type="parTrans" cxnId="{1221493A-9475-42AB-A35C-68EFFC69C2DC}">
      <dgm:prSet/>
      <dgm:spPr/>
      <dgm:t>
        <a:bodyPr/>
        <a:lstStyle/>
        <a:p>
          <a:endParaRPr lang="en-US"/>
        </a:p>
      </dgm:t>
    </dgm:pt>
    <dgm:pt modelId="{589AB770-6734-495E-886D-5A1206A8AD72}" type="sibTrans" cxnId="{1221493A-9475-42AB-A35C-68EFFC69C2DC}">
      <dgm:prSet/>
      <dgm:spPr/>
      <dgm:t>
        <a:bodyPr/>
        <a:lstStyle/>
        <a:p>
          <a:endParaRPr lang="en-US"/>
        </a:p>
      </dgm:t>
    </dgm:pt>
    <dgm:pt modelId="{F2C5634D-85F6-4DC7-9BF0-8909EC547323}">
      <dgm:prSet/>
      <dgm:spPr/>
      <dgm:t>
        <a:bodyPr/>
        <a:lstStyle/>
        <a:p>
          <a:r>
            <a:rPr lang="en-GB" baseline="0" dirty="0"/>
            <a:t>As pharaoh, Alexander publicly sacrificed  publicly to Egyptian deities, even those with no Hellenistic counterpart. Showing his dedication to the role of pharaoh and his priestly obligations.</a:t>
          </a:r>
          <a:endParaRPr lang="en-US" dirty="0"/>
        </a:p>
      </dgm:t>
    </dgm:pt>
    <dgm:pt modelId="{B7303CBB-2405-433F-AAA8-F0BFAE9DBA3B}" type="parTrans" cxnId="{48933720-3E57-4219-9C3B-D0CA3DFA3F8C}">
      <dgm:prSet/>
      <dgm:spPr/>
      <dgm:t>
        <a:bodyPr/>
        <a:lstStyle/>
        <a:p>
          <a:endParaRPr lang="en-US"/>
        </a:p>
      </dgm:t>
    </dgm:pt>
    <dgm:pt modelId="{D202C1FD-5F24-4D30-83F1-91A5C76C15B6}" type="sibTrans" cxnId="{48933720-3E57-4219-9C3B-D0CA3DFA3F8C}">
      <dgm:prSet/>
      <dgm:spPr/>
      <dgm:t>
        <a:bodyPr/>
        <a:lstStyle/>
        <a:p>
          <a:endParaRPr lang="en-US"/>
        </a:p>
      </dgm:t>
    </dgm:pt>
    <dgm:pt modelId="{C5FE3C08-6B66-4D18-8FFA-31128BFFEB58}" type="pres">
      <dgm:prSet presAssocID="{ED1B445C-3070-4EAD-A999-E2BF3015DB8C}" presName="outerComposite" presStyleCnt="0">
        <dgm:presLayoutVars>
          <dgm:chMax val="5"/>
          <dgm:dir/>
          <dgm:resizeHandles val="exact"/>
        </dgm:presLayoutVars>
      </dgm:prSet>
      <dgm:spPr/>
    </dgm:pt>
    <dgm:pt modelId="{A0C3700E-E9A3-45A3-8917-9C7FDE3BAB2C}" type="pres">
      <dgm:prSet presAssocID="{ED1B445C-3070-4EAD-A999-E2BF3015DB8C}" presName="dummyMaxCanvas" presStyleCnt="0">
        <dgm:presLayoutVars/>
      </dgm:prSet>
      <dgm:spPr/>
    </dgm:pt>
    <dgm:pt modelId="{F7D5B843-DEB7-4060-9389-4604B4AE376A}" type="pres">
      <dgm:prSet presAssocID="{ED1B445C-3070-4EAD-A999-E2BF3015DB8C}" presName="FiveNodes_1" presStyleLbl="node1" presStyleIdx="0" presStyleCnt="5">
        <dgm:presLayoutVars>
          <dgm:bulletEnabled val="1"/>
        </dgm:presLayoutVars>
      </dgm:prSet>
      <dgm:spPr/>
    </dgm:pt>
    <dgm:pt modelId="{DD866749-64AB-4484-B69D-59862C03058E}" type="pres">
      <dgm:prSet presAssocID="{ED1B445C-3070-4EAD-A999-E2BF3015DB8C}" presName="FiveNodes_2" presStyleLbl="node1" presStyleIdx="1" presStyleCnt="5">
        <dgm:presLayoutVars>
          <dgm:bulletEnabled val="1"/>
        </dgm:presLayoutVars>
      </dgm:prSet>
      <dgm:spPr/>
    </dgm:pt>
    <dgm:pt modelId="{75454194-9801-404D-88F1-721B967FF349}" type="pres">
      <dgm:prSet presAssocID="{ED1B445C-3070-4EAD-A999-E2BF3015DB8C}" presName="FiveNodes_3" presStyleLbl="node1" presStyleIdx="2" presStyleCnt="5">
        <dgm:presLayoutVars>
          <dgm:bulletEnabled val="1"/>
        </dgm:presLayoutVars>
      </dgm:prSet>
      <dgm:spPr/>
    </dgm:pt>
    <dgm:pt modelId="{1CD1AC85-38C2-4176-8CB9-6BACBC7B153C}" type="pres">
      <dgm:prSet presAssocID="{ED1B445C-3070-4EAD-A999-E2BF3015DB8C}" presName="FiveNodes_4" presStyleLbl="node1" presStyleIdx="3" presStyleCnt="5">
        <dgm:presLayoutVars>
          <dgm:bulletEnabled val="1"/>
        </dgm:presLayoutVars>
      </dgm:prSet>
      <dgm:spPr/>
    </dgm:pt>
    <dgm:pt modelId="{2339DDC9-D4AE-42A8-B1E7-4C18D64BD448}" type="pres">
      <dgm:prSet presAssocID="{ED1B445C-3070-4EAD-A999-E2BF3015DB8C}" presName="FiveNodes_5" presStyleLbl="node1" presStyleIdx="4" presStyleCnt="5">
        <dgm:presLayoutVars>
          <dgm:bulletEnabled val="1"/>
        </dgm:presLayoutVars>
      </dgm:prSet>
      <dgm:spPr/>
    </dgm:pt>
    <dgm:pt modelId="{96079BC3-40A1-4F07-BC83-E8D9DE3071F4}" type="pres">
      <dgm:prSet presAssocID="{ED1B445C-3070-4EAD-A999-E2BF3015DB8C}" presName="FiveConn_1-2" presStyleLbl="fgAccFollowNode1" presStyleIdx="0" presStyleCnt="4">
        <dgm:presLayoutVars>
          <dgm:bulletEnabled val="1"/>
        </dgm:presLayoutVars>
      </dgm:prSet>
      <dgm:spPr/>
    </dgm:pt>
    <dgm:pt modelId="{9E7D99DD-A3A7-4018-BDD3-CFA7FC3C6D84}" type="pres">
      <dgm:prSet presAssocID="{ED1B445C-3070-4EAD-A999-E2BF3015DB8C}" presName="FiveConn_2-3" presStyleLbl="fgAccFollowNode1" presStyleIdx="1" presStyleCnt="4">
        <dgm:presLayoutVars>
          <dgm:bulletEnabled val="1"/>
        </dgm:presLayoutVars>
      </dgm:prSet>
      <dgm:spPr/>
    </dgm:pt>
    <dgm:pt modelId="{25077E69-8A9E-4319-88D5-418FCE9808FF}" type="pres">
      <dgm:prSet presAssocID="{ED1B445C-3070-4EAD-A999-E2BF3015DB8C}" presName="FiveConn_3-4" presStyleLbl="fgAccFollowNode1" presStyleIdx="2" presStyleCnt="4">
        <dgm:presLayoutVars>
          <dgm:bulletEnabled val="1"/>
        </dgm:presLayoutVars>
      </dgm:prSet>
      <dgm:spPr/>
    </dgm:pt>
    <dgm:pt modelId="{8810CC88-07CF-4F6E-A5D1-41FF32FBC0F9}" type="pres">
      <dgm:prSet presAssocID="{ED1B445C-3070-4EAD-A999-E2BF3015DB8C}" presName="FiveConn_4-5" presStyleLbl="fgAccFollowNode1" presStyleIdx="3" presStyleCnt="4">
        <dgm:presLayoutVars>
          <dgm:bulletEnabled val="1"/>
        </dgm:presLayoutVars>
      </dgm:prSet>
      <dgm:spPr/>
    </dgm:pt>
    <dgm:pt modelId="{D24FF5EC-7AD0-4984-9F84-058702F1E100}" type="pres">
      <dgm:prSet presAssocID="{ED1B445C-3070-4EAD-A999-E2BF3015DB8C}" presName="FiveNodes_1_text" presStyleLbl="node1" presStyleIdx="4" presStyleCnt="5">
        <dgm:presLayoutVars>
          <dgm:bulletEnabled val="1"/>
        </dgm:presLayoutVars>
      </dgm:prSet>
      <dgm:spPr/>
    </dgm:pt>
    <dgm:pt modelId="{D34FD44C-E056-4DC4-AB39-21A28898AABF}" type="pres">
      <dgm:prSet presAssocID="{ED1B445C-3070-4EAD-A999-E2BF3015DB8C}" presName="FiveNodes_2_text" presStyleLbl="node1" presStyleIdx="4" presStyleCnt="5">
        <dgm:presLayoutVars>
          <dgm:bulletEnabled val="1"/>
        </dgm:presLayoutVars>
      </dgm:prSet>
      <dgm:spPr/>
    </dgm:pt>
    <dgm:pt modelId="{E861C9D4-8F54-4407-B0E7-95C6DAE2CC8A}" type="pres">
      <dgm:prSet presAssocID="{ED1B445C-3070-4EAD-A999-E2BF3015DB8C}" presName="FiveNodes_3_text" presStyleLbl="node1" presStyleIdx="4" presStyleCnt="5">
        <dgm:presLayoutVars>
          <dgm:bulletEnabled val="1"/>
        </dgm:presLayoutVars>
      </dgm:prSet>
      <dgm:spPr/>
    </dgm:pt>
    <dgm:pt modelId="{458496EC-C25C-4A4F-94ED-67B9AF3C5E63}" type="pres">
      <dgm:prSet presAssocID="{ED1B445C-3070-4EAD-A999-E2BF3015DB8C}" presName="FiveNodes_4_text" presStyleLbl="node1" presStyleIdx="4" presStyleCnt="5">
        <dgm:presLayoutVars>
          <dgm:bulletEnabled val="1"/>
        </dgm:presLayoutVars>
      </dgm:prSet>
      <dgm:spPr/>
    </dgm:pt>
    <dgm:pt modelId="{96E375B7-BCFE-461F-A9EB-6BAD509E8466}" type="pres">
      <dgm:prSet presAssocID="{ED1B445C-3070-4EAD-A999-E2BF3015DB8C}" presName="FiveNodes_5_text" presStyleLbl="node1" presStyleIdx="4" presStyleCnt="5">
        <dgm:presLayoutVars>
          <dgm:bulletEnabled val="1"/>
        </dgm:presLayoutVars>
      </dgm:prSet>
      <dgm:spPr/>
    </dgm:pt>
  </dgm:ptLst>
  <dgm:cxnLst>
    <dgm:cxn modelId="{248EE912-C58D-4222-B6FA-99B69A6E9005}" type="presOf" srcId="{98477D92-8025-49F6-8B13-452A8890F250}" destId="{75454194-9801-404D-88F1-721B967FF349}" srcOrd="0" destOrd="0" presId="urn:microsoft.com/office/officeart/2005/8/layout/vProcess5"/>
    <dgm:cxn modelId="{16395314-0FF3-49EE-A9BE-19A3047D94A0}" type="presOf" srcId="{589AB770-6734-495E-886D-5A1206A8AD72}" destId="{8810CC88-07CF-4F6E-A5D1-41FF32FBC0F9}" srcOrd="0" destOrd="0" presId="urn:microsoft.com/office/officeart/2005/8/layout/vProcess5"/>
    <dgm:cxn modelId="{48933720-3E57-4219-9C3B-D0CA3DFA3F8C}" srcId="{ED1B445C-3070-4EAD-A999-E2BF3015DB8C}" destId="{F2C5634D-85F6-4DC7-9BF0-8909EC547323}" srcOrd="4" destOrd="0" parTransId="{B7303CBB-2405-433F-AAA8-F0BFAE9DBA3B}" sibTransId="{D202C1FD-5F24-4D30-83F1-91A5C76C15B6}"/>
    <dgm:cxn modelId="{0F35BB20-05E0-4AE5-9ED3-710A79A45321}" type="presOf" srcId="{93A5F5FA-1874-481F-9FF0-CD7781D6370A}" destId="{DD866749-64AB-4484-B69D-59862C03058E}" srcOrd="0" destOrd="0" presId="urn:microsoft.com/office/officeart/2005/8/layout/vProcess5"/>
    <dgm:cxn modelId="{5D5E1E24-5C26-49F2-B197-B6443AA446E8}" type="presOf" srcId="{98477D92-8025-49F6-8B13-452A8890F250}" destId="{E861C9D4-8F54-4407-B0E7-95C6DAE2CC8A}" srcOrd="1" destOrd="0" presId="urn:microsoft.com/office/officeart/2005/8/layout/vProcess5"/>
    <dgm:cxn modelId="{1221493A-9475-42AB-A35C-68EFFC69C2DC}" srcId="{ED1B445C-3070-4EAD-A999-E2BF3015DB8C}" destId="{90698E5C-83AA-4D0B-97DA-079D793BEC63}" srcOrd="3" destOrd="0" parTransId="{35AA88E8-DAD7-4D66-AEC6-E6FAF9672005}" sibTransId="{589AB770-6734-495E-886D-5A1206A8AD72}"/>
    <dgm:cxn modelId="{64AB115C-749E-4B3D-B793-A157716C78A7}" srcId="{ED1B445C-3070-4EAD-A999-E2BF3015DB8C}" destId="{46BE7CE2-07CB-45B4-825F-5360A988118B}" srcOrd="0" destOrd="0" parTransId="{1BA73FEA-1BC7-4820-95E3-A3BDEF698051}" sibTransId="{8F077E84-0315-4E96-B084-1726B560C53B}"/>
    <dgm:cxn modelId="{DD2AFB5D-36AA-4FBA-BAD3-5CE4A96E14E6}" type="presOf" srcId="{ED1B445C-3070-4EAD-A999-E2BF3015DB8C}" destId="{C5FE3C08-6B66-4D18-8FFA-31128BFFEB58}" srcOrd="0" destOrd="0" presId="urn:microsoft.com/office/officeart/2005/8/layout/vProcess5"/>
    <dgm:cxn modelId="{7A74FC69-63A7-4AA7-9432-4BDE10811604}" type="presOf" srcId="{90698E5C-83AA-4D0B-97DA-079D793BEC63}" destId="{1CD1AC85-38C2-4176-8CB9-6BACBC7B153C}" srcOrd="0" destOrd="0" presId="urn:microsoft.com/office/officeart/2005/8/layout/vProcess5"/>
    <dgm:cxn modelId="{0AC93555-95A2-4545-AEE9-0CD21A80B03C}" type="presOf" srcId="{8F077E84-0315-4E96-B084-1726B560C53B}" destId="{96079BC3-40A1-4F07-BC83-E8D9DE3071F4}" srcOrd="0" destOrd="0" presId="urn:microsoft.com/office/officeart/2005/8/layout/vProcess5"/>
    <dgm:cxn modelId="{66C97855-9BD0-4F17-A515-FAF7E6848389}" srcId="{ED1B445C-3070-4EAD-A999-E2BF3015DB8C}" destId="{93A5F5FA-1874-481F-9FF0-CD7781D6370A}" srcOrd="1" destOrd="0" parTransId="{D979FCB9-8F70-4F2F-8D9F-9524986EC6C4}" sibTransId="{4A74BCA9-7DC0-4A84-A297-7E1367CDDEE7}"/>
    <dgm:cxn modelId="{B68EAF55-2F17-4166-B63B-3F1FD6856C3A}" type="presOf" srcId="{93A5F5FA-1874-481F-9FF0-CD7781D6370A}" destId="{D34FD44C-E056-4DC4-AB39-21A28898AABF}" srcOrd="1" destOrd="0" presId="urn:microsoft.com/office/officeart/2005/8/layout/vProcess5"/>
    <dgm:cxn modelId="{04D00D7A-1F9B-43E3-BF3E-6C7F1DB46CC9}" type="presOf" srcId="{4A74BCA9-7DC0-4A84-A297-7E1367CDDEE7}" destId="{9E7D99DD-A3A7-4018-BDD3-CFA7FC3C6D84}" srcOrd="0" destOrd="0" presId="urn:microsoft.com/office/officeart/2005/8/layout/vProcess5"/>
    <dgm:cxn modelId="{E1F24C9A-F374-43BB-B4E1-9B7D7D75D866}" type="presOf" srcId="{46BE7CE2-07CB-45B4-825F-5360A988118B}" destId="{F7D5B843-DEB7-4060-9389-4604B4AE376A}" srcOrd="0" destOrd="0" presId="urn:microsoft.com/office/officeart/2005/8/layout/vProcess5"/>
    <dgm:cxn modelId="{FCD391B5-D313-4E1C-BD12-3182FD7C7C0E}" type="presOf" srcId="{8284AA52-0B6E-40AA-85F5-E5C2EC53F85A}" destId="{25077E69-8A9E-4319-88D5-418FCE9808FF}" srcOrd="0" destOrd="0" presId="urn:microsoft.com/office/officeart/2005/8/layout/vProcess5"/>
    <dgm:cxn modelId="{10B570B7-AD44-4E44-9A63-63197C97150C}" type="presOf" srcId="{F2C5634D-85F6-4DC7-9BF0-8909EC547323}" destId="{96E375B7-BCFE-461F-A9EB-6BAD509E8466}" srcOrd="1" destOrd="0" presId="urn:microsoft.com/office/officeart/2005/8/layout/vProcess5"/>
    <dgm:cxn modelId="{8A3CDAB9-53DB-444D-8E8C-0B627DE2AB56}" type="presOf" srcId="{46BE7CE2-07CB-45B4-825F-5360A988118B}" destId="{D24FF5EC-7AD0-4984-9F84-058702F1E100}" srcOrd="1" destOrd="0" presId="urn:microsoft.com/office/officeart/2005/8/layout/vProcess5"/>
    <dgm:cxn modelId="{62D654D7-533C-4CD7-BAFC-C487B1C782AD}" type="presOf" srcId="{F2C5634D-85F6-4DC7-9BF0-8909EC547323}" destId="{2339DDC9-D4AE-42A8-B1E7-4C18D64BD448}" srcOrd="0" destOrd="0" presId="urn:microsoft.com/office/officeart/2005/8/layout/vProcess5"/>
    <dgm:cxn modelId="{6A1287E1-85E5-4454-8991-4EBCD8C19793}" srcId="{ED1B445C-3070-4EAD-A999-E2BF3015DB8C}" destId="{98477D92-8025-49F6-8B13-452A8890F250}" srcOrd="2" destOrd="0" parTransId="{79F1A9C1-0191-4CCF-81ED-3DA542E1D2C8}" sibTransId="{8284AA52-0B6E-40AA-85F5-E5C2EC53F85A}"/>
    <dgm:cxn modelId="{51C996FF-89FB-4E57-96C9-B491658591E6}" type="presOf" srcId="{90698E5C-83AA-4D0B-97DA-079D793BEC63}" destId="{458496EC-C25C-4A4F-94ED-67B9AF3C5E63}" srcOrd="1" destOrd="0" presId="urn:microsoft.com/office/officeart/2005/8/layout/vProcess5"/>
    <dgm:cxn modelId="{1F074DB0-D0B3-416B-9193-04272B955AEC}" type="presParOf" srcId="{C5FE3C08-6B66-4D18-8FFA-31128BFFEB58}" destId="{A0C3700E-E9A3-45A3-8917-9C7FDE3BAB2C}" srcOrd="0" destOrd="0" presId="urn:microsoft.com/office/officeart/2005/8/layout/vProcess5"/>
    <dgm:cxn modelId="{63A5C74D-BDA4-4BE5-9F3D-15E4C9E9577D}" type="presParOf" srcId="{C5FE3C08-6B66-4D18-8FFA-31128BFFEB58}" destId="{F7D5B843-DEB7-4060-9389-4604B4AE376A}" srcOrd="1" destOrd="0" presId="urn:microsoft.com/office/officeart/2005/8/layout/vProcess5"/>
    <dgm:cxn modelId="{C4985B6D-31BD-4027-A8B0-00AA7C234EC6}" type="presParOf" srcId="{C5FE3C08-6B66-4D18-8FFA-31128BFFEB58}" destId="{DD866749-64AB-4484-B69D-59862C03058E}" srcOrd="2" destOrd="0" presId="urn:microsoft.com/office/officeart/2005/8/layout/vProcess5"/>
    <dgm:cxn modelId="{239974AA-1654-48EB-83F5-75975CBE7264}" type="presParOf" srcId="{C5FE3C08-6B66-4D18-8FFA-31128BFFEB58}" destId="{75454194-9801-404D-88F1-721B967FF349}" srcOrd="3" destOrd="0" presId="urn:microsoft.com/office/officeart/2005/8/layout/vProcess5"/>
    <dgm:cxn modelId="{78D47E1A-314A-437F-AE15-2F27924C2D13}" type="presParOf" srcId="{C5FE3C08-6B66-4D18-8FFA-31128BFFEB58}" destId="{1CD1AC85-38C2-4176-8CB9-6BACBC7B153C}" srcOrd="4" destOrd="0" presId="urn:microsoft.com/office/officeart/2005/8/layout/vProcess5"/>
    <dgm:cxn modelId="{72BEAD3B-37CE-4A94-8CC8-A88D1C19B8FD}" type="presParOf" srcId="{C5FE3C08-6B66-4D18-8FFA-31128BFFEB58}" destId="{2339DDC9-D4AE-42A8-B1E7-4C18D64BD448}" srcOrd="5" destOrd="0" presId="urn:microsoft.com/office/officeart/2005/8/layout/vProcess5"/>
    <dgm:cxn modelId="{2264E8F7-FE47-4862-B16C-2952ACF60D38}" type="presParOf" srcId="{C5FE3C08-6B66-4D18-8FFA-31128BFFEB58}" destId="{96079BC3-40A1-4F07-BC83-E8D9DE3071F4}" srcOrd="6" destOrd="0" presId="urn:microsoft.com/office/officeart/2005/8/layout/vProcess5"/>
    <dgm:cxn modelId="{18FE8DFD-7DDA-4228-9508-E39727F59E24}" type="presParOf" srcId="{C5FE3C08-6B66-4D18-8FFA-31128BFFEB58}" destId="{9E7D99DD-A3A7-4018-BDD3-CFA7FC3C6D84}" srcOrd="7" destOrd="0" presId="urn:microsoft.com/office/officeart/2005/8/layout/vProcess5"/>
    <dgm:cxn modelId="{87177F12-2D0D-4AF9-8950-3FBC05A5F96A}" type="presParOf" srcId="{C5FE3C08-6B66-4D18-8FFA-31128BFFEB58}" destId="{25077E69-8A9E-4319-88D5-418FCE9808FF}" srcOrd="8" destOrd="0" presId="urn:microsoft.com/office/officeart/2005/8/layout/vProcess5"/>
    <dgm:cxn modelId="{ACB7E952-3A82-4AE9-AA3E-FFA56035FD88}" type="presParOf" srcId="{C5FE3C08-6B66-4D18-8FFA-31128BFFEB58}" destId="{8810CC88-07CF-4F6E-A5D1-41FF32FBC0F9}" srcOrd="9" destOrd="0" presId="urn:microsoft.com/office/officeart/2005/8/layout/vProcess5"/>
    <dgm:cxn modelId="{47F702D3-A92F-4A50-A097-A3D5AF9832C2}" type="presParOf" srcId="{C5FE3C08-6B66-4D18-8FFA-31128BFFEB58}" destId="{D24FF5EC-7AD0-4984-9F84-058702F1E100}" srcOrd="10" destOrd="0" presId="urn:microsoft.com/office/officeart/2005/8/layout/vProcess5"/>
    <dgm:cxn modelId="{DE6D8781-11DD-480A-BA49-7B00ED4EDD69}" type="presParOf" srcId="{C5FE3C08-6B66-4D18-8FFA-31128BFFEB58}" destId="{D34FD44C-E056-4DC4-AB39-21A28898AABF}" srcOrd="11" destOrd="0" presId="urn:microsoft.com/office/officeart/2005/8/layout/vProcess5"/>
    <dgm:cxn modelId="{34991FA9-A529-4C1F-AC31-3A5B463695B0}" type="presParOf" srcId="{C5FE3C08-6B66-4D18-8FFA-31128BFFEB58}" destId="{E861C9D4-8F54-4407-B0E7-95C6DAE2CC8A}" srcOrd="12" destOrd="0" presId="urn:microsoft.com/office/officeart/2005/8/layout/vProcess5"/>
    <dgm:cxn modelId="{06F2D0CA-E30D-4FFD-B2A4-B43A344EAEBA}" type="presParOf" srcId="{C5FE3C08-6B66-4D18-8FFA-31128BFFEB58}" destId="{458496EC-C25C-4A4F-94ED-67B9AF3C5E63}" srcOrd="13" destOrd="0" presId="urn:microsoft.com/office/officeart/2005/8/layout/vProcess5"/>
    <dgm:cxn modelId="{B02469E4-B708-49D3-A24F-6FD6E618ACBE}" type="presParOf" srcId="{C5FE3C08-6B66-4D18-8FFA-31128BFFEB58}" destId="{96E375B7-BCFE-461F-A9EB-6BAD509E8466}"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7C3C93-91BF-4FD8-8BD9-117E386BC9CC}" type="doc">
      <dgm:prSet loTypeId="urn:microsoft.com/office/officeart/2005/8/layout/vList2" loCatId="list" qsTypeId="urn:microsoft.com/office/officeart/2005/8/quickstyle/simple4" qsCatId="simple" csTypeId="urn:microsoft.com/office/officeart/2005/8/colors/accent0_3" csCatId="mainScheme"/>
      <dgm:spPr/>
      <dgm:t>
        <a:bodyPr/>
        <a:lstStyle/>
        <a:p>
          <a:endParaRPr lang="en-US"/>
        </a:p>
      </dgm:t>
    </dgm:pt>
    <dgm:pt modelId="{1CD4FE56-5281-4DB2-BA6B-3FFA12D0A809}">
      <dgm:prSet/>
      <dgm:spPr/>
      <dgm:t>
        <a:bodyPr/>
        <a:lstStyle/>
        <a:p>
          <a:r>
            <a:rPr lang="en-GB" baseline="0"/>
            <a:t>Arrian </a:t>
          </a:r>
          <a:endParaRPr lang="en-US"/>
        </a:p>
      </dgm:t>
    </dgm:pt>
    <dgm:pt modelId="{5F75C5DC-7747-4179-A684-B874D1856AF7}" type="parTrans" cxnId="{8CDA1B89-07D6-45A1-922C-26AC187BFF80}">
      <dgm:prSet/>
      <dgm:spPr/>
      <dgm:t>
        <a:bodyPr/>
        <a:lstStyle/>
        <a:p>
          <a:endParaRPr lang="en-US"/>
        </a:p>
      </dgm:t>
    </dgm:pt>
    <dgm:pt modelId="{8F0D8BAF-46EB-4D8C-AD16-EEB01BCCC985}" type="sibTrans" cxnId="{8CDA1B89-07D6-45A1-922C-26AC187BFF80}">
      <dgm:prSet/>
      <dgm:spPr/>
      <dgm:t>
        <a:bodyPr/>
        <a:lstStyle/>
        <a:p>
          <a:endParaRPr lang="en-US"/>
        </a:p>
      </dgm:t>
    </dgm:pt>
    <dgm:pt modelId="{53BF7314-3A70-49BF-B1CB-89D14F31E880}">
      <dgm:prSet/>
      <dgm:spPr/>
      <dgm:t>
        <a:bodyPr/>
        <a:lstStyle/>
        <a:p>
          <a:r>
            <a:rPr lang="en-GB" baseline="0"/>
            <a:t>Diodorus Siculus </a:t>
          </a:r>
          <a:endParaRPr lang="en-US"/>
        </a:p>
      </dgm:t>
    </dgm:pt>
    <dgm:pt modelId="{94731E7E-EF07-42A0-8C02-0D5F3EAE8BFE}" type="parTrans" cxnId="{2BC5B81F-E78A-4B54-B8EF-BD7BC0B1B1CE}">
      <dgm:prSet/>
      <dgm:spPr/>
      <dgm:t>
        <a:bodyPr/>
        <a:lstStyle/>
        <a:p>
          <a:endParaRPr lang="en-US"/>
        </a:p>
      </dgm:t>
    </dgm:pt>
    <dgm:pt modelId="{C3214C0F-4ADC-44A3-8F0A-22C0732C9C16}" type="sibTrans" cxnId="{2BC5B81F-E78A-4B54-B8EF-BD7BC0B1B1CE}">
      <dgm:prSet/>
      <dgm:spPr/>
      <dgm:t>
        <a:bodyPr/>
        <a:lstStyle/>
        <a:p>
          <a:endParaRPr lang="en-US"/>
        </a:p>
      </dgm:t>
    </dgm:pt>
    <dgm:pt modelId="{2BDA7550-3B45-46CB-9CE1-14BEECC87B36}">
      <dgm:prSet/>
      <dgm:spPr/>
      <dgm:t>
        <a:bodyPr/>
        <a:lstStyle/>
        <a:p>
          <a:r>
            <a:rPr lang="en-GB" baseline="0"/>
            <a:t>Plutarch </a:t>
          </a:r>
          <a:endParaRPr lang="en-US"/>
        </a:p>
      </dgm:t>
    </dgm:pt>
    <dgm:pt modelId="{0F08FF70-0D5F-410F-AF90-A7B44B8F18BA}" type="parTrans" cxnId="{B7B0B1CB-368A-4EB2-B3B1-422F5D81B0C6}">
      <dgm:prSet/>
      <dgm:spPr/>
      <dgm:t>
        <a:bodyPr/>
        <a:lstStyle/>
        <a:p>
          <a:endParaRPr lang="en-US"/>
        </a:p>
      </dgm:t>
    </dgm:pt>
    <dgm:pt modelId="{F00ECD82-506B-4B0E-B0FB-A9B90ABB7EDC}" type="sibTrans" cxnId="{B7B0B1CB-368A-4EB2-B3B1-422F5D81B0C6}">
      <dgm:prSet/>
      <dgm:spPr/>
      <dgm:t>
        <a:bodyPr/>
        <a:lstStyle/>
        <a:p>
          <a:endParaRPr lang="en-US"/>
        </a:p>
      </dgm:t>
    </dgm:pt>
    <dgm:pt modelId="{2416CEB3-B010-48CB-8820-23FC114D2DA5}">
      <dgm:prSet/>
      <dgm:spPr/>
      <dgm:t>
        <a:bodyPr/>
        <a:lstStyle/>
        <a:p>
          <a:r>
            <a:rPr lang="en-GB" baseline="0"/>
            <a:t>Curtius Rufus</a:t>
          </a:r>
          <a:endParaRPr lang="en-US"/>
        </a:p>
      </dgm:t>
    </dgm:pt>
    <dgm:pt modelId="{CFC728FA-72D4-4C42-8CE9-6E25FC49F906}" type="parTrans" cxnId="{DFD38EAD-FBC1-4DCC-B25D-F800935D6B76}">
      <dgm:prSet/>
      <dgm:spPr/>
      <dgm:t>
        <a:bodyPr/>
        <a:lstStyle/>
        <a:p>
          <a:endParaRPr lang="en-US"/>
        </a:p>
      </dgm:t>
    </dgm:pt>
    <dgm:pt modelId="{59411569-9AE0-412F-A73C-5D33C07C2FDD}" type="sibTrans" cxnId="{DFD38EAD-FBC1-4DCC-B25D-F800935D6B76}">
      <dgm:prSet/>
      <dgm:spPr/>
      <dgm:t>
        <a:bodyPr/>
        <a:lstStyle/>
        <a:p>
          <a:endParaRPr lang="en-US"/>
        </a:p>
      </dgm:t>
    </dgm:pt>
    <dgm:pt modelId="{6DF4E43E-1F71-45EC-BC51-35A8E147A4E8}" type="pres">
      <dgm:prSet presAssocID="{E77C3C93-91BF-4FD8-8BD9-117E386BC9CC}" presName="linear" presStyleCnt="0">
        <dgm:presLayoutVars>
          <dgm:animLvl val="lvl"/>
          <dgm:resizeHandles val="exact"/>
        </dgm:presLayoutVars>
      </dgm:prSet>
      <dgm:spPr/>
    </dgm:pt>
    <dgm:pt modelId="{EAB3EA64-F784-4A8B-8618-DBA4E4FFE572}" type="pres">
      <dgm:prSet presAssocID="{1CD4FE56-5281-4DB2-BA6B-3FFA12D0A809}" presName="parentText" presStyleLbl="node1" presStyleIdx="0" presStyleCnt="4">
        <dgm:presLayoutVars>
          <dgm:chMax val="0"/>
          <dgm:bulletEnabled val="1"/>
        </dgm:presLayoutVars>
      </dgm:prSet>
      <dgm:spPr/>
    </dgm:pt>
    <dgm:pt modelId="{7E2EAD96-8C12-441C-B5B6-070D07F29D70}" type="pres">
      <dgm:prSet presAssocID="{8F0D8BAF-46EB-4D8C-AD16-EEB01BCCC985}" presName="spacer" presStyleCnt="0"/>
      <dgm:spPr/>
    </dgm:pt>
    <dgm:pt modelId="{E8C55EC2-FEF0-4A6B-85DC-AEE414013E96}" type="pres">
      <dgm:prSet presAssocID="{53BF7314-3A70-49BF-B1CB-89D14F31E880}" presName="parentText" presStyleLbl="node1" presStyleIdx="1" presStyleCnt="4">
        <dgm:presLayoutVars>
          <dgm:chMax val="0"/>
          <dgm:bulletEnabled val="1"/>
        </dgm:presLayoutVars>
      </dgm:prSet>
      <dgm:spPr/>
    </dgm:pt>
    <dgm:pt modelId="{1A8F425E-0C0B-4C85-BB58-9C1DF657A1C2}" type="pres">
      <dgm:prSet presAssocID="{C3214C0F-4ADC-44A3-8F0A-22C0732C9C16}" presName="spacer" presStyleCnt="0"/>
      <dgm:spPr/>
    </dgm:pt>
    <dgm:pt modelId="{C3493261-A872-449A-8E29-AA1A1BFAC92A}" type="pres">
      <dgm:prSet presAssocID="{2BDA7550-3B45-46CB-9CE1-14BEECC87B36}" presName="parentText" presStyleLbl="node1" presStyleIdx="2" presStyleCnt="4">
        <dgm:presLayoutVars>
          <dgm:chMax val="0"/>
          <dgm:bulletEnabled val="1"/>
        </dgm:presLayoutVars>
      </dgm:prSet>
      <dgm:spPr/>
    </dgm:pt>
    <dgm:pt modelId="{3B55EB84-013F-47C4-A512-7A1863D94819}" type="pres">
      <dgm:prSet presAssocID="{F00ECD82-506B-4B0E-B0FB-A9B90ABB7EDC}" presName="spacer" presStyleCnt="0"/>
      <dgm:spPr/>
    </dgm:pt>
    <dgm:pt modelId="{A1B27807-FCDB-4469-B694-B8F33E002223}" type="pres">
      <dgm:prSet presAssocID="{2416CEB3-B010-48CB-8820-23FC114D2DA5}" presName="parentText" presStyleLbl="node1" presStyleIdx="3" presStyleCnt="4">
        <dgm:presLayoutVars>
          <dgm:chMax val="0"/>
          <dgm:bulletEnabled val="1"/>
        </dgm:presLayoutVars>
      </dgm:prSet>
      <dgm:spPr/>
    </dgm:pt>
  </dgm:ptLst>
  <dgm:cxnLst>
    <dgm:cxn modelId="{2BC5B81F-E78A-4B54-B8EF-BD7BC0B1B1CE}" srcId="{E77C3C93-91BF-4FD8-8BD9-117E386BC9CC}" destId="{53BF7314-3A70-49BF-B1CB-89D14F31E880}" srcOrd="1" destOrd="0" parTransId="{94731E7E-EF07-42A0-8C02-0D5F3EAE8BFE}" sibTransId="{C3214C0F-4ADC-44A3-8F0A-22C0732C9C16}"/>
    <dgm:cxn modelId="{23BC9720-4A4C-4DEB-9472-9D0C5405262D}" type="presOf" srcId="{2BDA7550-3B45-46CB-9CE1-14BEECC87B36}" destId="{C3493261-A872-449A-8E29-AA1A1BFAC92A}" srcOrd="0" destOrd="0" presId="urn:microsoft.com/office/officeart/2005/8/layout/vList2"/>
    <dgm:cxn modelId="{E0C59251-3D47-4F56-8E05-91080716C567}" type="presOf" srcId="{2416CEB3-B010-48CB-8820-23FC114D2DA5}" destId="{A1B27807-FCDB-4469-B694-B8F33E002223}" srcOrd="0" destOrd="0" presId="urn:microsoft.com/office/officeart/2005/8/layout/vList2"/>
    <dgm:cxn modelId="{C651A777-E4D3-4895-B228-843FCAD07B18}" type="presOf" srcId="{E77C3C93-91BF-4FD8-8BD9-117E386BC9CC}" destId="{6DF4E43E-1F71-45EC-BC51-35A8E147A4E8}" srcOrd="0" destOrd="0" presId="urn:microsoft.com/office/officeart/2005/8/layout/vList2"/>
    <dgm:cxn modelId="{8CDA1B89-07D6-45A1-922C-26AC187BFF80}" srcId="{E77C3C93-91BF-4FD8-8BD9-117E386BC9CC}" destId="{1CD4FE56-5281-4DB2-BA6B-3FFA12D0A809}" srcOrd="0" destOrd="0" parTransId="{5F75C5DC-7747-4179-A684-B874D1856AF7}" sibTransId="{8F0D8BAF-46EB-4D8C-AD16-EEB01BCCC985}"/>
    <dgm:cxn modelId="{7B2B20AC-EB89-4F82-BC01-E7E024D4100E}" type="presOf" srcId="{53BF7314-3A70-49BF-B1CB-89D14F31E880}" destId="{E8C55EC2-FEF0-4A6B-85DC-AEE414013E96}" srcOrd="0" destOrd="0" presId="urn:microsoft.com/office/officeart/2005/8/layout/vList2"/>
    <dgm:cxn modelId="{DFD38EAD-FBC1-4DCC-B25D-F800935D6B76}" srcId="{E77C3C93-91BF-4FD8-8BD9-117E386BC9CC}" destId="{2416CEB3-B010-48CB-8820-23FC114D2DA5}" srcOrd="3" destOrd="0" parTransId="{CFC728FA-72D4-4C42-8CE9-6E25FC49F906}" sibTransId="{59411569-9AE0-412F-A73C-5D33C07C2FDD}"/>
    <dgm:cxn modelId="{B7B0B1CB-368A-4EB2-B3B1-422F5D81B0C6}" srcId="{E77C3C93-91BF-4FD8-8BD9-117E386BC9CC}" destId="{2BDA7550-3B45-46CB-9CE1-14BEECC87B36}" srcOrd="2" destOrd="0" parTransId="{0F08FF70-0D5F-410F-AF90-A7B44B8F18BA}" sibTransId="{F00ECD82-506B-4B0E-B0FB-A9B90ABB7EDC}"/>
    <dgm:cxn modelId="{0064FCFB-3C05-4F1B-8496-48C704B4AFF4}" type="presOf" srcId="{1CD4FE56-5281-4DB2-BA6B-3FFA12D0A809}" destId="{EAB3EA64-F784-4A8B-8618-DBA4E4FFE572}" srcOrd="0" destOrd="0" presId="urn:microsoft.com/office/officeart/2005/8/layout/vList2"/>
    <dgm:cxn modelId="{5064CD24-BEDC-4A09-B5B9-7562B8F9AAC9}" type="presParOf" srcId="{6DF4E43E-1F71-45EC-BC51-35A8E147A4E8}" destId="{EAB3EA64-F784-4A8B-8618-DBA4E4FFE572}" srcOrd="0" destOrd="0" presId="urn:microsoft.com/office/officeart/2005/8/layout/vList2"/>
    <dgm:cxn modelId="{94029DB1-6726-4DB4-AF7F-3656248DCF00}" type="presParOf" srcId="{6DF4E43E-1F71-45EC-BC51-35A8E147A4E8}" destId="{7E2EAD96-8C12-441C-B5B6-070D07F29D70}" srcOrd="1" destOrd="0" presId="urn:microsoft.com/office/officeart/2005/8/layout/vList2"/>
    <dgm:cxn modelId="{39E577B4-B064-4762-8E86-1FF10A0F5B07}" type="presParOf" srcId="{6DF4E43E-1F71-45EC-BC51-35A8E147A4E8}" destId="{E8C55EC2-FEF0-4A6B-85DC-AEE414013E96}" srcOrd="2" destOrd="0" presId="urn:microsoft.com/office/officeart/2005/8/layout/vList2"/>
    <dgm:cxn modelId="{50CABAA7-07EC-4ED0-A3A6-5637ED5345EB}" type="presParOf" srcId="{6DF4E43E-1F71-45EC-BC51-35A8E147A4E8}" destId="{1A8F425E-0C0B-4C85-BB58-9C1DF657A1C2}" srcOrd="3" destOrd="0" presId="urn:microsoft.com/office/officeart/2005/8/layout/vList2"/>
    <dgm:cxn modelId="{114D361B-AF7F-4F93-A801-739B4D0937D1}" type="presParOf" srcId="{6DF4E43E-1F71-45EC-BC51-35A8E147A4E8}" destId="{C3493261-A872-449A-8E29-AA1A1BFAC92A}" srcOrd="4" destOrd="0" presId="urn:microsoft.com/office/officeart/2005/8/layout/vList2"/>
    <dgm:cxn modelId="{0DDFCA6B-A6CA-4D92-AA57-84673373A3A3}" type="presParOf" srcId="{6DF4E43E-1F71-45EC-BC51-35A8E147A4E8}" destId="{3B55EB84-013F-47C4-A512-7A1863D94819}" srcOrd="5" destOrd="0" presId="urn:microsoft.com/office/officeart/2005/8/layout/vList2"/>
    <dgm:cxn modelId="{3EE8D989-6218-4343-AFD4-F5AD5B97FED8}" type="presParOf" srcId="{6DF4E43E-1F71-45EC-BC51-35A8E147A4E8}" destId="{A1B27807-FCDB-4469-B694-B8F33E00222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D5B843-DEB7-4060-9389-4604B4AE376A}">
      <dsp:nvSpPr>
        <dsp:cNvPr id="0" name=""/>
        <dsp:cNvSpPr/>
      </dsp:nvSpPr>
      <dsp:spPr>
        <a:xfrm>
          <a:off x="0" y="0"/>
          <a:ext cx="5009854" cy="1004011"/>
        </a:xfrm>
        <a:prstGeom prst="roundRect">
          <a:avLst>
            <a:gd name="adj" fmla="val 10000"/>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Alexander was hailed as a saviour and liberator of Egypt.</a:t>
          </a:r>
          <a:endParaRPr lang="en-US" sz="1400" kern="1200" dirty="0"/>
        </a:p>
      </dsp:txBody>
      <dsp:txXfrm>
        <a:off x="29406" y="29406"/>
        <a:ext cx="3808979" cy="945199"/>
      </dsp:txXfrm>
    </dsp:sp>
    <dsp:sp modelId="{DD866749-64AB-4484-B69D-59862C03058E}">
      <dsp:nvSpPr>
        <dsp:cNvPr id="0" name=""/>
        <dsp:cNvSpPr/>
      </dsp:nvSpPr>
      <dsp:spPr>
        <a:xfrm>
          <a:off x="374112" y="1143457"/>
          <a:ext cx="5009854" cy="1004011"/>
        </a:xfrm>
        <a:prstGeom prst="roundRect">
          <a:avLst>
            <a:gd name="adj" fmla="val 10000"/>
          </a:avLst>
        </a:prstGeom>
        <a:gradFill rotWithShape="0">
          <a:gsLst>
            <a:gs pos="0">
              <a:schemeClr val="accent5">
                <a:hueOff val="4456637"/>
                <a:satOff val="-11826"/>
                <a:lumOff val="-637"/>
                <a:alphaOff val="0"/>
                <a:tint val="94000"/>
                <a:satMod val="103000"/>
                <a:lumMod val="102000"/>
              </a:schemeClr>
            </a:gs>
            <a:gs pos="50000">
              <a:schemeClr val="accent5">
                <a:hueOff val="4456637"/>
                <a:satOff val="-11826"/>
                <a:lumOff val="-637"/>
                <a:alphaOff val="0"/>
                <a:shade val="100000"/>
                <a:satMod val="110000"/>
                <a:lumMod val="100000"/>
              </a:schemeClr>
            </a:gs>
            <a:gs pos="100000">
              <a:schemeClr val="accent5">
                <a:hueOff val="4456637"/>
                <a:satOff val="-11826"/>
                <a:lumOff val="-637"/>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Alexander was anointed pharaoh of all Egypt in Memphis</a:t>
          </a:r>
          <a:endParaRPr lang="en-US" sz="1400" kern="1200" dirty="0"/>
        </a:p>
      </dsp:txBody>
      <dsp:txXfrm>
        <a:off x="403518" y="1172863"/>
        <a:ext cx="3924322" cy="945199"/>
      </dsp:txXfrm>
    </dsp:sp>
    <dsp:sp modelId="{75454194-9801-404D-88F1-721B967FF349}">
      <dsp:nvSpPr>
        <dsp:cNvPr id="0" name=""/>
        <dsp:cNvSpPr/>
      </dsp:nvSpPr>
      <dsp:spPr>
        <a:xfrm>
          <a:off x="748224" y="2286914"/>
          <a:ext cx="5009854" cy="1004011"/>
        </a:xfrm>
        <a:prstGeom prst="roundRect">
          <a:avLst>
            <a:gd name="adj" fmla="val 10000"/>
          </a:avLst>
        </a:prstGeom>
        <a:gradFill rotWithShape="0">
          <a:gsLst>
            <a:gs pos="0">
              <a:schemeClr val="accent5">
                <a:hueOff val="8913275"/>
                <a:satOff val="-23652"/>
                <a:lumOff val="-1275"/>
                <a:alphaOff val="0"/>
                <a:tint val="94000"/>
                <a:satMod val="103000"/>
                <a:lumMod val="102000"/>
              </a:schemeClr>
            </a:gs>
            <a:gs pos="50000">
              <a:schemeClr val="accent5">
                <a:hueOff val="8913275"/>
                <a:satOff val="-23652"/>
                <a:lumOff val="-1275"/>
                <a:alphaOff val="0"/>
                <a:shade val="100000"/>
                <a:satMod val="110000"/>
                <a:lumMod val="100000"/>
              </a:schemeClr>
            </a:gs>
            <a:gs pos="100000">
              <a:schemeClr val="accent5">
                <a:hueOff val="8913275"/>
                <a:satOff val="-23652"/>
                <a:lumOff val="-1275"/>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In accordance of ancient Egyptian tradition  named ‘son of the gods’, and now himself believed to be a ‘living god’. </a:t>
          </a:r>
          <a:br>
            <a:rPr lang="en-GB" sz="1400" kern="1200" baseline="0" dirty="0"/>
          </a:br>
          <a:r>
            <a:rPr lang="en-GB" sz="1400" kern="1200" baseline="0" dirty="0"/>
            <a:t>- Gods in Egypt were believed to be living entities, and considered to b part of everyday life. </a:t>
          </a:r>
          <a:endParaRPr lang="en-US" sz="1400" kern="1200" dirty="0"/>
        </a:p>
      </dsp:txBody>
      <dsp:txXfrm>
        <a:off x="777630" y="2316320"/>
        <a:ext cx="3924322" cy="945199"/>
      </dsp:txXfrm>
    </dsp:sp>
    <dsp:sp modelId="{1CD1AC85-38C2-4176-8CB9-6BACBC7B153C}">
      <dsp:nvSpPr>
        <dsp:cNvPr id="0" name=""/>
        <dsp:cNvSpPr/>
      </dsp:nvSpPr>
      <dsp:spPr>
        <a:xfrm>
          <a:off x="1122337" y="3430371"/>
          <a:ext cx="5009854" cy="1004011"/>
        </a:xfrm>
        <a:prstGeom prst="roundRect">
          <a:avLst>
            <a:gd name="adj" fmla="val 10000"/>
          </a:avLst>
        </a:prstGeom>
        <a:gradFill rotWithShape="0">
          <a:gsLst>
            <a:gs pos="0">
              <a:schemeClr val="accent5">
                <a:hueOff val="13369913"/>
                <a:satOff val="-35478"/>
                <a:lumOff val="-1912"/>
                <a:alphaOff val="0"/>
                <a:tint val="94000"/>
                <a:satMod val="103000"/>
                <a:lumMod val="102000"/>
              </a:schemeClr>
            </a:gs>
            <a:gs pos="50000">
              <a:schemeClr val="accent5">
                <a:hueOff val="13369913"/>
                <a:satOff val="-35478"/>
                <a:lumOff val="-1912"/>
                <a:alphaOff val="0"/>
                <a:shade val="100000"/>
                <a:satMod val="110000"/>
                <a:lumMod val="100000"/>
              </a:schemeClr>
            </a:gs>
            <a:gs pos="100000">
              <a:schemeClr val="accent5">
                <a:hueOff val="13369913"/>
                <a:satOff val="-35478"/>
                <a:lumOff val="-1912"/>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baseline="0" dirty="0"/>
            <a:t>Alexander gave orders for the restoration of religious centres in Egypt, including those at Luxor and Karnak. </a:t>
          </a:r>
          <a:br>
            <a:rPr lang="en-GB" sz="1300" kern="1200" baseline="0" dirty="0"/>
          </a:br>
          <a:r>
            <a:rPr lang="en-GB" sz="1300" kern="1200" baseline="0" dirty="0"/>
            <a:t>- In addition to this there are images of him in these temples in the company of the Egyptian gods, wearing traditional Egyptian dress and he is depicted with the rams horns of Ammon.  </a:t>
          </a:r>
          <a:endParaRPr lang="en-US" sz="1300" kern="1200" dirty="0"/>
        </a:p>
      </dsp:txBody>
      <dsp:txXfrm>
        <a:off x="1151743" y="3459777"/>
        <a:ext cx="3924322" cy="945199"/>
      </dsp:txXfrm>
    </dsp:sp>
    <dsp:sp modelId="{2339DDC9-D4AE-42A8-B1E7-4C18D64BD448}">
      <dsp:nvSpPr>
        <dsp:cNvPr id="0" name=""/>
        <dsp:cNvSpPr/>
      </dsp:nvSpPr>
      <dsp:spPr>
        <a:xfrm>
          <a:off x="1496449" y="4573828"/>
          <a:ext cx="5009854" cy="1004011"/>
        </a:xfrm>
        <a:prstGeom prst="roundRect">
          <a:avLst>
            <a:gd name="adj" fmla="val 10000"/>
          </a:avLst>
        </a:prstGeom>
        <a:gradFill rotWithShape="0">
          <a:gsLst>
            <a:gs pos="0">
              <a:schemeClr val="accent5">
                <a:hueOff val="17826550"/>
                <a:satOff val="-47304"/>
                <a:lumOff val="-2550"/>
                <a:alphaOff val="0"/>
                <a:tint val="94000"/>
                <a:satMod val="103000"/>
                <a:lumMod val="102000"/>
              </a:schemeClr>
            </a:gs>
            <a:gs pos="50000">
              <a:schemeClr val="accent5">
                <a:hueOff val="17826550"/>
                <a:satOff val="-47304"/>
                <a:lumOff val="-2550"/>
                <a:alphaOff val="0"/>
                <a:shade val="100000"/>
                <a:satMod val="110000"/>
                <a:lumMod val="100000"/>
              </a:schemeClr>
            </a:gs>
            <a:gs pos="100000">
              <a:schemeClr val="accent5">
                <a:hueOff val="17826550"/>
                <a:satOff val="-47304"/>
                <a:lumOff val="-255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As pharaoh, Alexander publicly sacrificed  publicly to Egyptian deities, even those with no Hellenistic counterpart. Showing his dedication to the role of pharaoh and his priestly obligations.</a:t>
          </a:r>
          <a:endParaRPr lang="en-US" sz="1400" kern="1200" dirty="0"/>
        </a:p>
      </dsp:txBody>
      <dsp:txXfrm>
        <a:off x="1525855" y="4603234"/>
        <a:ext cx="3924322" cy="945199"/>
      </dsp:txXfrm>
    </dsp:sp>
    <dsp:sp modelId="{96079BC3-40A1-4F07-BC83-E8D9DE3071F4}">
      <dsp:nvSpPr>
        <dsp:cNvPr id="0" name=""/>
        <dsp:cNvSpPr/>
      </dsp:nvSpPr>
      <dsp:spPr>
        <a:xfrm>
          <a:off x="4357246" y="733485"/>
          <a:ext cx="652607" cy="652607"/>
        </a:xfrm>
        <a:prstGeom prst="downArrow">
          <a:avLst>
            <a:gd name="adj1" fmla="val 55000"/>
            <a:gd name="adj2" fmla="val 45000"/>
          </a:avLst>
        </a:prstGeom>
        <a:solidFill>
          <a:schemeClr val="accent5">
            <a:tint val="40000"/>
            <a:alpha val="90000"/>
            <a:hueOff val="0"/>
            <a:satOff val="0"/>
            <a:lumOff val="0"/>
            <a:alphaOff val="0"/>
          </a:schemeClr>
        </a:solidFill>
        <a:ln w="6350" cap="flat" cmpd="sng" algn="in">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4504083" y="733485"/>
        <a:ext cx="358933" cy="491087"/>
      </dsp:txXfrm>
    </dsp:sp>
    <dsp:sp modelId="{9E7D99DD-A3A7-4018-BDD3-CFA7FC3C6D84}">
      <dsp:nvSpPr>
        <dsp:cNvPr id="0" name=""/>
        <dsp:cNvSpPr/>
      </dsp:nvSpPr>
      <dsp:spPr>
        <a:xfrm>
          <a:off x="4731359" y="1876943"/>
          <a:ext cx="652607" cy="652607"/>
        </a:xfrm>
        <a:prstGeom prst="downArrow">
          <a:avLst>
            <a:gd name="adj1" fmla="val 55000"/>
            <a:gd name="adj2" fmla="val 45000"/>
          </a:avLst>
        </a:prstGeom>
        <a:solidFill>
          <a:schemeClr val="accent5">
            <a:tint val="40000"/>
            <a:alpha val="90000"/>
            <a:hueOff val="6234922"/>
            <a:satOff val="-14392"/>
            <a:lumOff val="-965"/>
            <a:alphaOff val="0"/>
          </a:schemeClr>
        </a:solidFill>
        <a:ln w="6350" cap="flat" cmpd="sng" algn="in">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4878196" y="1876943"/>
        <a:ext cx="358933" cy="491087"/>
      </dsp:txXfrm>
    </dsp:sp>
    <dsp:sp modelId="{25077E69-8A9E-4319-88D5-418FCE9808FF}">
      <dsp:nvSpPr>
        <dsp:cNvPr id="0" name=""/>
        <dsp:cNvSpPr/>
      </dsp:nvSpPr>
      <dsp:spPr>
        <a:xfrm>
          <a:off x="5105471" y="3003666"/>
          <a:ext cx="652607" cy="652607"/>
        </a:xfrm>
        <a:prstGeom prst="downArrow">
          <a:avLst>
            <a:gd name="adj1" fmla="val 55000"/>
            <a:gd name="adj2" fmla="val 45000"/>
          </a:avLst>
        </a:prstGeom>
        <a:solidFill>
          <a:schemeClr val="accent5">
            <a:tint val="40000"/>
            <a:alpha val="90000"/>
            <a:hueOff val="12469843"/>
            <a:satOff val="-28783"/>
            <a:lumOff val="-1930"/>
            <a:alphaOff val="0"/>
          </a:schemeClr>
        </a:solidFill>
        <a:ln w="6350" cap="flat" cmpd="sng" algn="in">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5252308" y="3003666"/>
        <a:ext cx="358933" cy="491087"/>
      </dsp:txXfrm>
    </dsp:sp>
    <dsp:sp modelId="{8810CC88-07CF-4F6E-A5D1-41FF32FBC0F9}">
      <dsp:nvSpPr>
        <dsp:cNvPr id="0" name=""/>
        <dsp:cNvSpPr/>
      </dsp:nvSpPr>
      <dsp:spPr>
        <a:xfrm>
          <a:off x="5479584" y="4158279"/>
          <a:ext cx="652607" cy="652607"/>
        </a:xfrm>
        <a:prstGeom prst="downArrow">
          <a:avLst>
            <a:gd name="adj1" fmla="val 55000"/>
            <a:gd name="adj2" fmla="val 45000"/>
          </a:avLst>
        </a:prstGeom>
        <a:solidFill>
          <a:schemeClr val="accent5">
            <a:tint val="40000"/>
            <a:alpha val="90000"/>
            <a:hueOff val="18704764"/>
            <a:satOff val="-43175"/>
            <a:lumOff val="-2895"/>
            <a:alphaOff val="0"/>
          </a:schemeClr>
        </a:solidFill>
        <a:ln w="6350" cap="flat" cmpd="sng" algn="in">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5626421" y="4158279"/>
        <a:ext cx="358933" cy="4910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B3EA64-F784-4A8B-8618-DBA4E4FFE572}">
      <dsp:nvSpPr>
        <dsp:cNvPr id="0" name=""/>
        <dsp:cNvSpPr/>
      </dsp:nvSpPr>
      <dsp:spPr>
        <a:xfrm>
          <a:off x="0" y="41640"/>
          <a:ext cx="5959475" cy="1254825"/>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baseline="0"/>
            <a:t>Arrian </a:t>
          </a:r>
          <a:endParaRPr lang="en-US" sz="5500" kern="1200"/>
        </a:p>
      </dsp:txBody>
      <dsp:txXfrm>
        <a:off x="61256" y="102896"/>
        <a:ext cx="5836963" cy="1132313"/>
      </dsp:txXfrm>
    </dsp:sp>
    <dsp:sp modelId="{E8C55EC2-FEF0-4A6B-85DC-AEE414013E96}">
      <dsp:nvSpPr>
        <dsp:cNvPr id="0" name=""/>
        <dsp:cNvSpPr/>
      </dsp:nvSpPr>
      <dsp:spPr>
        <a:xfrm>
          <a:off x="0" y="1454865"/>
          <a:ext cx="5959475" cy="1254825"/>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baseline="0"/>
            <a:t>Diodorus Siculus </a:t>
          </a:r>
          <a:endParaRPr lang="en-US" sz="5500" kern="1200"/>
        </a:p>
      </dsp:txBody>
      <dsp:txXfrm>
        <a:off x="61256" y="1516121"/>
        <a:ext cx="5836963" cy="1132313"/>
      </dsp:txXfrm>
    </dsp:sp>
    <dsp:sp modelId="{C3493261-A872-449A-8E29-AA1A1BFAC92A}">
      <dsp:nvSpPr>
        <dsp:cNvPr id="0" name=""/>
        <dsp:cNvSpPr/>
      </dsp:nvSpPr>
      <dsp:spPr>
        <a:xfrm>
          <a:off x="0" y="2868090"/>
          <a:ext cx="5959475" cy="1254825"/>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baseline="0"/>
            <a:t>Plutarch </a:t>
          </a:r>
          <a:endParaRPr lang="en-US" sz="5500" kern="1200"/>
        </a:p>
      </dsp:txBody>
      <dsp:txXfrm>
        <a:off x="61256" y="2929346"/>
        <a:ext cx="5836963" cy="1132313"/>
      </dsp:txXfrm>
    </dsp:sp>
    <dsp:sp modelId="{A1B27807-FCDB-4469-B694-B8F33E002223}">
      <dsp:nvSpPr>
        <dsp:cNvPr id="0" name=""/>
        <dsp:cNvSpPr/>
      </dsp:nvSpPr>
      <dsp:spPr>
        <a:xfrm>
          <a:off x="0" y="4281315"/>
          <a:ext cx="5959475" cy="1254825"/>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baseline="0"/>
            <a:t>Curtius Rufus</a:t>
          </a:r>
          <a:endParaRPr lang="en-US" sz="5500" kern="1200"/>
        </a:p>
      </dsp:txBody>
      <dsp:txXfrm>
        <a:off x="61256" y="4342571"/>
        <a:ext cx="5836963" cy="113231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3BE4AE-C9BB-4757-86B2-9BCCF0A63D9C}" type="datetimeFigureOut">
              <a:rPr lang="en-GB" smtClean="0"/>
              <a:t>22/01/2018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E0B5AF-2358-4419-9A79-B0AEBF0FD9F9}" type="slidenum">
              <a:rPr lang="en-GB" smtClean="0"/>
              <a:t>‹#›</a:t>
            </a:fld>
            <a:endParaRPr lang="en-GB"/>
          </a:p>
        </p:txBody>
      </p:sp>
    </p:spTree>
    <p:extLst>
      <p:ext uri="{BB962C8B-B14F-4D97-AF65-F5344CB8AC3E}">
        <p14:creationId xmlns:p14="http://schemas.microsoft.com/office/powerpoint/2010/main" val="39038274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smtClean="0"/>
              <a:pPr/>
              <a:t>1/22/2018</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smtClean="0"/>
              <a:pPr/>
              <a:t>‹#›</a:t>
            </a:fld>
            <a:endParaRPr lang="en-US" dirty="0"/>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119349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750919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smtClean="0"/>
              <a:pPr/>
              <a:t>1/22/2018</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217874615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1/22/2018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405839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1/22/2018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156961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1/22/2018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280993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1/22/2018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6451050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1/22/2018</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84121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1/22/2018</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30602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653222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506094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smtClean="0"/>
              <a:pPr/>
              <a:t>1/22/2018</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3585484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cdn-media.threadless.com/submissions_wm/662313-30e62b810093ead83f22ca2c9603f33f.jpg" TargetMode="External"/><Relationship Id="rId2" Type="http://schemas.openxmlformats.org/officeDocument/2006/relationships/hyperlink" Target="https://vignette.wikia.nocookie.net/demigodshaven/images/0/09/AlexanderTheGreat.jpg/revision/latest/scale-to-width-down/257?cb=20110809021223" TargetMode="External"/><Relationship Id="rId1" Type="http://schemas.openxmlformats.org/officeDocument/2006/relationships/slideLayout" Target="../slideLayouts/slideLayout2.xml"/><Relationship Id="rId4" Type="http://schemas.openxmlformats.org/officeDocument/2006/relationships/hyperlink" Target="https://www.lonelyplanet.com/egypt/siwa-oasis/attractions/temple-of-the-oracle/a/poi-sig/495960/355278"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steemitimages.com/0x0/https:/steemitimages.com/DQmaifkCiGrZmTv2uYnphr6Zu2QqcG19aKhUoaSXNgaQbBq/139.jpg" TargetMode="External"/><Relationship Id="rId2" Type="http://schemas.openxmlformats.org/officeDocument/2006/relationships/hyperlink" Target="http://penelope.uchicago.edu/Thayer/E/Roman/Texts/Diodorus_Siculus/17C*.htm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8C684F7E-85C5-4EB9-BF89-2D971BD556A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CE13CD4-634D-44E9-AEDC-592901551DBA}"/>
              </a:ext>
            </a:extLst>
          </p:cNvPr>
          <p:cNvPicPr>
            <a:picLocks noChangeAspect="1"/>
          </p:cNvPicPr>
          <p:nvPr/>
        </p:nvPicPr>
        <p:blipFill rotWithShape="1">
          <a:blip r:embed="rId2"/>
          <a:srcRect l="4650" r="4831"/>
          <a:stretch/>
        </p:blipFill>
        <p:spPr>
          <a:xfrm>
            <a:off x="20" y="10"/>
            <a:ext cx="4966232" cy="6857990"/>
          </a:xfrm>
          <a:prstGeom prst="rect">
            <a:avLst/>
          </a:prstGeom>
        </p:spPr>
      </p:pic>
      <p:sp>
        <p:nvSpPr>
          <p:cNvPr id="14" name="Freeform 6">
            <a:extLst>
              <a:ext uri="{FF2B5EF4-FFF2-40B4-BE49-F238E27FC236}">
                <a16:creationId xmlns:a16="http://schemas.microsoft.com/office/drawing/2014/main" id="{22F9FAD5-CBB6-464B-B296-A5D9A24A5D6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5412340"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B632FB42-9054-422E-82CE-0039813D5CB8}"/>
              </a:ext>
            </a:extLst>
          </p:cNvPr>
          <p:cNvSpPr>
            <a:spLocks noGrp="1"/>
          </p:cNvSpPr>
          <p:nvPr>
            <p:ph type="ctrTitle"/>
          </p:nvPr>
        </p:nvSpPr>
        <p:spPr>
          <a:xfrm>
            <a:off x="6138004" y="1480930"/>
            <a:ext cx="5607908" cy="3254321"/>
          </a:xfrm>
        </p:spPr>
        <p:txBody>
          <a:bodyPr>
            <a:normAutofit fontScale="90000"/>
          </a:bodyPr>
          <a:lstStyle/>
          <a:p>
            <a:pPr algn="l"/>
            <a:r>
              <a:rPr lang="en-GB" sz="5400" cap="none" dirty="0">
                <a:latin typeface="Times New Roman" panose="02020603050405020304" pitchFamily="18" charset="0"/>
                <a:cs typeface="Times New Roman" panose="02020603050405020304" pitchFamily="18" charset="0"/>
              </a:rPr>
              <a:t>Did Alexander the Great present himself as divine before his death in 323 BC?</a:t>
            </a:r>
          </a:p>
        </p:txBody>
      </p:sp>
      <p:sp>
        <p:nvSpPr>
          <p:cNvPr id="3" name="Subtitle 2">
            <a:extLst>
              <a:ext uri="{FF2B5EF4-FFF2-40B4-BE49-F238E27FC236}">
                <a16:creationId xmlns:a16="http://schemas.microsoft.com/office/drawing/2014/main" id="{10D1AF3F-DAED-465F-97C4-1BA7C4D262C6}"/>
              </a:ext>
            </a:extLst>
          </p:cNvPr>
          <p:cNvSpPr>
            <a:spLocks noGrp="1"/>
          </p:cNvSpPr>
          <p:nvPr>
            <p:ph type="subTitle" idx="1"/>
          </p:nvPr>
        </p:nvSpPr>
        <p:spPr>
          <a:xfrm>
            <a:off x="6138006" y="4804850"/>
            <a:ext cx="5607906" cy="1086237"/>
          </a:xfrm>
        </p:spPr>
        <p:txBody>
          <a:bodyPr>
            <a:normAutofit/>
          </a:bodyPr>
          <a:lstStyle/>
          <a:p>
            <a:pPr algn="l">
              <a:lnSpc>
                <a:spcPct val="102000"/>
              </a:lnSpc>
              <a:spcAft>
                <a:spcPts val="600"/>
              </a:spcAft>
            </a:pPr>
            <a:r>
              <a:rPr lang="en-GB" sz="1600" dirty="0" err="1">
                <a:solidFill>
                  <a:schemeClr val="accent1"/>
                </a:solidFill>
              </a:rPr>
              <a:t>Siwa</a:t>
            </a:r>
            <a:r>
              <a:rPr lang="en-GB" sz="1600" dirty="0">
                <a:solidFill>
                  <a:schemeClr val="accent1"/>
                </a:solidFill>
              </a:rPr>
              <a:t> and the possibility of divinity</a:t>
            </a:r>
          </a:p>
          <a:p>
            <a:pPr algn="l">
              <a:lnSpc>
                <a:spcPct val="102000"/>
              </a:lnSpc>
              <a:spcAft>
                <a:spcPts val="600"/>
              </a:spcAft>
            </a:pPr>
            <a:endParaRPr lang="en-GB" sz="1600" dirty="0">
              <a:solidFill>
                <a:schemeClr val="accent1"/>
              </a:solidFill>
            </a:endParaRPr>
          </a:p>
          <a:p>
            <a:pPr algn="l">
              <a:lnSpc>
                <a:spcPct val="102000"/>
              </a:lnSpc>
              <a:spcAft>
                <a:spcPts val="600"/>
              </a:spcAft>
            </a:pPr>
            <a:r>
              <a:rPr lang="en-GB" sz="1600" dirty="0">
                <a:solidFill>
                  <a:schemeClr val="accent1"/>
                </a:solidFill>
              </a:rPr>
              <a:t>Cerys Lapworth 1600920</a:t>
            </a:r>
          </a:p>
          <a:p>
            <a:pPr algn="l">
              <a:lnSpc>
                <a:spcPct val="102000"/>
              </a:lnSpc>
              <a:spcAft>
                <a:spcPts val="600"/>
              </a:spcAft>
            </a:pPr>
            <a:endParaRPr lang="en-GB" sz="1600" dirty="0">
              <a:solidFill>
                <a:schemeClr val="accent1"/>
              </a:solidFill>
            </a:endParaRPr>
          </a:p>
          <a:p>
            <a:pPr algn="l">
              <a:lnSpc>
                <a:spcPct val="102000"/>
              </a:lnSpc>
              <a:spcAft>
                <a:spcPts val="600"/>
              </a:spcAft>
            </a:pPr>
            <a:endParaRPr lang="en-GB" sz="1600" dirty="0">
              <a:solidFill>
                <a:schemeClr val="accent1"/>
              </a:solidFill>
            </a:endParaRPr>
          </a:p>
          <a:p>
            <a:pPr algn="l">
              <a:lnSpc>
                <a:spcPct val="102000"/>
              </a:lnSpc>
              <a:spcAft>
                <a:spcPts val="600"/>
              </a:spcAft>
            </a:pPr>
            <a:endParaRPr lang="en-GB" sz="1600" dirty="0">
              <a:solidFill>
                <a:schemeClr val="accent1"/>
              </a:solidFill>
            </a:endParaRPr>
          </a:p>
        </p:txBody>
      </p:sp>
    </p:spTree>
    <p:extLst>
      <p:ext uri="{BB962C8B-B14F-4D97-AF65-F5344CB8AC3E}">
        <p14:creationId xmlns:p14="http://schemas.microsoft.com/office/powerpoint/2010/main" val="250664783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F551A3D-FE12-4DA2-846B-99892B8F311C}"/>
              </a:ext>
            </a:extLst>
          </p:cNvPr>
          <p:cNvPicPr>
            <a:picLocks noChangeAspect="1"/>
          </p:cNvPicPr>
          <p:nvPr/>
        </p:nvPicPr>
        <p:blipFill>
          <a:blip r:embed="rId2"/>
          <a:stretch>
            <a:fillRect/>
          </a:stretch>
        </p:blipFill>
        <p:spPr>
          <a:xfrm>
            <a:off x="1009493" y="670300"/>
            <a:ext cx="6517065" cy="5197359"/>
          </a:xfrm>
          <a:prstGeom prst="rect">
            <a:avLst/>
          </a:prstGeom>
        </p:spPr>
      </p:pic>
      <p:sp>
        <p:nvSpPr>
          <p:cNvPr id="2" name="Title 1">
            <a:extLst>
              <a:ext uri="{FF2B5EF4-FFF2-40B4-BE49-F238E27FC236}">
                <a16:creationId xmlns:a16="http://schemas.microsoft.com/office/drawing/2014/main" id="{AA63B732-960B-4756-976A-1DFC94656E26}"/>
              </a:ext>
            </a:extLst>
          </p:cNvPr>
          <p:cNvSpPr>
            <a:spLocks noGrp="1"/>
          </p:cNvSpPr>
          <p:nvPr>
            <p:ph type="title"/>
          </p:nvPr>
        </p:nvSpPr>
        <p:spPr>
          <a:xfrm>
            <a:off x="7860667" y="685800"/>
            <a:ext cx="3656419" cy="1485900"/>
          </a:xfrm>
        </p:spPr>
        <p:txBody>
          <a:bodyPr>
            <a:normAutofit/>
          </a:bodyPr>
          <a:lstStyle/>
          <a:p>
            <a:r>
              <a:rPr lang="en-GB"/>
              <a:t>Alexander the man </a:t>
            </a:r>
            <a:endParaRPr lang="en-GB" dirty="0"/>
          </a:p>
        </p:txBody>
      </p:sp>
      <p:sp>
        <p:nvSpPr>
          <p:cNvPr id="3" name="Content Placeholder 2">
            <a:extLst>
              <a:ext uri="{FF2B5EF4-FFF2-40B4-BE49-F238E27FC236}">
                <a16:creationId xmlns:a16="http://schemas.microsoft.com/office/drawing/2014/main" id="{510B671B-DEC6-463A-992E-C8E63D8087BC}"/>
              </a:ext>
            </a:extLst>
          </p:cNvPr>
          <p:cNvSpPr>
            <a:spLocks noGrp="1"/>
          </p:cNvSpPr>
          <p:nvPr>
            <p:ph idx="1"/>
          </p:nvPr>
        </p:nvSpPr>
        <p:spPr>
          <a:xfrm>
            <a:off x="7860667" y="2286000"/>
            <a:ext cx="3656419" cy="3581400"/>
          </a:xfrm>
        </p:spPr>
        <p:txBody>
          <a:bodyPr>
            <a:normAutofit/>
          </a:bodyPr>
          <a:lstStyle/>
          <a:p>
            <a:r>
              <a:rPr lang="en-GB" sz="1700"/>
              <a:t>Alexander the Great was born in Pella, the capital of ancient Macedonia in 356 BC. </a:t>
            </a:r>
          </a:p>
          <a:p>
            <a:r>
              <a:rPr lang="en-GB" sz="1700"/>
              <a:t>He was born to Macedonian King Philip II, and Olympias of Epirus.</a:t>
            </a:r>
          </a:p>
          <a:p>
            <a:r>
              <a:rPr lang="en-GB" sz="1700"/>
              <a:t>As a boy Alexander was tutored by the famous philosopher Aristotle.</a:t>
            </a:r>
          </a:p>
          <a:p>
            <a:r>
              <a:rPr lang="en-GB" sz="1700"/>
              <a:t>Alexander became King in 336, after the assassination of his father. </a:t>
            </a:r>
          </a:p>
        </p:txBody>
      </p:sp>
    </p:spTree>
    <p:extLst>
      <p:ext uri="{BB962C8B-B14F-4D97-AF65-F5344CB8AC3E}">
        <p14:creationId xmlns:p14="http://schemas.microsoft.com/office/powerpoint/2010/main" val="279860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7" descr="A picture containing sky, sheep, nature, outdoor&#10;&#10;Description generated with very high confidence">
            <a:extLst>
              <a:ext uri="{FF2B5EF4-FFF2-40B4-BE49-F238E27FC236}">
                <a16:creationId xmlns:a16="http://schemas.microsoft.com/office/drawing/2014/main" id="{373175A7-ED02-468E-897F-2E65A7533D18}"/>
              </a:ext>
            </a:extLst>
          </p:cNvPr>
          <p:cNvPicPr>
            <a:picLocks noChangeAspect="1"/>
          </p:cNvPicPr>
          <p:nvPr/>
        </p:nvPicPr>
        <p:blipFill rotWithShape="1">
          <a:blip r:embed="rId2"/>
          <a:srcRect l="11883" r="5148" b="2"/>
          <a:stretch/>
        </p:blipFill>
        <p:spPr>
          <a:xfrm>
            <a:off x="0" y="2171700"/>
            <a:ext cx="4602146" cy="3466681"/>
          </a:xfrm>
          <a:prstGeom prst="rect">
            <a:avLst/>
          </a:prstGeom>
        </p:spPr>
      </p:pic>
      <p:sp>
        <p:nvSpPr>
          <p:cNvPr id="2" name="Title 1">
            <a:extLst>
              <a:ext uri="{FF2B5EF4-FFF2-40B4-BE49-F238E27FC236}">
                <a16:creationId xmlns:a16="http://schemas.microsoft.com/office/drawing/2014/main" id="{0CFBF8AB-B60A-488C-A7D9-CE7B027B2845}"/>
              </a:ext>
            </a:extLst>
          </p:cNvPr>
          <p:cNvSpPr>
            <a:spLocks noGrp="1"/>
          </p:cNvSpPr>
          <p:nvPr>
            <p:ph type="title"/>
          </p:nvPr>
        </p:nvSpPr>
        <p:spPr>
          <a:xfrm>
            <a:off x="1390650" y="685800"/>
            <a:ext cx="9886950" cy="1485900"/>
          </a:xfrm>
        </p:spPr>
        <p:txBody>
          <a:bodyPr>
            <a:normAutofit/>
          </a:bodyPr>
          <a:lstStyle/>
          <a:p>
            <a:r>
              <a:rPr lang="en-GB"/>
              <a:t>Importance of Siwa</a:t>
            </a:r>
            <a:endParaRPr lang="en-GB" dirty="0"/>
          </a:p>
        </p:txBody>
      </p:sp>
      <p:sp>
        <p:nvSpPr>
          <p:cNvPr id="6" name="Content Placeholder 5">
            <a:extLst>
              <a:ext uri="{FF2B5EF4-FFF2-40B4-BE49-F238E27FC236}">
                <a16:creationId xmlns:a16="http://schemas.microsoft.com/office/drawing/2014/main" id="{28691FD0-63D3-452B-9D2F-01F2C4E1BB3D}"/>
              </a:ext>
            </a:extLst>
          </p:cNvPr>
          <p:cNvSpPr>
            <a:spLocks noGrp="1"/>
          </p:cNvSpPr>
          <p:nvPr>
            <p:ph idx="1"/>
          </p:nvPr>
        </p:nvSpPr>
        <p:spPr>
          <a:xfrm>
            <a:off x="5100824" y="2286000"/>
            <a:ext cx="6176776" cy="3581400"/>
          </a:xfrm>
        </p:spPr>
        <p:txBody>
          <a:bodyPr>
            <a:normAutofit/>
          </a:bodyPr>
          <a:lstStyle/>
          <a:p>
            <a:r>
              <a:rPr lang="en-GB" sz="1700"/>
              <a:t>Temple to the Oracle of Siwa was built in the 6</a:t>
            </a:r>
            <a:r>
              <a:rPr lang="en-GB" sz="1700" baseline="30000"/>
              <a:t>th</a:t>
            </a:r>
            <a:r>
              <a:rPr lang="en-GB" sz="1700"/>
              <a:t> century BC. </a:t>
            </a:r>
          </a:p>
          <a:p>
            <a:r>
              <a:rPr lang="en-GB" sz="1700"/>
              <a:t>Dedicated to the Egyptian god Amun (Zeus or Jupiter Ammon) </a:t>
            </a:r>
          </a:p>
          <a:p>
            <a:r>
              <a:rPr lang="en-GB" sz="1700"/>
              <a:t>The temple itself is located in the northwest corner of the ruins of Aghurmi village. </a:t>
            </a:r>
          </a:p>
          <a:p>
            <a:r>
              <a:rPr lang="en-GB" sz="1700"/>
              <a:t>The Oracle of Siwa is one of the most revered oracles in the ancient Mediterranean. </a:t>
            </a:r>
          </a:p>
          <a:p>
            <a:r>
              <a:rPr lang="en-GB" sz="1700"/>
              <a:t>The oasis itself as been inhabited since the tenth millennium BCE.</a:t>
            </a:r>
          </a:p>
          <a:p>
            <a:r>
              <a:rPr lang="en-GB" sz="1700"/>
              <a:t>The Oasis is located in the Western Desert of Egypt, not far from the border of Libya. </a:t>
            </a:r>
          </a:p>
        </p:txBody>
      </p:sp>
    </p:spTree>
    <p:extLst>
      <p:ext uri="{BB962C8B-B14F-4D97-AF65-F5344CB8AC3E}">
        <p14:creationId xmlns:p14="http://schemas.microsoft.com/office/powerpoint/2010/main" val="4239204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3BCC0-0E2C-40B2-9DBF-A4FDE4359DCE}"/>
              </a:ext>
            </a:extLst>
          </p:cNvPr>
          <p:cNvSpPr>
            <a:spLocks noGrp="1"/>
          </p:cNvSpPr>
          <p:nvPr>
            <p:ph type="title"/>
          </p:nvPr>
        </p:nvSpPr>
        <p:spPr>
          <a:xfrm>
            <a:off x="640080" y="639704"/>
            <a:ext cx="3299579" cy="5577840"/>
          </a:xfrm>
        </p:spPr>
        <p:txBody>
          <a:bodyPr anchor="ctr">
            <a:normAutofit/>
          </a:bodyPr>
          <a:lstStyle/>
          <a:p>
            <a:pPr algn="ctr"/>
            <a:r>
              <a:rPr lang="en-GB"/>
              <a:t>Alexander in Egypt</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163430974"/>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61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3" name="Picture 3" descr="A stone building&#10;&#10;Description generated with high confidence">
            <a:extLst>
              <a:ext uri="{FF2B5EF4-FFF2-40B4-BE49-F238E27FC236}">
                <a16:creationId xmlns:a16="http://schemas.microsoft.com/office/drawing/2014/main" id="{C728ECA4-1CBD-405E-AEC8-A3192CD1B7CF}"/>
              </a:ext>
            </a:extLst>
          </p:cNvPr>
          <p:cNvPicPr>
            <a:picLocks noChangeAspect="1"/>
          </p:cNvPicPr>
          <p:nvPr/>
        </p:nvPicPr>
        <p:blipFill rotWithShape="1">
          <a:blip r:embed="rId2"/>
          <a:srcRect l="18725" r="18459"/>
          <a:stretch/>
        </p:blipFill>
        <p:spPr>
          <a:xfrm>
            <a:off x="-1" y="10"/>
            <a:ext cx="4373546" cy="6857990"/>
          </a:xfrm>
          <a:prstGeom prst="rect">
            <a:avLst/>
          </a:prstGeom>
        </p:spPr>
      </p:pic>
      <p:sp>
        <p:nvSpPr>
          <p:cNvPr id="2" name="Title 1">
            <a:extLst>
              <a:ext uri="{FF2B5EF4-FFF2-40B4-BE49-F238E27FC236}">
                <a16:creationId xmlns:a16="http://schemas.microsoft.com/office/drawing/2014/main" id="{4B55ECBC-752A-4307-A4AC-C95D89D98EB6}"/>
              </a:ext>
            </a:extLst>
          </p:cNvPr>
          <p:cNvSpPr>
            <a:spLocks noGrp="1"/>
          </p:cNvSpPr>
          <p:nvPr>
            <p:ph type="title"/>
          </p:nvPr>
        </p:nvSpPr>
        <p:spPr>
          <a:xfrm>
            <a:off x="5100824" y="685800"/>
            <a:ext cx="6176776" cy="1485900"/>
          </a:xfrm>
        </p:spPr>
        <p:txBody>
          <a:bodyPr>
            <a:normAutofit/>
          </a:bodyPr>
          <a:lstStyle/>
          <a:p>
            <a:r>
              <a:rPr lang="en-GB" dirty="0"/>
              <a:t>Alexander at </a:t>
            </a:r>
            <a:r>
              <a:rPr lang="en-GB" dirty="0" err="1"/>
              <a:t>Siwa</a:t>
            </a:r>
            <a:r>
              <a:rPr lang="en-GB" dirty="0"/>
              <a:t> </a:t>
            </a:r>
          </a:p>
        </p:txBody>
      </p:sp>
      <p:sp>
        <p:nvSpPr>
          <p:cNvPr id="3" name="Content Placeholder 2">
            <a:extLst>
              <a:ext uri="{FF2B5EF4-FFF2-40B4-BE49-F238E27FC236}">
                <a16:creationId xmlns:a16="http://schemas.microsoft.com/office/drawing/2014/main" id="{87BB93FC-81EC-42B2-8F6D-8A0BE6506558}"/>
              </a:ext>
            </a:extLst>
          </p:cNvPr>
          <p:cNvSpPr>
            <a:spLocks noGrp="1"/>
          </p:cNvSpPr>
          <p:nvPr>
            <p:ph idx="1"/>
          </p:nvPr>
        </p:nvSpPr>
        <p:spPr>
          <a:xfrm>
            <a:off x="5100824" y="1885071"/>
            <a:ext cx="6176776" cy="4287129"/>
          </a:xfrm>
        </p:spPr>
        <p:txBody>
          <a:bodyPr>
            <a:normAutofit fontScale="85000" lnSpcReduction="20000"/>
          </a:bodyPr>
          <a:lstStyle/>
          <a:p>
            <a:r>
              <a:rPr lang="en-GB" dirty="0"/>
              <a:t>Alexander visited </a:t>
            </a:r>
            <a:r>
              <a:rPr lang="en-GB" dirty="0" err="1"/>
              <a:t>Siwa</a:t>
            </a:r>
            <a:r>
              <a:rPr lang="en-GB" dirty="0"/>
              <a:t> in 332 BC, to consult the oracle of Ammon.</a:t>
            </a:r>
          </a:p>
          <a:p>
            <a:r>
              <a:rPr lang="en-GB" dirty="0"/>
              <a:t>This trip must have been important to the king as it took him 300 miles to travel through the desert, taking him approximately six weeks.</a:t>
            </a:r>
          </a:p>
          <a:p>
            <a:r>
              <a:rPr lang="en-GB" dirty="0"/>
              <a:t>It would be likely that his advisors would have been against the idea, as the enemy was collecting its forces designed to destroy Alexander and his army. </a:t>
            </a:r>
          </a:p>
          <a:p>
            <a:r>
              <a:rPr lang="en-GB" dirty="0"/>
              <a:t>This journey into </a:t>
            </a:r>
            <a:r>
              <a:rPr lang="en-GB" dirty="0" err="1"/>
              <a:t>Siwa</a:t>
            </a:r>
            <a:r>
              <a:rPr lang="en-GB" dirty="0"/>
              <a:t> is one of Alexander’s  most controversial episodes in his life. Ancient writers have speculated as to why he made the journey and what he truly learned there.  </a:t>
            </a:r>
          </a:p>
          <a:p>
            <a:r>
              <a:rPr lang="en-GB" dirty="0"/>
              <a:t>It is said that Alexander asked the oracle three questions:</a:t>
            </a:r>
            <a:br>
              <a:rPr lang="en-GB" dirty="0"/>
            </a:br>
            <a:r>
              <a:rPr lang="en-GB" dirty="0"/>
              <a:t>-would he be able to defeat Darius, and conquer the lands to the East?</a:t>
            </a:r>
            <a:br>
              <a:rPr lang="en-GB" dirty="0"/>
            </a:br>
            <a:r>
              <a:rPr lang="en-GB" dirty="0"/>
              <a:t>-Had Philips murder been avenged?</a:t>
            </a:r>
            <a:br>
              <a:rPr lang="en-GB" dirty="0"/>
            </a:br>
            <a:r>
              <a:rPr lang="en-GB" dirty="0"/>
              <a:t>-And if he was the son of a god (this being the most controversial, and debated) </a:t>
            </a:r>
          </a:p>
        </p:txBody>
      </p:sp>
    </p:spTree>
    <p:extLst>
      <p:ext uri="{BB962C8B-B14F-4D97-AF65-F5344CB8AC3E}">
        <p14:creationId xmlns:p14="http://schemas.microsoft.com/office/powerpoint/2010/main" val="98938054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9AAF2-1D9A-4BB4-845E-C87F39E67652}"/>
              </a:ext>
            </a:extLst>
          </p:cNvPr>
          <p:cNvSpPr>
            <a:spLocks noGrp="1"/>
          </p:cNvSpPr>
          <p:nvPr>
            <p:ph type="title"/>
          </p:nvPr>
        </p:nvSpPr>
        <p:spPr>
          <a:xfrm>
            <a:off x="8252340" y="639704"/>
            <a:ext cx="3299579" cy="5577840"/>
          </a:xfrm>
        </p:spPr>
        <p:txBody>
          <a:bodyPr anchor="ctr">
            <a:normAutofit/>
          </a:bodyPr>
          <a:lstStyle/>
          <a:p>
            <a:r>
              <a:rPr lang="en-GB"/>
              <a:t>Ancient Sources for Alexander </a:t>
            </a:r>
            <a:endParaRPr lang="en-GB" dirty="0"/>
          </a:p>
        </p:txBody>
      </p:sp>
      <p:graphicFrame>
        <p:nvGraphicFramePr>
          <p:cNvPr id="7" name="Content Placeholder 2"/>
          <p:cNvGraphicFramePr>
            <a:graphicFrameLocks noGrp="1"/>
          </p:cNvGraphicFramePr>
          <p:nvPr>
            <p:ph idx="1"/>
            <p:extLst>
              <p:ext uri="{D42A27DB-BD31-4B8C-83A1-F6EECF244321}">
                <p14:modId xmlns:p14="http://schemas.microsoft.com/office/powerpoint/2010/main" val="478680995"/>
              </p:ext>
            </p:extLst>
          </p:nvPr>
        </p:nvGraphicFramePr>
        <p:xfrm>
          <a:off x="784225" y="639763"/>
          <a:ext cx="5959475" cy="55777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536320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EAB3EA64-F784-4A8B-8618-DBA4E4FFE572}"/>
                                            </p:graphicEl>
                                          </p:spTgt>
                                        </p:tgtEl>
                                        <p:attrNameLst>
                                          <p:attrName>style.visibility</p:attrName>
                                        </p:attrNameLst>
                                      </p:cBhvr>
                                      <p:to>
                                        <p:strVal val="visible"/>
                                      </p:to>
                                    </p:set>
                                    <p:animEffect transition="in" filter="fade">
                                      <p:cBhvr>
                                        <p:cTn id="7" dur="500"/>
                                        <p:tgtEl>
                                          <p:spTgt spid="7">
                                            <p:graphicEl>
                                              <a:dgm id="{EAB3EA64-F784-4A8B-8618-DBA4E4FFE57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E8C55EC2-FEF0-4A6B-85DC-AEE414013E96}"/>
                                            </p:graphicEl>
                                          </p:spTgt>
                                        </p:tgtEl>
                                        <p:attrNameLst>
                                          <p:attrName>style.visibility</p:attrName>
                                        </p:attrNameLst>
                                      </p:cBhvr>
                                      <p:to>
                                        <p:strVal val="visible"/>
                                      </p:to>
                                    </p:set>
                                    <p:animEffect transition="in" filter="fade">
                                      <p:cBhvr>
                                        <p:cTn id="12" dur="500"/>
                                        <p:tgtEl>
                                          <p:spTgt spid="7">
                                            <p:graphicEl>
                                              <a:dgm id="{E8C55EC2-FEF0-4A6B-85DC-AEE414013E9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C3493261-A872-449A-8E29-AA1A1BFAC92A}"/>
                                            </p:graphicEl>
                                          </p:spTgt>
                                        </p:tgtEl>
                                        <p:attrNameLst>
                                          <p:attrName>style.visibility</p:attrName>
                                        </p:attrNameLst>
                                      </p:cBhvr>
                                      <p:to>
                                        <p:strVal val="visible"/>
                                      </p:to>
                                    </p:set>
                                    <p:animEffect transition="in" filter="fade">
                                      <p:cBhvr>
                                        <p:cTn id="17" dur="500"/>
                                        <p:tgtEl>
                                          <p:spTgt spid="7">
                                            <p:graphicEl>
                                              <a:dgm id="{C3493261-A872-449A-8E29-AA1A1BFAC92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A1B27807-FCDB-4469-B694-B8F33E002223}"/>
                                            </p:graphicEl>
                                          </p:spTgt>
                                        </p:tgtEl>
                                        <p:attrNameLst>
                                          <p:attrName>style.visibility</p:attrName>
                                        </p:attrNameLst>
                                      </p:cBhvr>
                                      <p:to>
                                        <p:strVal val="visible"/>
                                      </p:to>
                                    </p:set>
                                    <p:animEffect transition="in" filter="fade">
                                      <p:cBhvr>
                                        <p:cTn id="22" dur="500"/>
                                        <p:tgtEl>
                                          <p:spTgt spid="7">
                                            <p:graphicEl>
                                              <a:dgm id="{A1B27807-FCDB-4469-B694-B8F33E0022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5846B-9EE9-4DF7-BD20-77502CA0C10C}"/>
              </a:ext>
            </a:extLst>
          </p:cNvPr>
          <p:cNvSpPr>
            <a:spLocks noGrp="1"/>
          </p:cNvSpPr>
          <p:nvPr>
            <p:ph type="title"/>
          </p:nvPr>
        </p:nvSpPr>
        <p:spPr>
          <a:xfrm>
            <a:off x="6138004" y="1480930"/>
            <a:ext cx="5607908" cy="3254321"/>
          </a:xfrm>
        </p:spPr>
        <p:txBody>
          <a:bodyPr vert="horz" lIns="91440" tIns="45720" rIns="91440" bIns="45720" rtlCol="0" anchor="b">
            <a:normAutofit/>
          </a:bodyPr>
          <a:lstStyle/>
          <a:p>
            <a:r>
              <a:rPr lang="en-US" sz="6000" cap="all"/>
              <a:t>Differences in the ancient accounts</a:t>
            </a:r>
          </a:p>
        </p:txBody>
      </p:sp>
      <p:pic>
        <p:nvPicPr>
          <p:cNvPr id="4" name="Content Placeholder 3" descr="A group of people in a room&#10;&#10;Description generated with high confidence">
            <a:extLst>
              <a:ext uri="{FF2B5EF4-FFF2-40B4-BE49-F238E27FC236}">
                <a16:creationId xmlns:a16="http://schemas.microsoft.com/office/drawing/2014/main" id="{C1B22C8E-9BB7-4EB1-9854-170ADA52085E}"/>
              </a:ext>
            </a:extLst>
          </p:cNvPr>
          <p:cNvPicPr>
            <a:picLocks noGrp="1" noChangeAspect="1"/>
          </p:cNvPicPr>
          <p:nvPr>
            <p:ph idx="1"/>
          </p:nvPr>
        </p:nvPicPr>
        <p:blipFill rotWithShape="1">
          <a:blip r:embed="rId2"/>
          <a:srcRect l="3536" t="7921" r="1980" b="-655"/>
          <a:stretch/>
        </p:blipFill>
        <p:spPr>
          <a:xfrm>
            <a:off x="634276" y="1303130"/>
            <a:ext cx="4331976" cy="4251739"/>
          </a:xfrm>
          <a:prstGeom prst="rect">
            <a:avLst/>
          </a:prstGeom>
        </p:spPr>
      </p:pic>
    </p:spTree>
    <p:extLst>
      <p:ext uri="{BB962C8B-B14F-4D97-AF65-F5344CB8AC3E}">
        <p14:creationId xmlns:p14="http://schemas.microsoft.com/office/powerpoint/2010/main" val="223687136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6D1CD-445E-4577-A22D-433F9D4BD9C7}"/>
              </a:ext>
            </a:extLst>
          </p:cNvPr>
          <p:cNvSpPr>
            <a:spLocks noGrp="1"/>
          </p:cNvSpPr>
          <p:nvPr>
            <p:ph type="title"/>
          </p:nvPr>
        </p:nvSpPr>
        <p:spPr/>
        <p:txBody>
          <a:bodyPr/>
          <a:lstStyle/>
          <a:p>
            <a:pPr algn="ctr"/>
            <a:r>
              <a:rPr lang="en-GB" dirty="0"/>
              <a:t>Differences in the ancient accounts </a:t>
            </a:r>
          </a:p>
        </p:txBody>
      </p:sp>
      <p:sp>
        <p:nvSpPr>
          <p:cNvPr id="6" name="TextBox 5">
            <a:extLst>
              <a:ext uri="{FF2B5EF4-FFF2-40B4-BE49-F238E27FC236}">
                <a16:creationId xmlns:a16="http://schemas.microsoft.com/office/drawing/2014/main" id="{C2F3EA05-39BA-48DE-AF45-2BAA144B06DE}"/>
              </a:ext>
            </a:extLst>
          </p:cNvPr>
          <p:cNvSpPr txBox="1"/>
          <p:nvPr/>
        </p:nvSpPr>
        <p:spPr>
          <a:xfrm>
            <a:off x="1643994" y="1770757"/>
            <a:ext cx="4089074" cy="409342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t>Arrian:</a:t>
            </a:r>
          </a:p>
          <a:p>
            <a:endParaRPr lang="en-GB" dirty="0"/>
          </a:p>
          <a:p>
            <a:r>
              <a:rPr lang="en-GB" sz="1400" i="1" dirty="0"/>
              <a:t>“‘(A) longing (</a:t>
            </a:r>
            <a:r>
              <a:rPr lang="en-GB" sz="1400" i="1" dirty="0" err="1"/>
              <a:t>pothos</a:t>
            </a:r>
            <a:r>
              <a:rPr lang="en-GB" sz="1400" i="1" dirty="0"/>
              <a:t>) seized Alexander to pay a visit to Ammon in Libya, for one reason to consult the god, since the oracle of Ammon was said to be infallible, and to have been consulted by Perseus…and by Heracles…Alexander sought to rival Perseus and Heracles, as he was descended from them both; and in addition he himself traced his birth in part to Ammon, just as the legends traced that of Heracles and Perseus to Zeus. In any case he set out for Ammon with this idea, hoping to secure more exact knowledge of his affairs, or at least to say he had secured it…</a:t>
            </a:r>
          </a:p>
          <a:p>
            <a:r>
              <a:rPr lang="en-GB" sz="1400" i="1" dirty="0"/>
              <a:t>Alexander marvelled at the place and posed his questions to the god Ammon. When he had heard what his heart desired (as he said), he led the army back to Egypt…</a:t>
            </a:r>
          </a:p>
        </p:txBody>
      </p:sp>
      <p:sp>
        <p:nvSpPr>
          <p:cNvPr id="7" name="TextBox 6">
            <a:extLst>
              <a:ext uri="{FF2B5EF4-FFF2-40B4-BE49-F238E27FC236}">
                <a16:creationId xmlns:a16="http://schemas.microsoft.com/office/drawing/2014/main" id="{5E7B37FF-146D-4762-AC64-9CB38C3BB011}"/>
              </a:ext>
            </a:extLst>
          </p:cNvPr>
          <p:cNvSpPr txBox="1"/>
          <p:nvPr/>
        </p:nvSpPr>
        <p:spPr>
          <a:xfrm>
            <a:off x="6458934" y="1770757"/>
            <a:ext cx="4089074" cy="4031873"/>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Curtius Rufus:</a:t>
            </a:r>
          </a:p>
          <a:p>
            <a:br>
              <a:rPr lang="en-GB" sz="1400" i="1" dirty="0"/>
            </a:br>
            <a:r>
              <a:rPr lang="en-GB" sz="1400" i="1" dirty="0"/>
              <a:t>“…the king drew near, the eldest of the priests called him son, decaling that his father Jupiter gave him that name. Alexander indeed said that he accepted and acknowledged it, forgetful of his human condition…. Then after sacrifice had offered, gifts were given both to the priests and to the god, and the kings friends also were allowed to consult Jupiter. They asked nothing more than whether the god authorized them to pay divine honours to their king. The prophets replied that this also would be acceptable to Jupiter…</a:t>
            </a:r>
            <a:br>
              <a:rPr lang="en-GB" sz="1400" i="1" dirty="0"/>
            </a:br>
            <a:endParaRPr lang="en-GB" sz="1400" i="1" dirty="0"/>
          </a:p>
          <a:p>
            <a:r>
              <a:rPr lang="en-GB" sz="1400" i="1" dirty="0"/>
              <a:t>Accordingly, Alexander not only allowed himself to be called the son of Jupiter, but even ordered it, and thus while he wished to increase and renown of his exploits by such a title, he really spoilt it.” </a:t>
            </a:r>
          </a:p>
        </p:txBody>
      </p:sp>
    </p:spTree>
    <p:extLst>
      <p:ext uri="{BB962C8B-B14F-4D97-AF65-F5344CB8AC3E}">
        <p14:creationId xmlns:p14="http://schemas.microsoft.com/office/powerpoint/2010/main" val="20295626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38DE7-615E-4338-A502-6A6B91680BBB}"/>
              </a:ext>
            </a:extLst>
          </p:cNvPr>
          <p:cNvSpPr>
            <a:spLocks noGrp="1"/>
          </p:cNvSpPr>
          <p:nvPr>
            <p:ph type="title"/>
          </p:nvPr>
        </p:nvSpPr>
        <p:spPr>
          <a:xfrm>
            <a:off x="1672225" y="2464496"/>
            <a:ext cx="9601200" cy="1485900"/>
          </a:xfrm>
        </p:spPr>
        <p:txBody>
          <a:bodyPr/>
          <a:lstStyle/>
          <a:p>
            <a:pPr algn="ctr"/>
            <a:r>
              <a:rPr lang="en-GB" dirty="0"/>
              <a:t>The importance of this to my dissertation</a:t>
            </a:r>
          </a:p>
        </p:txBody>
      </p:sp>
    </p:spTree>
    <p:extLst>
      <p:ext uri="{BB962C8B-B14F-4D97-AF65-F5344CB8AC3E}">
        <p14:creationId xmlns:p14="http://schemas.microsoft.com/office/powerpoint/2010/main" val="23013672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2D9CC99-6076-4C19-A4C4-B8E6521849C2}"/>
              </a:ext>
            </a:extLst>
          </p:cNvPr>
          <p:cNvPicPr>
            <a:picLocks noChangeAspect="1"/>
          </p:cNvPicPr>
          <p:nvPr/>
        </p:nvPicPr>
        <p:blipFill>
          <a:blip r:embed="rId2"/>
          <a:stretch>
            <a:fillRect/>
          </a:stretch>
        </p:blipFill>
        <p:spPr>
          <a:xfrm>
            <a:off x="1023562" y="822098"/>
            <a:ext cx="5071256" cy="4893762"/>
          </a:xfrm>
          <a:prstGeom prst="rect">
            <a:avLst/>
          </a:prstGeom>
        </p:spPr>
      </p:pic>
      <p:sp>
        <p:nvSpPr>
          <p:cNvPr id="2" name="Title 1">
            <a:extLst>
              <a:ext uri="{FF2B5EF4-FFF2-40B4-BE49-F238E27FC236}">
                <a16:creationId xmlns:a16="http://schemas.microsoft.com/office/drawing/2014/main" id="{CCC7FDB4-2C19-48C6-98BC-DC52D76E1E71}"/>
              </a:ext>
            </a:extLst>
          </p:cNvPr>
          <p:cNvSpPr>
            <a:spLocks noGrp="1"/>
          </p:cNvSpPr>
          <p:nvPr>
            <p:ph type="title"/>
          </p:nvPr>
        </p:nvSpPr>
        <p:spPr>
          <a:xfrm>
            <a:off x="6389914" y="685800"/>
            <a:ext cx="5127172" cy="1485900"/>
          </a:xfrm>
        </p:spPr>
        <p:txBody>
          <a:bodyPr>
            <a:normAutofit/>
          </a:bodyPr>
          <a:lstStyle/>
          <a:p>
            <a:r>
              <a:rPr lang="en-GB" sz="4800" dirty="0">
                <a:latin typeface="AR DECODE" panose="02000000000000000000" pitchFamily="2" charset="0"/>
              </a:rPr>
              <a:t>What comes next:</a:t>
            </a:r>
          </a:p>
        </p:txBody>
      </p:sp>
      <p:sp>
        <p:nvSpPr>
          <p:cNvPr id="3" name="Content Placeholder 2">
            <a:extLst>
              <a:ext uri="{FF2B5EF4-FFF2-40B4-BE49-F238E27FC236}">
                <a16:creationId xmlns:a16="http://schemas.microsoft.com/office/drawing/2014/main" id="{E9874C7B-9182-4862-9590-A967743804EC}"/>
              </a:ext>
            </a:extLst>
          </p:cNvPr>
          <p:cNvSpPr>
            <a:spLocks noGrp="1"/>
          </p:cNvSpPr>
          <p:nvPr>
            <p:ph idx="1"/>
          </p:nvPr>
        </p:nvSpPr>
        <p:spPr>
          <a:xfrm>
            <a:off x="6389914" y="2286000"/>
            <a:ext cx="5613400" cy="3581400"/>
          </a:xfrm>
        </p:spPr>
        <p:txBody>
          <a:bodyPr>
            <a:normAutofit/>
          </a:bodyPr>
          <a:lstStyle/>
          <a:p>
            <a:r>
              <a:rPr lang="en-GB" sz="1900" dirty="0"/>
              <a:t>In the following chapter I will be having a closer look at the imagery of Alexander, focusing on aspects of divinity.</a:t>
            </a:r>
          </a:p>
          <a:p>
            <a:pPr>
              <a:buFont typeface="Wingdings" panose="05000000000000000000" pitchFamily="2" charset="2"/>
              <a:buChar char="Ø"/>
            </a:pPr>
            <a:r>
              <a:rPr lang="en-GB" sz="1900" dirty="0"/>
              <a:t>Looking at coins after his death – specifically from Ptolemaic Egypt (depicting         Alexander with the horns of Ammon)</a:t>
            </a:r>
          </a:p>
          <a:p>
            <a:pPr>
              <a:buFont typeface="Wingdings" panose="05000000000000000000" pitchFamily="2" charset="2"/>
              <a:buChar char="Ø"/>
            </a:pPr>
            <a:r>
              <a:rPr lang="en-GB" sz="1900" dirty="0"/>
              <a:t>Apelles (4</a:t>
            </a:r>
            <a:r>
              <a:rPr lang="en-GB" sz="1900" baseline="30000" dirty="0"/>
              <a:t>th</a:t>
            </a:r>
            <a:r>
              <a:rPr lang="en-GB" sz="1900" dirty="0"/>
              <a:t> century – produced in Alexanders life time) – portraying him with a thunderbolt in his hand.</a:t>
            </a:r>
          </a:p>
          <a:p>
            <a:pPr>
              <a:buFont typeface="Wingdings" panose="05000000000000000000" pitchFamily="2" charset="2"/>
              <a:buChar char="Ø"/>
            </a:pPr>
            <a:r>
              <a:rPr lang="en-GB" sz="1900" dirty="0"/>
              <a:t>Alexander in Egyptian art work – for example his image in Egyptian temples, with rams horns. </a:t>
            </a:r>
          </a:p>
        </p:txBody>
      </p:sp>
    </p:spTree>
    <p:extLst>
      <p:ext uri="{BB962C8B-B14F-4D97-AF65-F5344CB8AC3E}">
        <p14:creationId xmlns:p14="http://schemas.microsoft.com/office/powerpoint/2010/main" val="2375070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F26C-811E-4E80-A355-03B20E035885}"/>
              </a:ext>
            </a:extLst>
          </p:cNvPr>
          <p:cNvSpPr>
            <a:spLocks noGrp="1"/>
          </p:cNvSpPr>
          <p:nvPr>
            <p:ph type="title"/>
          </p:nvPr>
        </p:nvSpPr>
        <p:spPr>
          <a:xfrm>
            <a:off x="1371600" y="221342"/>
            <a:ext cx="9601200" cy="1485900"/>
          </a:xfrm>
        </p:spPr>
        <p:txBody>
          <a:bodyPr>
            <a:normAutofit/>
          </a:bodyPr>
          <a:lstStyle/>
          <a:p>
            <a:r>
              <a:rPr lang="en-GB" sz="4800" dirty="0">
                <a:latin typeface="AR DECODE" panose="02000000000000000000" pitchFamily="2" charset="0"/>
              </a:rPr>
              <a:t>Bibliography </a:t>
            </a:r>
          </a:p>
        </p:txBody>
      </p:sp>
      <p:sp>
        <p:nvSpPr>
          <p:cNvPr id="3" name="Content Placeholder 2">
            <a:extLst>
              <a:ext uri="{FF2B5EF4-FFF2-40B4-BE49-F238E27FC236}">
                <a16:creationId xmlns:a16="http://schemas.microsoft.com/office/drawing/2014/main" id="{D05BBAE0-CFE5-4AD4-841B-A4BC5BBBF429}"/>
              </a:ext>
            </a:extLst>
          </p:cNvPr>
          <p:cNvSpPr>
            <a:spLocks noGrp="1"/>
          </p:cNvSpPr>
          <p:nvPr>
            <p:ph idx="1"/>
          </p:nvPr>
        </p:nvSpPr>
        <p:spPr>
          <a:xfrm>
            <a:off x="783771" y="1008395"/>
            <a:ext cx="11248572" cy="4841210"/>
          </a:xfrm>
        </p:spPr>
        <p:txBody>
          <a:bodyPr>
            <a:noAutofit/>
          </a:bodyPr>
          <a:lstStyle/>
          <a:p>
            <a:pPr lvl="0"/>
            <a:r>
              <a:rPr lang="en-GB" sz="1800" dirty="0"/>
              <a:t>Alexander the Great: Roman floor mosaic, Pompeii 100BC. (2018). [image] Available at: </a:t>
            </a:r>
            <a:r>
              <a:rPr lang="en-GB" sz="1800" u="sng" dirty="0">
                <a:hlinkClick r:id="rId2"/>
              </a:rPr>
              <a:t>https://vignette.wikia.nocookie.net/demigodshaven/images/0/09/AlexanderTheGreat.jpg/revision/latest/scale-to-width-down/257?cb=20110809021223</a:t>
            </a:r>
            <a:r>
              <a:rPr lang="en-GB" sz="1800" dirty="0"/>
              <a:t> [Accessed 20 Jan. 2018].</a:t>
            </a:r>
          </a:p>
          <a:p>
            <a:pPr lvl="0"/>
            <a:r>
              <a:rPr lang="en-GB" sz="1800" dirty="0"/>
              <a:t>Freeman, P. (n.d.). Alexander the Great. Simon and Schuster.</a:t>
            </a:r>
          </a:p>
          <a:p>
            <a:pPr lvl="0"/>
            <a:r>
              <a:rPr lang="en-GB" sz="1800" dirty="0"/>
              <a:t>Green, P. (1991). Alexander the Great. Book club’s associates London.</a:t>
            </a:r>
          </a:p>
          <a:p>
            <a:pPr lvl="0"/>
            <a:r>
              <a:rPr lang="en-GB" sz="1800" dirty="0"/>
              <a:t>O'Brien, J. (2005). Alexander the Great. London: Routledge.</a:t>
            </a:r>
          </a:p>
          <a:p>
            <a:pPr lvl="0"/>
            <a:r>
              <a:rPr lang="en-GB" sz="1800" dirty="0"/>
              <a:t>Philosophers fighting. (2018). [image] Available at: </a:t>
            </a:r>
            <a:r>
              <a:rPr lang="en-GB" sz="1800" u="sng" dirty="0">
                <a:hlinkClick r:id="rId3"/>
              </a:rPr>
              <a:t>https://cdn-media.threadless.com/submissions_wm/662313-30e62b810093ead83f22ca2c9603f33f.jpg</a:t>
            </a:r>
            <a:r>
              <a:rPr lang="en-GB" sz="1800" dirty="0"/>
              <a:t>  [Accessed 19 Jan. 2018].</a:t>
            </a:r>
          </a:p>
          <a:p>
            <a:pPr lvl="0"/>
            <a:r>
              <a:rPr lang="en-GB" sz="1800" dirty="0"/>
              <a:t>Planet, L. (2018). Temple of the Oracle in </a:t>
            </a:r>
            <a:r>
              <a:rPr lang="en-GB" sz="1800" dirty="0" err="1"/>
              <a:t>Siwa</a:t>
            </a:r>
            <a:r>
              <a:rPr lang="en-GB" sz="1800" dirty="0"/>
              <a:t> Oasis. [online] Lonely Planet. Available at: </a:t>
            </a:r>
            <a:r>
              <a:rPr lang="en-GB" sz="1800" u="sng" dirty="0">
                <a:hlinkClick r:id="rId4"/>
              </a:rPr>
              <a:t>https://www.lonelyplanet.com/egypt/siwa-oasis/attractions/temple-of-the-oracle/a/poi-sig/495960/355278</a:t>
            </a:r>
            <a:r>
              <a:rPr lang="en-GB" sz="1800" dirty="0"/>
              <a:t> [Accessed 16 Jan. 2018].</a:t>
            </a:r>
          </a:p>
          <a:p>
            <a:pPr lvl="0"/>
            <a:r>
              <a:rPr lang="en-GB" sz="1800" dirty="0"/>
              <a:t>Plutarch., Romm, J. and Diodorus. (2005). Alexander The Great: Selections From Arrian, Diodorus, Plutarch, and Quintus Curtius. Hackett Publishing.</a:t>
            </a:r>
          </a:p>
          <a:p>
            <a:pPr lvl="0"/>
            <a:r>
              <a:rPr lang="en-GB" sz="1800" dirty="0"/>
              <a:t>Plutarch., Whalen, P. and Scott-Kilvert, I. (1983). The age of Alexander. Harmondsworth: Penguin Books.</a:t>
            </a:r>
          </a:p>
          <a:p>
            <a:pPr marL="0" indent="0">
              <a:buNone/>
            </a:pPr>
            <a:endParaRPr lang="en-GB" sz="1800" dirty="0"/>
          </a:p>
        </p:txBody>
      </p:sp>
    </p:spTree>
    <p:extLst>
      <p:ext uri="{BB962C8B-B14F-4D97-AF65-F5344CB8AC3E}">
        <p14:creationId xmlns:p14="http://schemas.microsoft.com/office/powerpoint/2010/main" val="1509244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F26C-811E-4E80-A355-03B20E035885}"/>
              </a:ext>
            </a:extLst>
          </p:cNvPr>
          <p:cNvSpPr>
            <a:spLocks noGrp="1"/>
          </p:cNvSpPr>
          <p:nvPr>
            <p:ph type="title"/>
          </p:nvPr>
        </p:nvSpPr>
        <p:spPr>
          <a:xfrm>
            <a:off x="1371599" y="221341"/>
            <a:ext cx="9659257" cy="1578429"/>
          </a:xfrm>
        </p:spPr>
        <p:txBody>
          <a:bodyPr>
            <a:normAutofit/>
          </a:bodyPr>
          <a:lstStyle/>
          <a:p>
            <a:r>
              <a:rPr lang="en-GB" sz="4800" dirty="0">
                <a:latin typeface="AR DECODE" panose="02000000000000000000" pitchFamily="2" charset="0"/>
              </a:rPr>
              <a:t>Bibliography </a:t>
            </a:r>
          </a:p>
        </p:txBody>
      </p:sp>
      <p:sp>
        <p:nvSpPr>
          <p:cNvPr id="3" name="Content Placeholder 2">
            <a:extLst>
              <a:ext uri="{FF2B5EF4-FFF2-40B4-BE49-F238E27FC236}">
                <a16:creationId xmlns:a16="http://schemas.microsoft.com/office/drawing/2014/main" id="{D05BBAE0-CFE5-4AD4-841B-A4BC5BBBF429}"/>
              </a:ext>
            </a:extLst>
          </p:cNvPr>
          <p:cNvSpPr>
            <a:spLocks noGrp="1"/>
          </p:cNvSpPr>
          <p:nvPr>
            <p:ph idx="1"/>
          </p:nvPr>
        </p:nvSpPr>
        <p:spPr>
          <a:xfrm>
            <a:off x="783771" y="1008395"/>
            <a:ext cx="11248572" cy="4841210"/>
          </a:xfrm>
        </p:spPr>
        <p:txBody>
          <a:bodyPr>
            <a:noAutofit/>
          </a:bodyPr>
          <a:lstStyle/>
          <a:p>
            <a:r>
              <a:rPr lang="en-GB" sz="1800" dirty="0"/>
              <a:t>Quintus Curtius [History of Alexander] with an English translation John C. Rolfe., v. (2018). Quintus Curtius [History of Alexander] with an English translation by John C. Rolfe. v.1.. [online] </a:t>
            </a:r>
            <a:r>
              <a:rPr lang="en-GB" sz="1800" dirty="0" err="1"/>
              <a:t>HathiTrust</a:t>
            </a:r>
            <a:r>
              <a:rPr lang="en-GB" sz="1800" dirty="0"/>
              <a:t>. Available at: https://babel.hathitrust.org/cgi/pt?id=mdp.39015008158415;view=1up;seq=269 [Accessed 15 Jan. 2018].</a:t>
            </a:r>
          </a:p>
          <a:p>
            <a:pPr lvl="0"/>
            <a:r>
              <a:rPr lang="en-GB" sz="1800" dirty="0"/>
              <a:t>Relief depicting Alexander the Great (356-323 BC) pouring water before </a:t>
            </a:r>
            <a:r>
              <a:rPr lang="en-GB" sz="1800" dirty="0" err="1"/>
              <a:t>Amun</a:t>
            </a:r>
            <a:r>
              <a:rPr lang="en-GB" sz="1800" dirty="0"/>
              <a:t>-Ra, from the Chapel of Alexander the Great, Luxor Temple. (2018). [image] Available at: https://78.media.tumblr.com/c9b75ee09f4a331bafb4c3b139772440/tumblr_oxi761HnGI1wna6v8o1_1280.jpg [Accessed 16 Jan. 2018].</a:t>
            </a:r>
          </a:p>
          <a:p>
            <a:pPr lvl="0"/>
            <a:r>
              <a:rPr lang="en-GB" sz="1800" dirty="0"/>
              <a:t>Siculus, D. (2018). </a:t>
            </a:r>
            <a:r>
              <a:rPr lang="en-GB" sz="1800" dirty="0" err="1"/>
              <a:t>LacusCurtius</a:t>
            </a:r>
            <a:r>
              <a:rPr lang="en-GB" sz="1800" dirty="0"/>
              <a:t> • Diodorus Siculus — Book XVII Chapters 40‑63. [online] Penelope.uchicago.edu. Available at: http://penelope.uchicago.edu/Thayer/E/Roman/Texts/Diodorus_Siculus/17C*.html#40 [Accessed 14 Jan. 2018].</a:t>
            </a:r>
          </a:p>
          <a:p>
            <a:pPr lvl="0"/>
            <a:r>
              <a:rPr lang="en-GB" sz="1800" dirty="0"/>
              <a:t>Siculus, D. (2018). </a:t>
            </a:r>
            <a:r>
              <a:rPr lang="en-GB" sz="1800" dirty="0" err="1"/>
              <a:t>LacusCurtius</a:t>
            </a:r>
            <a:r>
              <a:rPr lang="en-GB" sz="1800" dirty="0"/>
              <a:t> • Diodorus Siculus — Book XVII Chapters 40‑63. [online] Penelope.uchicago.edu. Available at: </a:t>
            </a:r>
            <a:r>
              <a:rPr lang="en-GB" sz="1800" u="sng" dirty="0">
                <a:hlinkClick r:id="rId2"/>
              </a:rPr>
              <a:t>http://penelope.uchicago.edu/Thayer/E/Roman/Texts/Diodorus_Siculus/17C*.html#40</a:t>
            </a:r>
            <a:r>
              <a:rPr lang="en-GB" sz="1800" dirty="0"/>
              <a:t>  [Accessed 14 Jan. 2018].</a:t>
            </a:r>
          </a:p>
          <a:p>
            <a:pPr lvl="0"/>
            <a:r>
              <a:rPr lang="en-GB" sz="1800" dirty="0"/>
              <a:t>The </a:t>
            </a:r>
            <a:r>
              <a:rPr lang="en-GB" sz="1800" dirty="0" err="1"/>
              <a:t>Siwa</a:t>
            </a:r>
            <a:r>
              <a:rPr lang="en-GB" sz="1800" dirty="0"/>
              <a:t> oasis, Egypt. (2018). [image] Available at: </a:t>
            </a:r>
            <a:r>
              <a:rPr lang="en-GB" sz="1800" u="sng" dirty="0">
                <a:hlinkClick r:id="rId3"/>
              </a:rPr>
              <a:t>https://steemitimages.com/0x0/https://steemitimages.com/DQmaifkCiGrZmTv2uYnphr6Zu2QqcG19aKhUoaSXNgaQbBq/139.jpg</a:t>
            </a:r>
            <a:r>
              <a:rPr lang="en-GB" sz="1800" dirty="0"/>
              <a:t>  [Accessed 16 Jan. 2018].</a:t>
            </a:r>
          </a:p>
          <a:p>
            <a:pPr marL="0" indent="0">
              <a:buNone/>
            </a:pPr>
            <a:endParaRPr lang="en-GB" sz="1800" dirty="0"/>
          </a:p>
        </p:txBody>
      </p:sp>
    </p:spTree>
    <p:extLst>
      <p:ext uri="{BB962C8B-B14F-4D97-AF65-F5344CB8AC3E}">
        <p14:creationId xmlns:p14="http://schemas.microsoft.com/office/powerpoint/2010/main" val="3252800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4DA56-0373-4C99-A5D1-ECFD2FDD7E90}"/>
              </a:ext>
            </a:extLst>
          </p:cNvPr>
          <p:cNvSpPr>
            <a:spLocks noGrp="1"/>
          </p:cNvSpPr>
          <p:nvPr>
            <p:ph type="title"/>
          </p:nvPr>
        </p:nvSpPr>
        <p:spPr>
          <a:xfrm>
            <a:off x="1622121" y="2686050"/>
            <a:ext cx="9601200" cy="1485900"/>
          </a:xfrm>
        </p:spPr>
        <p:txBody>
          <a:bodyPr>
            <a:normAutofit/>
          </a:bodyPr>
          <a:lstStyle/>
          <a:p>
            <a:pPr algn="ctr"/>
            <a:r>
              <a:rPr lang="en-GB" sz="6000" b="1" u="sng" dirty="0"/>
              <a:t>Questions? </a:t>
            </a:r>
          </a:p>
        </p:txBody>
      </p:sp>
    </p:spTree>
    <p:extLst>
      <p:ext uri="{BB962C8B-B14F-4D97-AF65-F5344CB8AC3E}">
        <p14:creationId xmlns:p14="http://schemas.microsoft.com/office/powerpoint/2010/main" val="714020068"/>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A2E40"/>
      </a:dk2>
      <a:lt2>
        <a:srgbClr val="EBE7DD"/>
      </a:lt2>
      <a:accent1>
        <a:srgbClr val="69A1AB"/>
      </a:accent1>
      <a:accent2>
        <a:srgbClr val="F2C418"/>
      </a:accent2>
      <a:accent3>
        <a:srgbClr val="87492C"/>
      </a:accent3>
      <a:accent4>
        <a:srgbClr val="4A845E"/>
      </a:accent4>
      <a:accent5>
        <a:srgbClr val="DC9528"/>
      </a:accent5>
      <a:accent6>
        <a:srgbClr val="9A5D78"/>
      </a:accent6>
      <a:hlink>
        <a:srgbClr val="66C8E3"/>
      </a:hlink>
      <a:folHlink>
        <a:srgbClr val="B162A1"/>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17F9D331-421E-442F-B033-AF5B21A4485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331</TotalTime>
  <Words>1219</Words>
  <Application>Microsoft Office PowerPoint</Application>
  <PresentationFormat>Widescreen</PresentationFormat>
  <Paragraphs>65</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 DECODE</vt:lpstr>
      <vt:lpstr>Calibri</vt:lpstr>
      <vt:lpstr>Franklin Gothic Book</vt:lpstr>
      <vt:lpstr>Times New Roman</vt:lpstr>
      <vt:lpstr>Wingdings</vt:lpstr>
      <vt:lpstr>Crop</vt:lpstr>
      <vt:lpstr>Did Alexander the Great present himself as divine before his death in 323 BC?</vt:lpstr>
      <vt:lpstr>Alexander the man </vt:lpstr>
      <vt:lpstr>Importance of Siwa</vt:lpstr>
      <vt:lpstr>Alexander in Egypt</vt:lpstr>
      <vt:lpstr>Alexander at Siwa </vt:lpstr>
      <vt:lpstr>Ancient Sources for Alexander </vt:lpstr>
      <vt:lpstr>Differences in the ancient accounts</vt:lpstr>
      <vt:lpstr>Differences in the ancient accounts </vt:lpstr>
      <vt:lpstr>The importance of this to my dissertation</vt:lpstr>
      <vt:lpstr>What comes next:</vt:lpstr>
      <vt:lpstr>Bibliography </vt:lpstr>
      <vt:lpstr>Bibliography </vt:lpstr>
      <vt:lpstr>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Cerys</dc:creator>
  <cp:lastModifiedBy>Cerys</cp:lastModifiedBy>
  <cp:revision>37</cp:revision>
  <dcterms:created xsi:type="dcterms:W3CDTF">2018-01-22T12:31:32Z</dcterms:created>
  <dcterms:modified xsi:type="dcterms:W3CDTF">2018-01-22T18:13:40Z</dcterms:modified>
</cp:coreProperties>
</file>