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2"/>
  </p:notesMasterIdLst>
  <p:sldIdLst>
    <p:sldId id="256" r:id="rId2"/>
    <p:sldId id="260" r:id="rId3"/>
    <p:sldId id="257" r:id="rId4"/>
    <p:sldId id="258" r:id="rId5"/>
    <p:sldId id="259"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50"/>
    <p:restoredTop sz="87102"/>
  </p:normalViewPr>
  <p:slideViewPr>
    <p:cSldViewPr snapToGrid="0" snapToObjects="1">
      <p:cViewPr varScale="1">
        <p:scale>
          <a:sx n="93" d="100"/>
          <a:sy n="93" d="100"/>
        </p:scale>
        <p:origin x="680" y="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AD48C1-D929-0A45-8F80-38B861F8FC00}" type="datetimeFigureOut">
              <a:rPr lang="en-US" smtClean="0"/>
              <a:t>3/19/18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487A45-A815-1546-90D7-F0371F287538}" type="slidenum">
              <a:rPr lang="en-US" smtClean="0"/>
              <a:t>‹#›</a:t>
            </a:fld>
            <a:endParaRPr lang="en-US"/>
          </a:p>
        </p:txBody>
      </p:sp>
    </p:spTree>
    <p:extLst>
      <p:ext uri="{BB962C8B-B14F-4D97-AF65-F5344CB8AC3E}">
        <p14:creationId xmlns:p14="http://schemas.microsoft.com/office/powerpoint/2010/main" val="8790092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Min</a:t>
            </a:r>
          </a:p>
          <a:p>
            <a:endParaRPr lang="en-US" dirty="0"/>
          </a:p>
          <a:p>
            <a:r>
              <a:rPr lang="en-US" dirty="0"/>
              <a:t>Highlight importance.</a:t>
            </a:r>
          </a:p>
        </p:txBody>
      </p:sp>
      <p:sp>
        <p:nvSpPr>
          <p:cNvPr id="4" name="Slide Number Placeholder 3"/>
          <p:cNvSpPr>
            <a:spLocks noGrp="1"/>
          </p:cNvSpPr>
          <p:nvPr>
            <p:ph type="sldNum" sz="quarter" idx="10"/>
          </p:nvPr>
        </p:nvSpPr>
        <p:spPr/>
        <p:txBody>
          <a:bodyPr/>
          <a:lstStyle/>
          <a:p>
            <a:fld id="{BB487A45-A815-1546-90D7-F0371F287538}" type="slidenum">
              <a:rPr lang="en-US" smtClean="0"/>
              <a:t>1</a:t>
            </a:fld>
            <a:endParaRPr lang="en-US"/>
          </a:p>
        </p:txBody>
      </p:sp>
    </p:spTree>
    <p:extLst>
      <p:ext uri="{BB962C8B-B14F-4D97-AF65-F5344CB8AC3E}">
        <p14:creationId xmlns:p14="http://schemas.microsoft.com/office/powerpoint/2010/main" val="9692133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Mins</a:t>
            </a:r>
          </a:p>
        </p:txBody>
      </p:sp>
      <p:sp>
        <p:nvSpPr>
          <p:cNvPr id="4" name="Slide Number Placeholder 3"/>
          <p:cNvSpPr>
            <a:spLocks noGrp="1"/>
          </p:cNvSpPr>
          <p:nvPr>
            <p:ph type="sldNum" sz="quarter" idx="10"/>
          </p:nvPr>
        </p:nvSpPr>
        <p:spPr/>
        <p:txBody>
          <a:bodyPr/>
          <a:lstStyle/>
          <a:p>
            <a:fld id="{BB487A45-A815-1546-90D7-F0371F287538}" type="slidenum">
              <a:rPr lang="en-US" smtClean="0"/>
              <a:t>2</a:t>
            </a:fld>
            <a:endParaRPr lang="en-US"/>
          </a:p>
        </p:txBody>
      </p:sp>
    </p:spTree>
    <p:extLst>
      <p:ext uri="{BB962C8B-B14F-4D97-AF65-F5344CB8AC3E}">
        <p14:creationId xmlns:p14="http://schemas.microsoft.com/office/powerpoint/2010/main" val="14943137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Mins</a:t>
            </a:r>
          </a:p>
          <a:p>
            <a:endParaRPr lang="en-US" dirty="0"/>
          </a:p>
          <a:p>
            <a:r>
              <a:rPr lang="en-US" dirty="0"/>
              <a:t>Highlight the command words.</a:t>
            </a:r>
          </a:p>
        </p:txBody>
      </p:sp>
      <p:sp>
        <p:nvSpPr>
          <p:cNvPr id="4" name="Slide Number Placeholder 3"/>
          <p:cNvSpPr>
            <a:spLocks noGrp="1"/>
          </p:cNvSpPr>
          <p:nvPr>
            <p:ph type="sldNum" sz="quarter" idx="10"/>
          </p:nvPr>
        </p:nvSpPr>
        <p:spPr/>
        <p:txBody>
          <a:bodyPr/>
          <a:lstStyle/>
          <a:p>
            <a:fld id="{BB487A45-A815-1546-90D7-F0371F287538}" type="slidenum">
              <a:rPr lang="en-US" smtClean="0"/>
              <a:t>3</a:t>
            </a:fld>
            <a:endParaRPr lang="en-US"/>
          </a:p>
        </p:txBody>
      </p:sp>
    </p:spTree>
    <p:extLst>
      <p:ext uri="{BB962C8B-B14F-4D97-AF65-F5344CB8AC3E}">
        <p14:creationId xmlns:p14="http://schemas.microsoft.com/office/powerpoint/2010/main" val="20019723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 Mins</a:t>
            </a:r>
          </a:p>
        </p:txBody>
      </p:sp>
      <p:sp>
        <p:nvSpPr>
          <p:cNvPr id="4" name="Slide Number Placeholder 3"/>
          <p:cNvSpPr>
            <a:spLocks noGrp="1"/>
          </p:cNvSpPr>
          <p:nvPr>
            <p:ph type="sldNum" sz="quarter" idx="10"/>
          </p:nvPr>
        </p:nvSpPr>
        <p:spPr/>
        <p:txBody>
          <a:bodyPr/>
          <a:lstStyle/>
          <a:p>
            <a:fld id="{BB487A45-A815-1546-90D7-F0371F287538}" type="slidenum">
              <a:rPr lang="en-US" smtClean="0"/>
              <a:t>4</a:t>
            </a:fld>
            <a:endParaRPr lang="en-US"/>
          </a:p>
        </p:txBody>
      </p:sp>
    </p:spTree>
    <p:extLst>
      <p:ext uri="{BB962C8B-B14F-4D97-AF65-F5344CB8AC3E}">
        <p14:creationId xmlns:p14="http://schemas.microsoft.com/office/powerpoint/2010/main" val="2792488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Mins</a:t>
            </a:r>
          </a:p>
        </p:txBody>
      </p:sp>
      <p:sp>
        <p:nvSpPr>
          <p:cNvPr id="4" name="Slide Number Placeholder 3"/>
          <p:cNvSpPr>
            <a:spLocks noGrp="1"/>
          </p:cNvSpPr>
          <p:nvPr>
            <p:ph type="sldNum" sz="quarter" idx="10"/>
          </p:nvPr>
        </p:nvSpPr>
        <p:spPr/>
        <p:txBody>
          <a:bodyPr/>
          <a:lstStyle/>
          <a:p>
            <a:fld id="{BB487A45-A815-1546-90D7-F0371F287538}" type="slidenum">
              <a:rPr lang="en-US" smtClean="0"/>
              <a:t>5</a:t>
            </a:fld>
            <a:endParaRPr lang="en-US"/>
          </a:p>
        </p:txBody>
      </p:sp>
    </p:spTree>
    <p:extLst>
      <p:ext uri="{BB962C8B-B14F-4D97-AF65-F5344CB8AC3E}">
        <p14:creationId xmlns:p14="http://schemas.microsoft.com/office/powerpoint/2010/main" val="7968292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25 Mins</a:t>
            </a:r>
          </a:p>
        </p:txBody>
      </p:sp>
      <p:sp>
        <p:nvSpPr>
          <p:cNvPr id="4" name="Slide Number Placeholder 3"/>
          <p:cNvSpPr>
            <a:spLocks noGrp="1"/>
          </p:cNvSpPr>
          <p:nvPr>
            <p:ph type="sldNum" sz="quarter" idx="10"/>
          </p:nvPr>
        </p:nvSpPr>
        <p:spPr/>
        <p:txBody>
          <a:bodyPr/>
          <a:lstStyle/>
          <a:p>
            <a:fld id="{BB487A45-A815-1546-90D7-F0371F287538}" type="slidenum">
              <a:rPr lang="en-US" smtClean="0"/>
              <a:t>6</a:t>
            </a:fld>
            <a:endParaRPr lang="en-US"/>
          </a:p>
        </p:txBody>
      </p:sp>
    </p:spTree>
    <p:extLst>
      <p:ext uri="{BB962C8B-B14F-4D97-AF65-F5344CB8AC3E}">
        <p14:creationId xmlns:p14="http://schemas.microsoft.com/office/powerpoint/2010/main" val="2770083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28 Mins</a:t>
            </a:r>
          </a:p>
        </p:txBody>
      </p:sp>
      <p:sp>
        <p:nvSpPr>
          <p:cNvPr id="4" name="Slide Number Placeholder 3"/>
          <p:cNvSpPr>
            <a:spLocks noGrp="1"/>
          </p:cNvSpPr>
          <p:nvPr>
            <p:ph type="sldNum" sz="quarter" idx="10"/>
          </p:nvPr>
        </p:nvSpPr>
        <p:spPr/>
        <p:txBody>
          <a:bodyPr/>
          <a:lstStyle/>
          <a:p>
            <a:fld id="{BB487A45-A815-1546-90D7-F0371F287538}" type="slidenum">
              <a:rPr lang="en-US" smtClean="0"/>
              <a:t>7</a:t>
            </a:fld>
            <a:endParaRPr lang="en-US"/>
          </a:p>
        </p:txBody>
      </p:sp>
    </p:spTree>
    <p:extLst>
      <p:ext uri="{BB962C8B-B14F-4D97-AF65-F5344CB8AC3E}">
        <p14:creationId xmlns:p14="http://schemas.microsoft.com/office/powerpoint/2010/main" val="3529022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36 Mins</a:t>
            </a:r>
          </a:p>
          <a:p>
            <a:endParaRPr lang="en-US" dirty="0"/>
          </a:p>
          <a:p>
            <a:r>
              <a:rPr lang="en-US" dirty="0"/>
              <a:t>First work out max time to spend.</a:t>
            </a:r>
          </a:p>
          <a:p>
            <a:endParaRPr lang="en-US" dirty="0"/>
          </a:p>
          <a:p>
            <a:r>
              <a:rPr lang="en-US" dirty="0"/>
              <a:t>Then how marks are awarded.</a:t>
            </a:r>
          </a:p>
        </p:txBody>
      </p:sp>
      <p:sp>
        <p:nvSpPr>
          <p:cNvPr id="4" name="Slide Number Placeholder 3"/>
          <p:cNvSpPr>
            <a:spLocks noGrp="1"/>
          </p:cNvSpPr>
          <p:nvPr>
            <p:ph type="sldNum" sz="quarter" idx="10"/>
          </p:nvPr>
        </p:nvSpPr>
        <p:spPr/>
        <p:txBody>
          <a:bodyPr/>
          <a:lstStyle/>
          <a:p>
            <a:fld id="{BB487A45-A815-1546-90D7-F0371F287538}" type="slidenum">
              <a:rPr lang="en-US" smtClean="0"/>
              <a:t>8</a:t>
            </a:fld>
            <a:endParaRPr lang="en-US"/>
          </a:p>
        </p:txBody>
      </p:sp>
    </p:spTree>
    <p:extLst>
      <p:ext uri="{BB962C8B-B14F-4D97-AF65-F5344CB8AC3E}">
        <p14:creationId xmlns:p14="http://schemas.microsoft.com/office/powerpoint/2010/main" val="4827890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56 Mins</a:t>
            </a:r>
          </a:p>
        </p:txBody>
      </p:sp>
      <p:sp>
        <p:nvSpPr>
          <p:cNvPr id="4" name="Slide Number Placeholder 3"/>
          <p:cNvSpPr>
            <a:spLocks noGrp="1"/>
          </p:cNvSpPr>
          <p:nvPr>
            <p:ph type="sldNum" sz="quarter" idx="10"/>
          </p:nvPr>
        </p:nvSpPr>
        <p:spPr/>
        <p:txBody>
          <a:bodyPr/>
          <a:lstStyle/>
          <a:p>
            <a:fld id="{BB487A45-A815-1546-90D7-F0371F287538}" type="slidenum">
              <a:rPr lang="en-US" smtClean="0"/>
              <a:t>9</a:t>
            </a:fld>
            <a:endParaRPr lang="en-US"/>
          </a:p>
        </p:txBody>
      </p:sp>
    </p:spTree>
    <p:extLst>
      <p:ext uri="{BB962C8B-B14F-4D97-AF65-F5344CB8AC3E}">
        <p14:creationId xmlns:p14="http://schemas.microsoft.com/office/powerpoint/2010/main" val="1447462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60 Mins</a:t>
            </a:r>
          </a:p>
          <a:p>
            <a:endParaRPr lang="en-US" dirty="0"/>
          </a:p>
          <a:p>
            <a:r>
              <a:rPr lang="en-US" dirty="0"/>
              <a:t>1</a:t>
            </a:r>
            <a:r>
              <a:rPr lang="en-US" baseline="0" dirty="0"/>
              <a:t> </a:t>
            </a:r>
            <a:r>
              <a:rPr lang="mr-IN" baseline="0" dirty="0"/>
              <a:t>–</a:t>
            </a:r>
            <a:r>
              <a:rPr lang="en-US" baseline="0" dirty="0"/>
              <a:t> Work out timing.</a:t>
            </a:r>
          </a:p>
          <a:p>
            <a:r>
              <a:rPr lang="en-US" baseline="0" dirty="0"/>
              <a:t>2 </a:t>
            </a:r>
            <a:r>
              <a:rPr lang="mr-IN" baseline="0" dirty="0"/>
              <a:t>–</a:t>
            </a:r>
            <a:r>
              <a:rPr lang="en-US" baseline="0" dirty="0"/>
              <a:t> Split marks. Braking phase (1 Mark), Braking Assistance (1 Mark)</a:t>
            </a:r>
          </a:p>
          <a:p>
            <a:r>
              <a:rPr lang="en-US" baseline="0" dirty="0"/>
              <a:t>3 </a:t>
            </a:r>
            <a:r>
              <a:rPr lang="mr-IN" baseline="0" dirty="0"/>
              <a:t>–</a:t>
            </a:r>
            <a:r>
              <a:rPr lang="en-US" baseline="0" dirty="0"/>
              <a:t> Answer question.</a:t>
            </a:r>
            <a:endParaRPr lang="en-US" dirty="0"/>
          </a:p>
        </p:txBody>
      </p:sp>
      <p:sp>
        <p:nvSpPr>
          <p:cNvPr id="4" name="Slide Number Placeholder 3"/>
          <p:cNvSpPr>
            <a:spLocks noGrp="1"/>
          </p:cNvSpPr>
          <p:nvPr>
            <p:ph type="sldNum" sz="quarter" idx="10"/>
          </p:nvPr>
        </p:nvSpPr>
        <p:spPr/>
        <p:txBody>
          <a:bodyPr/>
          <a:lstStyle/>
          <a:p>
            <a:fld id="{BB487A45-A815-1546-90D7-F0371F287538}" type="slidenum">
              <a:rPr lang="en-US" smtClean="0"/>
              <a:t>10</a:t>
            </a:fld>
            <a:endParaRPr lang="en-US"/>
          </a:p>
        </p:txBody>
      </p:sp>
    </p:spTree>
    <p:extLst>
      <p:ext uri="{BB962C8B-B14F-4D97-AF65-F5344CB8AC3E}">
        <p14:creationId xmlns:p14="http://schemas.microsoft.com/office/powerpoint/2010/main" val="8182734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219200" y="2516625"/>
            <a:ext cx="9753600" cy="2595025"/>
          </a:xfrm>
        </p:spPr>
        <p:txBody>
          <a:bodyPr>
            <a:normAutofit/>
          </a:bodyPr>
          <a:lstStyle>
            <a:lvl1pPr>
              <a:defRPr sz="4800"/>
            </a:lvl1pPr>
          </a:lstStyle>
          <a:p>
            <a:r>
              <a:rPr lang="en-US"/>
              <a:t>Click to edit Master title style</a:t>
            </a:r>
          </a:p>
        </p:txBody>
      </p:sp>
      <p:sp>
        <p:nvSpPr>
          <p:cNvPr id="3" name="Subtitle 2"/>
          <p:cNvSpPr>
            <a:spLocks noGrp="1"/>
          </p:cNvSpPr>
          <p:nvPr>
            <p:ph type="subTitle" idx="1"/>
          </p:nvPr>
        </p:nvSpPr>
        <p:spPr>
          <a:xfrm>
            <a:off x="1219200" y="5166530"/>
            <a:ext cx="9753600" cy="1144632"/>
          </a:xfrm>
        </p:spPr>
        <p:txBody>
          <a:bodyPr>
            <a:normAutofit/>
          </a:bodyPr>
          <a:lstStyle>
            <a:lvl1pPr marL="0" indent="0" algn="l">
              <a:buNone/>
              <a:defRPr sz="22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E2C6EAE-CBFC-C84D-A2D6-6080CC7ED673}" type="datetimeFigureOut">
              <a:rPr lang="en-US" smtClean="0"/>
              <a:t>3/19/18</a:t>
            </a:fld>
            <a:endParaRPr lang="en-US"/>
          </a:p>
        </p:txBody>
      </p:sp>
      <p:sp>
        <p:nvSpPr>
          <p:cNvPr id="8" name="Slide Number Placeholder 7"/>
          <p:cNvSpPr>
            <a:spLocks noGrp="1"/>
          </p:cNvSpPr>
          <p:nvPr>
            <p:ph type="sldNum" sz="quarter" idx="11"/>
          </p:nvPr>
        </p:nvSpPr>
        <p:spPr/>
        <p:txBody>
          <a:bodyPr/>
          <a:lstStyle/>
          <a:p>
            <a:fld id="{CCFE99A4-B2A8-DA41-BD7B-C267AD349CBE}" type="slidenum">
              <a:rPr lang="en-US" smtClean="0"/>
              <a:t>‹#›</a:t>
            </a:fld>
            <a:endParaRPr lang="en-US"/>
          </a:p>
        </p:txBody>
      </p:sp>
      <p:sp>
        <p:nvSpPr>
          <p:cNvPr id="9" name="Footer Placeholder 8"/>
          <p:cNvSpPr>
            <a:spLocks noGrp="1"/>
          </p:cNvSpPr>
          <p:nvPr>
            <p:ph type="ftr" sz="quarter" idx="12"/>
          </p:nvPr>
        </p:nvSpPr>
        <p:spPr/>
        <p:txBody>
          <a:bodyPr/>
          <a:lstStyle/>
          <a:p>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2C6EAE-CBFC-C84D-A2D6-6080CC7ED673}" type="datetimeFigureOut">
              <a:rPr lang="en-US" smtClean="0"/>
              <a:t>3/19/18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FE99A4-B2A8-DA41-BD7B-C267AD349CB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9200" y="5017572"/>
            <a:ext cx="9753600" cy="1293592"/>
          </a:xfrm>
        </p:spPr>
        <p:txBody>
          <a:bodyPr anchor="t"/>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219200" y="3865098"/>
            <a:ext cx="9753600" cy="1098439"/>
          </a:xfrm>
        </p:spPr>
        <p:txBody>
          <a:bodyPr anchor="b"/>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2C6EAE-CBFC-C84D-A2D6-6080CC7ED673}" type="datetimeFigureOut">
              <a:rPr lang="en-US" smtClean="0"/>
              <a:t>3/19/18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FE99A4-B2A8-DA41-BD7B-C267AD349CB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1E2C6EAE-CBFC-C84D-A2D6-6080CC7ED673}" type="datetimeFigureOut">
              <a:rPr lang="en-US" smtClean="0"/>
              <a:t>3/19/18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FE99A4-B2A8-DA41-BD7B-C267AD349CBE}" type="slidenum">
              <a:rPr lang="en-US" smtClean="0"/>
              <a:t>‹#›</a:t>
            </a:fld>
            <a:endParaRPr lang="en-US"/>
          </a:p>
        </p:txBody>
      </p:sp>
      <p:sp>
        <p:nvSpPr>
          <p:cNvPr id="9" name="Title 8"/>
          <p:cNvSpPr>
            <a:spLocks noGrp="1"/>
          </p:cNvSpPr>
          <p:nvPr>
            <p:ph type="title"/>
          </p:nvPr>
        </p:nvSpPr>
        <p:spPr>
          <a:xfrm>
            <a:off x="1219200" y="1544716"/>
            <a:ext cx="9753600" cy="1154097"/>
          </a:xfrm>
        </p:spPr>
        <p:txBody>
          <a:bodyPr/>
          <a:lstStyle/>
          <a:p>
            <a:r>
              <a:rPr lang="en-US"/>
              <a:t>Click to edit Master title style</a:t>
            </a:r>
          </a:p>
        </p:txBody>
      </p:sp>
      <p:sp>
        <p:nvSpPr>
          <p:cNvPr id="8" name="Content Placeholder 7"/>
          <p:cNvSpPr>
            <a:spLocks noGrp="1"/>
          </p:cNvSpPr>
          <p:nvPr>
            <p:ph sz="quarter" idx="13"/>
          </p:nvPr>
        </p:nvSpPr>
        <p:spPr>
          <a:xfrm>
            <a:off x="1219200" y="2743200"/>
            <a:ext cx="475488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6242304" y="2743201"/>
            <a:ext cx="4754880" cy="35956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488464" y="2743200"/>
            <a:ext cx="4486656" cy="621792"/>
          </a:xfrm>
        </p:spPr>
        <p:txBody>
          <a:bodyPr anchor="b">
            <a:noAutofit/>
          </a:bodyPr>
          <a:lstStyle>
            <a:lvl1pPr marL="0" indent="0">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6513526" y="2743200"/>
            <a:ext cx="4482749" cy="621792"/>
          </a:xfrm>
        </p:spPr>
        <p:txBody>
          <a:bodyPr anchor="b">
            <a:noAutofit/>
          </a:bodyPr>
          <a:lstStyle>
            <a:lvl1pPr marL="0" indent="0">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1E2C6EAE-CBFC-C84D-A2D6-6080CC7ED673}" type="datetimeFigureOut">
              <a:rPr lang="en-US" smtClean="0"/>
              <a:t>3/19/18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CFE99A4-B2A8-DA41-BD7B-C267AD349CBE}" type="slidenum">
              <a:rPr lang="en-US" smtClean="0"/>
              <a:t>‹#›</a:t>
            </a:fld>
            <a:endParaRPr lang="en-US"/>
          </a:p>
        </p:txBody>
      </p:sp>
      <p:sp>
        <p:nvSpPr>
          <p:cNvPr id="10" name="Title 9"/>
          <p:cNvSpPr>
            <a:spLocks noGrp="1"/>
          </p:cNvSpPr>
          <p:nvPr>
            <p:ph type="title"/>
          </p:nvPr>
        </p:nvSpPr>
        <p:spPr>
          <a:xfrm>
            <a:off x="1219200" y="1544716"/>
            <a:ext cx="9753600" cy="1154097"/>
          </a:xfrm>
        </p:spPr>
        <p:txBody>
          <a:bodyPr/>
          <a:lstStyle/>
          <a:p>
            <a:r>
              <a:rPr lang="en-US"/>
              <a:t>Click to edit Master title style</a:t>
            </a:r>
            <a:endParaRPr lang="en-US" dirty="0"/>
          </a:p>
        </p:txBody>
      </p:sp>
      <p:sp>
        <p:nvSpPr>
          <p:cNvPr id="11" name="Content Placeholder 10"/>
          <p:cNvSpPr>
            <a:spLocks noGrp="1"/>
          </p:cNvSpPr>
          <p:nvPr>
            <p:ph sz="quarter" idx="13"/>
          </p:nvPr>
        </p:nvSpPr>
        <p:spPr>
          <a:xfrm>
            <a:off x="1219200" y="3383280"/>
            <a:ext cx="4754880" cy="29535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6242303" y="3383280"/>
            <a:ext cx="4754880" cy="29535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E2C6EAE-CBFC-C84D-A2D6-6080CC7ED673}" type="datetimeFigureOut">
              <a:rPr lang="en-US" smtClean="0"/>
              <a:t>3/19/18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CFE99A4-B2A8-DA41-BD7B-C267AD349CB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2C6EAE-CBFC-C84D-A2D6-6080CC7ED673}" type="datetimeFigureOut">
              <a:rPr lang="en-US" smtClean="0"/>
              <a:t>3/19/18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CFE99A4-B2A8-DA41-BD7B-C267AD349CB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9200" y="1825363"/>
            <a:ext cx="3934581" cy="2173015"/>
          </a:xfrm>
        </p:spPr>
        <p:txBody>
          <a:bodyPr anchor="b">
            <a:normAutofit/>
          </a:bodyPr>
          <a:lstStyle>
            <a:lvl1pPr algn="l">
              <a:defRPr sz="2800" b="0"/>
            </a:lvl1pPr>
          </a:lstStyle>
          <a:p>
            <a:r>
              <a:rPr lang="en-US"/>
              <a:t>Click to edit Master title style</a:t>
            </a:r>
            <a:endParaRPr lang="en-US" dirty="0"/>
          </a:p>
        </p:txBody>
      </p:sp>
      <p:sp>
        <p:nvSpPr>
          <p:cNvPr id="3" name="Content Placeholder 2"/>
          <p:cNvSpPr>
            <a:spLocks noGrp="1"/>
          </p:cNvSpPr>
          <p:nvPr>
            <p:ph idx="1"/>
          </p:nvPr>
        </p:nvSpPr>
        <p:spPr>
          <a:xfrm>
            <a:off x="5362336" y="1826709"/>
            <a:ext cx="5610464" cy="4476614"/>
          </a:xfrm>
        </p:spPr>
        <p:txBody>
          <a:bodyPr anchor="ct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19200" y="4061096"/>
            <a:ext cx="3934581" cy="22453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E2C6EAE-CBFC-C84D-A2D6-6080CC7ED673}" type="datetimeFigureOut">
              <a:rPr lang="en-US" smtClean="0"/>
              <a:t>3/19/18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FE99A4-B2A8-DA41-BD7B-C267AD349CB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9200" y="1828800"/>
            <a:ext cx="3938016" cy="2176272"/>
          </a:xfrm>
        </p:spPr>
        <p:txBody>
          <a:bodyPr anchor="b">
            <a:normAutofit/>
          </a:bodyPr>
          <a:lstStyle>
            <a:lvl1pPr algn="l">
              <a:defRPr sz="2800" b="0"/>
            </a:lvl1pPr>
          </a:lstStyle>
          <a:p>
            <a:r>
              <a:rPr lang="en-US"/>
              <a:t>Click to edit Master title style</a:t>
            </a:r>
            <a:endParaRPr lang="en-US" dirty="0"/>
          </a:p>
        </p:txBody>
      </p:sp>
      <p:sp>
        <p:nvSpPr>
          <p:cNvPr id="3" name="Picture Placeholder 2"/>
          <p:cNvSpPr>
            <a:spLocks noGrp="1"/>
          </p:cNvSpPr>
          <p:nvPr>
            <p:ph type="pic" idx="1"/>
          </p:nvPr>
        </p:nvSpPr>
        <p:spPr>
          <a:xfrm>
            <a:off x="5588000" y="2286000"/>
            <a:ext cx="5384800" cy="3352800"/>
          </a:xfrm>
          <a:solidFill>
            <a:schemeClr val="accent2"/>
          </a:solidFill>
          <a:ln w="12700">
            <a:noFill/>
          </a:ln>
          <a:effectLst>
            <a:reflection blurRad="12700" stA="30000" endPos="30000" dist="31750" dir="5400000" sy="-100000" algn="bl" rotWithShape="0"/>
          </a:effectLst>
          <a:scene3d>
            <a:camera prst="perspectiveRight" fov="2700000">
              <a:rot lat="240000" lon="900000" rev="0"/>
            </a:camera>
            <a:lightRig rig="threePt" dir="t">
              <a:rot lat="0" lon="0" rev="2700000"/>
            </a:lightRig>
          </a:scene3d>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1219200" y="4059936"/>
            <a:ext cx="3938016" cy="2249424"/>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E2C6EAE-CBFC-C84D-A2D6-6080CC7ED673}" type="datetimeFigureOut">
              <a:rPr lang="en-US" smtClean="0"/>
              <a:t>3/19/18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FE99A4-B2A8-DA41-BD7B-C267AD349CB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E2C6EAE-CBFC-C84D-A2D6-6080CC7ED673}" type="datetimeFigureOut">
              <a:rPr lang="en-US" smtClean="0"/>
              <a:t>3/19/18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FE99A4-B2A8-DA41-BD7B-C267AD349CB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31201" y="1826709"/>
            <a:ext cx="1989999" cy="448445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39365" y="1826709"/>
            <a:ext cx="6988635" cy="448445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E2C6EAE-CBFC-C84D-A2D6-6080CC7ED673}" type="datetimeFigureOut">
              <a:rPr lang="en-US" smtClean="0"/>
              <a:t>3/19/18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FE99A4-B2A8-DA41-BD7B-C267AD349CBE}"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10" name="Rectangle 9"/>
          <p:cNvSpPr/>
          <p:nvPr/>
        </p:nvSpPr>
        <p:spPr>
          <a:xfrm>
            <a:off x="11247024" y="573807"/>
            <a:ext cx="114981" cy="5723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1" name="Rectangle 10"/>
          <p:cNvSpPr/>
          <p:nvPr/>
        </p:nvSpPr>
        <p:spPr>
          <a:xfrm>
            <a:off x="11425892" y="573807"/>
            <a:ext cx="768096" cy="5723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Placeholder 1"/>
          <p:cNvSpPr>
            <a:spLocks noGrp="1"/>
          </p:cNvSpPr>
          <p:nvPr>
            <p:ph type="title"/>
          </p:nvPr>
        </p:nvSpPr>
        <p:spPr>
          <a:xfrm>
            <a:off x="1219200" y="1544716"/>
            <a:ext cx="9753600" cy="115409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219200" y="2769834"/>
            <a:ext cx="9753600" cy="353952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010254" y="548797"/>
            <a:ext cx="1585509" cy="297918"/>
          </a:xfrm>
          <a:prstGeom prst="rect">
            <a:avLst/>
          </a:prstGeom>
        </p:spPr>
        <p:txBody>
          <a:bodyPr vert="horz" lIns="91440" tIns="45720" rIns="91440" bIns="45720" rtlCol="0" anchor="ctr"/>
          <a:lstStyle>
            <a:lvl1pPr algn="l">
              <a:defRPr sz="1200">
                <a:solidFill>
                  <a:schemeClr val="tx1">
                    <a:alpha val="50000"/>
                  </a:schemeClr>
                </a:solidFill>
              </a:defRPr>
            </a:lvl1pPr>
          </a:lstStyle>
          <a:p>
            <a:fld id="{1E2C6EAE-CBFC-C84D-A2D6-6080CC7ED673}" type="datetimeFigureOut">
              <a:rPr lang="en-US" smtClean="0"/>
              <a:t>3/19/18</a:t>
            </a:fld>
            <a:endParaRPr lang="en-US"/>
          </a:p>
        </p:txBody>
      </p:sp>
      <p:sp>
        <p:nvSpPr>
          <p:cNvPr id="6" name="Slide Number Placeholder 5"/>
          <p:cNvSpPr>
            <a:spLocks noGrp="1"/>
          </p:cNvSpPr>
          <p:nvPr>
            <p:ph type="sldNum" sz="quarter" idx="4"/>
          </p:nvPr>
        </p:nvSpPr>
        <p:spPr>
          <a:xfrm>
            <a:off x="9752554" y="548797"/>
            <a:ext cx="1254937" cy="301752"/>
          </a:xfrm>
          <a:prstGeom prst="rect">
            <a:avLst/>
          </a:prstGeom>
        </p:spPr>
        <p:txBody>
          <a:bodyPr vert="horz" lIns="91440" tIns="45720" rIns="91440" bIns="45720" rtlCol="0" anchor="ctr"/>
          <a:lstStyle>
            <a:lvl1pPr algn="r">
              <a:defRPr sz="1200">
                <a:solidFill>
                  <a:schemeClr val="tx1"/>
                </a:solidFill>
              </a:defRPr>
            </a:lvl1pPr>
          </a:lstStyle>
          <a:p>
            <a:fld id="{CCFE99A4-B2A8-DA41-BD7B-C267AD349CBE}" type="slidenum">
              <a:rPr lang="en-US" smtClean="0"/>
              <a:t>‹#›</a:t>
            </a:fld>
            <a:endParaRPr lang="en-US"/>
          </a:p>
        </p:txBody>
      </p:sp>
      <p:sp>
        <p:nvSpPr>
          <p:cNvPr id="5" name="Footer Placeholder 4"/>
          <p:cNvSpPr>
            <a:spLocks noGrp="1"/>
          </p:cNvSpPr>
          <p:nvPr>
            <p:ph type="ftr" sz="quarter" idx="3"/>
          </p:nvPr>
        </p:nvSpPr>
        <p:spPr>
          <a:xfrm>
            <a:off x="8011585" y="855957"/>
            <a:ext cx="2995319" cy="301227"/>
          </a:xfrm>
          <a:prstGeom prst="rect">
            <a:avLst/>
          </a:prstGeom>
        </p:spPr>
        <p:txBody>
          <a:bodyPr vert="horz" lIns="91440" tIns="0" rIns="91440" bIns="45720" rtlCol="0" anchor="t"/>
          <a:lstStyle>
            <a:lvl1pPr algn="l">
              <a:defRPr sz="1000">
                <a:solidFill>
                  <a:schemeClr val="tx1"/>
                </a:solidFill>
              </a:defRPr>
            </a:lvl1pPr>
          </a:lstStyle>
          <a:p>
            <a:endParaRPr lang="en-US"/>
          </a:p>
        </p:txBody>
      </p:sp>
    </p:spTree>
    <p:extLst>
      <p:ext uri="{BB962C8B-B14F-4D97-AF65-F5344CB8AC3E}">
        <p14:creationId xmlns:p14="http://schemas.microsoft.com/office/powerpoint/2010/main" val="161748180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182880" algn="l" defTabSz="914400" rtl="0" eaLnBrk="1" latinLnBrk="0" hangingPunct="1">
        <a:spcBef>
          <a:spcPct val="20000"/>
        </a:spcBef>
        <a:buClr>
          <a:schemeClr val="tx2"/>
        </a:buClr>
        <a:buFont typeface="Wingdings" charset="2"/>
        <a:buChar char="§"/>
        <a:defRPr sz="2000" kern="1200">
          <a:solidFill>
            <a:schemeClr val="tx1"/>
          </a:solidFill>
          <a:latin typeface="+mn-lt"/>
          <a:ea typeface="+mn-ea"/>
          <a:cs typeface="+mn-cs"/>
        </a:defRPr>
      </a:lvl1pPr>
      <a:lvl2pPr marL="502920" indent="-182880" algn="l" defTabSz="914400" rtl="0" eaLnBrk="1" latinLnBrk="0" hangingPunct="1">
        <a:spcBef>
          <a:spcPct val="20000"/>
        </a:spcBef>
        <a:buClr>
          <a:schemeClr val="tx2"/>
        </a:buClr>
        <a:buFont typeface="Wingdings" charset="2"/>
        <a:buChar char="§"/>
        <a:defRPr sz="1800" kern="1200">
          <a:solidFill>
            <a:schemeClr val="tx1"/>
          </a:solidFill>
          <a:latin typeface="+mn-lt"/>
          <a:ea typeface="+mn-ea"/>
          <a:cs typeface="+mn-cs"/>
        </a:defRPr>
      </a:lvl2pPr>
      <a:lvl3pPr marL="685800" indent="-182880" algn="l" defTabSz="914400" rtl="0" eaLnBrk="1" latinLnBrk="0" hangingPunct="1">
        <a:spcBef>
          <a:spcPct val="20000"/>
        </a:spcBef>
        <a:buClr>
          <a:schemeClr val="tx2"/>
        </a:buClr>
        <a:buFont typeface="Wingdings" charset="2"/>
        <a:buChar char="§"/>
        <a:defRPr sz="1600" kern="1200">
          <a:solidFill>
            <a:schemeClr val="tx1"/>
          </a:solidFill>
          <a:latin typeface="+mn-lt"/>
          <a:ea typeface="+mn-ea"/>
          <a:cs typeface="+mn-cs"/>
        </a:defRPr>
      </a:lvl3pPr>
      <a:lvl4pPr marL="914400" indent="-182880" algn="l" defTabSz="914400" rtl="0" eaLnBrk="1" latinLnBrk="0" hangingPunct="1">
        <a:spcBef>
          <a:spcPct val="20000"/>
        </a:spcBef>
        <a:buClr>
          <a:schemeClr val="tx2"/>
        </a:buClr>
        <a:buFont typeface="Wingdings" charset="2"/>
        <a:buChar char="§"/>
        <a:defRPr sz="1400" kern="1200">
          <a:solidFill>
            <a:schemeClr val="tx1"/>
          </a:solidFill>
          <a:latin typeface="+mn-lt"/>
          <a:ea typeface="+mn-ea"/>
          <a:cs typeface="+mn-cs"/>
        </a:defRPr>
      </a:lvl4pPr>
      <a:lvl5pPr marL="1143000" indent="-182880" algn="l" defTabSz="914400" rtl="0" eaLnBrk="1" latinLnBrk="0" hangingPunct="1">
        <a:spcBef>
          <a:spcPct val="20000"/>
        </a:spcBef>
        <a:buClr>
          <a:schemeClr val="tx2"/>
        </a:buClr>
        <a:buFont typeface="Wingdings" charset="2"/>
        <a:buChar char="§"/>
        <a:defRPr sz="1400" kern="1200">
          <a:solidFill>
            <a:schemeClr val="tx1"/>
          </a:solidFill>
          <a:latin typeface="+mn-lt"/>
          <a:ea typeface="+mn-ea"/>
          <a:cs typeface="+mn-cs"/>
        </a:defRPr>
      </a:lvl5pPr>
      <a:lvl6pPr marL="1371600" indent="-182880" algn="l" defTabSz="914400" rtl="0" eaLnBrk="1" latinLnBrk="0" hangingPunct="1">
        <a:spcBef>
          <a:spcPct val="20000"/>
        </a:spcBef>
        <a:buClr>
          <a:schemeClr val="tx2"/>
        </a:buClr>
        <a:buFont typeface="Wingdings" pitchFamily="2" charset="2"/>
        <a:buChar char="§"/>
        <a:defRPr sz="1400" kern="1200">
          <a:solidFill>
            <a:schemeClr val="tx1"/>
          </a:solidFill>
          <a:latin typeface="+mn-lt"/>
          <a:ea typeface="+mn-ea"/>
          <a:cs typeface="+mn-cs"/>
        </a:defRPr>
      </a:lvl6pPr>
      <a:lvl7pPr marL="1600200" indent="-182880" algn="l" defTabSz="914400" rtl="0" eaLnBrk="1" latinLnBrk="0" hangingPunct="1">
        <a:spcBef>
          <a:spcPct val="20000"/>
        </a:spcBef>
        <a:buClr>
          <a:schemeClr val="tx2"/>
        </a:buClr>
        <a:buFont typeface="Wingdings" pitchFamily="2" charset="2"/>
        <a:buChar char="§"/>
        <a:defRPr sz="1400" kern="1200">
          <a:solidFill>
            <a:schemeClr val="tx1"/>
          </a:solidFill>
          <a:latin typeface="+mn-lt"/>
          <a:ea typeface="+mn-ea"/>
          <a:cs typeface="+mn-cs"/>
        </a:defRPr>
      </a:lvl7pPr>
      <a:lvl8pPr marL="1828800" indent="-182880" algn="l" defTabSz="914400" rtl="0" eaLnBrk="1" latinLnBrk="0" hangingPunct="1">
        <a:spcBef>
          <a:spcPct val="20000"/>
        </a:spcBef>
        <a:buClr>
          <a:schemeClr val="tx2"/>
        </a:buClr>
        <a:buFont typeface="Wingdings" pitchFamily="2" charset="2"/>
        <a:buChar char="§"/>
        <a:defRPr sz="1400" kern="1200">
          <a:solidFill>
            <a:schemeClr val="tx1"/>
          </a:solidFill>
          <a:latin typeface="+mn-lt"/>
          <a:ea typeface="+mn-ea"/>
          <a:cs typeface="+mn-cs"/>
        </a:defRPr>
      </a:lvl8pPr>
      <a:lvl9pPr marL="2057400" indent="-182880" algn="l" defTabSz="914400" rtl="0" eaLnBrk="1" latinLnBrk="0" hangingPunct="1">
        <a:spcBef>
          <a:spcPct val="20000"/>
        </a:spcBef>
        <a:buClr>
          <a:schemeClr val="tx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19200" y="720482"/>
            <a:ext cx="9753600" cy="977689"/>
          </a:xfrm>
        </p:spPr>
        <p:txBody>
          <a:bodyPr/>
          <a:lstStyle/>
          <a:p>
            <a:pPr algn="ctr"/>
            <a:r>
              <a:rPr lang="en-US" dirty="0"/>
              <a:t>Exam Revision</a:t>
            </a:r>
          </a:p>
        </p:txBody>
      </p:sp>
      <p:sp>
        <p:nvSpPr>
          <p:cNvPr id="3" name="Subtitle 2"/>
          <p:cNvSpPr>
            <a:spLocks noGrp="1"/>
          </p:cNvSpPr>
          <p:nvPr>
            <p:ph type="subTitle" idx="1"/>
          </p:nvPr>
        </p:nvSpPr>
        <p:spPr>
          <a:xfrm>
            <a:off x="1219200" y="2596243"/>
            <a:ext cx="9753600" cy="1624862"/>
          </a:xfrm>
        </p:spPr>
        <p:txBody>
          <a:bodyPr>
            <a:normAutofit fontScale="92500" lnSpcReduction="20000"/>
          </a:bodyPr>
          <a:lstStyle/>
          <a:p>
            <a:pPr marL="342900" indent="-342900">
              <a:buFont typeface="Arial" charset="0"/>
              <a:buChar char="•"/>
            </a:pPr>
            <a:r>
              <a:rPr lang="en-US" dirty="0"/>
              <a:t>How is a question broken down?</a:t>
            </a:r>
          </a:p>
          <a:p>
            <a:pPr marL="342900" indent="-342900">
              <a:buFont typeface="Arial" charset="0"/>
              <a:buChar char="•"/>
            </a:pPr>
            <a:r>
              <a:rPr lang="en-US" dirty="0"/>
              <a:t>How are the marks awarded?</a:t>
            </a:r>
          </a:p>
          <a:p>
            <a:pPr marL="342900" indent="-342900">
              <a:buFont typeface="Arial" charset="0"/>
              <a:buChar char="•"/>
            </a:pPr>
            <a:r>
              <a:rPr lang="en-US" dirty="0"/>
              <a:t>Example questions/answers.</a:t>
            </a:r>
          </a:p>
          <a:p>
            <a:pPr marL="342900" indent="-342900">
              <a:buFont typeface="Arial" charset="0"/>
              <a:buChar char="•"/>
            </a:pPr>
            <a:endParaRPr lang="en-US" dirty="0"/>
          </a:p>
          <a:p>
            <a:pPr marL="342900" indent="-342900">
              <a:buFont typeface="Arial" charset="0"/>
              <a:buChar char="•"/>
            </a:pPr>
            <a:r>
              <a:rPr lang="en-US" dirty="0"/>
              <a:t>Download Moodle folder for todays questions.</a:t>
            </a:r>
          </a:p>
        </p:txBody>
      </p:sp>
    </p:spTree>
    <p:extLst>
      <p:ext uri="{BB962C8B-B14F-4D97-AF65-F5344CB8AC3E}">
        <p14:creationId xmlns:p14="http://schemas.microsoft.com/office/powerpoint/2010/main" val="14500626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200" y="565002"/>
            <a:ext cx="9753600" cy="1154097"/>
          </a:xfrm>
        </p:spPr>
        <p:txBody>
          <a:bodyPr>
            <a:normAutofit fontScale="90000"/>
          </a:bodyPr>
          <a:lstStyle/>
          <a:p>
            <a:pPr marL="571500" marR="0" lvl="0" indent="-571500" defTabSz="914400" eaLnBrk="1" fontAlgn="auto" latinLnBrk="0" hangingPunct="1">
              <a:lnSpc>
                <a:spcPct val="100000"/>
              </a:lnSpc>
              <a:spcBef>
                <a:spcPts val="0"/>
              </a:spcBef>
              <a:spcAft>
                <a:spcPts val="0"/>
              </a:spcAft>
              <a:buClrTx/>
              <a:buSzTx/>
              <a:buFont typeface="Arial" charset="0"/>
              <a:buNone/>
              <a:tabLst/>
              <a:defRPr/>
            </a:pPr>
            <a:r>
              <a:rPr lang="en-US" dirty="0"/>
              <a:t>How much time to spend on each question?</a:t>
            </a:r>
          </a:p>
        </p:txBody>
      </p:sp>
      <p:sp>
        <p:nvSpPr>
          <p:cNvPr id="3" name="Content Placeholder 2"/>
          <p:cNvSpPr>
            <a:spLocks noGrp="1"/>
          </p:cNvSpPr>
          <p:nvPr>
            <p:ph idx="1"/>
          </p:nvPr>
        </p:nvSpPr>
        <p:spPr>
          <a:xfrm>
            <a:off x="1219200" y="2067706"/>
            <a:ext cx="9753600" cy="4383894"/>
          </a:xfrm>
        </p:spPr>
        <p:txBody>
          <a:bodyPr>
            <a:normAutofit/>
          </a:bodyPr>
          <a:lstStyle/>
          <a:p>
            <a:pPr lvl="0"/>
            <a:r>
              <a:rPr lang="en-GB" dirty="0"/>
              <a:t>Using the data provided, set the channel limits and explain how this was achieved and show the limits used.   							</a:t>
            </a:r>
          </a:p>
          <a:p>
            <a:pPr marL="45720" lvl="0" indent="0" algn="r">
              <a:buNone/>
            </a:pPr>
            <a:r>
              <a:rPr lang="en-GB" dirty="0"/>
              <a:t>(3 marks)</a:t>
            </a:r>
          </a:p>
          <a:p>
            <a:pPr lvl="0"/>
            <a:endParaRPr lang="en-GB" dirty="0"/>
          </a:p>
          <a:p>
            <a:pPr lvl="0"/>
            <a:endParaRPr lang="en-GB" dirty="0"/>
          </a:p>
          <a:p>
            <a:pPr lvl="0"/>
            <a:r>
              <a:rPr lang="en-GB" dirty="0"/>
              <a:t>2016 was a 2hr exam, answer all questions.</a:t>
            </a:r>
          </a:p>
          <a:p>
            <a:pPr lvl="0"/>
            <a:endParaRPr lang="en-GB" dirty="0"/>
          </a:p>
          <a:p>
            <a:pPr lvl="0"/>
            <a:r>
              <a:rPr lang="en-GB" dirty="0"/>
              <a:t>Total marks available were 30 marks.</a:t>
            </a:r>
          </a:p>
          <a:p>
            <a:pPr lvl="0"/>
            <a:endParaRPr lang="en-GB" dirty="0"/>
          </a:p>
          <a:p>
            <a:pPr lvl="0"/>
            <a:r>
              <a:rPr lang="en-GB" dirty="0"/>
              <a:t>2hrs = 120 mins, so 120 mins / 30 marks = 4mins / mark available.</a:t>
            </a:r>
          </a:p>
          <a:p>
            <a:pPr lvl="0"/>
            <a:endParaRPr lang="en-GB" dirty="0"/>
          </a:p>
          <a:p>
            <a:pPr lvl="0"/>
            <a:r>
              <a:rPr lang="en-GB" dirty="0"/>
              <a:t>So for this 3 mark question, 12 mins were available.</a:t>
            </a:r>
          </a:p>
          <a:p>
            <a:pPr lvl="0"/>
            <a:endParaRPr lang="en-GB" dirty="0"/>
          </a:p>
          <a:p>
            <a:pPr lvl="0"/>
            <a:endParaRPr lang="en-GB" dirty="0"/>
          </a:p>
        </p:txBody>
      </p:sp>
    </p:spTree>
    <p:extLst>
      <p:ext uri="{BB962C8B-B14F-4D97-AF65-F5344CB8AC3E}">
        <p14:creationId xmlns:p14="http://schemas.microsoft.com/office/powerpoint/2010/main" val="439884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200" y="565002"/>
            <a:ext cx="9753600" cy="1154097"/>
          </a:xfrm>
        </p:spPr>
        <p:txBody>
          <a:bodyPr/>
          <a:lstStyle/>
          <a:p>
            <a:pPr marL="571500" marR="0" lvl="0" indent="-571500" defTabSz="914400" eaLnBrk="1" fontAlgn="auto" latinLnBrk="0" hangingPunct="1">
              <a:lnSpc>
                <a:spcPct val="100000"/>
              </a:lnSpc>
              <a:spcBef>
                <a:spcPts val="0"/>
              </a:spcBef>
              <a:spcAft>
                <a:spcPts val="0"/>
              </a:spcAft>
              <a:buClrTx/>
              <a:buSzTx/>
              <a:buFont typeface="Arial" charset="0"/>
              <a:buNone/>
              <a:tabLst/>
              <a:defRPr/>
            </a:pPr>
            <a:r>
              <a:rPr lang="en-US" dirty="0"/>
              <a:t>Consider the question below</a:t>
            </a:r>
          </a:p>
        </p:txBody>
      </p:sp>
      <p:sp>
        <p:nvSpPr>
          <p:cNvPr id="3" name="Content Placeholder 2"/>
          <p:cNvSpPr>
            <a:spLocks noGrp="1"/>
          </p:cNvSpPr>
          <p:nvPr>
            <p:ph idx="1"/>
          </p:nvPr>
        </p:nvSpPr>
        <p:spPr>
          <a:xfrm>
            <a:off x="1219200" y="2067706"/>
            <a:ext cx="9753600" cy="3539527"/>
          </a:xfrm>
        </p:spPr>
        <p:txBody>
          <a:bodyPr/>
          <a:lstStyle/>
          <a:p>
            <a:pPr lvl="0"/>
            <a:r>
              <a:rPr lang="en-GB" dirty="0"/>
              <a:t>Using the data provided, set the channel limits and explain how this was achieved and show the limits used.   							</a:t>
            </a:r>
          </a:p>
          <a:p>
            <a:pPr marL="45720" lvl="0" indent="0" algn="r">
              <a:buNone/>
            </a:pPr>
            <a:r>
              <a:rPr lang="en-GB" dirty="0"/>
              <a:t>(3 marks)</a:t>
            </a:r>
          </a:p>
          <a:p>
            <a:pPr marL="45720" indent="0">
              <a:buNone/>
            </a:pPr>
            <a:endParaRPr lang="en-US" dirty="0"/>
          </a:p>
          <a:p>
            <a:pPr marL="45720" indent="0">
              <a:buNone/>
            </a:pPr>
            <a:r>
              <a:rPr lang="en-US" dirty="0"/>
              <a:t>How can I break this question down?</a:t>
            </a:r>
          </a:p>
        </p:txBody>
      </p:sp>
    </p:spTree>
    <p:extLst>
      <p:ext uri="{BB962C8B-B14F-4D97-AF65-F5344CB8AC3E}">
        <p14:creationId xmlns:p14="http://schemas.microsoft.com/office/powerpoint/2010/main" val="18030215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200" y="565002"/>
            <a:ext cx="9753600" cy="1154097"/>
          </a:xfrm>
        </p:spPr>
        <p:txBody>
          <a:bodyPr>
            <a:normAutofit fontScale="90000"/>
          </a:bodyPr>
          <a:lstStyle/>
          <a:p>
            <a:pPr marL="571500" marR="0" lvl="0" indent="-571500" defTabSz="914400" eaLnBrk="1" fontAlgn="auto" latinLnBrk="0" hangingPunct="1">
              <a:lnSpc>
                <a:spcPct val="100000"/>
              </a:lnSpc>
              <a:spcBef>
                <a:spcPts val="0"/>
              </a:spcBef>
              <a:spcAft>
                <a:spcPts val="0"/>
              </a:spcAft>
              <a:buClrTx/>
              <a:buSzTx/>
              <a:buFont typeface="Arial" charset="0"/>
              <a:buNone/>
              <a:tabLst/>
              <a:defRPr/>
            </a:pPr>
            <a:r>
              <a:rPr lang="en-US" dirty="0"/>
              <a:t>Split into pairs, consider the question below</a:t>
            </a:r>
          </a:p>
        </p:txBody>
      </p:sp>
      <p:sp>
        <p:nvSpPr>
          <p:cNvPr id="3" name="Content Placeholder 2"/>
          <p:cNvSpPr>
            <a:spLocks noGrp="1"/>
          </p:cNvSpPr>
          <p:nvPr>
            <p:ph idx="1"/>
          </p:nvPr>
        </p:nvSpPr>
        <p:spPr>
          <a:xfrm>
            <a:off x="1219200" y="2067706"/>
            <a:ext cx="9753600" cy="3539527"/>
          </a:xfrm>
        </p:spPr>
        <p:txBody>
          <a:bodyPr/>
          <a:lstStyle/>
          <a:p>
            <a:pPr lvl="0"/>
            <a:r>
              <a:rPr lang="en-GB" dirty="0"/>
              <a:t>Using the same data set, show how rulers and channel alarms can be used to aid with analysis.										</a:t>
            </a:r>
          </a:p>
          <a:p>
            <a:pPr marL="45720" lvl="0" indent="0" algn="r">
              <a:buNone/>
            </a:pPr>
            <a:r>
              <a:rPr lang="en-GB" dirty="0"/>
              <a:t>(3 marks)</a:t>
            </a:r>
          </a:p>
          <a:p>
            <a:endParaRPr lang="en-US" dirty="0"/>
          </a:p>
          <a:p>
            <a:pPr marL="45720" indent="0">
              <a:buNone/>
            </a:pPr>
            <a:r>
              <a:rPr lang="en-US" dirty="0"/>
              <a:t>How do you think the 3 marks are awarded for this question?</a:t>
            </a:r>
          </a:p>
        </p:txBody>
      </p:sp>
    </p:spTree>
    <p:extLst>
      <p:ext uri="{BB962C8B-B14F-4D97-AF65-F5344CB8AC3E}">
        <p14:creationId xmlns:p14="http://schemas.microsoft.com/office/powerpoint/2010/main" val="10767611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200" y="565002"/>
            <a:ext cx="9753600" cy="1154097"/>
          </a:xfrm>
        </p:spPr>
        <p:txBody>
          <a:bodyPr>
            <a:normAutofit/>
          </a:bodyPr>
          <a:lstStyle/>
          <a:p>
            <a:pPr marL="571500" marR="0" lvl="0" indent="-571500" defTabSz="914400" eaLnBrk="1" fontAlgn="auto" latinLnBrk="0" hangingPunct="1">
              <a:lnSpc>
                <a:spcPct val="100000"/>
              </a:lnSpc>
              <a:spcBef>
                <a:spcPts val="0"/>
              </a:spcBef>
              <a:spcAft>
                <a:spcPts val="0"/>
              </a:spcAft>
              <a:buClrTx/>
              <a:buSzTx/>
              <a:buFont typeface="Arial" charset="0"/>
              <a:buNone/>
              <a:tabLst/>
              <a:defRPr/>
            </a:pPr>
            <a:r>
              <a:rPr lang="en-US" dirty="0"/>
              <a:t>Marking criteria</a:t>
            </a:r>
          </a:p>
        </p:txBody>
      </p:sp>
      <p:sp>
        <p:nvSpPr>
          <p:cNvPr id="3" name="Content Placeholder 2"/>
          <p:cNvSpPr>
            <a:spLocks noGrp="1"/>
          </p:cNvSpPr>
          <p:nvPr>
            <p:ph idx="1"/>
          </p:nvPr>
        </p:nvSpPr>
        <p:spPr>
          <a:xfrm>
            <a:off x="1219200" y="2067706"/>
            <a:ext cx="9753600" cy="3539527"/>
          </a:xfrm>
        </p:spPr>
        <p:txBody>
          <a:bodyPr>
            <a:normAutofit lnSpcReduction="10000"/>
          </a:bodyPr>
          <a:lstStyle/>
          <a:p>
            <a:pPr lvl="0"/>
            <a:r>
              <a:rPr lang="en-GB" dirty="0"/>
              <a:t>Using the same data set, show how rulers and channel alarms can be used to aid with analysis.										</a:t>
            </a:r>
          </a:p>
          <a:p>
            <a:pPr marL="45720" lvl="0" indent="0" algn="r">
              <a:buNone/>
            </a:pPr>
            <a:r>
              <a:rPr lang="en-GB" dirty="0"/>
              <a:t>(3 marks)</a:t>
            </a:r>
          </a:p>
          <a:p>
            <a:pPr marL="45720" lvl="0" indent="0" algn="r">
              <a:buNone/>
            </a:pPr>
            <a:endParaRPr lang="en-GB" dirty="0"/>
          </a:p>
          <a:p>
            <a:pPr marL="502920" lvl="0" indent="-457200">
              <a:buFont typeface="+mj-lt"/>
              <a:buAutoNum type="arabicPeriod"/>
            </a:pPr>
            <a:r>
              <a:rPr lang="en-GB" dirty="0"/>
              <a:t>A mark will be awarded for choosing an appropriate channel with which to use a ruler. (for example Lean Angle, ruler at 0 degrees).</a:t>
            </a:r>
          </a:p>
          <a:p>
            <a:pPr marL="502920" lvl="0" indent="-457200">
              <a:buFont typeface="+mj-lt"/>
              <a:buAutoNum type="arabicPeriod"/>
            </a:pPr>
            <a:r>
              <a:rPr lang="en-GB" dirty="0"/>
              <a:t>A mark will be awarded for choosing an appropriate channel with which to use a channel alarm. (for example Suspension, maximum value alarm).</a:t>
            </a:r>
          </a:p>
          <a:p>
            <a:pPr marL="502920" lvl="0" indent="-457200">
              <a:buFont typeface="+mj-lt"/>
              <a:buAutoNum type="arabicPeriod"/>
            </a:pPr>
            <a:r>
              <a:rPr lang="en-GB" dirty="0"/>
              <a:t>A mark will be awarded for the use of both in the analysis software and a screen shot as evidence. (with a brief explanation)</a:t>
            </a:r>
          </a:p>
        </p:txBody>
      </p:sp>
    </p:spTree>
    <p:extLst>
      <p:ext uri="{BB962C8B-B14F-4D97-AF65-F5344CB8AC3E}">
        <p14:creationId xmlns:p14="http://schemas.microsoft.com/office/powerpoint/2010/main" val="19691597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200" y="565002"/>
            <a:ext cx="9753600" cy="1154097"/>
          </a:xfrm>
        </p:spPr>
        <p:txBody>
          <a:bodyPr>
            <a:normAutofit/>
          </a:bodyPr>
          <a:lstStyle/>
          <a:p>
            <a:pPr marL="571500" marR="0" lvl="0" indent="-571500" defTabSz="914400" eaLnBrk="1" fontAlgn="auto" latinLnBrk="0" hangingPunct="1">
              <a:lnSpc>
                <a:spcPct val="100000"/>
              </a:lnSpc>
              <a:spcBef>
                <a:spcPts val="0"/>
              </a:spcBef>
              <a:spcAft>
                <a:spcPts val="0"/>
              </a:spcAft>
              <a:buClrTx/>
              <a:buSzTx/>
              <a:buFont typeface="Arial" charset="0"/>
              <a:buNone/>
              <a:tabLst/>
              <a:defRPr/>
            </a:pPr>
            <a:r>
              <a:rPr lang="en-US" dirty="0"/>
              <a:t>Have a go </a:t>
            </a:r>
            <a:r>
              <a:rPr lang="mr-IN" dirty="0"/>
              <a:t>–</a:t>
            </a:r>
            <a:r>
              <a:rPr lang="en-US" dirty="0"/>
              <a:t> 2016 past paper, Q2a</a:t>
            </a:r>
          </a:p>
        </p:txBody>
      </p:sp>
      <p:sp>
        <p:nvSpPr>
          <p:cNvPr id="3" name="Content Placeholder 2"/>
          <p:cNvSpPr>
            <a:spLocks noGrp="1"/>
          </p:cNvSpPr>
          <p:nvPr>
            <p:ph idx="1"/>
          </p:nvPr>
        </p:nvSpPr>
        <p:spPr>
          <a:xfrm>
            <a:off x="1219200" y="1884218"/>
            <a:ext cx="9753600" cy="4664364"/>
          </a:xfrm>
        </p:spPr>
        <p:txBody>
          <a:bodyPr>
            <a:normAutofit lnSpcReduction="10000"/>
          </a:bodyPr>
          <a:lstStyle/>
          <a:p>
            <a:pPr lvl="0"/>
            <a:r>
              <a:rPr lang="en-GB" dirty="0"/>
              <a:t>Explain the synchronisation process of lap 6 and lap 11 in the data provided.</a:t>
            </a:r>
          </a:p>
          <a:p>
            <a:pPr marL="45720" indent="0" algn="r">
              <a:buNone/>
            </a:pPr>
            <a:r>
              <a:rPr lang="en-GB" dirty="0"/>
              <a:t>											(2 marks)</a:t>
            </a:r>
          </a:p>
          <a:p>
            <a:pPr lvl="0"/>
            <a:endParaRPr lang="en-GB" dirty="0"/>
          </a:p>
          <a:p>
            <a:pPr marL="45720" lvl="0" indent="0">
              <a:buNone/>
            </a:pPr>
            <a:r>
              <a:rPr lang="en-GB" dirty="0"/>
              <a:t>Use the data set provided on Moodle, answer in the word document provided using screen shots to aid your explanation.</a:t>
            </a:r>
          </a:p>
          <a:p>
            <a:pPr marL="45720" lvl="0" indent="0">
              <a:buNone/>
            </a:pPr>
            <a:endParaRPr lang="en-GB" dirty="0"/>
          </a:p>
          <a:p>
            <a:pPr marL="45720" lvl="0" indent="0">
              <a:buNone/>
            </a:pPr>
            <a:r>
              <a:rPr lang="en-GB" dirty="0"/>
              <a:t>Find that easy? Try this too –</a:t>
            </a:r>
          </a:p>
          <a:p>
            <a:pPr marL="45720" lvl="0" indent="0">
              <a:buNone/>
            </a:pPr>
            <a:endParaRPr lang="en-GB" dirty="0"/>
          </a:p>
          <a:p>
            <a:pPr lvl="0"/>
            <a:r>
              <a:rPr lang="en-GB" dirty="0"/>
              <a:t>During the data set the rider enters the pits on two occasions, please indicate of which laps these pit stops occur and for how long the rider is stationary before exiting again to continue the session.</a:t>
            </a:r>
          </a:p>
          <a:p>
            <a:pPr marL="45720" indent="0" algn="r">
              <a:buNone/>
            </a:pPr>
            <a:r>
              <a:rPr lang="en-GB" dirty="0"/>
              <a:t>											(2 marks)</a:t>
            </a:r>
          </a:p>
          <a:p>
            <a:endParaRPr lang="en-GB" dirty="0"/>
          </a:p>
        </p:txBody>
      </p:sp>
    </p:spTree>
    <p:extLst>
      <p:ext uri="{BB962C8B-B14F-4D97-AF65-F5344CB8AC3E}">
        <p14:creationId xmlns:p14="http://schemas.microsoft.com/office/powerpoint/2010/main" val="4280565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200" y="565002"/>
            <a:ext cx="9753600" cy="1154097"/>
          </a:xfrm>
        </p:spPr>
        <p:txBody>
          <a:bodyPr>
            <a:normAutofit/>
          </a:bodyPr>
          <a:lstStyle/>
          <a:p>
            <a:pPr marL="571500" marR="0" lvl="0" indent="-571500" defTabSz="914400" eaLnBrk="1" fontAlgn="auto" latinLnBrk="0" hangingPunct="1">
              <a:lnSpc>
                <a:spcPct val="100000"/>
              </a:lnSpc>
              <a:spcBef>
                <a:spcPts val="0"/>
              </a:spcBef>
              <a:spcAft>
                <a:spcPts val="0"/>
              </a:spcAft>
              <a:buClrTx/>
              <a:buSzTx/>
              <a:buFont typeface="Arial" charset="0"/>
              <a:buNone/>
              <a:tabLst/>
              <a:defRPr/>
            </a:pPr>
            <a:r>
              <a:rPr lang="en-US" dirty="0"/>
              <a:t>Correct answer </a:t>
            </a:r>
            <a:r>
              <a:rPr lang="mr-IN" dirty="0"/>
              <a:t>–</a:t>
            </a:r>
            <a:r>
              <a:rPr lang="en-US" dirty="0"/>
              <a:t> 2016 past paper, Q2a</a:t>
            </a:r>
          </a:p>
        </p:txBody>
      </p:sp>
      <p:sp>
        <p:nvSpPr>
          <p:cNvPr id="3" name="Content Placeholder 2"/>
          <p:cNvSpPr>
            <a:spLocks noGrp="1"/>
          </p:cNvSpPr>
          <p:nvPr>
            <p:ph idx="1"/>
          </p:nvPr>
        </p:nvSpPr>
        <p:spPr>
          <a:xfrm>
            <a:off x="1219200" y="2067706"/>
            <a:ext cx="9753600" cy="1146549"/>
          </a:xfrm>
        </p:spPr>
        <p:txBody>
          <a:bodyPr>
            <a:normAutofit/>
          </a:bodyPr>
          <a:lstStyle/>
          <a:p>
            <a:pPr lvl="0"/>
            <a:r>
              <a:rPr lang="en-GB" dirty="0"/>
              <a:t>Explain the synchronisation process of lap 6 and lap 11 in the data provided.</a:t>
            </a:r>
          </a:p>
          <a:p>
            <a:pPr marL="45720" indent="0" algn="r">
              <a:buNone/>
            </a:pPr>
            <a:r>
              <a:rPr lang="en-GB" dirty="0"/>
              <a:t>											(2 marks)</a:t>
            </a:r>
          </a:p>
          <a:p>
            <a:pPr lvl="0"/>
            <a:endParaRPr lang="en-GB" dirty="0"/>
          </a:p>
        </p:txBody>
      </p:sp>
      <p:pic>
        <p:nvPicPr>
          <p:cNvPr id="4" name="Picture 3"/>
          <p:cNvPicPr>
            <a:picLocks noChangeAspect="1"/>
          </p:cNvPicPr>
          <p:nvPr/>
        </p:nvPicPr>
        <p:blipFill>
          <a:blip r:embed="rId3"/>
          <a:stretch>
            <a:fillRect/>
          </a:stretch>
        </p:blipFill>
        <p:spPr>
          <a:xfrm>
            <a:off x="1219200" y="2844509"/>
            <a:ext cx="6493330" cy="3509450"/>
          </a:xfrm>
          <a:prstGeom prst="rect">
            <a:avLst/>
          </a:prstGeom>
        </p:spPr>
      </p:pic>
      <p:sp>
        <p:nvSpPr>
          <p:cNvPr id="8" name="TextBox 7"/>
          <p:cNvSpPr txBox="1"/>
          <p:nvPr/>
        </p:nvSpPr>
        <p:spPr>
          <a:xfrm>
            <a:off x="8063345" y="3121890"/>
            <a:ext cx="3435928" cy="2862322"/>
          </a:xfrm>
          <a:prstGeom prst="rect">
            <a:avLst/>
          </a:prstGeom>
          <a:noFill/>
        </p:spPr>
        <p:txBody>
          <a:bodyPr wrap="square" rtlCol="0">
            <a:spAutoFit/>
          </a:bodyPr>
          <a:lstStyle/>
          <a:p>
            <a:pPr marL="342900" indent="-342900">
              <a:buFont typeface="Arial" panose="020B0604020202020204" pitchFamily="34" charset="0"/>
              <a:buChar char="•"/>
            </a:pPr>
            <a:r>
              <a:rPr lang="en-GB" sz="2000" dirty="0"/>
              <a:t>Measurement is set to distance instead of time. Start/End markers are aligned/suspension bumps. Pin data. (1 Mark).</a:t>
            </a:r>
          </a:p>
          <a:p>
            <a:endParaRPr lang="en-GB" sz="2000" dirty="0"/>
          </a:p>
          <a:p>
            <a:pPr marL="342900" indent="-342900">
              <a:buFont typeface="Arial" panose="020B0604020202020204" pitchFamily="34" charset="0"/>
              <a:buChar char="•"/>
            </a:pPr>
            <a:r>
              <a:rPr lang="en-GB" sz="2000" dirty="0"/>
              <a:t>Correct lap selection (1 Mark).</a:t>
            </a:r>
          </a:p>
        </p:txBody>
      </p:sp>
    </p:spTree>
    <p:extLst>
      <p:ext uri="{BB962C8B-B14F-4D97-AF65-F5344CB8AC3E}">
        <p14:creationId xmlns:p14="http://schemas.microsoft.com/office/powerpoint/2010/main" val="11711898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200" y="565002"/>
            <a:ext cx="9753600" cy="1154097"/>
          </a:xfrm>
        </p:spPr>
        <p:txBody>
          <a:bodyPr>
            <a:normAutofit/>
          </a:bodyPr>
          <a:lstStyle/>
          <a:p>
            <a:pPr marL="571500" marR="0" lvl="0" indent="-571500" defTabSz="914400" eaLnBrk="1" fontAlgn="auto" latinLnBrk="0" hangingPunct="1">
              <a:lnSpc>
                <a:spcPct val="100000"/>
              </a:lnSpc>
              <a:spcBef>
                <a:spcPts val="0"/>
              </a:spcBef>
              <a:spcAft>
                <a:spcPts val="0"/>
              </a:spcAft>
              <a:buClrTx/>
              <a:buSzTx/>
              <a:buFont typeface="Arial" charset="0"/>
              <a:buNone/>
              <a:tabLst/>
              <a:defRPr/>
            </a:pPr>
            <a:r>
              <a:rPr lang="en-US" dirty="0"/>
              <a:t>Class discussion </a:t>
            </a:r>
            <a:r>
              <a:rPr lang="mr-IN" dirty="0"/>
              <a:t>–</a:t>
            </a:r>
            <a:r>
              <a:rPr lang="en-US" dirty="0"/>
              <a:t> 2016 past paper, Q2b</a:t>
            </a:r>
          </a:p>
        </p:txBody>
      </p:sp>
      <p:sp>
        <p:nvSpPr>
          <p:cNvPr id="3" name="Content Placeholder 2"/>
          <p:cNvSpPr>
            <a:spLocks noGrp="1"/>
          </p:cNvSpPr>
          <p:nvPr>
            <p:ph idx="1"/>
          </p:nvPr>
        </p:nvSpPr>
        <p:spPr>
          <a:xfrm>
            <a:off x="1219200" y="2067706"/>
            <a:ext cx="9753600" cy="4267780"/>
          </a:xfrm>
        </p:spPr>
        <p:txBody>
          <a:bodyPr>
            <a:normAutofit lnSpcReduction="10000"/>
          </a:bodyPr>
          <a:lstStyle/>
          <a:p>
            <a:pPr lvl="0"/>
            <a:r>
              <a:rPr lang="en-GB" dirty="0"/>
              <a:t>Compare the data of the exit of turn 11 on Lap 4 to the fastest lap, explain any problems you see that have occurred and how it affected the rider’s ability to exit quickly.</a:t>
            </a:r>
          </a:p>
          <a:p>
            <a:pPr marL="45720" indent="0" algn="r">
              <a:buNone/>
            </a:pPr>
            <a:r>
              <a:rPr lang="en-GB" dirty="0"/>
              <a:t>											(6 marks)</a:t>
            </a:r>
          </a:p>
          <a:p>
            <a:pPr marL="45720" lvl="0" indent="0">
              <a:buNone/>
            </a:pPr>
            <a:endParaRPr lang="en-GB" dirty="0"/>
          </a:p>
          <a:p>
            <a:pPr marL="45720" lvl="0" indent="0">
              <a:buNone/>
            </a:pPr>
            <a:r>
              <a:rPr lang="en-GB" dirty="0"/>
              <a:t>Max time to spend on the question? 6 x 4mins = 24mins</a:t>
            </a:r>
          </a:p>
          <a:p>
            <a:pPr marL="45720" lvl="0" indent="0">
              <a:buNone/>
            </a:pPr>
            <a:endParaRPr lang="en-GB" dirty="0"/>
          </a:p>
          <a:p>
            <a:pPr marL="45720" lvl="0" indent="0">
              <a:buNone/>
            </a:pPr>
            <a:r>
              <a:rPr lang="en-GB" dirty="0"/>
              <a:t>How are the marks awarded?</a:t>
            </a:r>
          </a:p>
          <a:p>
            <a:pPr marL="502920" lvl="0" indent="-457200">
              <a:buFont typeface="+mj-lt"/>
              <a:buAutoNum type="arabicPeriod"/>
            </a:pPr>
            <a:r>
              <a:rPr lang="en-GB" dirty="0"/>
              <a:t>Correct lap selection </a:t>
            </a:r>
            <a:r>
              <a:rPr lang="mr-IN" dirty="0"/>
              <a:t>–</a:t>
            </a:r>
            <a:r>
              <a:rPr lang="en-GB" dirty="0"/>
              <a:t> 1 Mark</a:t>
            </a:r>
          </a:p>
          <a:p>
            <a:pPr marL="502920" lvl="0" indent="-457200">
              <a:buFont typeface="+mj-lt"/>
              <a:buAutoNum type="arabicPeriod"/>
            </a:pPr>
            <a:r>
              <a:rPr lang="en-GB" dirty="0"/>
              <a:t>Correct Sync </a:t>
            </a:r>
            <a:r>
              <a:rPr lang="mr-IN" dirty="0"/>
              <a:t>–</a:t>
            </a:r>
            <a:r>
              <a:rPr lang="en-GB" dirty="0"/>
              <a:t> 1 Mark</a:t>
            </a:r>
          </a:p>
          <a:p>
            <a:pPr marL="502920" lvl="0" indent="-457200">
              <a:buFont typeface="+mj-lt"/>
              <a:buAutoNum type="arabicPeriod"/>
            </a:pPr>
            <a:r>
              <a:rPr lang="en-GB" dirty="0"/>
              <a:t>Correct corner selection </a:t>
            </a:r>
            <a:r>
              <a:rPr lang="mr-IN" dirty="0"/>
              <a:t>–</a:t>
            </a:r>
            <a:r>
              <a:rPr lang="en-GB" dirty="0"/>
              <a:t> 1 Mark</a:t>
            </a:r>
          </a:p>
          <a:p>
            <a:pPr marL="502920" lvl="0" indent="-457200">
              <a:buFont typeface="+mj-lt"/>
              <a:buAutoNum type="arabicPeriod"/>
            </a:pPr>
            <a:r>
              <a:rPr lang="en-GB" dirty="0"/>
              <a:t>Identify a problem and describe how it affects the rider </a:t>
            </a:r>
            <a:r>
              <a:rPr lang="mr-IN" dirty="0"/>
              <a:t>–</a:t>
            </a:r>
            <a:r>
              <a:rPr lang="en-GB" dirty="0"/>
              <a:t> 3 Marks</a:t>
            </a:r>
          </a:p>
          <a:p>
            <a:pPr marL="502920" lvl="0" indent="-457200">
              <a:buFont typeface="+mj-lt"/>
              <a:buAutoNum type="arabicPeriod"/>
            </a:pPr>
            <a:endParaRPr lang="en-GB" dirty="0"/>
          </a:p>
        </p:txBody>
      </p:sp>
    </p:spTree>
    <p:extLst>
      <p:ext uri="{BB962C8B-B14F-4D97-AF65-F5344CB8AC3E}">
        <p14:creationId xmlns:p14="http://schemas.microsoft.com/office/powerpoint/2010/main" val="11783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200" y="565002"/>
            <a:ext cx="9753600" cy="1154097"/>
          </a:xfrm>
        </p:spPr>
        <p:txBody>
          <a:bodyPr>
            <a:normAutofit fontScale="90000"/>
          </a:bodyPr>
          <a:lstStyle/>
          <a:p>
            <a:pPr marL="571500" marR="0" lvl="0" indent="-571500" defTabSz="914400" eaLnBrk="1" fontAlgn="auto" latinLnBrk="0" hangingPunct="1">
              <a:lnSpc>
                <a:spcPct val="100000"/>
              </a:lnSpc>
              <a:spcBef>
                <a:spcPts val="0"/>
              </a:spcBef>
              <a:spcAft>
                <a:spcPts val="0"/>
              </a:spcAft>
              <a:buClrTx/>
              <a:buSzTx/>
              <a:buFont typeface="Arial" charset="0"/>
              <a:buNone/>
              <a:tabLst/>
              <a:defRPr/>
            </a:pPr>
            <a:r>
              <a:rPr lang="en-US" dirty="0"/>
              <a:t>Split to four groups, have a go </a:t>
            </a:r>
            <a:r>
              <a:rPr lang="mr-IN" dirty="0"/>
              <a:t>–</a:t>
            </a:r>
            <a:r>
              <a:rPr lang="en-US" dirty="0"/>
              <a:t> 2016 past paper, Q3b</a:t>
            </a:r>
          </a:p>
        </p:txBody>
      </p:sp>
      <p:sp>
        <p:nvSpPr>
          <p:cNvPr id="3" name="Content Placeholder 2"/>
          <p:cNvSpPr>
            <a:spLocks noGrp="1"/>
          </p:cNvSpPr>
          <p:nvPr>
            <p:ph idx="1"/>
          </p:nvPr>
        </p:nvSpPr>
        <p:spPr>
          <a:xfrm>
            <a:off x="1219200" y="2067706"/>
            <a:ext cx="9753600" cy="4267780"/>
          </a:xfrm>
        </p:spPr>
        <p:txBody>
          <a:bodyPr>
            <a:normAutofit/>
          </a:bodyPr>
          <a:lstStyle/>
          <a:p>
            <a:pPr lvl="0"/>
            <a:r>
              <a:rPr lang="en-GB" dirty="0"/>
              <a:t>Using as much information as you can from the gearing calculator and the same data set, provide a description of how the rider could improve the use of the current gearing ratio and then provide an alternative gearing and comment on the positive and negatives it would have									</a:t>
            </a:r>
          </a:p>
          <a:p>
            <a:pPr marL="45720" indent="0" algn="r">
              <a:buNone/>
            </a:pPr>
            <a:r>
              <a:rPr lang="en-GB" dirty="0"/>
              <a:t>(5 marks)</a:t>
            </a:r>
          </a:p>
          <a:p>
            <a:pPr marL="502920" lvl="0" indent="-457200">
              <a:buFont typeface="+mj-lt"/>
              <a:buAutoNum type="arabicPeriod"/>
            </a:pPr>
            <a:endParaRPr lang="en-GB" dirty="0"/>
          </a:p>
        </p:txBody>
      </p:sp>
    </p:spTree>
    <p:extLst>
      <p:ext uri="{BB962C8B-B14F-4D97-AF65-F5344CB8AC3E}">
        <p14:creationId xmlns:p14="http://schemas.microsoft.com/office/powerpoint/2010/main" val="14945713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200" y="565002"/>
            <a:ext cx="9753600" cy="1154097"/>
          </a:xfrm>
        </p:spPr>
        <p:txBody>
          <a:bodyPr>
            <a:normAutofit/>
          </a:bodyPr>
          <a:lstStyle/>
          <a:p>
            <a:pPr marL="571500" marR="0" lvl="0" indent="-571500" defTabSz="914400" eaLnBrk="1" fontAlgn="auto" latinLnBrk="0" hangingPunct="1">
              <a:lnSpc>
                <a:spcPct val="100000"/>
              </a:lnSpc>
              <a:spcBef>
                <a:spcPts val="0"/>
              </a:spcBef>
              <a:spcAft>
                <a:spcPts val="0"/>
              </a:spcAft>
              <a:buClrTx/>
              <a:buSzTx/>
              <a:buFont typeface="Arial" charset="0"/>
              <a:buNone/>
              <a:tabLst/>
              <a:defRPr/>
            </a:pPr>
            <a:r>
              <a:rPr lang="en-GB" dirty="0"/>
              <a:t>Wrap up</a:t>
            </a:r>
            <a:endParaRPr lang="en-US" dirty="0"/>
          </a:p>
        </p:txBody>
      </p:sp>
      <p:sp>
        <p:nvSpPr>
          <p:cNvPr id="3" name="Content Placeholder 2"/>
          <p:cNvSpPr>
            <a:spLocks noGrp="1"/>
          </p:cNvSpPr>
          <p:nvPr>
            <p:ph idx="1"/>
          </p:nvPr>
        </p:nvSpPr>
        <p:spPr>
          <a:xfrm>
            <a:off x="1235530" y="2067706"/>
            <a:ext cx="9753600" cy="4267780"/>
          </a:xfrm>
        </p:spPr>
        <p:txBody>
          <a:bodyPr>
            <a:normAutofit/>
          </a:bodyPr>
          <a:lstStyle/>
          <a:p>
            <a:pPr lvl="0"/>
            <a:r>
              <a:rPr lang="en-GB" dirty="0"/>
              <a:t>Show any evidence you find of engine braking assistance during the braking phase of corner entry.</a:t>
            </a:r>
          </a:p>
          <a:p>
            <a:pPr marL="45720" indent="0" algn="r">
              <a:buNone/>
            </a:pPr>
            <a:r>
              <a:rPr lang="en-GB" dirty="0"/>
              <a:t>(2 marks)</a:t>
            </a:r>
          </a:p>
          <a:p>
            <a:pPr marL="45720" indent="0" algn="r">
              <a:buNone/>
            </a:pPr>
            <a:endParaRPr lang="en-GB" dirty="0"/>
          </a:p>
          <a:p>
            <a:pPr marL="45720" indent="0">
              <a:buNone/>
            </a:pPr>
            <a:r>
              <a:rPr lang="en-GB" dirty="0"/>
              <a:t>Steps for breaking question down?</a:t>
            </a:r>
          </a:p>
        </p:txBody>
      </p:sp>
    </p:spTree>
    <p:extLst>
      <p:ext uri="{BB962C8B-B14F-4D97-AF65-F5344CB8AC3E}">
        <p14:creationId xmlns:p14="http://schemas.microsoft.com/office/powerpoint/2010/main" val="17688675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torcycle Dynamics Theme">
  <a:themeElements>
    <a:clrScheme name="Perspective">
      <a:dk1>
        <a:sysClr val="windowText" lastClr="000000"/>
      </a:dk1>
      <a:lt1>
        <a:sysClr val="window" lastClr="FFFFFF"/>
      </a:lt1>
      <a:dk2>
        <a:srgbClr val="283138"/>
      </a:dk2>
      <a:lt2>
        <a:srgbClr val="FF8600"/>
      </a:lt2>
      <a:accent1>
        <a:srgbClr val="838D9B"/>
      </a:accent1>
      <a:accent2>
        <a:srgbClr val="D2610C"/>
      </a:accent2>
      <a:accent3>
        <a:srgbClr val="80716A"/>
      </a:accent3>
      <a:accent4>
        <a:srgbClr val="94147C"/>
      </a:accent4>
      <a:accent5>
        <a:srgbClr val="5D5AD2"/>
      </a:accent5>
      <a:accent6>
        <a:srgbClr val="6F6C7D"/>
      </a:accent6>
      <a:hlink>
        <a:srgbClr val="6187E3"/>
      </a:hlink>
      <a:folHlink>
        <a:srgbClr val="7B8EB8"/>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erspective">
      <a:fillStyleLst>
        <a:solidFill>
          <a:schemeClr val="phClr"/>
        </a:solidFill>
        <a:gradFill rotWithShape="1">
          <a:gsLst>
            <a:gs pos="0">
              <a:schemeClr val="phClr">
                <a:tint val="50000"/>
                <a:alpha val="100000"/>
                <a:satMod val="160000"/>
                <a:lumMod val="105000"/>
              </a:schemeClr>
            </a:gs>
            <a:gs pos="41000">
              <a:schemeClr val="phClr">
                <a:tint val="57000"/>
                <a:satMod val="180000"/>
                <a:lumMod val="99000"/>
              </a:schemeClr>
            </a:gs>
            <a:gs pos="100000">
              <a:schemeClr val="phClr">
                <a:tint val="80000"/>
                <a:satMod val="200000"/>
                <a:lumMod val="104000"/>
              </a:schemeClr>
            </a:gs>
          </a:gsLst>
          <a:lin ang="5400000" scaled="1"/>
        </a:gradFill>
        <a:gradFill rotWithShape="1">
          <a:gsLst>
            <a:gs pos="0">
              <a:schemeClr val="phClr">
                <a:tint val="96000"/>
                <a:satMod val="130000"/>
                <a:lumMod val="114000"/>
              </a:schemeClr>
            </a:gs>
            <a:gs pos="60000">
              <a:schemeClr val="phClr">
                <a:tint val="100000"/>
                <a:satMod val="106000"/>
                <a:lumMod val="110000"/>
              </a:schemeClr>
            </a:gs>
            <a:gs pos="100000">
              <a:schemeClr val="ph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50800" dist="38100" dir="5400000" rotWithShape="0">
              <a:srgbClr val="000000">
                <a:alpha val="28000"/>
              </a:srgbClr>
            </a:outerShdw>
          </a:effectLst>
        </a:effectStyle>
        <a:effectStyle>
          <a:effectLst>
            <a:outerShdw blurRad="47625" dist="38100" dir="5400000" sy="98000" rotWithShape="0">
              <a:srgbClr val="000000">
                <a:alpha val="48000"/>
              </a:srgbClr>
            </a:outerShdw>
          </a:effectLst>
          <a:scene3d>
            <a:camera prst="orthographicFront">
              <a:rot lat="0" lon="0" rev="0"/>
            </a:camera>
            <a:lightRig rig="twoPt" dir="br">
              <a:rot lat="0" lon="0" rev="8700000"/>
            </a:lightRig>
          </a:scene3d>
          <a:sp3d prstMaterial="matte">
            <a:bevelT w="25400" h="53975"/>
          </a:sp3d>
        </a:effectStyle>
        <a:effectStyle>
          <a:effectLst>
            <a:reflection blurRad="12700" stA="24000" endPos="28000" dist="50800" dir="5400000" sy="-100000" rotWithShape="0"/>
          </a:effectLst>
          <a:scene3d>
            <a:camera prst="orthographicFront">
              <a:rot lat="0" lon="0" rev="0"/>
            </a:camera>
            <a:lightRig rig="threePt" dir="t">
              <a:rot lat="0" lon="0" rev="4800000"/>
            </a:lightRig>
          </a:scene3d>
          <a:sp3d>
            <a:bevelT w="69850" h="31750"/>
          </a:sp3d>
        </a:effectStyle>
      </a:effectStyleLst>
      <a:bgFillStyleLst>
        <a:solidFill>
          <a:schemeClr val="phClr"/>
        </a:solidFill>
        <a:gradFill rotWithShape="1">
          <a:gsLst>
            <a:gs pos="0">
              <a:schemeClr val="phClr">
                <a:tint val="100000"/>
                <a:shade val="80000"/>
                <a:satMod val="100000"/>
                <a:lumMod val="100000"/>
              </a:schemeClr>
            </a:gs>
            <a:gs pos="65000">
              <a:schemeClr val="phClr">
                <a:tint val="100000"/>
                <a:shade val="95000"/>
                <a:satMod val="100000"/>
                <a:lumMod val="100000"/>
              </a:schemeClr>
            </a:gs>
            <a:gs pos="100000">
              <a:schemeClr val="phClr">
                <a:tint val="88000"/>
                <a:shade val="100000"/>
                <a:satMod val="400000"/>
                <a:lumMod val="100000"/>
              </a:schemeClr>
            </a:gs>
          </a:gsLst>
          <a:lin ang="5400000" scaled="0"/>
        </a:gradFill>
        <a:blipFill rotWithShape="1">
          <a:blip xmlns:r="http://schemas.openxmlformats.org/officeDocument/2006/relationships" r:embed="rId1">
            <a:duotone>
              <a:schemeClr val="phClr">
                <a:tint val="95000"/>
                <a:satMod val="90000"/>
              </a:schemeClr>
              <a:schemeClr val="phClr">
                <a:shade val="92000"/>
              </a:schemeClr>
            </a:duotone>
          </a:blip>
          <a:tile tx="0" ty="0" sx="100000" sy="100000" flip="none" algn="tl"/>
        </a:blipFill>
      </a:bgFillStyleLst>
    </a:fmtScheme>
  </a:themeElements>
  <a:objectDefaults>
    <a:lnDef>
      <a:spPr>
        <a:ln>
          <a:solidFill>
            <a:srgbClr val="FFFF00"/>
          </a:solidFill>
        </a:ln>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Motorcycle Dynamics Theme" id="{0F6CB08A-466E-8E42-ABB5-4EF7AC055FE9}" vid="{E5CDCF71-A385-9749-828D-4EABB7F9415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Motorcycle Dynamics Theme</Template>
  <TotalTime>157</TotalTime>
  <Words>428</Words>
  <Application>Microsoft Macintosh PowerPoint</Application>
  <PresentationFormat>Widescreen</PresentationFormat>
  <Paragraphs>102</Paragraphs>
  <Slides>10</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Mangal</vt:lpstr>
      <vt:lpstr>Wingdings</vt:lpstr>
      <vt:lpstr>Motorcycle Dynamics Theme</vt:lpstr>
      <vt:lpstr>Exam Revision</vt:lpstr>
      <vt:lpstr>How much time to spend on each question?</vt:lpstr>
      <vt:lpstr>Consider the question below</vt:lpstr>
      <vt:lpstr>Split into pairs, consider the question below</vt:lpstr>
      <vt:lpstr>Marking criteria</vt:lpstr>
      <vt:lpstr>Have a go – 2016 past paper, Q2a</vt:lpstr>
      <vt:lpstr>Correct answer – 2016 past paper, Q2a</vt:lpstr>
      <vt:lpstr>Class discussion – 2016 past paper, Q2b</vt:lpstr>
      <vt:lpstr>Split to four groups, have a go – 2016 past paper, Q3b</vt:lpstr>
      <vt:lpstr>Wrap up</vt:lpstr>
    </vt:vector>
  </TitlesOfParts>
  <Company/>
  <LinksUpToDate>false</LinksUpToDate>
  <SharedDoc>false</SharedDoc>
  <HyperlinksChanged>false</HyperlinksChanged>
  <AppVersion>16.0011</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Exam Revision</dc:title>
  <dc:creator>Andrew Harrison</dc:creator>
  <cp:lastModifiedBy>Andrew Harrison</cp:lastModifiedBy>
  <cp:revision>15</cp:revision>
  <dcterms:created xsi:type="dcterms:W3CDTF">2017-04-26T19:32:54Z</dcterms:created>
  <dcterms:modified xsi:type="dcterms:W3CDTF">2018-03-19T10:46:35Z</dcterms:modified>
</cp:coreProperties>
</file>