
<file path=[Content_Types].xml><?xml version="1.0" encoding="utf-8"?>
<Types xmlns="http://schemas.openxmlformats.org/package/2006/content-types">
  <Default Extension="png" ContentType="image/png"/>
  <Default Extension="wmf" ContentType="image/x-wmf"/>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7"/>
  </p:notesMasterIdLst>
  <p:sldIdLst>
    <p:sldId id="256" r:id="rId2"/>
    <p:sldId id="257" r:id="rId3"/>
    <p:sldId id="283" r:id="rId4"/>
    <p:sldId id="258" r:id="rId5"/>
    <p:sldId id="259" r:id="rId6"/>
    <p:sldId id="261" r:id="rId7"/>
    <p:sldId id="263" r:id="rId8"/>
    <p:sldId id="264" r:id="rId9"/>
    <p:sldId id="265" r:id="rId10"/>
    <p:sldId id="266" r:id="rId11"/>
    <p:sldId id="284" r:id="rId12"/>
    <p:sldId id="267" r:id="rId13"/>
    <p:sldId id="268" r:id="rId14"/>
    <p:sldId id="285" r:id="rId15"/>
    <p:sldId id="269" r:id="rId16"/>
    <p:sldId id="270" r:id="rId17"/>
    <p:sldId id="272" r:id="rId18"/>
    <p:sldId id="273" r:id="rId19"/>
    <p:sldId id="286" r:id="rId20"/>
    <p:sldId id="274" r:id="rId21"/>
    <p:sldId id="275" r:id="rId22"/>
    <p:sldId id="276" r:id="rId23"/>
    <p:sldId id="277" r:id="rId24"/>
    <p:sldId id="278" r:id="rId25"/>
    <p:sldId id="287" r:id="rId26"/>
  </p:sldIdLst>
  <p:sldSz cx="12192000" cy="6858000"/>
  <p:notesSz cx="6724650" cy="97742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31" autoAdjust="0"/>
    <p:restoredTop sz="94660"/>
  </p:normalViewPr>
  <p:slideViewPr>
    <p:cSldViewPr snapToGrid="0">
      <p:cViewPr>
        <p:scale>
          <a:sx n="140" d="100"/>
          <a:sy n="140" d="100"/>
        </p:scale>
        <p:origin x="-1734" y="-186"/>
      </p:cViewPr>
      <p:guideLst/>
    </p:cSldViewPr>
  </p:slideViewPr>
  <p:notesTextViewPr>
    <p:cViewPr>
      <p:scale>
        <a:sx n="1" d="1"/>
        <a:sy n="1" d="1"/>
      </p:scale>
      <p:origin x="0" y="0"/>
    </p:cViewPr>
  </p:notesTextViewPr>
  <p:notesViewPr>
    <p:cSldViewPr snapToGrid="0">
      <p:cViewPr varScale="1">
        <p:scale>
          <a:sx n="73" d="100"/>
          <a:sy n="73" d="100"/>
        </p:scale>
        <p:origin x="2148"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90409"/>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09079" y="0"/>
            <a:ext cx="2914015" cy="490409"/>
          </a:xfrm>
          <a:prstGeom prst="rect">
            <a:avLst/>
          </a:prstGeom>
        </p:spPr>
        <p:txBody>
          <a:bodyPr vert="horz" lIns="91440" tIns="45720" rIns="91440" bIns="45720" rtlCol="0"/>
          <a:lstStyle>
            <a:lvl1pPr algn="r">
              <a:defRPr sz="1200"/>
            </a:lvl1pPr>
          </a:lstStyle>
          <a:p>
            <a:fld id="{432E2A08-C871-472E-BA94-C00C687A9881}" type="datetimeFigureOut">
              <a:rPr lang="en-GB" smtClean="0"/>
              <a:t>29/09/2017</a:t>
            </a:fld>
            <a:endParaRPr lang="en-GB"/>
          </a:p>
        </p:txBody>
      </p:sp>
      <p:sp>
        <p:nvSpPr>
          <p:cNvPr id="4" name="Slide Image Placeholder 3"/>
          <p:cNvSpPr>
            <a:spLocks noGrp="1" noRot="1" noChangeAspect="1"/>
          </p:cNvSpPr>
          <p:nvPr>
            <p:ph type="sldImg" idx="2"/>
          </p:nvPr>
        </p:nvSpPr>
        <p:spPr>
          <a:xfrm>
            <a:off x="430213" y="1222375"/>
            <a:ext cx="5864225" cy="32988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2465" y="4703852"/>
            <a:ext cx="5379720" cy="3848606"/>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83830"/>
            <a:ext cx="2914015" cy="49040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09079" y="9283830"/>
            <a:ext cx="2914015" cy="490408"/>
          </a:xfrm>
          <a:prstGeom prst="rect">
            <a:avLst/>
          </a:prstGeom>
        </p:spPr>
        <p:txBody>
          <a:bodyPr vert="horz" lIns="91440" tIns="45720" rIns="91440" bIns="45720" rtlCol="0" anchor="b"/>
          <a:lstStyle>
            <a:lvl1pPr algn="r">
              <a:defRPr sz="1200"/>
            </a:lvl1pPr>
          </a:lstStyle>
          <a:p>
            <a:fld id="{970C0BD4-7248-49DB-8B20-D80728C4AD70}" type="slidenum">
              <a:rPr lang="en-GB" smtClean="0"/>
              <a:t>‹#›</a:t>
            </a:fld>
            <a:endParaRPr lang="en-GB"/>
          </a:p>
        </p:txBody>
      </p:sp>
    </p:spTree>
    <p:extLst>
      <p:ext uri="{BB962C8B-B14F-4D97-AF65-F5344CB8AC3E}">
        <p14:creationId xmlns:p14="http://schemas.microsoft.com/office/powerpoint/2010/main" val="33742523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p:spPr>
        <p:txBody>
          <a:bodyPr/>
          <a:lstStyle>
            <a:lvl1pPr defTabSz="990600">
              <a:defRPr sz="2800">
                <a:solidFill>
                  <a:schemeClr val="tx1"/>
                </a:solidFill>
                <a:latin typeface="Arial" panose="020B0604020202020204" pitchFamily="34" charset="0"/>
              </a:defRPr>
            </a:lvl1pPr>
            <a:lvl2pPr marL="742950" indent="-285750" defTabSz="990600">
              <a:defRPr sz="2800">
                <a:solidFill>
                  <a:schemeClr val="tx1"/>
                </a:solidFill>
                <a:latin typeface="Arial" panose="020B0604020202020204" pitchFamily="34" charset="0"/>
              </a:defRPr>
            </a:lvl2pPr>
            <a:lvl3pPr marL="1143000" indent="-228600" defTabSz="990600">
              <a:defRPr sz="2800">
                <a:solidFill>
                  <a:schemeClr val="tx1"/>
                </a:solidFill>
                <a:latin typeface="Arial" panose="020B0604020202020204" pitchFamily="34" charset="0"/>
              </a:defRPr>
            </a:lvl3pPr>
            <a:lvl4pPr marL="1600200" indent="-228600" defTabSz="990600">
              <a:defRPr sz="2800">
                <a:solidFill>
                  <a:schemeClr val="tx1"/>
                </a:solidFill>
                <a:latin typeface="Arial" panose="020B0604020202020204" pitchFamily="34" charset="0"/>
              </a:defRPr>
            </a:lvl4pPr>
            <a:lvl5pPr marL="2057400" indent="-228600" defTabSz="990600">
              <a:defRPr sz="2800">
                <a:solidFill>
                  <a:schemeClr val="tx1"/>
                </a:solidFill>
                <a:latin typeface="Arial" panose="020B0604020202020204" pitchFamily="34" charset="0"/>
              </a:defRPr>
            </a:lvl5pPr>
            <a:lvl6pPr marL="2514600" indent="-228600" defTabSz="990600" eaLnBrk="0" fontAlgn="base" hangingPunct="0">
              <a:spcBef>
                <a:spcPct val="0"/>
              </a:spcBef>
              <a:spcAft>
                <a:spcPct val="0"/>
              </a:spcAft>
              <a:defRPr sz="2800">
                <a:solidFill>
                  <a:schemeClr val="tx1"/>
                </a:solidFill>
                <a:latin typeface="Arial" panose="020B0604020202020204" pitchFamily="34" charset="0"/>
              </a:defRPr>
            </a:lvl6pPr>
            <a:lvl7pPr marL="2971800" indent="-228600" defTabSz="990600" eaLnBrk="0" fontAlgn="base" hangingPunct="0">
              <a:spcBef>
                <a:spcPct val="0"/>
              </a:spcBef>
              <a:spcAft>
                <a:spcPct val="0"/>
              </a:spcAft>
              <a:defRPr sz="2800">
                <a:solidFill>
                  <a:schemeClr val="tx1"/>
                </a:solidFill>
                <a:latin typeface="Arial" panose="020B0604020202020204" pitchFamily="34" charset="0"/>
              </a:defRPr>
            </a:lvl7pPr>
            <a:lvl8pPr marL="3429000" indent="-228600" defTabSz="990600" eaLnBrk="0" fontAlgn="base" hangingPunct="0">
              <a:spcBef>
                <a:spcPct val="0"/>
              </a:spcBef>
              <a:spcAft>
                <a:spcPct val="0"/>
              </a:spcAft>
              <a:defRPr sz="2800">
                <a:solidFill>
                  <a:schemeClr val="tx1"/>
                </a:solidFill>
                <a:latin typeface="Arial" panose="020B0604020202020204" pitchFamily="34" charset="0"/>
              </a:defRPr>
            </a:lvl8pPr>
            <a:lvl9pPr marL="3886200" indent="-228600" defTabSz="990600" eaLnBrk="0" fontAlgn="base" hangingPunct="0">
              <a:spcBef>
                <a:spcPct val="0"/>
              </a:spcBef>
              <a:spcAft>
                <a:spcPct val="0"/>
              </a:spcAft>
              <a:defRPr sz="2800">
                <a:solidFill>
                  <a:schemeClr val="tx1"/>
                </a:solidFill>
                <a:latin typeface="Arial" panose="020B0604020202020204" pitchFamily="34" charset="0"/>
              </a:defRPr>
            </a:lvl9pPr>
          </a:lstStyle>
          <a:p>
            <a:fld id="{16C44F59-20D2-4EB5-9F01-074B62D84597}" type="slidenum">
              <a:rPr lang="en-US" altLang="en-US" sz="1300" smtClean="0"/>
              <a:pPr/>
              <a:t>6</a:t>
            </a:fld>
            <a:endParaRPr lang="en-US" altLang="en-US" sz="1300" smtClean="0"/>
          </a:p>
        </p:txBody>
      </p:sp>
      <p:sp>
        <p:nvSpPr>
          <p:cNvPr id="13315" name="Rectangle 2"/>
          <p:cNvSpPr>
            <a:spLocks noGrp="1" noRot="1" noChangeAspect="1" noChangeArrowheads="1" noTextEdit="1"/>
          </p:cNvSpPr>
          <p:nvPr>
            <p:ph type="sldImg"/>
          </p:nvPr>
        </p:nvSpPr>
        <p:spPr>
          <a:xfrm>
            <a:off x="-165100" y="820738"/>
            <a:ext cx="7291388" cy="4102100"/>
          </a:xfrm>
          <a:ln/>
        </p:spPr>
      </p:sp>
      <p:sp>
        <p:nvSpPr>
          <p:cNvPr id="13316" name="Rectangle 3"/>
          <p:cNvSpPr>
            <a:spLocks noGrp="1" noChangeArrowheads="1"/>
          </p:cNvSpPr>
          <p:nvPr>
            <p:ph type="body" idx="1"/>
          </p:nvPr>
        </p:nvSpPr>
        <p:spPr>
          <a:noFill/>
        </p:spPr>
        <p:txBody>
          <a:bodyPr/>
          <a:lstStyle/>
          <a:p>
            <a:pPr eaLnBrk="1" hangingPunct="1"/>
            <a:r>
              <a:rPr lang="en-US" altLang="en-US" smtClean="0"/>
              <a:t>Discuss how this came across in the introductions when people talked about their LOVE items and their HATE items. How did they sound? How did they look? How much weight did the actual words carry compared with their vocal expression and faces?</a:t>
            </a:r>
            <a:endParaRPr lang="en-AU" altLang="en-US" smtClean="0"/>
          </a:p>
        </p:txBody>
      </p:sp>
    </p:spTree>
    <p:extLst>
      <p:ext uri="{BB962C8B-B14F-4D97-AF65-F5344CB8AC3E}">
        <p14:creationId xmlns:p14="http://schemas.microsoft.com/office/powerpoint/2010/main" val="26138747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p:cNvSpPr>
            <a:spLocks noGrp="1" noChangeArrowheads="1"/>
          </p:cNvSpPr>
          <p:nvPr>
            <p:ph type="sldNum" sz="quarter" idx="5"/>
          </p:nvPr>
        </p:nvSpPr>
        <p:spPr>
          <a:noFill/>
        </p:spPr>
        <p:txBody>
          <a:bodyPr/>
          <a:lstStyle>
            <a:lvl1pPr defTabSz="990600">
              <a:defRPr sz="2800">
                <a:solidFill>
                  <a:schemeClr val="tx1"/>
                </a:solidFill>
                <a:latin typeface="Arial" panose="020B0604020202020204" pitchFamily="34" charset="0"/>
              </a:defRPr>
            </a:lvl1pPr>
            <a:lvl2pPr marL="742950" indent="-285750" defTabSz="990600">
              <a:defRPr sz="2800">
                <a:solidFill>
                  <a:schemeClr val="tx1"/>
                </a:solidFill>
                <a:latin typeface="Arial" panose="020B0604020202020204" pitchFamily="34" charset="0"/>
              </a:defRPr>
            </a:lvl2pPr>
            <a:lvl3pPr marL="1143000" indent="-228600" defTabSz="990600">
              <a:defRPr sz="2800">
                <a:solidFill>
                  <a:schemeClr val="tx1"/>
                </a:solidFill>
                <a:latin typeface="Arial" panose="020B0604020202020204" pitchFamily="34" charset="0"/>
              </a:defRPr>
            </a:lvl3pPr>
            <a:lvl4pPr marL="1600200" indent="-228600" defTabSz="990600">
              <a:defRPr sz="2800">
                <a:solidFill>
                  <a:schemeClr val="tx1"/>
                </a:solidFill>
                <a:latin typeface="Arial" panose="020B0604020202020204" pitchFamily="34" charset="0"/>
              </a:defRPr>
            </a:lvl4pPr>
            <a:lvl5pPr marL="2057400" indent="-228600" defTabSz="990600">
              <a:defRPr sz="2800">
                <a:solidFill>
                  <a:schemeClr val="tx1"/>
                </a:solidFill>
                <a:latin typeface="Arial" panose="020B0604020202020204" pitchFamily="34" charset="0"/>
              </a:defRPr>
            </a:lvl5pPr>
            <a:lvl6pPr marL="2514600" indent="-228600" defTabSz="990600" eaLnBrk="0" fontAlgn="base" hangingPunct="0">
              <a:spcBef>
                <a:spcPct val="0"/>
              </a:spcBef>
              <a:spcAft>
                <a:spcPct val="0"/>
              </a:spcAft>
              <a:defRPr sz="2800">
                <a:solidFill>
                  <a:schemeClr val="tx1"/>
                </a:solidFill>
                <a:latin typeface="Arial" panose="020B0604020202020204" pitchFamily="34" charset="0"/>
              </a:defRPr>
            </a:lvl6pPr>
            <a:lvl7pPr marL="2971800" indent="-228600" defTabSz="990600" eaLnBrk="0" fontAlgn="base" hangingPunct="0">
              <a:spcBef>
                <a:spcPct val="0"/>
              </a:spcBef>
              <a:spcAft>
                <a:spcPct val="0"/>
              </a:spcAft>
              <a:defRPr sz="2800">
                <a:solidFill>
                  <a:schemeClr val="tx1"/>
                </a:solidFill>
                <a:latin typeface="Arial" panose="020B0604020202020204" pitchFamily="34" charset="0"/>
              </a:defRPr>
            </a:lvl7pPr>
            <a:lvl8pPr marL="3429000" indent="-228600" defTabSz="990600" eaLnBrk="0" fontAlgn="base" hangingPunct="0">
              <a:spcBef>
                <a:spcPct val="0"/>
              </a:spcBef>
              <a:spcAft>
                <a:spcPct val="0"/>
              </a:spcAft>
              <a:defRPr sz="2800">
                <a:solidFill>
                  <a:schemeClr val="tx1"/>
                </a:solidFill>
                <a:latin typeface="Arial" panose="020B0604020202020204" pitchFamily="34" charset="0"/>
              </a:defRPr>
            </a:lvl8pPr>
            <a:lvl9pPr marL="3886200" indent="-228600" defTabSz="990600" eaLnBrk="0" fontAlgn="base" hangingPunct="0">
              <a:spcBef>
                <a:spcPct val="0"/>
              </a:spcBef>
              <a:spcAft>
                <a:spcPct val="0"/>
              </a:spcAft>
              <a:defRPr sz="2800">
                <a:solidFill>
                  <a:schemeClr val="tx1"/>
                </a:solidFill>
                <a:latin typeface="Arial" panose="020B0604020202020204" pitchFamily="34" charset="0"/>
              </a:defRPr>
            </a:lvl9pPr>
          </a:lstStyle>
          <a:p>
            <a:fld id="{3D975B6C-5CA2-4785-9095-575FAF4D3C26}" type="slidenum">
              <a:rPr lang="en-US" altLang="en-US" sz="1300" smtClean="0"/>
              <a:pPr/>
              <a:t>8</a:t>
            </a:fld>
            <a:endParaRPr lang="en-US" altLang="en-US" sz="1300" smtClean="0"/>
          </a:p>
        </p:txBody>
      </p:sp>
      <p:sp>
        <p:nvSpPr>
          <p:cNvPr id="18435" name="Rectangle 2"/>
          <p:cNvSpPr>
            <a:spLocks noGrp="1" noRot="1" noChangeAspect="1" noChangeArrowheads="1" noTextEdit="1"/>
          </p:cNvSpPr>
          <p:nvPr>
            <p:ph type="sldImg"/>
          </p:nvPr>
        </p:nvSpPr>
        <p:spPr>
          <a:xfrm>
            <a:off x="-165100" y="820738"/>
            <a:ext cx="7291388" cy="4102100"/>
          </a:xfrm>
          <a:ln/>
        </p:spPr>
      </p:sp>
      <p:sp>
        <p:nvSpPr>
          <p:cNvPr id="18436" name="Rectangle 3"/>
          <p:cNvSpPr>
            <a:spLocks noGrp="1" noChangeArrowheads="1"/>
          </p:cNvSpPr>
          <p:nvPr>
            <p:ph type="body" idx="1"/>
          </p:nvPr>
        </p:nvSpPr>
        <p:spPr>
          <a:noFill/>
        </p:spPr>
        <p:txBody>
          <a:bodyPr/>
          <a:lstStyle/>
          <a:p>
            <a:pPr eaLnBrk="1" hangingPunct="1"/>
            <a:r>
              <a:rPr lang="en-AU" altLang="en-US" smtClean="0"/>
              <a:t>Encourage participants to think about a situation where they must communicate with someone who is hard of hearing; anxious; has been put down in the past; doesn’t know who you are – what are some of the things you can do to help communication?</a:t>
            </a:r>
            <a:endParaRPr lang="en-US" altLang="en-US" smtClean="0"/>
          </a:p>
        </p:txBody>
      </p:sp>
    </p:spTree>
    <p:extLst>
      <p:ext uri="{BB962C8B-B14F-4D97-AF65-F5344CB8AC3E}">
        <p14:creationId xmlns:p14="http://schemas.microsoft.com/office/powerpoint/2010/main" val="9741144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p:cNvSpPr>
            <a:spLocks noGrp="1" noChangeArrowheads="1"/>
          </p:cNvSpPr>
          <p:nvPr>
            <p:ph type="sldNum" sz="quarter" idx="5"/>
          </p:nvPr>
        </p:nvSpPr>
        <p:spPr>
          <a:noFill/>
        </p:spPr>
        <p:txBody>
          <a:bodyPr/>
          <a:lstStyle>
            <a:lvl1pPr defTabSz="990600">
              <a:defRPr sz="2800">
                <a:solidFill>
                  <a:schemeClr val="tx1"/>
                </a:solidFill>
                <a:latin typeface="Arial" panose="020B0604020202020204" pitchFamily="34" charset="0"/>
              </a:defRPr>
            </a:lvl1pPr>
            <a:lvl2pPr marL="742950" indent="-285750" defTabSz="990600">
              <a:defRPr sz="2800">
                <a:solidFill>
                  <a:schemeClr val="tx1"/>
                </a:solidFill>
                <a:latin typeface="Arial" panose="020B0604020202020204" pitchFamily="34" charset="0"/>
              </a:defRPr>
            </a:lvl2pPr>
            <a:lvl3pPr marL="1143000" indent="-228600" defTabSz="990600">
              <a:defRPr sz="2800">
                <a:solidFill>
                  <a:schemeClr val="tx1"/>
                </a:solidFill>
                <a:latin typeface="Arial" panose="020B0604020202020204" pitchFamily="34" charset="0"/>
              </a:defRPr>
            </a:lvl3pPr>
            <a:lvl4pPr marL="1600200" indent="-228600" defTabSz="990600">
              <a:defRPr sz="2800">
                <a:solidFill>
                  <a:schemeClr val="tx1"/>
                </a:solidFill>
                <a:latin typeface="Arial" panose="020B0604020202020204" pitchFamily="34" charset="0"/>
              </a:defRPr>
            </a:lvl4pPr>
            <a:lvl5pPr marL="2057400" indent="-228600" defTabSz="990600">
              <a:defRPr sz="2800">
                <a:solidFill>
                  <a:schemeClr val="tx1"/>
                </a:solidFill>
                <a:latin typeface="Arial" panose="020B0604020202020204" pitchFamily="34" charset="0"/>
              </a:defRPr>
            </a:lvl5pPr>
            <a:lvl6pPr marL="2514600" indent="-228600" defTabSz="990600" eaLnBrk="0" fontAlgn="base" hangingPunct="0">
              <a:spcBef>
                <a:spcPct val="0"/>
              </a:spcBef>
              <a:spcAft>
                <a:spcPct val="0"/>
              </a:spcAft>
              <a:defRPr sz="2800">
                <a:solidFill>
                  <a:schemeClr val="tx1"/>
                </a:solidFill>
                <a:latin typeface="Arial" panose="020B0604020202020204" pitchFamily="34" charset="0"/>
              </a:defRPr>
            </a:lvl6pPr>
            <a:lvl7pPr marL="2971800" indent="-228600" defTabSz="990600" eaLnBrk="0" fontAlgn="base" hangingPunct="0">
              <a:spcBef>
                <a:spcPct val="0"/>
              </a:spcBef>
              <a:spcAft>
                <a:spcPct val="0"/>
              </a:spcAft>
              <a:defRPr sz="2800">
                <a:solidFill>
                  <a:schemeClr val="tx1"/>
                </a:solidFill>
                <a:latin typeface="Arial" panose="020B0604020202020204" pitchFamily="34" charset="0"/>
              </a:defRPr>
            </a:lvl7pPr>
            <a:lvl8pPr marL="3429000" indent="-228600" defTabSz="990600" eaLnBrk="0" fontAlgn="base" hangingPunct="0">
              <a:spcBef>
                <a:spcPct val="0"/>
              </a:spcBef>
              <a:spcAft>
                <a:spcPct val="0"/>
              </a:spcAft>
              <a:defRPr sz="2800">
                <a:solidFill>
                  <a:schemeClr val="tx1"/>
                </a:solidFill>
                <a:latin typeface="Arial" panose="020B0604020202020204" pitchFamily="34" charset="0"/>
              </a:defRPr>
            </a:lvl8pPr>
            <a:lvl9pPr marL="3886200" indent="-228600" defTabSz="990600" eaLnBrk="0" fontAlgn="base" hangingPunct="0">
              <a:spcBef>
                <a:spcPct val="0"/>
              </a:spcBef>
              <a:spcAft>
                <a:spcPct val="0"/>
              </a:spcAft>
              <a:defRPr sz="2800">
                <a:solidFill>
                  <a:schemeClr val="tx1"/>
                </a:solidFill>
                <a:latin typeface="Arial" panose="020B0604020202020204" pitchFamily="34" charset="0"/>
              </a:defRPr>
            </a:lvl9pPr>
          </a:lstStyle>
          <a:p>
            <a:fld id="{C89D672F-23D2-4F32-93EC-E0B81BB12DD3}" type="slidenum">
              <a:rPr lang="en-US" altLang="en-US" sz="1300" smtClean="0"/>
              <a:pPr/>
              <a:t>9</a:t>
            </a:fld>
            <a:endParaRPr lang="en-US" altLang="en-US" sz="1300" smtClean="0"/>
          </a:p>
        </p:txBody>
      </p:sp>
      <p:sp>
        <p:nvSpPr>
          <p:cNvPr id="20483" name="Rectangle 2"/>
          <p:cNvSpPr>
            <a:spLocks noGrp="1" noRot="1" noChangeAspect="1" noChangeArrowheads="1" noTextEdit="1"/>
          </p:cNvSpPr>
          <p:nvPr>
            <p:ph type="sldImg"/>
          </p:nvPr>
        </p:nvSpPr>
        <p:spPr>
          <a:xfrm>
            <a:off x="-165100" y="820738"/>
            <a:ext cx="7291388" cy="4102100"/>
          </a:xfrm>
          <a:ln/>
        </p:spPr>
      </p:sp>
      <p:sp>
        <p:nvSpPr>
          <p:cNvPr id="20484" name="Rectangle 3"/>
          <p:cNvSpPr>
            <a:spLocks noGrp="1" noChangeArrowheads="1"/>
          </p:cNvSpPr>
          <p:nvPr>
            <p:ph type="body" idx="1"/>
          </p:nvPr>
        </p:nvSpPr>
        <p:spPr>
          <a:noFill/>
        </p:spPr>
        <p:txBody>
          <a:bodyPr/>
          <a:lstStyle/>
          <a:p>
            <a:pPr eaLnBrk="1" hangingPunct="1"/>
            <a:r>
              <a:rPr lang="en-AU" altLang="en-US" smtClean="0"/>
              <a:t>Show the title of this slide and ask people to see if they can suggest some of the barriers-Then reveal the diagram when there has been 2 to 3 mins of ideas from the group</a:t>
            </a:r>
            <a:endParaRPr lang="en-US" altLang="en-US" smtClean="0"/>
          </a:p>
        </p:txBody>
      </p:sp>
    </p:spTree>
    <p:extLst>
      <p:ext uri="{BB962C8B-B14F-4D97-AF65-F5344CB8AC3E}">
        <p14:creationId xmlns:p14="http://schemas.microsoft.com/office/powerpoint/2010/main" val="3296594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9/29/2017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9/29/2017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9/29/2017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9/29/2017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9/29/2017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9/29/2017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9/29/2017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9/29/2017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9/29/2017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9/29/2017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9/29/2017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9/29/2017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9/29/2017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9/29/2017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9/29/2017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9/29/2017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9/29/2017</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mailto:huw.thomas@uwtsd.ac.uk" TargetMode="External"/><Relationship Id="rId2" Type="http://schemas.openxmlformats.org/officeDocument/2006/relationships/hyperlink" Target="mailto:antje.cockrill@uwtsd.ac.uk"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wmf"/><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3.wmf"/><Relationship Id="rId4" Type="http://schemas.openxmlformats.org/officeDocument/2006/relationships/image" Target="../media/image2.wmf"/></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w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image" Target="../media/image5.wmf"/><Relationship Id="rId1" Type="http://schemas.openxmlformats.org/officeDocument/2006/relationships/slideLayout" Target="../slideLayouts/slideLayout2.xml"/><Relationship Id="rId4" Type="http://schemas.openxmlformats.org/officeDocument/2006/relationships/image" Target="../media/image7.wmf"/></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image" Target="../media/image9.wmf"/><Relationship Id="rId1" Type="http://schemas.openxmlformats.org/officeDocument/2006/relationships/slideLayout" Target="../slideLayouts/slideLayout2.xml"/><Relationship Id="rId4" Type="http://schemas.openxmlformats.org/officeDocument/2006/relationships/image" Target="../media/image11.wmf"/></Relationships>
</file>

<file path=ppt/slides/_rels/slide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3.gi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6.wmf"/><Relationship Id="rId2" Type="http://schemas.openxmlformats.org/officeDocument/2006/relationships/image" Target="../media/image15.jpeg"/><Relationship Id="rId1" Type="http://schemas.openxmlformats.org/officeDocument/2006/relationships/slideLayout" Target="../slideLayouts/slideLayout2.xml"/><Relationship Id="rId5" Type="http://schemas.openxmlformats.org/officeDocument/2006/relationships/image" Target="../media/image18.wmf"/><Relationship Id="rId4" Type="http://schemas.openxmlformats.org/officeDocument/2006/relationships/image" Target="../media/image17.wmf"/></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International Business Communications (Week 1)</a:t>
            </a:r>
            <a:endParaRPr lang="en-GB" dirty="0"/>
          </a:p>
        </p:txBody>
      </p:sp>
      <p:sp>
        <p:nvSpPr>
          <p:cNvPr id="3" name="Subtitle 2"/>
          <p:cNvSpPr>
            <a:spLocks noGrp="1"/>
          </p:cNvSpPr>
          <p:nvPr>
            <p:ph type="subTitle" idx="1"/>
          </p:nvPr>
        </p:nvSpPr>
        <p:spPr/>
        <p:txBody>
          <a:bodyPr/>
          <a:lstStyle/>
          <a:p>
            <a:r>
              <a:rPr lang="en-GB" dirty="0" smtClean="0"/>
              <a:t>Dr Antje Cockrill</a:t>
            </a:r>
            <a:endParaRPr lang="en-GB" dirty="0"/>
          </a:p>
        </p:txBody>
      </p:sp>
    </p:spTree>
    <p:extLst>
      <p:ext uri="{BB962C8B-B14F-4D97-AF65-F5344CB8AC3E}">
        <p14:creationId xmlns:p14="http://schemas.microsoft.com/office/powerpoint/2010/main" val="11968733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This week, we will:</a:t>
            </a:r>
            <a:endParaRPr lang="en-GB" dirty="0"/>
          </a:p>
        </p:txBody>
      </p:sp>
      <p:sp>
        <p:nvSpPr>
          <p:cNvPr id="3" name="Content Placeholder 2"/>
          <p:cNvSpPr>
            <a:spLocks noGrp="1"/>
          </p:cNvSpPr>
          <p:nvPr>
            <p:ph idx="1"/>
          </p:nvPr>
        </p:nvSpPr>
        <p:spPr/>
        <p:txBody>
          <a:bodyPr/>
          <a:lstStyle/>
          <a:p>
            <a:r>
              <a:rPr lang="en-GB" dirty="0" smtClean="0"/>
              <a:t>Explore why international business communication (IBC) is important</a:t>
            </a:r>
          </a:p>
          <a:p>
            <a:r>
              <a:rPr lang="en-GB" dirty="0" smtClean="0"/>
              <a:t>Introduced communication theory</a:t>
            </a:r>
          </a:p>
          <a:p>
            <a:r>
              <a:rPr lang="en-GB" dirty="0" smtClean="0"/>
              <a:t>Explore the concept of culture and its impact on </a:t>
            </a:r>
            <a:r>
              <a:rPr lang="en-GB" dirty="0" smtClean="0"/>
              <a:t>communication</a:t>
            </a:r>
          </a:p>
          <a:p>
            <a:r>
              <a:rPr lang="en-GB" dirty="0" smtClean="0"/>
              <a:t>Learn about Hall’s high context and low context theory</a:t>
            </a:r>
          </a:p>
          <a:p>
            <a:r>
              <a:rPr lang="en-GB" dirty="0" smtClean="0"/>
              <a:t>Look at Hofstede’s cultural dimensions</a:t>
            </a:r>
            <a:endParaRPr lang="en-GB" dirty="0"/>
          </a:p>
        </p:txBody>
      </p:sp>
    </p:spTree>
    <p:extLst>
      <p:ext uri="{BB962C8B-B14F-4D97-AF65-F5344CB8AC3E}">
        <p14:creationId xmlns:p14="http://schemas.microsoft.com/office/powerpoint/2010/main" val="11149229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638308"/>
          </a:xfrm>
        </p:spPr>
        <p:txBody>
          <a:bodyPr>
            <a:normAutofit/>
          </a:bodyPr>
          <a:lstStyle/>
          <a:p>
            <a:r>
              <a:rPr lang="en-GB" sz="2800" dirty="0" smtClean="0"/>
              <a:t>Introduction</a:t>
            </a:r>
            <a:endParaRPr lang="en-GB" sz="2800" dirty="0"/>
          </a:p>
        </p:txBody>
      </p:sp>
      <p:sp>
        <p:nvSpPr>
          <p:cNvPr id="3" name="Content Placeholder 2"/>
          <p:cNvSpPr>
            <a:spLocks noGrp="1"/>
          </p:cNvSpPr>
          <p:nvPr>
            <p:ph idx="1"/>
          </p:nvPr>
        </p:nvSpPr>
        <p:spPr>
          <a:xfrm>
            <a:off x="2592925" y="1262418"/>
            <a:ext cx="8973079" cy="4336422"/>
          </a:xfrm>
        </p:spPr>
        <p:txBody>
          <a:bodyPr>
            <a:normAutofit fontScale="32500" lnSpcReduction="20000"/>
          </a:bodyPr>
          <a:lstStyle/>
          <a:p>
            <a:endParaRPr lang="en-GB" b="1" dirty="0" smtClean="0"/>
          </a:p>
          <a:p>
            <a:r>
              <a:rPr lang="en-GB" sz="4800" b="1" dirty="0" smtClean="0"/>
              <a:t>Aims</a:t>
            </a:r>
            <a:endParaRPr lang="en-GB" sz="4800" dirty="0"/>
          </a:p>
          <a:p>
            <a:pPr marL="0" indent="0">
              <a:buNone/>
            </a:pPr>
            <a:r>
              <a:rPr lang="en-GB" sz="4800" dirty="0"/>
              <a:t> </a:t>
            </a:r>
            <a:r>
              <a:rPr lang="en-GB" sz="4800" b="1" dirty="0" smtClean="0"/>
              <a:t></a:t>
            </a:r>
            <a:r>
              <a:rPr lang="en-GB" sz="4800" dirty="0"/>
              <a:t>   </a:t>
            </a:r>
            <a:r>
              <a:rPr lang="en-GB" sz="4800" dirty="0" smtClean="0"/>
              <a:t>To </a:t>
            </a:r>
            <a:r>
              <a:rPr lang="en-GB" sz="4800" dirty="0"/>
              <a:t>develop a greater intercultural awareness in international business contexts</a:t>
            </a:r>
          </a:p>
          <a:p>
            <a:pPr marL="0" indent="0">
              <a:buNone/>
            </a:pPr>
            <a:r>
              <a:rPr lang="en-GB" sz="4800" dirty="0"/>
              <a:t> </a:t>
            </a:r>
            <a:r>
              <a:rPr lang="en-GB" sz="4800" b="1" dirty="0" smtClean="0"/>
              <a:t></a:t>
            </a:r>
            <a:r>
              <a:rPr lang="en-GB" sz="4800" dirty="0"/>
              <a:t>   </a:t>
            </a:r>
            <a:r>
              <a:rPr lang="en-GB" sz="4800" dirty="0" smtClean="0"/>
              <a:t>To </a:t>
            </a:r>
            <a:r>
              <a:rPr lang="en-GB" sz="4800" dirty="0"/>
              <a:t>develop more effectiveness in business communication in international scenarios in English</a:t>
            </a:r>
          </a:p>
          <a:p>
            <a:endParaRPr lang="en-GB" sz="4800" dirty="0" smtClean="0"/>
          </a:p>
          <a:p>
            <a:r>
              <a:rPr lang="en-GB" sz="4800" b="1" dirty="0" smtClean="0"/>
              <a:t>Lecturer details</a:t>
            </a:r>
          </a:p>
          <a:p>
            <a:pPr marL="0" indent="0">
              <a:buNone/>
            </a:pPr>
            <a:r>
              <a:rPr lang="en-GB" sz="4800" dirty="0" smtClean="0"/>
              <a:t>Dr Antje Cockrill – AS410 	</a:t>
            </a:r>
            <a:r>
              <a:rPr lang="en-GB" sz="4800" dirty="0" smtClean="0">
                <a:hlinkClick r:id="rId2"/>
              </a:rPr>
              <a:t>antje.cockrill@uwtsd.ac.uk</a:t>
            </a:r>
            <a:endParaRPr lang="en-GB" sz="4800" dirty="0" smtClean="0"/>
          </a:p>
          <a:p>
            <a:pPr marL="0" indent="0">
              <a:buNone/>
            </a:pPr>
            <a:r>
              <a:rPr lang="en-GB" sz="4800" dirty="0" smtClean="0"/>
              <a:t>Huw Thomas – AS219 		</a:t>
            </a:r>
            <a:r>
              <a:rPr lang="en-GB" sz="4800" dirty="0" smtClean="0">
                <a:hlinkClick r:id="rId3"/>
              </a:rPr>
              <a:t>huw.thomas@uwtsd.ac.uk</a:t>
            </a:r>
            <a:endParaRPr lang="en-GB" sz="4800" dirty="0" smtClean="0"/>
          </a:p>
          <a:p>
            <a:pPr marL="0" indent="0">
              <a:buNone/>
            </a:pPr>
            <a:endParaRPr lang="en-GB" sz="4800" dirty="0" smtClean="0"/>
          </a:p>
          <a:p>
            <a:r>
              <a:rPr lang="en-GB" sz="4800" b="1" dirty="0" smtClean="0"/>
              <a:t>Assessment </a:t>
            </a:r>
            <a:endParaRPr lang="en-GB" sz="4800" b="1" dirty="0"/>
          </a:p>
          <a:p>
            <a:pPr marL="0" indent="0">
              <a:buNone/>
            </a:pPr>
            <a:r>
              <a:rPr lang="en-GB" sz="4800" dirty="0" smtClean="0"/>
              <a:t>Assessment </a:t>
            </a:r>
            <a:r>
              <a:rPr lang="en-GB" sz="4800" dirty="0"/>
              <a:t>Component 1 </a:t>
            </a:r>
            <a:r>
              <a:rPr lang="en-GB" sz="4800" dirty="0" smtClean="0"/>
              <a:t>– 50% Essay (1500 words &amp; presentation)</a:t>
            </a:r>
            <a:endParaRPr lang="en-GB" sz="4800" dirty="0"/>
          </a:p>
          <a:p>
            <a:pPr marL="0" indent="0">
              <a:buNone/>
            </a:pPr>
            <a:r>
              <a:rPr lang="en-GB" sz="4800" dirty="0" smtClean="0"/>
              <a:t>Assessment </a:t>
            </a:r>
            <a:r>
              <a:rPr lang="en-GB" sz="4800" dirty="0"/>
              <a:t>Component 2 – 50</a:t>
            </a:r>
            <a:r>
              <a:rPr lang="en-GB" sz="4800" dirty="0" smtClean="0"/>
              <a:t>% Written report (2500 words)</a:t>
            </a:r>
            <a:endParaRPr lang="en-GB" sz="4800" dirty="0"/>
          </a:p>
        </p:txBody>
      </p:sp>
    </p:spTree>
    <p:extLst>
      <p:ext uri="{BB962C8B-B14F-4D97-AF65-F5344CB8AC3E}">
        <p14:creationId xmlns:p14="http://schemas.microsoft.com/office/powerpoint/2010/main" val="21460327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International Business Communications</a:t>
            </a:r>
            <a:endParaRPr lang="en-GB" dirty="0"/>
          </a:p>
        </p:txBody>
      </p:sp>
      <p:sp>
        <p:nvSpPr>
          <p:cNvPr id="3" name="Content Placeholder 2"/>
          <p:cNvSpPr>
            <a:spLocks noGrp="1"/>
          </p:cNvSpPr>
          <p:nvPr>
            <p:ph idx="1"/>
          </p:nvPr>
        </p:nvSpPr>
        <p:spPr/>
        <p:txBody>
          <a:bodyPr>
            <a:normAutofit fontScale="92500" lnSpcReduction="20000"/>
          </a:bodyPr>
          <a:lstStyle/>
          <a:p>
            <a:endParaRPr lang="en-US" altLang="en-US" b="1" dirty="0" smtClean="0"/>
          </a:p>
          <a:p>
            <a:r>
              <a:rPr lang="en-US" altLang="en-US" sz="1900" dirty="0"/>
              <a:t>The process of communication is what allows us to interact with other people; without it, we would be unable to share knowledge or experiences with anything outside of ourselves.  </a:t>
            </a:r>
            <a:r>
              <a:rPr lang="en-US" altLang="en-US" sz="1900" dirty="0" smtClean="0"/>
              <a:t>Common </a:t>
            </a:r>
            <a:r>
              <a:rPr lang="en-US" altLang="en-US" sz="1900" dirty="0"/>
              <a:t>forms of communication include speaking, writing, gestures, touch and broadcasting</a:t>
            </a:r>
          </a:p>
          <a:p>
            <a:endParaRPr lang="en-US" altLang="en-US" sz="1900" dirty="0" smtClean="0"/>
          </a:p>
          <a:p>
            <a:r>
              <a:rPr lang="en-US" altLang="en-US" sz="1900" dirty="0" smtClean="0"/>
              <a:t>International </a:t>
            </a:r>
            <a:r>
              <a:rPr lang="en-US" altLang="en-US" sz="1900" dirty="0"/>
              <a:t>business consists of transactions that are devised and carried out across national borders to satisfy the objectives of individuals, companies, and organizations.</a:t>
            </a:r>
          </a:p>
          <a:p>
            <a:pPr marL="0" indent="0" algn="ctr">
              <a:buNone/>
            </a:pPr>
            <a:r>
              <a:rPr lang="en-GB" sz="1900" b="1" dirty="0" smtClean="0"/>
              <a:t> </a:t>
            </a:r>
            <a:r>
              <a:rPr lang="en-GB" sz="1900" b="1" dirty="0" smtClean="0">
                <a:solidFill>
                  <a:schemeClr val="accent1"/>
                </a:solidFill>
              </a:rPr>
              <a:t>=</a:t>
            </a:r>
          </a:p>
          <a:p>
            <a:r>
              <a:rPr lang="en-GB" sz="1900" dirty="0" smtClean="0"/>
              <a:t> International Business Communication (IBC) are the interactive processes which allow communication across international boarders. This is sometimes also referred to as ‘global’ or ‘transcultural’ communication.</a:t>
            </a:r>
            <a:endParaRPr lang="en-GB" sz="1900" dirty="0"/>
          </a:p>
        </p:txBody>
      </p:sp>
    </p:spTree>
    <p:extLst>
      <p:ext uri="{BB962C8B-B14F-4D97-AF65-F5344CB8AC3E}">
        <p14:creationId xmlns:p14="http://schemas.microsoft.com/office/powerpoint/2010/main" val="9254437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62" name="Rectangle 2"/>
          <p:cNvSpPr>
            <a:spLocks noGrp="1" noChangeArrowheads="1"/>
          </p:cNvSpPr>
          <p:nvPr>
            <p:ph type="title"/>
          </p:nvPr>
        </p:nvSpPr>
        <p:spPr/>
        <p:txBody>
          <a:bodyPr/>
          <a:lstStyle/>
          <a:p>
            <a:pPr eaLnBrk="1" hangingPunct="1"/>
            <a:r>
              <a:rPr lang="en-AU" altLang="en-US" sz="3200">
                <a:solidFill>
                  <a:srgbClr val="FF201B"/>
                </a:solidFill>
              </a:rPr>
              <a:t>Verbal vs Non Verbal</a:t>
            </a:r>
            <a:endParaRPr lang="en-US" altLang="en-US" sz="3200">
              <a:solidFill>
                <a:srgbClr val="FF201B"/>
              </a:solidFill>
            </a:endParaRPr>
          </a:p>
        </p:txBody>
      </p:sp>
      <p:sp>
        <p:nvSpPr>
          <p:cNvPr id="92163" name="Rectangle 3"/>
          <p:cNvSpPr>
            <a:spLocks noGrp="1" noChangeArrowheads="1"/>
          </p:cNvSpPr>
          <p:nvPr>
            <p:ph type="body" idx="1"/>
          </p:nvPr>
        </p:nvSpPr>
        <p:spPr>
          <a:xfrm>
            <a:off x="1992313" y="1196976"/>
            <a:ext cx="8229600" cy="5661025"/>
          </a:xfrm>
        </p:spPr>
        <p:txBody>
          <a:bodyPr/>
          <a:lstStyle/>
          <a:p>
            <a:pPr eaLnBrk="1" hangingPunct="1">
              <a:lnSpc>
                <a:spcPct val="90000"/>
              </a:lnSpc>
            </a:pPr>
            <a:r>
              <a:rPr lang="en-US" altLang="en-US" sz="2400"/>
              <a:t>Can we communicate without words?</a:t>
            </a:r>
          </a:p>
          <a:p>
            <a:pPr eaLnBrk="1" hangingPunct="1">
              <a:lnSpc>
                <a:spcPct val="90000"/>
              </a:lnSpc>
            </a:pPr>
            <a:endParaRPr lang="en-US" altLang="en-US" sz="1000"/>
          </a:p>
          <a:p>
            <a:pPr eaLnBrk="1" hangingPunct="1">
              <a:lnSpc>
                <a:spcPct val="90000"/>
              </a:lnSpc>
            </a:pPr>
            <a:r>
              <a:rPr lang="en-US" altLang="en-US" sz="2400" u="sng"/>
              <a:t>Voice attributes</a:t>
            </a:r>
          </a:p>
          <a:p>
            <a:pPr eaLnBrk="1" hangingPunct="1">
              <a:lnSpc>
                <a:spcPct val="90000"/>
              </a:lnSpc>
            </a:pPr>
            <a:r>
              <a:rPr lang="en-US" altLang="en-US" sz="2400"/>
              <a:t>What are they and how do they affect communication?</a:t>
            </a:r>
          </a:p>
          <a:p>
            <a:pPr eaLnBrk="1" hangingPunct="1">
              <a:lnSpc>
                <a:spcPct val="90000"/>
              </a:lnSpc>
            </a:pPr>
            <a:endParaRPr lang="en-US" altLang="en-US" sz="1000"/>
          </a:p>
          <a:p>
            <a:pPr eaLnBrk="1" hangingPunct="1">
              <a:lnSpc>
                <a:spcPct val="90000"/>
              </a:lnSpc>
            </a:pPr>
            <a:r>
              <a:rPr lang="en-US" altLang="en-US" sz="2400" u="sng"/>
              <a:t>Physical attributes</a:t>
            </a:r>
          </a:p>
          <a:p>
            <a:pPr eaLnBrk="1" hangingPunct="1">
              <a:lnSpc>
                <a:spcPct val="90000"/>
              </a:lnSpc>
            </a:pPr>
            <a:r>
              <a:rPr lang="en-US" altLang="en-US" sz="2400"/>
              <a:t>What could be considered here and how do they affect communication?</a:t>
            </a:r>
          </a:p>
          <a:p>
            <a:pPr eaLnBrk="1" hangingPunct="1">
              <a:lnSpc>
                <a:spcPct val="90000"/>
              </a:lnSpc>
            </a:pPr>
            <a:endParaRPr lang="en-US" altLang="en-US" sz="1000"/>
          </a:p>
          <a:p>
            <a:pPr eaLnBrk="1" hangingPunct="1">
              <a:lnSpc>
                <a:spcPct val="90000"/>
              </a:lnSpc>
            </a:pPr>
            <a:r>
              <a:rPr lang="en-US" altLang="en-US" sz="2400" u="sng"/>
              <a:t>The power of touch</a:t>
            </a:r>
          </a:p>
          <a:p>
            <a:pPr eaLnBrk="1" hangingPunct="1">
              <a:lnSpc>
                <a:spcPct val="90000"/>
              </a:lnSpc>
            </a:pPr>
            <a:r>
              <a:rPr lang="en-US" altLang="en-US" sz="2400"/>
              <a:t>What and when is OK?</a:t>
            </a:r>
          </a:p>
          <a:p>
            <a:pPr eaLnBrk="1" hangingPunct="1">
              <a:lnSpc>
                <a:spcPct val="90000"/>
              </a:lnSpc>
            </a:pPr>
            <a:endParaRPr lang="en-US" altLang="en-US" sz="1000"/>
          </a:p>
          <a:p>
            <a:pPr eaLnBrk="1" hangingPunct="1">
              <a:lnSpc>
                <a:spcPct val="90000"/>
              </a:lnSpc>
            </a:pPr>
            <a:r>
              <a:rPr lang="en-US" altLang="en-US" sz="2400"/>
              <a:t>Which is better, verbal or non verbal?</a:t>
            </a:r>
          </a:p>
        </p:txBody>
      </p:sp>
    </p:spTree>
    <p:extLst>
      <p:ext uri="{BB962C8B-B14F-4D97-AF65-F5344CB8AC3E}">
        <p14:creationId xmlns:p14="http://schemas.microsoft.com/office/powerpoint/2010/main" val="426244731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42" presetClass="entr" presetSubtype="0" fill="hold" grpId="0" nodeType="withEffect">
                                  <p:stCondLst>
                                    <p:cond delay="0"/>
                                  </p:stCondLst>
                                  <p:childTnLst>
                                    <p:set>
                                      <p:cBhvr>
                                        <p:cTn id="6" dur="1" fill="hold">
                                          <p:stCondLst>
                                            <p:cond delay="0"/>
                                          </p:stCondLst>
                                        </p:cTn>
                                        <p:tgtEl>
                                          <p:spTgt spid="92162"/>
                                        </p:tgtEl>
                                        <p:attrNameLst>
                                          <p:attrName>style.visibility</p:attrName>
                                        </p:attrNameLst>
                                      </p:cBhvr>
                                      <p:to>
                                        <p:strVal val="visible"/>
                                      </p:to>
                                    </p:set>
                                    <p:animEffect transition="in" filter="fade">
                                      <p:cBhvr>
                                        <p:cTn id="7" dur="1000"/>
                                        <p:tgtEl>
                                          <p:spTgt spid="92162"/>
                                        </p:tgtEl>
                                      </p:cBhvr>
                                    </p:animEffect>
                                    <p:anim calcmode="lin" valueType="num">
                                      <p:cBhvr>
                                        <p:cTn id="8" dur="1000" fill="hold"/>
                                        <p:tgtEl>
                                          <p:spTgt spid="92162"/>
                                        </p:tgtEl>
                                        <p:attrNameLst>
                                          <p:attrName>ppt_x</p:attrName>
                                        </p:attrNameLst>
                                      </p:cBhvr>
                                      <p:tavLst>
                                        <p:tav tm="0">
                                          <p:val>
                                            <p:strVal val="#ppt_x"/>
                                          </p:val>
                                        </p:tav>
                                        <p:tav tm="100000">
                                          <p:val>
                                            <p:strVal val="#ppt_x"/>
                                          </p:val>
                                        </p:tav>
                                      </p:tavLst>
                                    </p:anim>
                                    <p:anim calcmode="lin" valueType="num">
                                      <p:cBhvr>
                                        <p:cTn id="9" dur="1000" fill="hold"/>
                                        <p:tgtEl>
                                          <p:spTgt spid="92162"/>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23" presetClass="entr" presetSubtype="16" fill="hold" grpId="0" nodeType="clickEffect">
                                  <p:stCondLst>
                                    <p:cond delay="0"/>
                                  </p:stCondLst>
                                  <p:childTnLst>
                                    <p:set>
                                      <p:cBhvr>
                                        <p:cTn id="13" dur="1" fill="hold">
                                          <p:stCondLst>
                                            <p:cond delay="0"/>
                                          </p:stCondLst>
                                        </p:cTn>
                                        <p:tgtEl>
                                          <p:spTgt spid="92163">
                                            <p:txEl>
                                              <p:pRg st="0" end="0"/>
                                            </p:txEl>
                                          </p:spTgt>
                                        </p:tgtEl>
                                        <p:attrNameLst>
                                          <p:attrName>style.visibility</p:attrName>
                                        </p:attrNameLst>
                                      </p:cBhvr>
                                      <p:to>
                                        <p:strVal val="visible"/>
                                      </p:to>
                                    </p:set>
                                    <p:anim calcmode="lin" valueType="num">
                                      <p:cBhvr>
                                        <p:cTn id="14" dur="2000" fill="hold"/>
                                        <p:tgtEl>
                                          <p:spTgt spid="92163">
                                            <p:txEl>
                                              <p:pRg st="0" end="0"/>
                                            </p:txEl>
                                          </p:spTgt>
                                        </p:tgtEl>
                                        <p:attrNameLst>
                                          <p:attrName>ppt_w</p:attrName>
                                        </p:attrNameLst>
                                      </p:cBhvr>
                                      <p:tavLst>
                                        <p:tav tm="0">
                                          <p:val>
                                            <p:fltVal val="0"/>
                                          </p:val>
                                        </p:tav>
                                        <p:tav tm="100000">
                                          <p:val>
                                            <p:strVal val="#ppt_w"/>
                                          </p:val>
                                        </p:tav>
                                      </p:tavLst>
                                    </p:anim>
                                    <p:anim calcmode="lin" valueType="num">
                                      <p:cBhvr>
                                        <p:cTn id="15" dur="2000" fill="hold"/>
                                        <p:tgtEl>
                                          <p:spTgt spid="92163">
                                            <p:txEl>
                                              <p:pRg st="0" end="0"/>
                                            </p:txEl>
                                          </p:spTgt>
                                        </p:tgtEl>
                                        <p:attrNameLst>
                                          <p:attrName>ppt_h</p:attrName>
                                        </p:attrNameLst>
                                      </p:cBhvr>
                                      <p:tavLst>
                                        <p:tav tm="0">
                                          <p:val>
                                            <p:fltVal val="0"/>
                                          </p:val>
                                        </p:tav>
                                        <p:tav tm="100000">
                                          <p:val>
                                            <p:strVal val="#ppt_h"/>
                                          </p:val>
                                        </p:tav>
                                      </p:tavLst>
                                    </p:anim>
                                  </p:childTnLst>
                                </p:cTn>
                              </p:par>
                            </p:childTnLst>
                          </p:cTn>
                        </p:par>
                      </p:childTnLst>
                    </p:cTn>
                  </p:par>
                  <p:par>
                    <p:cTn id="16" fill="hold" nodeType="clickPar">
                      <p:stCondLst>
                        <p:cond delay="indefinite"/>
                      </p:stCondLst>
                      <p:childTnLst>
                        <p:par>
                          <p:cTn id="17" fill="hold" nodeType="withGroup">
                            <p:stCondLst>
                              <p:cond delay="0"/>
                            </p:stCondLst>
                            <p:childTnLst>
                              <p:par>
                                <p:cTn id="18" presetID="23" presetClass="entr" presetSubtype="16" fill="hold" grpId="0" nodeType="clickEffect">
                                  <p:stCondLst>
                                    <p:cond delay="0"/>
                                  </p:stCondLst>
                                  <p:childTnLst>
                                    <p:set>
                                      <p:cBhvr>
                                        <p:cTn id="19" dur="1" fill="hold">
                                          <p:stCondLst>
                                            <p:cond delay="0"/>
                                          </p:stCondLst>
                                        </p:cTn>
                                        <p:tgtEl>
                                          <p:spTgt spid="92163">
                                            <p:txEl>
                                              <p:pRg st="2" end="2"/>
                                            </p:txEl>
                                          </p:spTgt>
                                        </p:tgtEl>
                                        <p:attrNameLst>
                                          <p:attrName>style.visibility</p:attrName>
                                        </p:attrNameLst>
                                      </p:cBhvr>
                                      <p:to>
                                        <p:strVal val="visible"/>
                                      </p:to>
                                    </p:set>
                                    <p:anim calcmode="lin" valueType="num">
                                      <p:cBhvr>
                                        <p:cTn id="20" dur="1000" fill="hold"/>
                                        <p:tgtEl>
                                          <p:spTgt spid="92163">
                                            <p:txEl>
                                              <p:pRg st="2" end="2"/>
                                            </p:txEl>
                                          </p:spTgt>
                                        </p:tgtEl>
                                        <p:attrNameLst>
                                          <p:attrName>ppt_w</p:attrName>
                                        </p:attrNameLst>
                                      </p:cBhvr>
                                      <p:tavLst>
                                        <p:tav tm="0">
                                          <p:val>
                                            <p:fltVal val="0"/>
                                          </p:val>
                                        </p:tav>
                                        <p:tav tm="100000">
                                          <p:val>
                                            <p:strVal val="#ppt_w"/>
                                          </p:val>
                                        </p:tav>
                                      </p:tavLst>
                                    </p:anim>
                                    <p:anim calcmode="lin" valueType="num">
                                      <p:cBhvr>
                                        <p:cTn id="21" dur="1000" fill="hold"/>
                                        <p:tgtEl>
                                          <p:spTgt spid="92163">
                                            <p:txEl>
                                              <p:pRg st="2" end="2"/>
                                            </p:txEl>
                                          </p:spTgt>
                                        </p:tgtEl>
                                        <p:attrNameLst>
                                          <p:attrName>ppt_h</p:attrName>
                                        </p:attrNameLst>
                                      </p:cBhvr>
                                      <p:tavLst>
                                        <p:tav tm="0">
                                          <p:val>
                                            <p:fltVal val="0"/>
                                          </p:val>
                                        </p:tav>
                                        <p:tav tm="100000">
                                          <p:val>
                                            <p:strVal val="#ppt_h"/>
                                          </p:val>
                                        </p:tav>
                                      </p:tavLst>
                                    </p:anim>
                                  </p:childTnLst>
                                </p:cTn>
                              </p:par>
                              <p:par>
                                <p:cTn id="22" presetID="23" presetClass="entr" presetSubtype="16" fill="hold" grpId="0" nodeType="withEffect">
                                  <p:stCondLst>
                                    <p:cond delay="0"/>
                                  </p:stCondLst>
                                  <p:childTnLst>
                                    <p:set>
                                      <p:cBhvr>
                                        <p:cTn id="23" dur="1" fill="hold">
                                          <p:stCondLst>
                                            <p:cond delay="0"/>
                                          </p:stCondLst>
                                        </p:cTn>
                                        <p:tgtEl>
                                          <p:spTgt spid="92163">
                                            <p:txEl>
                                              <p:pRg st="3" end="3"/>
                                            </p:txEl>
                                          </p:spTgt>
                                        </p:tgtEl>
                                        <p:attrNameLst>
                                          <p:attrName>style.visibility</p:attrName>
                                        </p:attrNameLst>
                                      </p:cBhvr>
                                      <p:to>
                                        <p:strVal val="visible"/>
                                      </p:to>
                                    </p:set>
                                    <p:anim calcmode="lin" valueType="num">
                                      <p:cBhvr>
                                        <p:cTn id="24" dur="1000" fill="hold"/>
                                        <p:tgtEl>
                                          <p:spTgt spid="92163">
                                            <p:txEl>
                                              <p:pRg st="3" end="3"/>
                                            </p:txEl>
                                          </p:spTgt>
                                        </p:tgtEl>
                                        <p:attrNameLst>
                                          <p:attrName>ppt_w</p:attrName>
                                        </p:attrNameLst>
                                      </p:cBhvr>
                                      <p:tavLst>
                                        <p:tav tm="0">
                                          <p:val>
                                            <p:fltVal val="0"/>
                                          </p:val>
                                        </p:tav>
                                        <p:tav tm="100000">
                                          <p:val>
                                            <p:strVal val="#ppt_w"/>
                                          </p:val>
                                        </p:tav>
                                      </p:tavLst>
                                    </p:anim>
                                    <p:anim calcmode="lin" valueType="num">
                                      <p:cBhvr>
                                        <p:cTn id="25" dur="1000" fill="hold"/>
                                        <p:tgtEl>
                                          <p:spTgt spid="92163">
                                            <p:txEl>
                                              <p:pRg st="3" end="3"/>
                                            </p:txEl>
                                          </p:spTgt>
                                        </p:tgtEl>
                                        <p:attrNameLst>
                                          <p:attrName>ppt_h</p:attrName>
                                        </p:attrNameLst>
                                      </p:cBhvr>
                                      <p:tavLst>
                                        <p:tav tm="0">
                                          <p:val>
                                            <p:fltVal val="0"/>
                                          </p:val>
                                        </p:tav>
                                        <p:tav tm="100000">
                                          <p:val>
                                            <p:strVal val="#ppt_h"/>
                                          </p:val>
                                        </p:tav>
                                      </p:tavLst>
                                    </p:anim>
                                  </p:childTnLst>
                                </p:cTn>
                              </p:par>
                            </p:childTnLst>
                          </p:cTn>
                        </p:par>
                      </p:childTnLst>
                    </p:cTn>
                  </p:par>
                  <p:par>
                    <p:cTn id="26" fill="hold" nodeType="clickPar">
                      <p:stCondLst>
                        <p:cond delay="indefinite"/>
                      </p:stCondLst>
                      <p:childTnLst>
                        <p:par>
                          <p:cTn id="27" fill="hold" nodeType="withGroup">
                            <p:stCondLst>
                              <p:cond delay="0"/>
                            </p:stCondLst>
                            <p:childTnLst>
                              <p:par>
                                <p:cTn id="28" presetID="23" presetClass="entr" presetSubtype="16" fill="hold" grpId="0" nodeType="clickEffect">
                                  <p:stCondLst>
                                    <p:cond delay="0"/>
                                  </p:stCondLst>
                                  <p:childTnLst>
                                    <p:set>
                                      <p:cBhvr>
                                        <p:cTn id="29" dur="1" fill="hold">
                                          <p:stCondLst>
                                            <p:cond delay="0"/>
                                          </p:stCondLst>
                                        </p:cTn>
                                        <p:tgtEl>
                                          <p:spTgt spid="92163">
                                            <p:txEl>
                                              <p:pRg st="5" end="5"/>
                                            </p:txEl>
                                          </p:spTgt>
                                        </p:tgtEl>
                                        <p:attrNameLst>
                                          <p:attrName>style.visibility</p:attrName>
                                        </p:attrNameLst>
                                      </p:cBhvr>
                                      <p:to>
                                        <p:strVal val="visible"/>
                                      </p:to>
                                    </p:set>
                                    <p:anim calcmode="lin" valueType="num">
                                      <p:cBhvr>
                                        <p:cTn id="30" dur="1000" fill="hold"/>
                                        <p:tgtEl>
                                          <p:spTgt spid="92163">
                                            <p:txEl>
                                              <p:pRg st="5" end="5"/>
                                            </p:txEl>
                                          </p:spTgt>
                                        </p:tgtEl>
                                        <p:attrNameLst>
                                          <p:attrName>ppt_w</p:attrName>
                                        </p:attrNameLst>
                                      </p:cBhvr>
                                      <p:tavLst>
                                        <p:tav tm="0">
                                          <p:val>
                                            <p:fltVal val="0"/>
                                          </p:val>
                                        </p:tav>
                                        <p:tav tm="100000">
                                          <p:val>
                                            <p:strVal val="#ppt_w"/>
                                          </p:val>
                                        </p:tav>
                                      </p:tavLst>
                                    </p:anim>
                                    <p:anim calcmode="lin" valueType="num">
                                      <p:cBhvr>
                                        <p:cTn id="31" dur="1000" fill="hold"/>
                                        <p:tgtEl>
                                          <p:spTgt spid="92163">
                                            <p:txEl>
                                              <p:pRg st="5" end="5"/>
                                            </p:txEl>
                                          </p:spTgt>
                                        </p:tgtEl>
                                        <p:attrNameLst>
                                          <p:attrName>ppt_h</p:attrName>
                                        </p:attrNameLst>
                                      </p:cBhvr>
                                      <p:tavLst>
                                        <p:tav tm="0">
                                          <p:val>
                                            <p:fltVal val="0"/>
                                          </p:val>
                                        </p:tav>
                                        <p:tav tm="100000">
                                          <p:val>
                                            <p:strVal val="#ppt_h"/>
                                          </p:val>
                                        </p:tav>
                                      </p:tavLst>
                                    </p:anim>
                                  </p:childTnLst>
                                </p:cTn>
                              </p:par>
                              <p:par>
                                <p:cTn id="32" presetID="23" presetClass="entr" presetSubtype="16" fill="hold" grpId="0" nodeType="withEffect">
                                  <p:stCondLst>
                                    <p:cond delay="0"/>
                                  </p:stCondLst>
                                  <p:childTnLst>
                                    <p:set>
                                      <p:cBhvr>
                                        <p:cTn id="33" dur="1" fill="hold">
                                          <p:stCondLst>
                                            <p:cond delay="0"/>
                                          </p:stCondLst>
                                        </p:cTn>
                                        <p:tgtEl>
                                          <p:spTgt spid="92163">
                                            <p:txEl>
                                              <p:pRg st="6" end="6"/>
                                            </p:txEl>
                                          </p:spTgt>
                                        </p:tgtEl>
                                        <p:attrNameLst>
                                          <p:attrName>style.visibility</p:attrName>
                                        </p:attrNameLst>
                                      </p:cBhvr>
                                      <p:to>
                                        <p:strVal val="visible"/>
                                      </p:to>
                                    </p:set>
                                    <p:anim calcmode="lin" valueType="num">
                                      <p:cBhvr>
                                        <p:cTn id="34" dur="1000" fill="hold"/>
                                        <p:tgtEl>
                                          <p:spTgt spid="92163">
                                            <p:txEl>
                                              <p:pRg st="6" end="6"/>
                                            </p:txEl>
                                          </p:spTgt>
                                        </p:tgtEl>
                                        <p:attrNameLst>
                                          <p:attrName>ppt_w</p:attrName>
                                        </p:attrNameLst>
                                      </p:cBhvr>
                                      <p:tavLst>
                                        <p:tav tm="0">
                                          <p:val>
                                            <p:fltVal val="0"/>
                                          </p:val>
                                        </p:tav>
                                        <p:tav tm="100000">
                                          <p:val>
                                            <p:strVal val="#ppt_w"/>
                                          </p:val>
                                        </p:tav>
                                      </p:tavLst>
                                    </p:anim>
                                    <p:anim calcmode="lin" valueType="num">
                                      <p:cBhvr>
                                        <p:cTn id="35" dur="1000" fill="hold"/>
                                        <p:tgtEl>
                                          <p:spTgt spid="92163">
                                            <p:txEl>
                                              <p:pRg st="6" end="6"/>
                                            </p:txEl>
                                          </p:spTgt>
                                        </p:tgtEl>
                                        <p:attrNameLst>
                                          <p:attrName>ppt_h</p:attrName>
                                        </p:attrNameLst>
                                      </p:cBhvr>
                                      <p:tavLst>
                                        <p:tav tm="0">
                                          <p:val>
                                            <p:fltVal val="0"/>
                                          </p:val>
                                        </p:tav>
                                        <p:tav tm="100000">
                                          <p:val>
                                            <p:strVal val="#ppt_h"/>
                                          </p:val>
                                        </p:tav>
                                      </p:tavLst>
                                    </p:anim>
                                  </p:childTnLst>
                                </p:cTn>
                              </p:par>
                            </p:childTnLst>
                          </p:cTn>
                        </p:par>
                      </p:childTnLst>
                    </p:cTn>
                  </p:par>
                  <p:par>
                    <p:cTn id="36" fill="hold" nodeType="clickPar">
                      <p:stCondLst>
                        <p:cond delay="indefinite"/>
                      </p:stCondLst>
                      <p:childTnLst>
                        <p:par>
                          <p:cTn id="37" fill="hold" nodeType="withGroup">
                            <p:stCondLst>
                              <p:cond delay="0"/>
                            </p:stCondLst>
                            <p:childTnLst>
                              <p:par>
                                <p:cTn id="38" presetID="23" presetClass="entr" presetSubtype="16" fill="hold" grpId="0" nodeType="clickEffect">
                                  <p:stCondLst>
                                    <p:cond delay="0"/>
                                  </p:stCondLst>
                                  <p:childTnLst>
                                    <p:set>
                                      <p:cBhvr>
                                        <p:cTn id="39" dur="1" fill="hold">
                                          <p:stCondLst>
                                            <p:cond delay="0"/>
                                          </p:stCondLst>
                                        </p:cTn>
                                        <p:tgtEl>
                                          <p:spTgt spid="92163">
                                            <p:txEl>
                                              <p:pRg st="8" end="8"/>
                                            </p:txEl>
                                          </p:spTgt>
                                        </p:tgtEl>
                                        <p:attrNameLst>
                                          <p:attrName>style.visibility</p:attrName>
                                        </p:attrNameLst>
                                      </p:cBhvr>
                                      <p:to>
                                        <p:strVal val="visible"/>
                                      </p:to>
                                    </p:set>
                                    <p:anim calcmode="lin" valueType="num">
                                      <p:cBhvr>
                                        <p:cTn id="40" dur="1000" fill="hold"/>
                                        <p:tgtEl>
                                          <p:spTgt spid="92163">
                                            <p:txEl>
                                              <p:pRg st="8" end="8"/>
                                            </p:txEl>
                                          </p:spTgt>
                                        </p:tgtEl>
                                        <p:attrNameLst>
                                          <p:attrName>ppt_w</p:attrName>
                                        </p:attrNameLst>
                                      </p:cBhvr>
                                      <p:tavLst>
                                        <p:tav tm="0">
                                          <p:val>
                                            <p:fltVal val="0"/>
                                          </p:val>
                                        </p:tav>
                                        <p:tav tm="100000">
                                          <p:val>
                                            <p:strVal val="#ppt_w"/>
                                          </p:val>
                                        </p:tav>
                                      </p:tavLst>
                                    </p:anim>
                                    <p:anim calcmode="lin" valueType="num">
                                      <p:cBhvr>
                                        <p:cTn id="41" dur="1000" fill="hold"/>
                                        <p:tgtEl>
                                          <p:spTgt spid="92163">
                                            <p:txEl>
                                              <p:pRg st="8" end="8"/>
                                            </p:txEl>
                                          </p:spTgt>
                                        </p:tgtEl>
                                        <p:attrNameLst>
                                          <p:attrName>ppt_h</p:attrName>
                                        </p:attrNameLst>
                                      </p:cBhvr>
                                      <p:tavLst>
                                        <p:tav tm="0">
                                          <p:val>
                                            <p:fltVal val="0"/>
                                          </p:val>
                                        </p:tav>
                                        <p:tav tm="100000">
                                          <p:val>
                                            <p:strVal val="#ppt_h"/>
                                          </p:val>
                                        </p:tav>
                                      </p:tavLst>
                                    </p:anim>
                                  </p:childTnLst>
                                </p:cTn>
                              </p:par>
                              <p:par>
                                <p:cTn id="42" presetID="23" presetClass="entr" presetSubtype="16" fill="hold" grpId="0" nodeType="withEffect">
                                  <p:stCondLst>
                                    <p:cond delay="0"/>
                                  </p:stCondLst>
                                  <p:childTnLst>
                                    <p:set>
                                      <p:cBhvr>
                                        <p:cTn id="43" dur="1" fill="hold">
                                          <p:stCondLst>
                                            <p:cond delay="0"/>
                                          </p:stCondLst>
                                        </p:cTn>
                                        <p:tgtEl>
                                          <p:spTgt spid="92163">
                                            <p:txEl>
                                              <p:pRg st="9" end="9"/>
                                            </p:txEl>
                                          </p:spTgt>
                                        </p:tgtEl>
                                        <p:attrNameLst>
                                          <p:attrName>style.visibility</p:attrName>
                                        </p:attrNameLst>
                                      </p:cBhvr>
                                      <p:to>
                                        <p:strVal val="visible"/>
                                      </p:to>
                                    </p:set>
                                    <p:anim calcmode="lin" valueType="num">
                                      <p:cBhvr>
                                        <p:cTn id="44" dur="1000" fill="hold"/>
                                        <p:tgtEl>
                                          <p:spTgt spid="92163">
                                            <p:txEl>
                                              <p:pRg st="9" end="9"/>
                                            </p:txEl>
                                          </p:spTgt>
                                        </p:tgtEl>
                                        <p:attrNameLst>
                                          <p:attrName>ppt_w</p:attrName>
                                        </p:attrNameLst>
                                      </p:cBhvr>
                                      <p:tavLst>
                                        <p:tav tm="0">
                                          <p:val>
                                            <p:fltVal val="0"/>
                                          </p:val>
                                        </p:tav>
                                        <p:tav tm="100000">
                                          <p:val>
                                            <p:strVal val="#ppt_w"/>
                                          </p:val>
                                        </p:tav>
                                      </p:tavLst>
                                    </p:anim>
                                    <p:anim calcmode="lin" valueType="num">
                                      <p:cBhvr>
                                        <p:cTn id="45" dur="1000" fill="hold"/>
                                        <p:tgtEl>
                                          <p:spTgt spid="92163">
                                            <p:txEl>
                                              <p:pRg st="9" end="9"/>
                                            </p:txEl>
                                          </p:spTgt>
                                        </p:tgtEl>
                                        <p:attrNameLst>
                                          <p:attrName>ppt_h</p:attrName>
                                        </p:attrNameLst>
                                      </p:cBhvr>
                                      <p:tavLst>
                                        <p:tav tm="0">
                                          <p:val>
                                            <p:fltVal val="0"/>
                                          </p:val>
                                        </p:tav>
                                        <p:tav tm="100000">
                                          <p:val>
                                            <p:strVal val="#ppt_h"/>
                                          </p:val>
                                        </p:tav>
                                      </p:tavLst>
                                    </p:anim>
                                  </p:childTnLst>
                                </p:cTn>
                              </p:par>
                            </p:childTnLst>
                          </p:cTn>
                        </p:par>
                      </p:childTnLst>
                    </p:cTn>
                  </p:par>
                  <p:par>
                    <p:cTn id="46" fill="hold" nodeType="clickPar">
                      <p:stCondLst>
                        <p:cond delay="indefinite"/>
                      </p:stCondLst>
                      <p:childTnLst>
                        <p:par>
                          <p:cTn id="47" fill="hold" nodeType="withGroup">
                            <p:stCondLst>
                              <p:cond delay="0"/>
                            </p:stCondLst>
                            <p:childTnLst>
                              <p:par>
                                <p:cTn id="48" presetID="23" presetClass="entr" presetSubtype="16" fill="hold" grpId="0" nodeType="clickEffect">
                                  <p:stCondLst>
                                    <p:cond delay="0"/>
                                  </p:stCondLst>
                                  <p:childTnLst>
                                    <p:set>
                                      <p:cBhvr>
                                        <p:cTn id="49" dur="1" fill="hold">
                                          <p:stCondLst>
                                            <p:cond delay="0"/>
                                          </p:stCondLst>
                                        </p:cTn>
                                        <p:tgtEl>
                                          <p:spTgt spid="92163">
                                            <p:txEl>
                                              <p:pRg st="11" end="11"/>
                                            </p:txEl>
                                          </p:spTgt>
                                        </p:tgtEl>
                                        <p:attrNameLst>
                                          <p:attrName>style.visibility</p:attrName>
                                        </p:attrNameLst>
                                      </p:cBhvr>
                                      <p:to>
                                        <p:strVal val="visible"/>
                                      </p:to>
                                    </p:set>
                                    <p:anim calcmode="lin" valueType="num">
                                      <p:cBhvr>
                                        <p:cTn id="50" dur="1000" fill="hold"/>
                                        <p:tgtEl>
                                          <p:spTgt spid="92163">
                                            <p:txEl>
                                              <p:pRg st="11" end="11"/>
                                            </p:txEl>
                                          </p:spTgt>
                                        </p:tgtEl>
                                        <p:attrNameLst>
                                          <p:attrName>ppt_w</p:attrName>
                                        </p:attrNameLst>
                                      </p:cBhvr>
                                      <p:tavLst>
                                        <p:tav tm="0">
                                          <p:val>
                                            <p:fltVal val="0"/>
                                          </p:val>
                                        </p:tav>
                                        <p:tav tm="100000">
                                          <p:val>
                                            <p:strVal val="#ppt_w"/>
                                          </p:val>
                                        </p:tav>
                                      </p:tavLst>
                                    </p:anim>
                                    <p:anim calcmode="lin" valueType="num">
                                      <p:cBhvr>
                                        <p:cTn id="51" dur="1000" fill="hold"/>
                                        <p:tgtEl>
                                          <p:spTgt spid="92163">
                                            <p:txEl>
                                              <p:pRg st="11" end="11"/>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62" grpId="0"/>
      <p:bldP spid="92163" grpId="0" build="p"/>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7282" name="Rectangle 2"/>
          <p:cNvSpPr>
            <a:spLocks noGrp="1" noChangeArrowheads="1"/>
          </p:cNvSpPr>
          <p:nvPr>
            <p:ph type="title"/>
          </p:nvPr>
        </p:nvSpPr>
        <p:spPr/>
        <p:txBody>
          <a:bodyPr/>
          <a:lstStyle/>
          <a:p>
            <a:pPr eaLnBrk="1" hangingPunct="1"/>
            <a:r>
              <a:rPr lang="en-US" altLang="en-US" smtClean="0"/>
              <a:t>The Communication Equation</a:t>
            </a:r>
            <a:endParaRPr lang="en-AU" altLang="en-US" smtClean="0"/>
          </a:p>
        </p:txBody>
      </p:sp>
      <p:sp>
        <p:nvSpPr>
          <p:cNvPr id="97283" name="Rectangle 3"/>
          <p:cNvSpPr>
            <a:spLocks noGrp="1" noChangeArrowheads="1"/>
          </p:cNvSpPr>
          <p:nvPr>
            <p:ph type="body" idx="1"/>
          </p:nvPr>
        </p:nvSpPr>
        <p:spPr>
          <a:xfrm>
            <a:off x="1919289" y="1341438"/>
            <a:ext cx="8497887" cy="5256212"/>
          </a:xfrm>
        </p:spPr>
        <p:txBody>
          <a:bodyPr>
            <a:normAutofit lnSpcReduction="10000"/>
          </a:bodyPr>
          <a:lstStyle/>
          <a:p>
            <a:pPr algn="l" eaLnBrk="1" hangingPunct="1">
              <a:lnSpc>
                <a:spcPct val="80000"/>
              </a:lnSpc>
            </a:pPr>
            <a:r>
              <a:rPr lang="en-US" altLang="en-US" sz="2000" b="1" dirty="0"/>
              <a:t>What you </a:t>
            </a:r>
            <a:r>
              <a:rPr lang="en-US" altLang="en-US" sz="2000" b="1" u="sng" dirty="0"/>
              <a:t>hear</a:t>
            </a:r>
          </a:p>
          <a:p>
            <a:pPr algn="l" eaLnBrk="1" hangingPunct="1">
              <a:lnSpc>
                <a:spcPct val="80000"/>
              </a:lnSpc>
            </a:pPr>
            <a:r>
              <a:rPr lang="en-US" altLang="en-US" sz="1600" b="1" dirty="0"/>
              <a:t>Tone of voice</a:t>
            </a:r>
          </a:p>
          <a:p>
            <a:pPr algn="l" eaLnBrk="1" hangingPunct="1">
              <a:lnSpc>
                <a:spcPct val="80000"/>
              </a:lnSpc>
            </a:pPr>
            <a:r>
              <a:rPr lang="en-US" altLang="en-US" sz="1600" b="1" dirty="0"/>
              <a:t>Vocal clarity</a:t>
            </a:r>
          </a:p>
          <a:p>
            <a:pPr algn="l" eaLnBrk="1" hangingPunct="1">
              <a:lnSpc>
                <a:spcPct val="80000"/>
              </a:lnSpc>
            </a:pPr>
            <a:r>
              <a:rPr lang="en-US" altLang="en-US" sz="1600" b="1" dirty="0"/>
              <a:t>Verbal expressiveness     			     </a:t>
            </a:r>
            <a:r>
              <a:rPr lang="en-US" altLang="en-US" sz="1600" b="1" dirty="0" smtClean="0"/>
              <a:t>			 </a:t>
            </a:r>
            <a:r>
              <a:rPr lang="en-US" altLang="en-US" sz="2000" b="1" dirty="0" smtClean="0"/>
              <a:t>37% </a:t>
            </a:r>
            <a:r>
              <a:rPr lang="en-US" altLang="en-US" sz="2000" b="1" dirty="0"/>
              <a:t>of the message</a:t>
            </a:r>
          </a:p>
          <a:p>
            <a:pPr algn="l" eaLnBrk="1" hangingPunct="1">
              <a:lnSpc>
                <a:spcPct val="80000"/>
              </a:lnSpc>
            </a:pPr>
            <a:endParaRPr lang="en-US" altLang="en-US" sz="2000" b="1" dirty="0"/>
          </a:p>
          <a:p>
            <a:pPr algn="l" eaLnBrk="1" hangingPunct="1">
              <a:lnSpc>
                <a:spcPct val="80000"/>
              </a:lnSpc>
            </a:pPr>
            <a:r>
              <a:rPr lang="en-US" altLang="en-US" sz="2000" b="1" dirty="0"/>
              <a:t>What you </a:t>
            </a:r>
            <a:r>
              <a:rPr lang="en-US" altLang="en-US" sz="2000" b="1" u="sng" dirty="0"/>
              <a:t>see or feel</a:t>
            </a:r>
          </a:p>
          <a:p>
            <a:pPr algn="l" eaLnBrk="1" hangingPunct="1">
              <a:lnSpc>
                <a:spcPct val="80000"/>
              </a:lnSpc>
            </a:pPr>
            <a:r>
              <a:rPr lang="en-US" altLang="en-US" sz="1600" b="1" dirty="0"/>
              <a:t>Facial expression</a:t>
            </a:r>
          </a:p>
          <a:p>
            <a:pPr algn="l" eaLnBrk="1" hangingPunct="1">
              <a:lnSpc>
                <a:spcPct val="80000"/>
              </a:lnSpc>
            </a:pPr>
            <a:r>
              <a:rPr lang="en-US" altLang="en-US" sz="1600" b="1" dirty="0"/>
              <a:t>Dress and grooming                                       </a:t>
            </a:r>
          </a:p>
          <a:p>
            <a:pPr algn="l" eaLnBrk="1" hangingPunct="1">
              <a:lnSpc>
                <a:spcPct val="80000"/>
              </a:lnSpc>
            </a:pPr>
            <a:r>
              <a:rPr lang="en-US" altLang="en-US" sz="1600" b="1" dirty="0"/>
              <a:t>Posture</a:t>
            </a:r>
          </a:p>
          <a:p>
            <a:pPr algn="l" eaLnBrk="1" hangingPunct="1">
              <a:lnSpc>
                <a:spcPct val="80000"/>
              </a:lnSpc>
            </a:pPr>
            <a:r>
              <a:rPr lang="en-US" altLang="en-US" sz="1600" b="1" dirty="0"/>
              <a:t>Eye contact</a:t>
            </a:r>
          </a:p>
          <a:p>
            <a:pPr algn="l" eaLnBrk="1" hangingPunct="1">
              <a:lnSpc>
                <a:spcPct val="80000"/>
              </a:lnSpc>
            </a:pPr>
            <a:r>
              <a:rPr lang="en-US" altLang="en-US" sz="1600" b="1" dirty="0"/>
              <a:t>Touch</a:t>
            </a:r>
          </a:p>
          <a:p>
            <a:pPr algn="l" eaLnBrk="1" hangingPunct="1">
              <a:lnSpc>
                <a:spcPct val="80000"/>
              </a:lnSpc>
            </a:pPr>
            <a:r>
              <a:rPr lang="en-US" altLang="en-US" sz="1600" b="1" dirty="0" smtClean="0"/>
              <a:t>Gesture</a:t>
            </a:r>
          </a:p>
          <a:p>
            <a:pPr algn="l" eaLnBrk="1" hangingPunct="1">
              <a:lnSpc>
                <a:spcPct val="80000"/>
              </a:lnSpc>
            </a:pPr>
            <a:r>
              <a:rPr lang="en-US" altLang="en-US" sz="1600" b="1" dirty="0" smtClean="0"/>
              <a:t>Setting</a:t>
            </a:r>
          </a:p>
          <a:p>
            <a:pPr algn="l" eaLnBrk="1" hangingPunct="1">
              <a:lnSpc>
                <a:spcPct val="80000"/>
              </a:lnSpc>
            </a:pPr>
            <a:r>
              <a:rPr lang="en-US" altLang="en-US" sz="1600" b="1" dirty="0" smtClean="0"/>
              <a:t>Status of speaker</a:t>
            </a:r>
            <a:r>
              <a:rPr lang="en-US" altLang="en-US" sz="1600" b="1" dirty="0"/>
              <a:t>					      </a:t>
            </a:r>
            <a:r>
              <a:rPr lang="en-US" altLang="en-US" sz="1600" b="1" dirty="0" smtClean="0"/>
              <a:t>			</a:t>
            </a:r>
            <a:r>
              <a:rPr lang="en-US" altLang="en-US" sz="2000" b="1" dirty="0" smtClean="0"/>
              <a:t>55% </a:t>
            </a:r>
            <a:r>
              <a:rPr lang="en-US" altLang="en-US" sz="2000" b="1" dirty="0"/>
              <a:t>of the message</a:t>
            </a:r>
          </a:p>
          <a:p>
            <a:pPr algn="l" eaLnBrk="1" hangingPunct="1">
              <a:lnSpc>
                <a:spcPct val="80000"/>
              </a:lnSpc>
            </a:pPr>
            <a:endParaRPr lang="en-US" altLang="en-US" sz="1600" b="1" dirty="0"/>
          </a:p>
          <a:p>
            <a:pPr algn="l" eaLnBrk="1" hangingPunct="1">
              <a:lnSpc>
                <a:spcPct val="80000"/>
              </a:lnSpc>
            </a:pPr>
            <a:r>
              <a:rPr lang="en-US" altLang="en-US" sz="2000" b="1" u="sng" dirty="0">
                <a:solidFill>
                  <a:srgbClr val="FF3300"/>
                </a:solidFill>
              </a:rPr>
              <a:t>WORDS</a:t>
            </a:r>
            <a:r>
              <a:rPr lang="en-US" altLang="en-US" sz="2000" b="1" dirty="0">
                <a:solidFill>
                  <a:srgbClr val="FF3300"/>
                </a:solidFill>
              </a:rPr>
              <a:t> …				     </a:t>
            </a:r>
            <a:r>
              <a:rPr lang="en-US" altLang="en-US" sz="2000" b="1" dirty="0" smtClean="0">
                <a:solidFill>
                  <a:srgbClr val="FF3300"/>
                </a:solidFill>
              </a:rPr>
              <a:t>					8% </a:t>
            </a:r>
            <a:r>
              <a:rPr lang="en-US" altLang="en-US" sz="2000" b="1" dirty="0">
                <a:solidFill>
                  <a:srgbClr val="FF3300"/>
                </a:solidFill>
              </a:rPr>
              <a:t>of the message!</a:t>
            </a:r>
            <a:endParaRPr lang="en-AU" altLang="en-US" sz="2000" b="1" dirty="0">
              <a:solidFill>
                <a:srgbClr val="FF3300"/>
              </a:solidFill>
            </a:endParaRPr>
          </a:p>
          <a:p>
            <a:pPr eaLnBrk="1" hangingPunct="1">
              <a:lnSpc>
                <a:spcPct val="80000"/>
              </a:lnSpc>
            </a:pPr>
            <a:endParaRPr lang="en-AU" altLang="en-US" dirty="0"/>
          </a:p>
        </p:txBody>
      </p:sp>
      <p:pic>
        <p:nvPicPr>
          <p:cNvPr id="12292" name="Picture 4" descr="MCBD08317_000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45869" y="1341438"/>
            <a:ext cx="1776413" cy="1566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3" name="Picture 5" descr="MCj0238189000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76775" y="3559969"/>
            <a:ext cx="25146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4" name="Picture 6" descr="MCj03040710000[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512734" y="5607051"/>
            <a:ext cx="904875" cy="688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7-Point Star 1"/>
          <p:cNvSpPr/>
          <p:nvPr/>
        </p:nvSpPr>
        <p:spPr>
          <a:xfrm>
            <a:off x="7357534" y="2688168"/>
            <a:ext cx="3234266" cy="2561166"/>
          </a:xfrm>
          <a:prstGeom prst="star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For women words are even less important and feelings more!</a:t>
            </a:r>
            <a:endParaRPr lang="en-GB" dirty="0"/>
          </a:p>
        </p:txBody>
      </p:sp>
    </p:spTree>
    <p:extLst>
      <p:ext uri="{BB962C8B-B14F-4D97-AF65-F5344CB8AC3E}">
        <p14:creationId xmlns:p14="http://schemas.microsoft.com/office/powerpoint/2010/main" val="164825798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42" presetClass="entr" presetSubtype="0" fill="hold" grpId="0" nodeType="withEffect">
                                  <p:stCondLst>
                                    <p:cond delay="0"/>
                                  </p:stCondLst>
                                  <p:childTnLst>
                                    <p:set>
                                      <p:cBhvr>
                                        <p:cTn id="6" dur="1" fill="hold">
                                          <p:stCondLst>
                                            <p:cond delay="0"/>
                                          </p:stCondLst>
                                        </p:cTn>
                                        <p:tgtEl>
                                          <p:spTgt spid="97282"/>
                                        </p:tgtEl>
                                        <p:attrNameLst>
                                          <p:attrName>style.visibility</p:attrName>
                                        </p:attrNameLst>
                                      </p:cBhvr>
                                      <p:to>
                                        <p:strVal val="visible"/>
                                      </p:to>
                                    </p:set>
                                    <p:animEffect transition="in" filter="fade">
                                      <p:cBhvr>
                                        <p:cTn id="7" dur="1000"/>
                                        <p:tgtEl>
                                          <p:spTgt spid="97282"/>
                                        </p:tgtEl>
                                      </p:cBhvr>
                                    </p:animEffect>
                                    <p:anim calcmode="lin" valueType="num">
                                      <p:cBhvr>
                                        <p:cTn id="8" dur="1000" fill="hold"/>
                                        <p:tgtEl>
                                          <p:spTgt spid="97282"/>
                                        </p:tgtEl>
                                        <p:attrNameLst>
                                          <p:attrName>ppt_x</p:attrName>
                                        </p:attrNameLst>
                                      </p:cBhvr>
                                      <p:tavLst>
                                        <p:tav tm="0">
                                          <p:val>
                                            <p:strVal val="#ppt_x"/>
                                          </p:val>
                                        </p:tav>
                                        <p:tav tm="100000">
                                          <p:val>
                                            <p:strVal val="#ppt_x"/>
                                          </p:val>
                                        </p:tav>
                                      </p:tavLst>
                                    </p:anim>
                                    <p:anim calcmode="lin" valueType="num">
                                      <p:cBhvr>
                                        <p:cTn id="9" dur="1000" fill="hold"/>
                                        <p:tgtEl>
                                          <p:spTgt spid="97282"/>
                                        </p:tgtEl>
                                        <p:attrNameLst>
                                          <p:attrName>ppt_y</p:attrName>
                                        </p:attrNameLst>
                                      </p:cBhvr>
                                      <p:tavLst>
                                        <p:tav tm="0">
                                          <p:val>
                                            <p:strVal val="#ppt_y+.1"/>
                                          </p:val>
                                        </p:tav>
                                        <p:tav tm="100000">
                                          <p:val>
                                            <p:strVal val="#ppt_y"/>
                                          </p:val>
                                        </p:tav>
                                      </p:tavLst>
                                    </p:anim>
                                  </p:childTnLst>
                                </p:cTn>
                              </p:par>
                            </p:childTnLst>
                          </p:cTn>
                        </p:par>
                        <p:par>
                          <p:cTn id="10" fill="hold" nodeType="afterGroup">
                            <p:stCondLst>
                              <p:cond delay="1000"/>
                            </p:stCondLst>
                            <p:childTnLst>
                              <p:par>
                                <p:cTn id="11" presetID="23" presetClass="entr" presetSubtype="16" fill="hold" grpId="0" nodeType="afterEffect">
                                  <p:stCondLst>
                                    <p:cond delay="0"/>
                                  </p:stCondLst>
                                  <p:childTnLst>
                                    <p:set>
                                      <p:cBhvr>
                                        <p:cTn id="12" dur="1" fill="hold">
                                          <p:stCondLst>
                                            <p:cond delay="0"/>
                                          </p:stCondLst>
                                        </p:cTn>
                                        <p:tgtEl>
                                          <p:spTgt spid="97283">
                                            <p:txEl>
                                              <p:pRg st="0" end="0"/>
                                            </p:txEl>
                                          </p:spTgt>
                                        </p:tgtEl>
                                        <p:attrNameLst>
                                          <p:attrName>style.visibility</p:attrName>
                                        </p:attrNameLst>
                                      </p:cBhvr>
                                      <p:to>
                                        <p:strVal val="visible"/>
                                      </p:to>
                                    </p:set>
                                    <p:anim calcmode="lin" valueType="num">
                                      <p:cBhvr>
                                        <p:cTn id="13" dur="1000" fill="hold"/>
                                        <p:tgtEl>
                                          <p:spTgt spid="97283">
                                            <p:txEl>
                                              <p:pRg st="0" end="0"/>
                                            </p:txEl>
                                          </p:spTgt>
                                        </p:tgtEl>
                                        <p:attrNameLst>
                                          <p:attrName>ppt_w</p:attrName>
                                        </p:attrNameLst>
                                      </p:cBhvr>
                                      <p:tavLst>
                                        <p:tav tm="0">
                                          <p:val>
                                            <p:fltVal val="0"/>
                                          </p:val>
                                        </p:tav>
                                        <p:tav tm="100000">
                                          <p:val>
                                            <p:strVal val="#ppt_w"/>
                                          </p:val>
                                        </p:tav>
                                      </p:tavLst>
                                    </p:anim>
                                    <p:anim calcmode="lin" valueType="num">
                                      <p:cBhvr>
                                        <p:cTn id="14" dur="1000" fill="hold"/>
                                        <p:tgtEl>
                                          <p:spTgt spid="97283">
                                            <p:txEl>
                                              <p:pRg st="0" end="0"/>
                                            </p:txEl>
                                          </p:spTgt>
                                        </p:tgtEl>
                                        <p:attrNameLst>
                                          <p:attrName>ppt_h</p:attrName>
                                        </p:attrNameLst>
                                      </p:cBhvr>
                                      <p:tavLst>
                                        <p:tav tm="0">
                                          <p:val>
                                            <p:fltVal val="0"/>
                                          </p:val>
                                        </p:tav>
                                        <p:tav tm="100000">
                                          <p:val>
                                            <p:strVal val="#ppt_h"/>
                                          </p:val>
                                        </p:tav>
                                      </p:tavLst>
                                    </p:anim>
                                  </p:childTnLst>
                                </p:cTn>
                              </p:par>
                              <p:par>
                                <p:cTn id="15" presetID="23" presetClass="entr" presetSubtype="16" fill="hold" grpId="0" nodeType="withEffect">
                                  <p:stCondLst>
                                    <p:cond delay="0"/>
                                  </p:stCondLst>
                                  <p:childTnLst>
                                    <p:set>
                                      <p:cBhvr>
                                        <p:cTn id="16" dur="1" fill="hold">
                                          <p:stCondLst>
                                            <p:cond delay="0"/>
                                          </p:stCondLst>
                                        </p:cTn>
                                        <p:tgtEl>
                                          <p:spTgt spid="97283">
                                            <p:txEl>
                                              <p:pRg st="1" end="1"/>
                                            </p:txEl>
                                          </p:spTgt>
                                        </p:tgtEl>
                                        <p:attrNameLst>
                                          <p:attrName>style.visibility</p:attrName>
                                        </p:attrNameLst>
                                      </p:cBhvr>
                                      <p:to>
                                        <p:strVal val="visible"/>
                                      </p:to>
                                    </p:set>
                                    <p:anim calcmode="lin" valueType="num">
                                      <p:cBhvr>
                                        <p:cTn id="17" dur="1000" fill="hold"/>
                                        <p:tgtEl>
                                          <p:spTgt spid="97283">
                                            <p:txEl>
                                              <p:pRg st="1" end="1"/>
                                            </p:txEl>
                                          </p:spTgt>
                                        </p:tgtEl>
                                        <p:attrNameLst>
                                          <p:attrName>ppt_w</p:attrName>
                                        </p:attrNameLst>
                                      </p:cBhvr>
                                      <p:tavLst>
                                        <p:tav tm="0">
                                          <p:val>
                                            <p:fltVal val="0"/>
                                          </p:val>
                                        </p:tav>
                                        <p:tav tm="100000">
                                          <p:val>
                                            <p:strVal val="#ppt_w"/>
                                          </p:val>
                                        </p:tav>
                                      </p:tavLst>
                                    </p:anim>
                                    <p:anim calcmode="lin" valueType="num">
                                      <p:cBhvr>
                                        <p:cTn id="18" dur="1000" fill="hold"/>
                                        <p:tgtEl>
                                          <p:spTgt spid="97283">
                                            <p:txEl>
                                              <p:pRg st="1" end="1"/>
                                            </p:txEl>
                                          </p:spTgt>
                                        </p:tgtEl>
                                        <p:attrNameLst>
                                          <p:attrName>ppt_h</p:attrName>
                                        </p:attrNameLst>
                                      </p:cBhvr>
                                      <p:tavLst>
                                        <p:tav tm="0">
                                          <p:val>
                                            <p:fltVal val="0"/>
                                          </p:val>
                                        </p:tav>
                                        <p:tav tm="100000">
                                          <p:val>
                                            <p:strVal val="#ppt_h"/>
                                          </p:val>
                                        </p:tav>
                                      </p:tavLst>
                                    </p:anim>
                                  </p:childTnLst>
                                </p:cTn>
                              </p:par>
                              <p:par>
                                <p:cTn id="19" presetID="23" presetClass="entr" presetSubtype="16" fill="hold" grpId="0" nodeType="withEffect">
                                  <p:stCondLst>
                                    <p:cond delay="0"/>
                                  </p:stCondLst>
                                  <p:childTnLst>
                                    <p:set>
                                      <p:cBhvr>
                                        <p:cTn id="20" dur="1" fill="hold">
                                          <p:stCondLst>
                                            <p:cond delay="0"/>
                                          </p:stCondLst>
                                        </p:cTn>
                                        <p:tgtEl>
                                          <p:spTgt spid="97283">
                                            <p:txEl>
                                              <p:pRg st="2" end="2"/>
                                            </p:txEl>
                                          </p:spTgt>
                                        </p:tgtEl>
                                        <p:attrNameLst>
                                          <p:attrName>style.visibility</p:attrName>
                                        </p:attrNameLst>
                                      </p:cBhvr>
                                      <p:to>
                                        <p:strVal val="visible"/>
                                      </p:to>
                                    </p:set>
                                    <p:anim calcmode="lin" valueType="num">
                                      <p:cBhvr>
                                        <p:cTn id="21" dur="1000" fill="hold"/>
                                        <p:tgtEl>
                                          <p:spTgt spid="97283">
                                            <p:txEl>
                                              <p:pRg st="2" end="2"/>
                                            </p:txEl>
                                          </p:spTgt>
                                        </p:tgtEl>
                                        <p:attrNameLst>
                                          <p:attrName>ppt_w</p:attrName>
                                        </p:attrNameLst>
                                      </p:cBhvr>
                                      <p:tavLst>
                                        <p:tav tm="0">
                                          <p:val>
                                            <p:fltVal val="0"/>
                                          </p:val>
                                        </p:tav>
                                        <p:tav tm="100000">
                                          <p:val>
                                            <p:strVal val="#ppt_w"/>
                                          </p:val>
                                        </p:tav>
                                      </p:tavLst>
                                    </p:anim>
                                    <p:anim calcmode="lin" valueType="num">
                                      <p:cBhvr>
                                        <p:cTn id="22" dur="1000" fill="hold"/>
                                        <p:tgtEl>
                                          <p:spTgt spid="97283">
                                            <p:txEl>
                                              <p:pRg st="2" end="2"/>
                                            </p:txEl>
                                          </p:spTgt>
                                        </p:tgtEl>
                                        <p:attrNameLst>
                                          <p:attrName>ppt_h</p:attrName>
                                        </p:attrNameLst>
                                      </p:cBhvr>
                                      <p:tavLst>
                                        <p:tav tm="0">
                                          <p:val>
                                            <p:fltVal val="0"/>
                                          </p:val>
                                        </p:tav>
                                        <p:tav tm="100000">
                                          <p:val>
                                            <p:strVal val="#ppt_h"/>
                                          </p:val>
                                        </p:tav>
                                      </p:tavLst>
                                    </p:anim>
                                  </p:childTnLst>
                                </p:cTn>
                              </p:par>
                              <p:par>
                                <p:cTn id="23" presetID="23" presetClass="entr" presetSubtype="16" fill="hold" grpId="0" nodeType="withEffect">
                                  <p:stCondLst>
                                    <p:cond delay="0"/>
                                  </p:stCondLst>
                                  <p:childTnLst>
                                    <p:set>
                                      <p:cBhvr>
                                        <p:cTn id="24" dur="1" fill="hold">
                                          <p:stCondLst>
                                            <p:cond delay="0"/>
                                          </p:stCondLst>
                                        </p:cTn>
                                        <p:tgtEl>
                                          <p:spTgt spid="97283">
                                            <p:txEl>
                                              <p:pRg st="3" end="3"/>
                                            </p:txEl>
                                          </p:spTgt>
                                        </p:tgtEl>
                                        <p:attrNameLst>
                                          <p:attrName>style.visibility</p:attrName>
                                        </p:attrNameLst>
                                      </p:cBhvr>
                                      <p:to>
                                        <p:strVal val="visible"/>
                                      </p:to>
                                    </p:set>
                                    <p:anim calcmode="lin" valueType="num">
                                      <p:cBhvr>
                                        <p:cTn id="25" dur="1000" fill="hold"/>
                                        <p:tgtEl>
                                          <p:spTgt spid="97283">
                                            <p:txEl>
                                              <p:pRg st="3" end="3"/>
                                            </p:txEl>
                                          </p:spTgt>
                                        </p:tgtEl>
                                        <p:attrNameLst>
                                          <p:attrName>ppt_w</p:attrName>
                                        </p:attrNameLst>
                                      </p:cBhvr>
                                      <p:tavLst>
                                        <p:tav tm="0">
                                          <p:val>
                                            <p:fltVal val="0"/>
                                          </p:val>
                                        </p:tav>
                                        <p:tav tm="100000">
                                          <p:val>
                                            <p:strVal val="#ppt_w"/>
                                          </p:val>
                                        </p:tav>
                                      </p:tavLst>
                                    </p:anim>
                                    <p:anim calcmode="lin" valueType="num">
                                      <p:cBhvr>
                                        <p:cTn id="26" dur="1000" fill="hold"/>
                                        <p:tgtEl>
                                          <p:spTgt spid="97283">
                                            <p:txEl>
                                              <p:pRg st="3" end="3"/>
                                            </p:txEl>
                                          </p:spTgt>
                                        </p:tgtEl>
                                        <p:attrNameLst>
                                          <p:attrName>ppt_h</p:attrName>
                                        </p:attrNameLst>
                                      </p:cBhvr>
                                      <p:tavLst>
                                        <p:tav tm="0">
                                          <p:val>
                                            <p:fltVal val="0"/>
                                          </p:val>
                                        </p:tav>
                                        <p:tav tm="100000">
                                          <p:val>
                                            <p:strVal val="#ppt_h"/>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3" presetClass="entr" presetSubtype="16" fill="hold" grpId="0" nodeType="clickEffect">
                                  <p:stCondLst>
                                    <p:cond delay="0"/>
                                  </p:stCondLst>
                                  <p:childTnLst>
                                    <p:set>
                                      <p:cBhvr>
                                        <p:cTn id="30" dur="1" fill="hold">
                                          <p:stCondLst>
                                            <p:cond delay="0"/>
                                          </p:stCondLst>
                                        </p:cTn>
                                        <p:tgtEl>
                                          <p:spTgt spid="97283">
                                            <p:txEl>
                                              <p:pRg st="5" end="5"/>
                                            </p:txEl>
                                          </p:spTgt>
                                        </p:tgtEl>
                                        <p:attrNameLst>
                                          <p:attrName>style.visibility</p:attrName>
                                        </p:attrNameLst>
                                      </p:cBhvr>
                                      <p:to>
                                        <p:strVal val="visible"/>
                                      </p:to>
                                    </p:set>
                                    <p:anim calcmode="lin" valueType="num">
                                      <p:cBhvr>
                                        <p:cTn id="31" dur="1000" fill="hold"/>
                                        <p:tgtEl>
                                          <p:spTgt spid="97283">
                                            <p:txEl>
                                              <p:pRg st="5" end="5"/>
                                            </p:txEl>
                                          </p:spTgt>
                                        </p:tgtEl>
                                        <p:attrNameLst>
                                          <p:attrName>ppt_w</p:attrName>
                                        </p:attrNameLst>
                                      </p:cBhvr>
                                      <p:tavLst>
                                        <p:tav tm="0">
                                          <p:val>
                                            <p:fltVal val="0"/>
                                          </p:val>
                                        </p:tav>
                                        <p:tav tm="100000">
                                          <p:val>
                                            <p:strVal val="#ppt_w"/>
                                          </p:val>
                                        </p:tav>
                                      </p:tavLst>
                                    </p:anim>
                                    <p:anim calcmode="lin" valueType="num">
                                      <p:cBhvr>
                                        <p:cTn id="32" dur="1000" fill="hold"/>
                                        <p:tgtEl>
                                          <p:spTgt spid="97283">
                                            <p:txEl>
                                              <p:pRg st="5" end="5"/>
                                            </p:txEl>
                                          </p:spTgt>
                                        </p:tgtEl>
                                        <p:attrNameLst>
                                          <p:attrName>ppt_h</p:attrName>
                                        </p:attrNameLst>
                                      </p:cBhvr>
                                      <p:tavLst>
                                        <p:tav tm="0">
                                          <p:val>
                                            <p:fltVal val="0"/>
                                          </p:val>
                                        </p:tav>
                                        <p:tav tm="100000">
                                          <p:val>
                                            <p:strVal val="#ppt_h"/>
                                          </p:val>
                                        </p:tav>
                                      </p:tavLst>
                                    </p:anim>
                                  </p:childTnLst>
                                </p:cTn>
                              </p:par>
                              <p:par>
                                <p:cTn id="33" presetID="23" presetClass="entr" presetSubtype="16" fill="hold" grpId="0" nodeType="withEffect">
                                  <p:stCondLst>
                                    <p:cond delay="0"/>
                                  </p:stCondLst>
                                  <p:childTnLst>
                                    <p:set>
                                      <p:cBhvr>
                                        <p:cTn id="34" dur="1" fill="hold">
                                          <p:stCondLst>
                                            <p:cond delay="0"/>
                                          </p:stCondLst>
                                        </p:cTn>
                                        <p:tgtEl>
                                          <p:spTgt spid="97283">
                                            <p:txEl>
                                              <p:pRg st="6" end="6"/>
                                            </p:txEl>
                                          </p:spTgt>
                                        </p:tgtEl>
                                        <p:attrNameLst>
                                          <p:attrName>style.visibility</p:attrName>
                                        </p:attrNameLst>
                                      </p:cBhvr>
                                      <p:to>
                                        <p:strVal val="visible"/>
                                      </p:to>
                                    </p:set>
                                    <p:anim calcmode="lin" valueType="num">
                                      <p:cBhvr>
                                        <p:cTn id="35" dur="1000" fill="hold"/>
                                        <p:tgtEl>
                                          <p:spTgt spid="97283">
                                            <p:txEl>
                                              <p:pRg st="6" end="6"/>
                                            </p:txEl>
                                          </p:spTgt>
                                        </p:tgtEl>
                                        <p:attrNameLst>
                                          <p:attrName>ppt_w</p:attrName>
                                        </p:attrNameLst>
                                      </p:cBhvr>
                                      <p:tavLst>
                                        <p:tav tm="0">
                                          <p:val>
                                            <p:fltVal val="0"/>
                                          </p:val>
                                        </p:tav>
                                        <p:tav tm="100000">
                                          <p:val>
                                            <p:strVal val="#ppt_w"/>
                                          </p:val>
                                        </p:tav>
                                      </p:tavLst>
                                    </p:anim>
                                    <p:anim calcmode="lin" valueType="num">
                                      <p:cBhvr>
                                        <p:cTn id="36" dur="1000" fill="hold"/>
                                        <p:tgtEl>
                                          <p:spTgt spid="97283">
                                            <p:txEl>
                                              <p:pRg st="6" end="6"/>
                                            </p:txEl>
                                          </p:spTgt>
                                        </p:tgtEl>
                                        <p:attrNameLst>
                                          <p:attrName>ppt_h</p:attrName>
                                        </p:attrNameLst>
                                      </p:cBhvr>
                                      <p:tavLst>
                                        <p:tav tm="0">
                                          <p:val>
                                            <p:fltVal val="0"/>
                                          </p:val>
                                        </p:tav>
                                        <p:tav tm="100000">
                                          <p:val>
                                            <p:strVal val="#ppt_h"/>
                                          </p:val>
                                        </p:tav>
                                      </p:tavLst>
                                    </p:anim>
                                  </p:childTnLst>
                                </p:cTn>
                              </p:par>
                              <p:par>
                                <p:cTn id="37" presetID="23" presetClass="entr" presetSubtype="16" fill="hold" grpId="0" nodeType="withEffect">
                                  <p:stCondLst>
                                    <p:cond delay="0"/>
                                  </p:stCondLst>
                                  <p:childTnLst>
                                    <p:set>
                                      <p:cBhvr>
                                        <p:cTn id="38" dur="1" fill="hold">
                                          <p:stCondLst>
                                            <p:cond delay="0"/>
                                          </p:stCondLst>
                                        </p:cTn>
                                        <p:tgtEl>
                                          <p:spTgt spid="97283">
                                            <p:txEl>
                                              <p:pRg st="7" end="7"/>
                                            </p:txEl>
                                          </p:spTgt>
                                        </p:tgtEl>
                                        <p:attrNameLst>
                                          <p:attrName>style.visibility</p:attrName>
                                        </p:attrNameLst>
                                      </p:cBhvr>
                                      <p:to>
                                        <p:strVal val="visible"/>
                                      </p:to>
                                    </p:set>
                                    <p:anim calcmode="lin" valueType="num">
                                      <p:cBhvr>
                                        <p:cTn id="39" dur="1000" fill="hold"/>
                                        <p:tgtEl>
                                          <p:spTgt spid="97283">
                                            <p:txEl>
                                              <p:pRg st="7" end="7"/>
                                            </p:txEl>
                                          </p:spTgt>
                                        </p:tgtEl>
                                        <p:attrNameLst>
                                          <p:attrName>ppt_w</p:attrName>
                                        </p:attrNameLst>
                                      </p:cBhvr>
                                      <p:tavLst>
                                        <p:tav tm="0">
                                          <p:val>
                                            <p:fltVal val="0"/>
                                          </p:val>
                                        </p:tav>
                                        <p:tav tm="100000">
                                          <p:val>
                                            <p:strVal val="#ppt_w"/>
                                          </p:val>
                                        </p:tav>
                                      </p:tavLst>
                                    </p:anim>
                                    <p:anim calcmode="lin" valueType="num">
                                      <p:cBhvr>
                                        <p:cTn id="40" dur="1000" fill="hold"/>
                                        <p:tgtEl>
                                          <p:spTgt spid="97283">
                                            <p:txEl>
                                              <p:pRg st="7" end="7"/>
                                            </p:txEl>
                                          </p:spTgt>
                                        </p:tgtEl>
                                        <p:attrNameLst>
                                          <p:attrName>ppt_h</p:attrName>
                                        </p:attrNameLst>
                                      </p:cBhvr>
                                      <p:tavLst>
                                        <p:tav tm="0">
                                          <p:val>
                                            <p:fltVal val="0"/>
                                          </p:val>
                                        </p:tav>
                                        <p:tav tm="100000">
                                          <p:val>
                                            <p:strVal val="#ppt_h"/>
                                          </p:val>
                                        </p:tav>
                                      </p:tavLst>
                                    </p:anim>
                                  </p:childTnLst>
                                </p:cTn>
                              </p:par>
                              <p:par>
                                <p:cTn id="41" presetID="23" presetClass="entr" presetSubtype="16" fill="hold" grpId="0" nodeType="withEffect">
                                  <p:stCondLst>
                                    <p:cond delay="0"/>
                                  </p:stCondLst>
                                  <p:childTnLst>
                                    <p:set>
                                      <p:cBhvr>
                                        <p:cTn id="42" dur="1" fill="hold">
                                          <p:stCondLst>
                                            <p:cond delay="0"/>
                                          </p:stCondLst>
                                        </p:cTn>
                                        <p:tgtEl>
                                          <p:spTgt spid="97283">
                                            <p:txEl>
                                              <p:pRg st="8" end="8"/>
                                            </p:txEl>
                                          </p:spTgt>
                                        </p:tgtEl>
                                        <p:attrNameLst>
                                          <p:attrName>style.visibility</p:attrName>
                                        </p:attrNameLst>
                                      </p:cBhvr>
                                      <p:to>
                                        <p:strVal val="visible"/>
                                      </p:to>
                                    </p:set>
                                    <p:anim calcmode="lin" valueType="num">
                                      <p:cBhvr>
                                        <p:cTn id="43" dur="1000" fill="hold"/>
                                        <p:tgtEl>
                                          <p:spTgt spid="97283">
                                            <p:txEl>
                                              <p:pRg st="8" end="8"/>
                                            </p:txEl>
                                          </p:spTgt>
                                        </p:tgtEl>
                                        <p:attrNameLst>
                                          <p:attrName>ppt_w</p:attrName>
                                        </p:attrNameLst>
                                      </p:cBhvr>
                                      <p:tavLst>
                                        <p:tav tm="0">
                                          <p:val>
                                            <p:fltVal val="0"/>
                                          </p:val>
                                        </p:tav>
                                        <p:tav tm="100000">
                                          <p:val>
                                            <p:strVal val="#ppt_w"/>
                                          </p:val>
                                        </p:tav>
                                      </p:tavLst>
                                    </p:anim>
                                    <p:anim calcmode="lin" valueType="num">
                                      <p:cBhvr>
                                        <p:cTn id="44" dur="1000" fill="hold"/>
                                        <p:tgtEl>
                                          <p:spTgt spid="97283">
                                            <p:txEl>
                                              <p:pRg st="8" end="8"/>
                                            </p:txEl>
                                          </p:spTgt>
                                        </p:tgtEl>
                                        <p:attrNameLst>
                                          <p:attrName>ppt_h</p:attrName>
                                        </p:attrNameLst>
                                      </p:cBhvr>
                                      <p:tavLst>
                                        <p:tav tm="0">
                                          <p:val>
                                            <p:fltVal val="0"/>
                                          </p:val>
                                        </p:tav>
                                        <p:tav tm="100000">
                                          <p:val>
                                            <p:strVal val="#ppt_h"/>
                                          </p:val>
                                        </p:tav>
                                      </p:tavLst>
                                    </p:anim>
                                  </p:childTnLst>
                                </p:cTn>
                              </p:par>
                              <p:par>
                                <p:cTn id="45" presetID="23" presetClass="entr" presetSubtype="16" fill="hold" grpId="0" nodeType="withEffect">
                                  <p:stCondLst>
                                    <p:cond delay="0"/>
                                  </p:stCondLst>
                                  <p:childTnLst>
                                    <p:set>
                                      <p:cBhvr>
                                        <p:cTn id="46" dur="1" fill="hold">
                                          <p:stCondLst>
                                            <p:cond delay="0"/>
                                          </p:stCondLst>
                                        </p:cTn>
                                        <p:tgtEl>
                                          <p:spTgt spid="97283">
                                            <p:txEl>
                                              <p:pRg st="9" end="9"/>
                                            </p:txEl>
                                          </p:spTgt>
                                        </p:tgtEl>
                                        <p:attrNameLst>
                                          <p:attrName>style.visibility</p:attrName>
                                        </p:attrNameLst>
                                      </p:cBhvr>
                                      <p:to>
                                        <p:strVal val="visible"/>
                                      </p:to>
                                    </p:set>
                                    <p:anim calcmode="lin" valueType="num">
                                      <p:cBhvr>
                                        <p:cTn id="47" dur="1000" fill="hold"/>
                                        <p:tgtEl>
                                          <p:spTgt spid="97283">
                                            <p:txEl>
                                              <p:pRg st="9" end="9"/>
                                            </p:txEl>
                                          </p:spTgt>
                                        </p:tgtEl>
                                        <p:attrNameLst>
                                          <p:attrName>ppt_w</p:attrName>
                                        </p:attrNameLst>
                                      </p:cBhvr>
                                      <p:tavLst>
                                        <p:tav tm="0">
                                          <p:val>
                                            <p:fltVal val="0"/>
                                          </p:val>
                                        </p:tav>
                                        <p:tav tm="100000">
                                          <p:val>
                                            <p:strVal val="#ppt_w"/>
                                          </p:val>
                                        </p:tav>
                                      </p:tavLst>
                                    </p:anim>
                                    <p:anim calcmode="lin" valueType="num">
                                      <p:cBhvr>
                                        <p:cTn id="48" dur="1000" fill="hold"/>
                                        <p:tgtEl>
                                          <p:spTgt spid="97283">
                                            <p:txEl>
                                              <p:pRg st="9" end="9"/>
                                            </p:txEl>
                                          </p:spTgt>
                                        </p:tgtEl>
                                        <p:attrNameLst>
                                          <p:attrName>ppt_h</p:attrName>
                                        </p:attrNameLst>
                                      </p:cBhvr>
                                      <p:tavLst>
                                        <p:tav tm="0">
                                          <p:val>
                                            <p:fltVal val="0"/>
                                          </p:val>
                                        </p:tav>
                                        <p:tav tm="100000">
                                          <p:val>
                                            <p:strVal val="#ppt_h"/>
                                          </p:val>
                                        </p:tav>
                                      </p:tavLst>
                                    </p:anim>
                                  </p:childTnLst>
                                </p:cTn>
                              </p:par>
                              <p:par>
                                <p:cTn id="49" presetID="23" presetClass="entr" presetSubtype="16" fill="hold" grpId="0" nodeType="withEffect">
                                  <p:stCondLst>
                                    <p:cond delay="0"/>
                                  </p:stCondLst>
                                  <p:childTnLst>
                                    <p:set>
                                      <p:cBhvr>
                                        <p:cTn id="50" dur="1" fill="hold">
                                          <p:stCondLst>
                                            <p:cond delay="0"/>
                                          </p:stCondLst>
                                        </p:cTn>
                                        <p:tgtEl>
                                          <p:spTgt spid="97283">
                                            <p:txEl>
                                              <p:pRg st="10" end="10"/>
                                            </p:txEl>
                                          </p:spTgt>
                                        </p:tgtEl>
                                        <p:attrNameLst>
                                          <p:attrName>style.visibility</p:attrName>
                                        </p:attrNameLst>
                                      </p:cBhvr>
                                      <p:to>
                                        <p:strVal val="visible"/>
                                      </p:to>
                                    </p:set>
                                    <p:anim calcmode="lin" valueType="num">
                                      <p:cBhvr>
                                        <p:cTn id="51" dur="1000" fill="hold"/>
                                        <p:tgtEl>
                                          <p:spTgt spid="97283">
                                            <p:txEl>
                                              <p:pRg st="10" end="10"/>
                                            </p:txEl>
                                          </p:spTgt>
                                        </p:tgtEl>
                                        <p:attrNameLst>
                                          <p:attrName>ppt_w</p:attrName>
                                        </p:attrNameLst>
                                      </p:cBhvr>
                                      <p:tavLst>
                                        <p:tav tm="0">
                                          <p:val>
                                            <p:fltVal val="0"/>
                                          </p:val>
                                        </p:tav>
                                        <p:tav tm="100000">
                                          <p:val>
                                            <p:strVal val="#ppt_w"/>
                                          </p:val>
                                        </p:tav>
                                      </p:tavLst>
                                    </p:anim>
                                    <p:anim calcmode="lin" valueType="num">
                                      <p:cBhvr>
                                        <p:cTn id="52" dur="1000" fill="hold"/>
                                        <p:tgtEl>
                                          <p:spTgt spid="97283">
                                            <p:txEl>
                                              <p:pRg st="10" end="10"/>
                                            </p:txEl>
                                          </p:spTgt>
                                        </p:tgtEl>
                                        <p:attrNameLst>
                                          <p:attrName>ppt_h</p:attrName>
                                        </p:attrNameLst>
                                      </p:cBhvr>
                                      <p:tavLst>
                                        <p:tav tm="0">
                                          <p:val>
                                            <p:fltVal val="0"/>
                                          </p:val>
                                        </p:tav>
                                        <p:tav tm="100000">
                                          <p:val>
                                            <p:strVal val="#ppt_h"/>
                                          </p:val>
                                        </p:tav>
                                      </p:tavLst>
                                    </p:anim>
                                  </p:childTnLst>
                                </p:cTn>
                              </p:par>
                              <p:par>
                                <p:cTn id="53" presetID="23" presetClass="entr" presetSubtype="16" fill="hold" grpId="0" nodeType="withEffect">
                                  <p:stCondLst>
                                    <p:cond delay="0"/>
                                  </p:stCondLst>
                                  <p:childTnLst>
                                    <p:set>
                                      <p:cBhvr>
                                        <p:cTn id="54" dur="1" fill="hold">
                                          <p:stCondLst>
                                            <p:cond delay="0"/>
                                          </p:stCondLst>
                                        </p:cTn>
                                        <p:tgtEl>
                                          <p:spTgt spid="97283">
                                            <p:txEl>
                                              <p:pRg st="11" end="11"/>
                                            </p:txEl>
                                          </p:spTgt>
                                        </p:tgtEl>
                                        <p:attrNameLst>
                                          <p:attrName>style.visibility</p:attrName>
                                        </p:attrNameLst>
                                      </p:cBhvr>
                                      <p:to>
                                        <p:strVal val="visible"/>
                                      </p:to>
                                    </p:set>
                                    <p:anim calcmode="lin" valueType="num">
                                      <p:cBhvr>
                                        <p:cTn id="55" dur="1000" fill="hold"/>
                                        <p:tgtEl>
                                          <p:spTgt spid="97283">
                                            <p:txEl>
                                              <p:pRg st="11" end="11"/>
                                            </p:txEl>
                                          </p:spTgt>
                                        </p:tgtEl>
                                        <p:attrNameLst>
                                          <p:attrName>ppt_w</p:attrName>
                                        </p:attrNameLst>
                                      </p:cBhvr>
                                      <p:tavLst>
                                        <p:tav tm="0">
                                          <p:val>
                                            <p:fltVal val="0"/>
                                          </p:val>
                                        </p:tav>
                                        <p:tav tm="100000">
                                          <p:val>
                                            <p:strVal val="#ppt_w"/>
                                          </p:val>
                                        </p:tav>
                                      </p:tavLst>
                                    </p:anim>
                                    <p:anim calcmode="lin" valueType="num">
                                      <p:cBhvr>
                                        <p:cTn id="56" dur="1000" fill="hold"/>
                                        <p:tgtEl>
                                          <p:spTgt spid="97283">
                                            <p:txEl>
                                              <p:pRg st="11" end="11"/>
                                            </p:txEl>
                                          </p:spTgt>
                                        </p:tgtEl>
                                        <p:attrNameLst>
                                          <p:attrName>ppt_h</p:attrName>
                                        </p:attrNameLst>
                                      </p:cBhvr>
                                      <p:tavLst>
                                        <p:tav tm="0">
                                          <p:val>
                                            <p:fltVal val="0"/>
                                          </p:val>
                                        </p:tav>
                                        <p:tav tm="100000">
                                          <p:val>
                                            <p:strVal val="#ppt_h"/>
                                          </p:val>
                                        </p:tav>
                                      </p:tavLst>
                                    </p:anim>
                                  </p:childTnLst>
                                </p:cTn>
                              </p:par>
                              <p:par>
                                <p:cTn id="57" presetID="23" presetClass="entr" presetSubtype="16" fill="hold" grpId="0" nodeType="withEffect">
                                  <p:stCondLst>
                                    <p:cond delay="0"/>
                                  </p:stCondLst>
                                  <p:childTnLst>
                                    <p:set>
                                      <p:cBhvr>
                                        <p:cTn id="58" dur="1" fill="hold">
                                          <p:stCondLst>
                                            <p:cond delay="0"/>
                                          </p:stCondLst>
                                        </p:cTn>
                                        <p:tgtEl>
                                          <p:spTgt spid="97283">
                                            <p:txEl>
                                              <p:pRg st="12" end="12"/>
                                            </p:txEl>
                                          </p:spTgt>
                                        </p:tgtEl>
                                        <p:attrNameLst>
                                          <p:attrName>style.visibility</p:attrName>
                                        </p:attrNameLst>
                                      </p:cBhvr>
                                      <p:to>
                                        <p:strVal val="visible"/>
                                      </p:to>
                                    </p:set>
                                    <p:anim calcmode="lin" valueType="num">
                                      <p:cBhvr>
                                        <p:cTn id="59" dur="1000" fill="hold"/>
                                        <p:tgtEl>
                                          <p:spTgt spid="97283">
                                            <p:txEl>
                                              <p:pRg st="12" end="12"/>
                                            </p:txEl>
                                          </p:spTgt>
                                        </p:tgtEl>
                                        <p:attrNameLst>
                                          <p:attrName>ppt_w</p:attrName>
                                        </p:attrNameLst>
                                      </p:cBhvr>
                                      <p:tavLst>
                                        <p:tav tm="0">
                                          <p:val>
                                            <p:fltVal val="0"/>
                                          </p:val>
                                        </p:tav>
                                        <p:tav tm="100000">
                                          <p:val>
                                            <p:strVal val="#ppt_w"/>
                                          </p:val>
                                        </p:tav>
                                      </p:tavLst>
                                    </p:anim>
                                    <p:anim calcmode="lin" valueType="num">
                                      <p:cBhvr>
                                        <p:cTn id="60" dur="1000" fill="hold"/>
                                        <p:tgtEl>
                                          <p:spTgt spid="97283">
                                            <p:txEl>
                                              <p:pRg st="12" end="12"/>
                                            </p:txEl>
                                          </p:spTgt>
                                        </p:tgtEl>
                                        <p:attrNameLst>
                                          <p:attrName>ppt_h</p:attrName>
                                        </p:attrNameLst>
                                      </p:cBhvr>
                                      <p:tavLst>
                                        <p:tav tm="0">
                                          <p:val>
                                            <p:fltVal val="0"/>
                                          </p:val>
                                        </p:tav>
                                        <p:tav tm="100000">
                                          <p:val>
                                            <p:strVal val="#ppt_h"/>
                                          </p:val>
                                        </p:tav>
                                      </p:tavLst>
                                    </p:anim>
                                  </p:childTnLst>
                                </p:cTn>
                              </p:par>
                              <p:par>
                                <p:cTn id="61" presetID="23" presetClass="entr" presetSubtype="16" fill="hold" grpId="0" nodeType="withEffect">
                                  <p:stCondLst>
                                    <p:cond delay="0"/>
                                  </p:stCondLst>
                                  <p:childTnLst>
                                    <p:set>
                                      <p:cBhvr>
                                        <p:cTn id="62" dur="1" fill="hold">
                                          <p:stCondLst>
                                            <p:cond delay="0"/>
                                          </p:stCondLst>
                                        </p:cTn>
                                        <p:tgtEl>
                                          <p:spTgt spid="97283">
                                            <p:txEl>
                                              <p:pRg st="13" end="13"/>
                                            </p:txEl>
                                          </p:spTgt>
                                        </p:tgtEl>
                                        <p:attrNameLst>
                                          <p:attrName>style.visibility</p:attrName>
                                        </p:attrNameLst>
                                      </p:cBhvr>
                                      <p:to>
                                        <p:strVal val="visible"/>
                                      </p:to>
                                    </p:set>
                                    <p:anim calcmode="lin" valueType="num">
                                      <p:cBhvr>
                                        <p:cTn id="63" dur="1000" fill="hold"/>
                                        <p:tgtEl>
                                          <p:spTgt spid="97283">
                                            <p:txEl>
                                              <p:pRg st="13" end="13"/>
                                            </p:txEl>
                                          </p:spTgt>
                                        </p:tgtEl>
                                        <p:attrNameLst>
                                          <p:attrName>ppt_w</p:attrName>
                                        </p:attrNameLst>
                                      </p:cBhvr>
                                      <p:tavLst>
                                        <p:tav tm="0">
                                          <p:val>
                                            <p:fltVal val="0"/>
                                          </p:val>
                                        </p:tav>
                                        <p:tav tm="100000">
                                          <p:val>
                                            <p:strVal val="#ppt_w"/>
                                          </p:val>
                                        </p:tav>
                                      </p:tavLst>
                                    </p:anim>
                                    <p:anim calcmode="lin" valueType="num">
                                      <p:cBhvr>
                                        <p:cTn id="64" dur="1000" fill="hold"/>
                                        <p:tgtEl>
                                          <p:spTgt spid="97283">
                                            <p:txEl>
                                              <p:pRg st="13" end="13"/>
                                            </p:txEl>
                                          </p:spTgt>
                                        </p:tgtEl>
                                        <p:attrNameLst>
                                          <p:attrName>ppt_h</p:attrName>
                                        </p:attrNameLst>
                                      </p:cBhvr>
                                      <p:tavLst>
                                        <p:tav tm="0">
                                          <p:val>
                                            <p:fltVal val="0"/>
                                          </p:val>
                                        </p:tav>
                                        <p:tav tm="100000">
                                          <p:val>
                                            <p:strVal val="#ppt_h"/>
                                          </p:val>
                                        </p:tav>
                                      </p:tavLst>
                                    </p:anim>
                                  </p:childTnLst>
                                </p:cTn>
                              </p:par>
                            </p:childTnLst>
                          </p:cTn>
                        </p:par>
                      </p:childTnLst>
                    </p:cTn>
                  </p:par>
                  <p:par>
                    <p:cTn id="65" fill="hold" nodeType="clickPar">
                      <p:stCondLst>
                        <p:cond delay="indefinite"/>
                      </p:stCondLst>
                      <p:childTnLst>
                        <p:par>
                          <p:cTn id="66" fill="hold" nodeType="withGroup">
                            <p:stCondLst>
                              <p:cond delay="0"/>
                            </p:stCondLst>
                            <p:childTnLst>
                              <p:par>
                                <p:cTn id="67" presetID="23" presetClass="entr" presetSubtype="16" fill="hold" grpId="0" nodeType="clickEffect">
                                  <p:stCondLst>
                                    <p:cond delay="0"/>
                                  </p:stCondLst>
                                  <p:childTnLst>
                                    <p:set>
                                      <p:cBhvr>
                                        <p:cTn id="68" dur="1" fill="hold">
                                          <p:stCondLst>
                                            <p:cond delay="0"/>
                                          </p:stCondLst>
                                        </p:cTn>
                                        <p:tgtEl>
                                          <p:spTgt spid="97283">
                                            <p:txEl>
                                              <p:pRg st="15" end="15"/>
                                            </p:txEl>
                                          </p:spTgt>
                                        </p:tgtEl>
                                        <p:attrNameLst>
                                          <p:attrName>style.visibility</p:attrName>
                                        </p:attrNameLst>
                                      </p:cBhvr>
                                      <p:to>
                                        <p:strVal val="visible"/>
                                      </p:to>
                                    </p:set>
                                    <p:anim calcmode="lin" valueType="num">
                                      <p:cBhvr>
                                        <p:cTn id="69" dur="1000" fill="hold"/>
                                        <p:tgtEl>
                                          <p:spTgt spid="97283">
                                            <p:txEl>
                                              <p:pRg st="15" end="15"/>
                                            </p:txEl>
                                          </p:spTgt>
                                        </p:tgtEl>
                                        <p:attrNameLst>
                                          <p:attrName>ppt_w</p:attrName>
                                        </p:attrNameLst>
                                      </p:cBhvr>
                                      <p:tavLst>
                                        <p:tav tm="0">
                                          <p:val>
                                            <p:fltVal val="0"/>
                                          </p:val>
                                        </p:tav>
                                        <p:tav tm="100000">
                                          <p:val>
                                            <p:strVal val="#ppt_w"/>
                                          </p:val>
                                        </p:tav>
                                      </p:tavLst>
                                    </p:anim>
                                    <p:anim calcmode="lin" valueType="num">
                                      <p:cBhvr>
                                        <p:cTn id="70" dur="1000" fill="hold"/>
                                        <p:tgtEl>
                                          <p:spTgt spid="97283">
                                            <p:txEl>
                                              <p:pRg st="15" end="15"/>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7282" grpId="0"/>
      <p:bldP spid="97283" grpId="0" build="p"/>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a:xfrm>
            <a:off x="1774825" y="260350"/>
            <a:ext cx="8686800" cy="1143000"/>
          </a:xfrm>
        </p:spPr>
        <p:txBody>
          <a:bodyPr/>
          <a:lstStyle/>
          <a:p>
            <a:pPr eaLnBrk="1" hangingPunct="1"/>
            <a:r>
              <a:rPr lang="en-US" altLang="en-US" smtClean="0">
                <a:solidFill>
                  <a:srgbClr val="FF201B"/>
                </a:solidFill>
              </a:rPr>
              <a:t>Communication is a 2-way process</a:t>
            </a:r>
            <a:endParaRPr lang="en-AU" altLang="en-US" smtClean="0">
              <a:solidFill>
                <a:srgbClr val="FF201B"/>
              </a:solidFill>
            </a:endParaRPr>
          </a:p>
        </p:txBody>
      </p:sp>
      <p:sp>
        <p:nvSpPr>
          <p:cNvPr id="78851" name="Rectangle 3"/>
          <p:cNvSpPr>
            <a:spLocks noGrp="1" noChangeArrowheads="1"/>
          </p:cNvSpPr>
          <p:nvPr>
            <p:ph type="body" idx="1"/>
          </p:nvPr>
        </p:nvSpPr>
        <p:spPr>
          <a:xfrm>
            <a:off x="1752600" y="1484314"/>
            <a:ext cx="8915400" cy="4960937"/>
          </a:xfrm>
          <a:noFill/>
        </p:spPr>
        <p:txBody>
          <a:bodyPr anchor="t"/>
          <a:lstStyle/>
          <a:p>
            <a:pPr algn="l" eaLnBrk="1" hangingPunct="1"/>
            <a:r>
              <a:rPr lang="en-US" altLang="en-US" sz="2000" u="sng" dirty="0"/>
              <a:t>Communication skills involve:</a:t>
            </a:r>
          </a:p>
          <a:p>
            <a:pPr algn="l" eaLnBrk="1" hangingPunct="1"/>
            <a:r>
              <a:rPr lang="en-US" altLang="en-US" sz="2000" dirty="0"/>
              <a:t>Listening to others (Receiving)	   		 message               </a:t>
            </a:r>
          </a:p>
          <a:p>
            <a:pPr algn="l" eaLnBrk="1" hangingPunct="1"/>
            <a:r>
              <a:rPr lang="en-US" altLang="en-US" sz="2000" dirty="0"/>
              <a:t>Asserting/ Expressing (Sending)</a:t>
            </a:r>
          </a:p>
          <a:p>
            <a:pPr algn="l" eaLnBrk="1" hangingPunct="1"/>
            <a:r>
              <a:rPr lang="en-US" altLang="en-US" sz="2000" dirty="0"/>
              <a:t>Barriers to communication can lead to misunderstanding and confusion</a:t>
            </a:r>
          </a:p>
          <a:p>
            <a:pPr algn="l" eaLnBrk="1" hangingPunct="1"/>
            <a:endParaRPr lang="en-AU" altLang="en-US" sz="2000" dirty="0"/>
          </a:p>
        </p:txBody>
      </p:sp>
      <p:grpSp>
        <p:nvGrpSpPr>
          <p:cNvPr id="78852" name="Group 4"/>
          <p:cNvGrpSpPr>
            <a:grpSpLocks/>
          </p:cNvGrpSpPr>
          <p:nvPr/>
        </p:nvGrpSpPr>
        <p:grpSpPr bwMode="auto">
          <a:xfrm>
            <a:off x="1905000" y="1524000"/>
            <a:ext cx="8610600" cy="4876800"/>
            <a:chOff x="240" y="960"/>
            <a:chExt cx="5424" cy="3072"/>
          </a:xfrm>
        </p:grpSpPr>
        <p:sp>
          <p:nvSpPr>
            <p:cNvPr id="16389" name="Rectangle 5"/>
            <p:cNvSpPr>
              <a:spLocks noChangeArrowheads="1"/>
            </p:cNvSpPr>
            <p:nvPr/>
          </p:nvSpPr>
          <p:spPr bwMode="auto">
            <a:xfrm>
              <a:off x="3696" y="960"/>
              <a:ext cx="720" cy="240"/>
            </a:xfrm>
            <a:prstGeom prst="rect">
              <a:avLst/>
            </a:prstGeom>
            <a:solidFill>
              <a:srgbClr val="CCFF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eaLnBrk="1" hangingPunct="1">
                <a:spcAft>
                  <a:spcPct val="0"/>
                </a:spcAft>
              </a:pPr>
              <a:r>
                <a:rPr lang="en-US" altLang="en-US" sz="1800" b="1"/>
                <a:t>sender</a:t>
              </a:r>
              <a:endParaRPr lang="en-AU" altLang="en-US" sz="1800" b="1"/>
            </a:p>
          </p:txBody>
        </p:sp>
        <p:sp>
          <p:nvSpPr>
            <p:cNvPr id="16390" name="Line 6"/>
            <p:cNvSpPr>
              <a:spLocks noChangeShapeType="1"/>
            </p:cNvSpPr>
            <p:nvPr/>
          </p:nvSpPr>
          <p:spPr bwMode="auto">
            <a:xfrm>
              <a:off x="4080" y="1248"/>
              <a:ext cx="0" cy="336"/>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391" name="Rectangle 7"/>
            <p:cNvSpPr>
              <a:spLocks noChangeArrowheads="1"/>
            </p:cNvSpPr>
            <p:nvPr/>
          </p:nvSpPr>
          <p:spPr bwMode="auto">
            <a:xfrm>
              <a:off x="3696" y="1632"/>
              <a:ext cx="768" cy="192"/>
            </a:xfrm>
            <a:prstGeom prst="rect">
              <a:avLst/>
            </a:prstGeom>
            <a:solidFill>
              <a:srgbClr val="CCFF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eaLnBrk="1" hangingPunct="1">
                <a:spcAft>
                  <a:spcPct val="0"/>
                </a:spcAft>
              </a:pPr>
              <a:r>
                <a:rPr lang="en-US" altLang="en-US" sz="1800" b="1"/>
                <a:t>receiver</a:t>
              </a:r>
              <a:endParaRPr lang="en-AU" altLang="en-US" sz="1800" b="1"/>
            </a:p>
          </p:txBody>
        </p:sp>
        <p:sp>
          <p:nvSpPr>
            <p:cNvPr id="16392" name="Oval 8"/>
            <p:cNvSpPr>
              <a:spLocks noChangeArrowheads="1"/>
            </p:cNvSpPr>
            <p:nvPr/>
          </p:nvSpPr>
          <p:spPr bwMode="auto">
            <a:xfrm>
              <a:off x="567" y="2387"/>
              <a:ext cx="816" cy="336"/>
            </a:xfrm>
            <a:prstGeom prst="ellipse">
              <a:avLst/>
            </a:prstGeom>
            <a:solidFill>
              <a:srgbClr val="CC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eaLnBrk="1" hangingPunct="1">
                <a:spcAft>
                  <a:spcPct val="0"/>
                </a:spcAft>
              </a:pPr>
              <a:r>
                <a:rPr lang="en-US" altLang="en-US" sz="1800" b="1">
                  <a:solidFill>
                    <a:srgbClr val="FF3300"/>
                  </a:solidFill>
                </a:rPr>
                <a:t>sender</a:t>
              </a:r>
              <a:endParaRPr lang="en-AU" altLang="en-US" sz="1800" b="1">
                <a:solidFill>
                  <a:srgbClr val="FF3300"/>
                </a:solidFill>
              </a:endParaRPr>
            </a:p>
          </p:txBody>
        </p:sp>
        <p:sp>
          <p:nvSpPr>
            <p:cNvPr id="16393" name="Oval 9"/>
            <p:cNvSpPr>
              <a:spLocks noChangeArrowheads="1"/>
            </p:cNvSpPr>
            <p:nvPr/>
          </p:nvSpPr>
          <p:spPr bwMode="auto">
            <a:xfrm>
              <a:off x="4896" y="3648"/>
              <a:ext cx="768" cy="384"/>
            </a:xfrm>
            <a:prstGeom prst="ellipse">
              <a:avLst/>
            </a:prstGeom>
            <a:solidFill>
              <a:srgbClr val="CC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eaLnBrk="1" hangingPunct="1">
                <a:spcAft>
                  <a:spcPct val="0"/>
                </a:spcAft>
              </a:pPr>
              <a:r>
                <a:rPr lang="en-US" altLang="en-US" sz="1800" b="1">
                  <a:solidFill>
                    <a:srgbClr val="FF3300"/>
                  </a:solidFill>
                </a:rPr>
                <a:t>receiver</a:t>
              </a:r>
              <a:endParaRPr lang="en-AU" altLang="en-US" sz="1800" b="1">
                <a:solidFill>
                  <a:srgbClr val="FF3300"/>
                </a:solidFill>
              </a:endParaRPr>
            </a:p>
          </p:txBody>
        </p:sp>
        <p:sp>
          <p:nvSpPr>
            <p:cNvPr id="16394" name="Line 10"/>
            <p:cNvSpPr>
              <a:spLocks noChangeShapeType="1"/>
            </p:cNvSpPr>
            <p:nvPr/>
          </p:nvSpPr>
          <p:spPr bwMode="auto">
            <a:xfrm flipH="1" flipV="1">
              <a:off x="1296" y="2592"/>
              <a:ext cx="3648" cy="1152"/>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395" name="Rectangle 11"/>
            <p:cNvSpPr>
              <a:spLocks noChangeArrowheads="1"/>
            </p:cNvSpPr>
            <p:nvPr/>
          </p:nvSpPr>
          <p:spPr bwMode="auto">
            <a:xfrm>
              <a:off x="2160" y="2208"/>
              <a:ext cx="1248" cy="384"/>
            </a:xfrm>
            <a:prstGeom prst="rect">
              <a:avLst/>
            </a:prstGeom>
            <a:solidFill>
              <a:srgbClr val="CCFF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eaLnBrk="1" hangingPunct="1">
                <a:spcAft>
                  <a:spcPct val="0"/>
                </a:spcAft>
              </a:pPr>
              <a:r>
                <a:rPr lang="en-US" altLang="en-US" sz="1600" b="1"/>
                <a:t>values and attitudes</a:t>
              </a:r>
            </a:p>
            <a:p>
              <a:pPr eaLnBrk="1" hangingPunct="1">
                <a:spcAft>
                  <a:spcPct val="0"/>
                </a:spcAft>
              </a:pPr>
              <a:r>
                <a:rPr lang="en-US" altLang="en-US" sz="1600" b="1"/>
                <a:t>“generation gap”</a:t>
              </a:r>
              <a:endParaRPr lang="en-AU" altLang="en-US" sz="1600" b="1"/>
            </a:p>
          </p:txBody>
        </p:sp>
        <p:sp>
          <p:nvSpPr>
            <p:cNvPr id="16396" name="Line 12"/>
            <p:cNvSpPr>
              <a:spLocks noChangeShapeType="1"/>
            </p:cNvSpPr>
            <p:nvPr/>
          </p:nvSpPr>
          <p:spPr bwMode="auto">
            <a:xfrm flipH="1">
              <a:off x="1824" y="2592"/>
              <a:ext cx="336" cy="192"/>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397" name="Rectangle 13"/>
            <p:cNvSpPr>
              <a:spLocks noChangeArrowheads="1"/>
            </p:cNvSpPr>
            <p:nvPr/>
          </p:nvSpPr>
          <p:spPr bwMode="auto">
            <a:xfrm>
              <a:off x="240" y="2928"/>
              <a:ext cx="1104" cy="288"/>
            </a:xfrm>
            <a:prstGeom prst="rect">
              <a:avLst/>
            </a:prstGeom>
            <a:solidFill>
              <a:srgbClr val="CCFF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eaLnBrk="1" hangingPunct="1">
                <a:spcAft>
                  <a:spcPct val="0"/>
                </a:spcAft>
              </a:pPr>
              <a:r>
                <a:rPr lang="en-US" altLang="en-US" sz="1400" b="1"/>
                <a:t>Cultural differences</a:t>
              </a:r>
              <a:endParaRPr lang="en-AU" altLang="en-US" sz="1400" b="1"/>
            </a:p>
          </p:txBody>
        </p:sp>
        <p:sp>
          <p:nvSpPr>
            <p:cNvPr id="16398" name="Line 14"/>
            <p:cNvSpPr>
              <a:spLocks noChangeShapeType="1"/>
            </p:cNvSpPr>
            <p:nvPr/>
          </p:nvSpPr>
          <p:spPr bwMode="auto">
            <a:xfrm flipV="1">
              <a:off x="1344" y="2880"/>
              <a:ext cx="816" cy="48"/>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399" name="Rectangle 15"/>
            <p:cNvSpPr>
              <a:spLocks noChangeArrowheads="1"/>
            </p:cNvSpPr>
            <p:nvPr/>
          </p:nvSpPr>
          <p:spPr bwMode="auto">
            <a:xfrm>
              <a:off x="3600" y="2592"/>
              <a:ext cx="816" cy="240"/>
            </a:xfrm>
            <a:prstGeom prst="rect">
              <a:avLst/>
            </a:prstGeom>
            <a:solidFill>
              <a:srgbClr val="CCFF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eaLnBrk="1" hangingPunct="1">
                <a:spcAft>
                  <a:spcPct val="0"/>
                </a:spcAft>
              </a:pPr>
              <a:r>
                <a:rPr lang="en-US" altLang="en-US" sz="1600" b="1"/>
                <a:t>language</a:t>
              </a:r>
              <a:endParaRPr lang="en-AU" altLang="en-US" sz="1600" b="1"/>
            </a:p>
          </p:txBody>
        </p:sp>
        <p:sp>
          <p:nvSpPr>
            <p:cNvPr id="16400" name="Line 16"/>
            <p:cNvSpPr>
              <a:spLocks noChangeShapeType="1"/>
            </p:cNvSpPr>
            <p:nvPr/>
          </p:nvSpPr>
          <p:spPr bwMode="auto">
            <a:xfrm flipH="1">
              <a:off x="2928" y="2832"/>
              <a:ext cx="672" cy="288"/>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401" name="Rectangle 17"/>
            <p:cNvSpPr>
              <a:spLocks noChangeArrowheads="1"/>
            </p:cNvSpPr>
            <p:nvPr/>
          </p:nvSpPr>
          <p:spPr bwMode="auto">
            <a:xfrm>
              <a:off x="1968" y="3312"/>
              <a:ext cx="624" cy="240"/>
            </a:xfrm>
            <a:prstGeom prst="rect">
              <a:avLst/>
            </a:prstGeom>
            <a:solidFill>
              <a:srgbClr val="CCFF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eaLnBrk="1" hangingPunct="1">
                <a:spcAft>
                  <a:spcPct val="0"/>
                </a:spcAft>
              </a:pPr>
              <a:r>
                <a:rPr lang="en-US" altLang="en-US" sz="1600" b="1"/>
                <a:t>noise</a:t>
              </a:r>
              <a:endParaRPr lang="en-AU" altLang="en-US" sz="1600" b="1"/>
            </a:p>
          </p:txBody>
        </p:sp>
        <p:sp>
          <p:nvSpPr>
            <p:cNvPr id="16402" name="Line 18"/>
            <p:cNvSpPr>
              <a:spLocks noChangeShapeType="1"/>
            </p:cNvSpPr>
            <p:nvPr/>
          </p:nvSpPr>
          <p:spPr bwMode="auto">
            <a:xfrm>
              <a:off x="2592" y="3312"/>
              <a:ext cx="96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403" name="Rectangle 19"/>
            <p:cNvSpPr>
              <a:spLocks noChangeArrowheads="1"/>
            </p:cNvSpPr>
            <p:nvPr/>
          </p:nvSpPr>
          <p:spPr bwMode="auto">
            <a:xfrm>
              <a:off x="3216" y="3648"/>
              <a:ext cx="672" cy="240"/>
            </a:xfrm>
            <a:prstGeom prst="rect">
              <a:avLst/>
            </a:prstGeom>
            <a:solidFill>
              <a:srgbClr val="CCFF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eaLnBrk="1" hangingPunct="1">
                <a:spcAft>
                  <a:spcPct val="0"/>
                </a:spcAft>
              </a:pPr>
              <a:r>
                <a:rPr lang="en-US" altLang="en-US" sz="1600" b="1"/>
                <a:t>hearing</a:t>
              </a:r>
              <a:endParaRPr lang="en-AU" altLang="en-US" sz="1600" b="1"/>
            </a:p>
          </p:txBody>
        </p:sp>
        <p:sp>
          <p:nvSpPr>
            <p:cNvPr id="16404" name="Line 20"/>
            <p:cNvSpPr>
              <a:spLocks noChangeShapeType="1"/>
            </p:cNvSpPr>
            <p:nvPr/>
          </p:nvSpPr>
          <p:spPr bwMode="auto">
            <a:xfrm>
              <a:off x="3840" y="3648"/>
              <a:ext cx="912" cy="48"/>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spTree>
    <p:extLst>
      <p:ext uri="{BB962C8B-B14F-4D97-AF65-F5344CB8AC3E}">
        <p14:creationId xmlns:p14="http://schemas.microsoft.com/office/powerpoint/2010/main" val="169842619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8850"/>
                                        </p:tgtEl>
                                        <p:attrNameLst>
                                          <p:attrName>style.visibility</p:attrName>
                                        </p:attrNameLst>
                                      </p:cBhvr>
                                      <p:to>
                                        <p:strVal val="visible"/>
                                      </p:to>
                                    </p:set>
                                    <p:animEffect transition="in" filter="fade">
                                      <p:cBhvr>
                                        <p:cTn id="7" dur="1000"/>
                                        <p:tgtEl>
                                          <p:spTgt spid="78850"/>
                                        </p:tgtEl>
                                      </p:cBhvr>
                                    </p:animEffect>
                                    <p:anim calcmode="lin" valueType="num">
                                      <p:cBhvr>
                                        <p:cTn id="8" dur="1000" fill="hold"/>
                                        <p:tgtEl>
                                          <p:spTgt spid="78850"/>
                                        </p:tgtEl>
                                        <p:attrNameLst>
                                          <p:attrName>ppt_x</p:attrName>
                                        </p:attrNameLst>
                                      </p:cBhvr>
                                      <p:tavLst>
                                        <p:tav tm="0">
                                          <p:val>
                                            <p:strVal val="#ppt_x"/>
                                          </p:val>
                                        </p:tav>
                                        <p:tav tm="100000">
                                          <p:val>
                                            <p:strVal val="#ppt_x"/>
                                          </p:val>
                                        </p:tav>
                                      </p:tavLst>
                                    </p:anim>
                                    <p:anim calcmode="lin" valueType="num">
                                      <p:cBhvr>
                                        <p:cTn id="9" dur="1000" fill="hold"/>
                                        <p:tgtEl>
                                          <p:spTgt spid="78850"/>
                                        </p:tgtEl>
                                        <p:attrNameLst>
                                          <p:attrName>ppt_y</p:attrName>
                                        </p:attrNameLst>
                                      </p:cBhvr>
                                      <p:tavLst>
                                        <p:tav tm="0">
                                          <p:val>
                                            <p:strVal val="#ppt_y+.1"/>
                                          </p:val>
                                        </p:tav>
                                        <p:tav tm="100000">
                                          <p:val>
                                            <p:strVal val="#ppt_y"/>
                                          </p:val>
                                        </p:tav>
                                      </p:tavLst>
                                    </p:anim>
                                  </p:childTnLst>
                                </p:cTn>
                              </p:par>
                              <p:par>
                                <p:cTn id="10" presetID="23" presetClass="entr" presetSubtype="16" fill="hold" nodeType="withEffect">
                                  <p:stCondLst>
                                    <p:cond delay="0"/>
                                  </p:stCondLst>
                                  <p:childTnLst>
                                    <p:set>
                                      <p:cBhvr>
                                        <p:cTn id="11" dur="1" fill="hold">
                                          <p:stCondLst>
                                            <p:cond delay="0"/>
                                          </p:stCondLst>
                                        </p:cTn>
                                        <p:tgtEl>
                                          <p:spTgt spid="78851">
                                            <p:txEl>
                                              <p:pRg st="0" end="0"/>
                                            </p:txEl>
                                          </p:spTgt>
                                        </p:tgtEl>
                                        <p:attrNameLst>
                                          <p:attrName>style.visibility</p:attrName>
                                        </p:attrNameLst>
                                      </p:cBhvr>
                                      <p:to>
                                        <p:strVal val="visible"/>
                                      </p:to>
                                    </p:set>
                                    <p:anim calcmode="lin" valueType="num">
                                      <p:cBhvr>
                                        <p:cTn id="12" dur="500" fill="hold"/>
                                        <p:tgtEl>
                                          <p:spTgt spid="78851">
                                            <p:txEl>
                                              <p:pRg st="0" end="0"/>
                                            </p:txEl>
                                          </p:spTgt>
                                        </p:tgtEl>
                                        <p:attrNameLst>
                                          <p:attrName>ppt_w</p:attrName>
                                        </p:attrNameLst>
                                      </p:cBhvr>
                                      <p:tavLst>
                                        <p:tav tm="0">
                                          <p:val>
                                            <p:fltVal val="0"/>
                                          </p:val>
                                        </p:tav>
                                        <p:tav tm="100000">
                                          <p:val>
                                            <p:strVal val="#ppt_w"/>
                                          </p:val>
                                        </p:tav>
                                      </p:tavLst>
                                    </p:anim>
                                    <p:anim calcmode="lin" valueType="num">
                                      <p:cBhvr>
                                        <p:cTn id="13" dur="500" fill="hold"/>
                                        <p:tgtEl>
                                          <p:spTgt spid="78851">
                                            <p:txEl>
                                              <p:pRg st="0" end="0"/>
                                            </p:txEl>
                                          </p:spTgt>
                                        </p:tgtEl>
                                        <p:attrNameLst>
                                          <p:attrName>ppt_h</p:attrName>
                                        </p:attrNameLst>
                                      </p:cBhvr>
                                      <p:tavLst>
                                        <p:tav tm="0">
                                          <p:val>
                                            <p:fltVal val="0"/>
                                          </p:val>
                                        </p:tav>
                                        <p:tav tm="100000">
                                          <p:val>
                                            <p:strVal val="#ppt_h"/>
                                          </p:val>
                                        </p:tav>
                                      </p:tavLst>
                                    </p:anim>
                                  </p:childTnLst>
                                </p:cTn>
                              </p:par>
                              <p:par>
                                <p:cTn id="14" presetID="23" presetClass="entr" presetSubtype="16" fill="hold" nodeType="withEffect">
                                  <p:stCondLst>
                                    <p:cond delay="0"/>
                                  </p:stCondLst>
                                  <p:childTnLst>
                                    <p:set>
                                      <p:cBhvr>
                                        <p:cTn id="15" dur="1" fill="hold">
                                          <p:stCondLst>
                                            <p:cond delay="0"/>
                                          </p:stCondLst>
                                        </p:cTn>
                                        <p:tgtEl>
                                          <p:spTgt spid="78851">
                                            <p:txEl>
                                              <p:pRg st="1" end="1"/>
                                            </p:txEl>
                                          </p:spTgt>
                                        </p:tgtEl>
                                        <p:attrNameLst>
                                          <p:attrName>style.visibility</p:attrName>
                                        </p:attrNameLst>
                                      </p:cBhvr>
                                      <p:to>
                                        <p:strVal val="visible"/>
                                      </p:to>
                                    </p:set>
                                    <p:anim calcmode="lin" valueType="num">
                                      <p:cBhvr>
                                        <p:cTn id="16" dur="500" fill="hold"/>
                                        <p:tgtEl>
                                          <p:spTgt spid="78851">
                                            <p:txEl>
                                              <p:pRg st="1" end="1"/>
                                            </p:txEl>
                                          </p:spTgt>
                                        </p:tgtEl>
                                        <p:attrNameLst>
                                          <p:attrName>ppt_w</p:attrName>
                                        </p:attrNameLst>
                                      </p:cBhvr>
                                      <p:tavLst>
                                        <p:tav tm="0">
                                          <p:val>
                                            <p:fltVal val="0"/>
                                          </p:val>
                                        </p:tav>
                                        <p:tav tm="100000">
                                          <p:val>
                                            <p:strVal val="#ppt_w"/>
                                          </p:val>
                                        </p:tav>
                                      </p:tavLst>
                                    </p:anim>
                                    <p:anim calcmode="lin" valueType="num">
                                      <p:cBhvr>
                                        <p:cTn id="17" dur="500" fill="hold"/>
                                        <p:tgtEl>
                                          <p:spTgt spid="78851">
                                            <p:txEl>
                                              <p:pRg st="1" end="1"/>
                                            </p:txEl>
                                          </p:spTgt>
                                        </p:tgtEl>
                                        <p:attrNameLst>
                                          <p:attrName>ppt_h</p:attrName>
                                        </p:attrNameLst>
                                      </p:cBhvr>
                                      <p:tavLst>
                                        <p:tav tm="0">
                                          <p:val>
                                            <p:fltVal val="0"/>
                                          </p:val>
                                        </p:tav>
                                        <p:tav tm="100000">
                                          <p:val>
                                            <p:strVal val="#ppt_h"/>
                                          </p:val>
                                        </p:tav>
                                      </p:tavLst>
                                    </p:anim>
                                  </p:childTnLst>
                                </p:cTn>
                              </p:par>
                              <p:par>
                                <p:cTn id="18" presetID="23" presetClass="entr" presetSubtype="16" fill="hold" nodeType="withEffect">
                                  <p:stCondLst>
                                    <p:cond delay="0"/>
                                  </p:stCondLst>
                                  <p:childTnLst>
                                    <p:set>
                                      <p:cBhvr>
                                        <p:cTn id="19" dur="1" fill="hold">
                                          <p:stCondLst>
                                            <p:cond delay="0"/>
                                          </p:stCondLst>
                                        </p:cTn>
                                        <p:tgtEl>
                                          <p:spTgt spid="78851">
                                            <p:txEl>
                                              <p:pRg st="2" end="2"/>
                                            </p:txEl>
                                          </p:spTgt>
                                        </p:tgtEl>
                                        <p:attrNameLst>
                                          <p:attrName>style.visibility</p:attrName>
                                        </p:attrNameLst>
                                      </p:cBhvr>
                                      <p:to>
                                        <p:strVal val="visible"/>
                                      </p:to>
                                    </p:set>
                                    <p:anim calcmode="lin" valueType="num">
                                      <p:cBhvr>
                                        <p:cTn id="20" dur="500" fill="hold"/>
                                        <p:tgtEl>
                                          <p:spTgt spid="78851">
                                            <p:txEl>
                                              <p:pRg st="2" end="2"/>
                                            </p:txEl>
                                          </p:spTgt>
                                        </p:tgtEl>
                                        <p:attrNameLst>
                                          <p:attrName>ppt_w</p:attrName>
                                        </p:attrNameLst>
                                      </p:cBhvr>
                                      <p:tavLst>
                                        <p:tav tm="0">
                                          <p:val>
                                            <p:fltVal val="0"/>
                                          </p:val>
                                        </p:tav>
                                        <p:tav tm="100000">
                                          <p:val>
                                            <p:strVal val="#ppt_w"/>
                                          </p:val>
                                        </p:tav>
                                      </p:tavLst>
                                    </p:anim>
                                    <p:anim calcmode="lin" valueType="num">
                                      <p:cBhvr>
                                        <p:cTn id="21" dur="500" fill="hold"/>
                                        <p:tgtEl>
                                          <p:spTgt spid="78851">
                                            <p:txEl>
                                              <p:pRg st="2" end="2"/>
                                            </p:txEl>
                                          </p:spTgt>
                                        </p:tgtEl>
                                        <p:attrNameLst>
                                          <p:attrName>ppt_h</p:attrName>
                                        </p:attrNameLst>
                                      </p:cBhvr>
                                      <p:tavLst>
                                        <p:tav tm="0">
                                          <p:val>
                                            <p:fltVal val="0"/>
                                          </p:val>
                                        </p:tav>
                                        <p:tav tm="100000">
                                          <p:val>
                                            <p:strVal val="#ppt_h"/>
                                          </p:val>
                                        </p:tav>
                                      </p:tavLst>
                                    </p:anim>
                                  </p:childTnLst>
                                </p:cTn>
                              </p:par>
                              <p:par>
                                <p:cTn id="22" presetID="23" presetClass="entr" presetSubtype="16" fill="hold" nodeType="withEffect">
                                  <p:stCondLst>
                                    <p:cond delay="0"/>
                                  </p:stCondLst>
                                  <p:childTnLst>
                                    <p:set>
                                      <p:cBhvr>
                                        <p:cTn id="23" dur="1" fill="hold">
                                          <p:stCondLst>
                                            <p:cond delay="0"/>
                                          </p:stCondLst>
                                        </p:cTn>
                                        <p:tgtEl>
                                          <p:spTgt spid="78852"/>
                                        </p:tgtEl>
                                        <p:attrNameLst>
                                          <p:attrName>style.visibility</p:attrName>
                                        </p:attrNameLst>
                                      </p:cBhvr>
                                      <p:to>
                                        <p:strVal val="visible"/>
                                      </p:to>
                                    </p:set>
                                    <p:anim calcmode="lin" valueType="num">
                                      <p:cBhvr>
                                        <p:cTn id="24" dur="500" fill="hold"/>
                                        <p:tgtEl>
                                          <p:spTgt spid="78852"/>
                                        </p:tgtEl>
                                        <p:attrNameLst>
                                          <p:attrName>ppt_w</p:attrName>
                                        </p:attrNameLst>
                                      </p:cBhvr>
                                      <p:tavLst>
                                        <p:tav tm="0">
                                          <p:val>
                                            <p:fltVal val="0"/>
                                          </p:val>
                                        </p:tav>
                                        <p:tav tm="100000">
                                          <p:val>
                                            <p:strVal val="#ppt_w"/>
                                          </p:val>
                                        </p:tav>
                                      </p:tavLst>
                                    </p:anim>
                                    <p:anim calcmode="lin" valueType="num">
                                      <p:cBhvr>
                                        <p:cTn id="25" dur="500" fill="hold"/>
                                        <p:tgtEl>
                                          <p:spTgt spid="78852"/>
                                        </p:tgtEl>
                                        <p:attrNameLst>
                                          <p:attrName>ppt_h</p:attrName>
                                        </p:attrNameLst>
                                      </p:cBhvr>
                                      <p:tavLst>
                                        <p:tav tm="0">
                                          <p:val>
                                            <p:fltVal val="0"/>
                                          </p:val>
                                        </p:tav>
                                        <p:tav tm="100000">
                                          <p:val>
                                            <p:strVal val="#ppt_h"/>
                                          </p:val>
                                        </p:tav>
                                      </p:tavLst>
                                    </p:anim>
                                  </p:childTnLst>
                                </p:cTn>
                              </p:par>
                              <p:par>
                                <p:cTn id="26" presetID="10" presetClass="entr" presetSubtype="0" fill="hold" nodeType="withEffect">
                                  <p:stCondLst>
                                    <p:cond delay="0"/>
                                  </p:stCondLst>
                                  <p:childTnLst>
                                    <p:set>
                                      <p:cBhvr>
                                        <p:cTn id="27" dur="1" fill="hold">
                                          <p:stCondLst>
                                            <p:cond delay="0"/>
                                          </p:stCondLst>
                                        </p:cTn>
                                        <p:tgtEl>
                                          <p:spTgt spid="78851">
                                            <p:txEl>
                                              <p:pRg st="3" end="3"/>
                                            </p:txEl>
                                          </p:spTgt>
                                        </p:tgtEl>
                                        <p:attrNameLst>
                                          <p:attrName>style.visibility</p:attrName>
                                        </p:attrNameLst>
                                      </p:cBhvr>
                                      <p:to>
                                        <p:strVal val="visible"/>
                                      </p:to>
                                    </p:set>
                                    <p:animEffect transition="in" filter="fade">
                                      <p:cBhvr>
                                        <p:cTn id="28" dur="2000"/>
                                        <p:tgtEl>
                                          <p:spTgt spid="7885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8850" grpId="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a:xfrm>
            <a:off x="1524000" y="274638"/>
            <a:ext cx="9144000" cy="1143000"/>
          </a:xfrm>
        </p:spPr>
        <p:txBody>
          <a:bodyPr/>
          <a:lstStyle/>
          <a:p>
            <a:pPr eaLnBrk="1" hangingPunct="1"/>
            <a:r>
              <a:rPr lang="en-US" altLang="en-US" smtClean="0">
                <a:solidFill>
                  <a:srgbClr val="FF201B"/>
                </a:solidFill>
              </a:rPr>
              <a:t>Effective Communication Skills</a:t>
            </a:r>
            <a:endParaRPr lang="en-AU" altLang="en-US" smtClean="0">
              <a:solidFill>
                <a:srgbClr val="FF201B"/>
              </a:solidFill>
            </a:endParaRPr>
          </a:p>
        </p:txBody>
      </p:sp>
      <p:grpSp>
        <p:nvGrpSpPr>
          <p:cNvPr id="79875" name="Group 3"/>
          <p:cNvGrpSpPr>
            <a:grpSpLocks/>
          </p:cNvGrpSpPr>
          <p:nvPr/>
        </p:nvGrpSpPr>
        <p:grpSpPr bwMode="auto">
          <a:xfrm>
            <a:off x="1524000" y="1844675"/>
            <a:ext cx="8610600" cy="4375150"/>
            <a:chOff x="96" y="1152"/>
            <a:chExt cx="5424" cy="2756"/>
          </a:xfrm>
        </p:grpSpPr>
        <p:sp>
          <p:nvSpPr>
            <p:cNvPr id="17412" name="Oval 4"/>
            <p:cNvSpPr>
              <a:spLocks noChangeArrowheads="1"/>
            </p:cNvSpPr>
            <p:nvPr/>
          </p:nvSpPr>
          <p:spPr bwMode="auto">
            <a:xfrm>
              <a:off x="1968" y="1824"/>
              <a:ext cx="2016" cy="960"/>
            </a:xfrm>
            <a:prstGeom prst="ellipse">
              <a:avLst/>
            </a:prstGeom>
            <a:solidFill>
              <a:srgbClr val="CC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eaLnBrk="1" hangingPunct="1">
                <a:spcAft>
                  <a:spcPct val="0"/>
                </a:spcAft>
              </a:pPr>
              <a:r>
                <a:rPr lang="en-US" altLang="en-US" sz="1800" b="1"/>
                <a:t>Effective </a:t>
              </a:r>
            </a:p>
            <a:p>
              <a:pPr eaLnBrk="1" hangingPunct="1">
                <a:spcAft>
                  <a:spcPct val="0"/>
                </a:spcAft>
              </a:pPr>
              <a:r>
                <a:rPr lang="en-US" altLang="en-US" sz="1800" b="1"/>
                <a:t>Communication skills</a:t>
              </a:r>
              <a:endParaRPr lang="en-AU" altLang="en-US" sz="1800" b="1"/>
            </a:p>
          </p:txBody>
        </p:sp>
        <p:sp>
          <p:nvSpPr>
            <p:cNvPr id="17413" name="Line 5"/>
            <p:cNvSpPr>
              <a:spLocks noChangeShapeType="1"/>
            </p:cNvSpPr>
            <p:nvPr/>
          </p:nvSpPr>
          <p:spPr bwMode="auto">
            <a:xfrm flipV="1">
              <a:off x="3792" y="1680"/>
              <a:ext cx="480" cy="336"/>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7414" name="Line 6"/>
            <p:cNvSpPr>
              <a:spLocks noChangeShapeType="1"/>
            </p:cNvSpPr>
            <p:nvPr/>
          </p:nvSpPr>
          <p:spPr bwMode="auto">
            <a:xfrm flipH="1" flipV="1">
              <a:off x="1536" y="1680"/>
              <a:ext cx="624" cy="336"/>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7415" name="Line 7"/>
            <p:cNvSpPr>
              <a:spLocks noChangeShapeType="1"/>
            </p:cNvSpPr>
            <p:nvPr/>
          </p:nvSpPr>
          <p:spPr bwMode="auto">
            <a:xfrm flipH="1">
              <a:off x="1392" y="2304"/>
              <a:ext cx="576"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7416" name="Line 8"/>
            <p:cNvSpPr>
              <a:spLocks noChangeShapeType="1"/>
            </p:cNvSpPr>
            <p:nvPr/>
          </p:nvSpPr>
          <p:spPr bwMode="auto">
            <a:xfrm flipH="1">
              <a:off x="1536" y="2640"/>
              <a:ext cx="726" cy="851"/>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7417" name="Line 9"/>
            <p:cNvSpPr>
              <a:spLocks noChangeShapeType="1"/>
            </p:cNvSpPr>
            <p:nvPr/>
          </p:nvSpPr>
          <p:spPr bwMode="auto">
            <a:xfrm>
              <a:off x="3744" y="2592"/>
              <a:ext cx="768" cy="912"/>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7418" name="Line 10"/>
            <p:cNvSpPr>
              <a:spLocks noChangeShapeType="1"/>
            </p:cNvSpPr>
            <p:nvPr/>
          </p:nvSpPr>
          <p:spPr bwMode="auto">
            <a:xfrm>
              <a:off x="3969" y="2296"/>
              <a:ext cx="447" cy="8"/>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7419" name="Line 11"/>
            <p:cNvSpPr>
              <a:spLocks noChangeShapeType="1"/>
            </p:cNvSpPr>
            <p:nvPr/>
          </p:nvSpPr>
          <p:spPr bwMode="auto">
            <a:xfrm flipH="1">
              <a:off x="2976" y="2784"/>
              <a:ext cx="0" cy="432"/>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7420" name="Text Box 12"/>
            <p:cNvSpPr txBox="1">
              <a:spLocks noChangeArrowheads="1"/>
            </p:cNvSpPr>
            <p:nvPr/>
          </p:nvSpPr>
          <p:spPr bwMode="auto">
            <a:xfrm>
              <a:off x="1920" y="1152"/>
              <a:ext cx="2208"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algn="l" eaLnBrk="1" hangingPunct="1">
                <a:spcBef>
                  <a:spcPct val="50000"/>
                </a:spcBef>
                <a:spcAft>
                  <a:spcPct val="0"/>
                </a:spcAft>
              </a:pPr>
              <a:r>
                <a:rPr lang="en-US" altLang="en-US" sz="1800" b="1"/>
                <a:t>Eye contact &amp; visible mouth</a:t>
              </a:r>
              <a:endParaRPr lang="en-AU" altLang="en-US" sz="1800" b="1"/>
            </a:p>
          </p:txBody>
        </p:sp>
        <p:sp>
          <p:nvSpPr>
            <p:cNvPr id="17421" name="Text Box 13"/>
            <p:cNvSpPr txBox="1">
              <a:spLocks noChangeArrowheads="1"/>
            </p:cNvSpPr>
            <p:nvPr/>
          </p:nvSpPr>
          <p:spPr bwMode="auto">
            <a:xfrm>
              <a:off x="4320" y="1440"/>
              <a:ext cx="1200"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algn="l" eaLnBrk="1" hangingPunct="1">
                <a:spcBef>
                  <a:spcPct val="50000"/>
                </a:spcBef>
                <a:spcAft>
                  <a:spcPct val="0"/>
                </a:spcAft>
              </a:pPr>
              <a:r>
                <a:rPr lang="en-US" altLang="en-US" sz="1800" b="1"/>
                <a:t>Body language</a:t>
              </a:r>
              <a:endParaRPr lang="en-AU" altLang="en-US" sz="1800" b="1"/>
            </a:p>
          </p:txBody>
        </p:sp>
        <p:sp>
          <p:nvSpPr>
            <p:cNvPr id="17422" name="Text Box 14"/>
            <p:cNvSpPr txBox="1">
              <a:spLocks noChangeArrowheads="1"/>
            </p:cNvSpPr>
            <p:nvPr/>
          </p:nvSpPr>
          <p:spPr bwMode="auto">
            <a:xfrm>
              <a:off x="4464" y="2208"/>
              <a:ext cx="672"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algn="l" eaLnBrk="1" hangingPunct="1">
                <a:spcBef>
                  <a:spcPct val="20000"/>
                </a:spcBef>
                <a:spcAft>
                  <a:spcPct val="0"/>
                </a:spcAft>
              </a:pPr>
              <a:r>
                <a:rPr lang="en-US" altLang="en-US" sz="1800" b="1"/>
                <a:t>Silence</a:t>
              </a:r>
            </a:p>
          </p:txBody>
        </p:sp>
        <p:sp>
          <p:nvSpPr>
            <p:cNvPr id="17423" name="Rectangle 15"/>
            <p:cNvSpPr>
              <a:spLocks noChangeArrowheads="1"/>
            </p:cNvSpPr>
            <p:nvPr/>
          </p:nvSpPr>
          <p:spPr bwMode="auto">
            <a:xfrm>
              <a:off x="4080" y="3504"/>
              <a:ext cx="1348" cy="4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eaLnBrk="1" hangingPunct="1">
                <a:spcAft>
                  <a:spcPct val="0"/>
                </a:spcAft>
              </a:pPr>
              <a:r>
                <a:rPr lang="en-US" altLang="en-US" sz="1800" b="1"/>
                <a:t>Checking </a:t>
              </a:r>
            </a:p>
            <a:p>
              <a:pPr eaLnBrk="1" hangingPunct="1">
                <a:spcAft>
                  <a:spcPct val="0"/>
                </a:spcAft>
              </a:pPr>
              <a:r>
                <a:rPr lang="en-US" altLang="en-US" sz="1800" b="1"/>
                <a:t>for understanding</a:t>
              </a:r>
              <a:endParaRPr lang="en-AU" altLang="en-US" sz="1800" b="1"/>
            </a:p>
          </p:txBody>
        </p:sp>
        <p:sp>
          <p:nvSpPr>
            <p:cNvPr id="17424" name="Rectangle 16"/>
            <p:cNvSpPr>
              <a:spLocks noChangeArrowheads="1"/>
            </p:cNvSpPr>
            <p:nvPr/>
          </p:nvSpPr>
          <p:spPr bwMode="auto">
            <a:xfrm>
              <a:off x="2544" y="3168"/>
              <a:ext cx="964"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algn="l" eaLnBrk="1" hangingPunct="1">
                <a:spcBef>
                  <a:spcPct val="20000"/>
                </a:spcBef>
                <a:spcAft>
                  <a:spcPct val="0"/>
                </a:spcAft>
              </a:pPr>
              <a:r>
                <a:rPr lang="en-US" altLang="en-US" sz="1800" b="1"/>
                <a:t>Smiling face</a:t>
              </a:r>
              <a:endParaRPr lang="en-AU" altLang="en-US" sz="1800" b="1"/>
            </a:p>
          </p:txBody>
        </p:sp>
        <p:sp>
          <p:nvSpPr>
            <p:cNvPr id="17425" name="Rectangle 17"/>
            <p:cNvSpPr>
              <a:spLocks noChangeArrowheads="1"/>
            </p:cNvSpPr>
            <p:nvPr/>
          </p:nvSpPr>
          <p:spPr bwMode="auto">
            <a:xfrm>
              <a:off x="720" y="3504"/>
              <a:ext cx="1476" cy="4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eaLnBrk="1" hangingPunct="1">
                <a:spcAft>
                  <a:spcPct val="0"/>
                </a:spcAft>
              </a:pPr>
              <a:r>
                <a:rPr lang="en-US" altLang="en-US" sz="1800" b="1"/>
                <a:t>Summarising </a:t>
              </a:r>
            </a:p>
            <a:p>
              <a:pPr eaLnBrk="1" hangingPunct="1">
                <a:spcAft>
                  <a:spcPct val="0"/>
                </a:spcAft>
              </a:pPr>
              <a:r>
                <a:rPr lang="en-US" altLang="en-US" sz="1800" b="1"/>
                <a:t>what has been said</a:t>
              </a:r>
              <a:r>
                <a:rPr lang="en-US" altLang="en-US" sz="1800"/>
                <a:t> </a:t>
              </a:r>
              <a:endParaRPr lang="en-AU" altLang="en-US" sz="1800"/>
            </a:p>
          </p:txBody>
        </p:sp>
        <p:sp>
          <p:nvSpPr>
            <p:cNvPr id="17426" name="Rectangle 18"/>
            <p:cNvSpPr>
              <a:spLocks noChangeArrowheads="1"/>
            </p:cNvSpPr>
            <p:nvPr/>
          </p:nvSpPr>
          <p:spPr bwMode="auto">
            <a:xfrm>
              <a:off x="96" y="2160"/>
              <a:ext cx="1244" cy="4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algn="l" eaLnBrk="1" hangingPunct="1">
                <a:spcAft>
                  <a:spcPct val="0"/>
                </a:spcAft>
              </a:pPr>
              <a:r>
                <a:rPr lang="en-US" altLang="en-US" sz="1800" b="1"/>
                <a:t>Encouragement </a:t>
              </a:r>
            </a:p>
            <a:p>
              <a:pPr algn="l" eaLnBrk="1" hangingPunct="1">
                <a:spcAft>
                  <a:spcPct val="0"/>
                </a:spcAft>
              </a:pPr>
              <a:r>
                <a:rPr lang="en-US" altLang="en-US" sz="1800" b="1"/>
                <a:t>to continue</a:t>
              </a:r>
              <a:endParaRPr lang="en-AU" altLang="en-US" sz="1800" b="1"/>
            </a:p>
          </p:txBody>
        </p:sp>
        <p:sp>
          <p:nvSpPr>
            <p:cNvPr id="17427" name="Rectangle 19"/>
            <p:cNvSpPr>
              <a:spLocks noChangeArrowheads="1"/>
            </p:cNvSpPr>
            <p:nvPr/>
          </p:nvSpPr>
          <p:spPr bwMode="auto">
            <a:xfrm>
              <a:off x="240" y="1440"/>
              <a:ext cx="1228"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algn="l" eaLnBrk="1" hangingPunct="1">
                <a:spcBef>
                  <a:spcPct val="20000"/>
                </a:spcBef>
                <a:spcAft>
                  <a:spcPct val="0"/>
                </a:spcAft>
              </a:pPr>
              <a:r>
                <a:rPr lang="en-US" altLang="en-US" sz="1800" b="1"/>
                <a:t>Some questions</a:t>
              </a:r>
            </a:p>
          </p:txBody>
        </p:sp>
        <p:sp>
          <p:nvSpPr>
            <p:cNvPr id="17428" name="Line 20"/>
            <p:cNvSpPr>
              <a:spLocks noChangeShapeType="1"/>
            </p:cNvSpPr>
            <p:nvPr/>
          </p:nvSpPr>
          <p:spPr bwMode="auto">
            <a:xfrm flipV="1">
              <a:off x="2976" y="1392"/>
              <a:ext cx="0" cy="432"/>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spTree>
    <p:extLst>
      <p:ext uri="{BB962C8B-B14F-4D97-AF65-F5344CB8AC3E}">
        <p14:creationId xmlns:p14="http://schemas.microsoft.com/office/powerpoint/2010/main" val="139856402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9874"/>
                                        </p:tgtEl>
                                        <p:attrNameLst>
                                          <p:attrName>style.visibility</p:attrName>
                                        </p:attrNameLst>
                                      </p:cBhvr>
                                      <p:to>
                                        <p:strVal val="visible"/>
                                      </p:to>
                                    </p:set>
                                    <p:animEffect transition="in" filter="fade">
                                      <p:cBhvr>
                                        <p:cTn id="7" dur="1000"/>
                                        <p:tgtEl>
                                          <p:spTgt spid="79874"/>
                                        </p:tgtEl>
                                      </p:cBhvr>
                                    </p:animEffect>
                                    <p:anim calcmode="lin" valueType="num">
                                      <p:cBhvr>
                                        <p:cTn id="8" dur="1000" fill="hold"/>
                                        <p:tgtEl>
                                          <p:spTgt spid="79874"/>
                                        </p:tgtEl>
                                        <p:attrNameLst>
                                          <p:attrName>ppt_x</p:attrName>
                                        </p:attrNameLst>
                                      </p:cBhvr>
                                      <p:tavLst>
                                        <p:tav tm="0">
                                          <p:val>
                                            <p:strVal val="#ppt_x"/>
                                          </p:val>
                                        </p:tav>
                                        <p:tav tm="100000">
                                          <p:val>
                                            <p:strVal val="#ppt_x"/>
                                          </p:val>
                                        </p:tav>
                                      </p:tavLst>
                                    </p:anim>
                                    <p:anim calcmode="lin" valueType="num">
                                      <p:cBhvr>
                                        <p:cTn id="9" dur="1000" fill="hold"/>
                                        <p:tgtEl>
                                          <p:spTgt spid="79874"/>
                                        </p:tgtEl>
                                        <p:attrNameLst>
                                          <p:attrName>ppt_y</p:attrName>
                                        </p:attrNameLst>
                                      </p:cBhvr>
                                      <p:tavLst>
                                        <p:tav tm="0">
                                          <p:val>
                                            <p:strVal val="#ppt_y+.1"/>
                                          </p:val>
                                        </p:tav>
                                        <p:tav tm="100000">
                                          <p:val>
                                            <p:strVal val="#ppt_y"/>
                                          </p:val>
                                        </p:tav>
                                      </p:tavLst>
                                    </p:anim>
                                  </p:childTnLst>
                                </p:cTn>
                              </p:par>
                            </p:childTnLst>
                          </p:cTn>
                        </p:par>
                        <p:par>
                          <p:cTn id="10" fill="hold" nodeType="afterGroup">
                            <p:stCondLst>
                              <p:cond delay="1000"/>
                            </p:stCondLst>
                            <p:childTnLst>
                              <p:par>
                                <p:cTn id="11" presetID="23" presetClass="entr" presetSubtype="16" fill="hold" nodeType="afterEffect">
                                  <p:stCondLst>
                                    <p:cond delay="0"/>
                                  </p:stCondLst>
                                  <p:childTnLst>
                                    <p:set>
                                      <p:cBhvr>
                                        <p:cTn id="12" dur="1" fill="hold">
                                          <p:stCondLst>
                                            <p:cond delay="0"/>
                                          </p:stCondLst>
                                        </p:cTn>
                                        <p:tgtEl>
                                          <p:spTgt spid="79875"/>
                                        </p:tgtEl>
                                        <p:attrNameLst>
                                          <p:attrName>style.visibility</p:attrName>
                                        </p:attrNameLst>
                                      </p:cBhvr>
                                      <p:to>
                                        <p:strVal val="visible"/>
                                      </p:to>
                                    </p:set>
                                    <p:anim calcmode="lin" valueType="num">
                                      <p:cBhvr>
                                        <p:cTn id="13" dur="500" fill="hold"/>
                                        <p:tgtEl>
                                          <p:spTgt spid="79875"/>
                                        </p:tgtEl>
                                        <p:attrNameLst>
                                          <p:attrName>ppt_w</p:attrName>
                                        </p:attrNameLst>
                                      </p:cBhvr>
                                      <p:tavLst>
                                        <p:tav tm="0">
                                          <p:val>
                                            <p:fltVal val="0"/>
                                          </p:val>
                                        </p:tav>
                                        <p:tav tm="100000">
                                          <p:val>
                                            <p:strVal val="#ppt_w"/>
                                          </p:val>
                                        </p:tav>
                                      </p:tavLst>
                                    </p:anim>
                                    <p:anim calcmode="lin" valueType="num">
                                      <p:cBhvr>
                                        <p:cTn id="14" dur="500" fill="hold"/>
                                        <p:tgtEl>
                                          <p:spTgt spid="79875"/>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874" grpId="0"/>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22" name="Rectangle 2"/>
          <p:cNvSpPr>
            <a:spLocks noGrp="1" noChangeArrowheads="1"/>
          </p:cNvSpPr>
          <p:nvPr>
            <p:ph type="title"/>
          </p:nvPr>
        </p:nvSpPr>
        <p:spPr>
          <a:xfrm>
            <a:off x="1676400" y="356393"/>
            <a:ext cx="9144000" cy="1268413"/>
          </a:xfrm>
        </p:spPr>
        <p:txBody>
          <a:bodyPr/>
          <a:lstStyle/>
          <a:p>
            <a:pPr eaLnBrk="1" hangingPunct="1"/>
            <a:r>
              <a:rPr lang="en-US" altLang="en-US" sz="2800" dirty="0">
                <a:solidFill>
                  <a:srgbClr val="FF201B"/>
                </a:solidFill>
              </a:rPr>
              <a:t>Barriers to Effective Communication</a:t>
            </a:r>
            <a:endParaRPr lang="en-AU" altLang="en-US" sz="2800" dirty="0">
              <a:solidFill>
                <a:srgbClr val="FF201B"/>
              </a:solidFill>
            </a:endParaRPr>
          </a:p>
        </p:txBody>
      </p:sp>
      <p:grpSp>
        <p:nvGrpSpPr>
          <p:cNvPr id="81923" name="Group 3"/>
          <p:cNvGrpSpPr>
            <a:grpSpLocks/>
          </p:cNvGrpSpPr>
          <p:nvPr/>
        </p:nvGrpSpPr>
        <p:grpSpPr bwMode="auto">
          <a:xfrm>
            <a:off x="1676400" y="1676400"/>
            <a:ext cx="9515478" cy="4603750"/>
            <a:chOff x="96" y="1056"/>
            <a:chExt cx="5994" cy="2900"/>
          </a:xfrm>
        </p:grpSpPr>
        <p:sp>
          <p:nvSpPr>
            <p:cNvPr id="19460" name="Oval 4"/>
            <p:cNvSpPr>
              <a:spLocks noChangeArrowheads="1"/>
            </p:cNvSpPr>
            <p:nvPr/>
          </p:nvSpPr>
          <p:spPr bwMode="auto">
            <a:xfrm>
              <a:off x="2016" y="1824"/>
              <a:ext cx="1872" cy="864"/>
            </a:xfrm>
            <a:prstGeom prst="ellipse">
              <a:avLst/>
            </a:prstGeom>
            <a:solidFill>
              <a:srgbClr val="CC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eaLnBrk="1" hangingPunct="1">
                <a:spcAft>
                  <a:spcPct val="0"/>
                </a:spcAft>
              </a:pPr>
              <a:r>
                <a:rPr lang="en-US" altLang="en-US" sz="1800" b="1"/>
                <a:t>Barriers to </a:t>
              </a:r>
            </a:p>
            <a:p>
              <a:pPr eaLnBrk="1" hangingPunct="1">
                <a:spcAft>
                  <a:spcPct val="0"/>
                </a:spcAft>
              </a:pPr>
              <a:r>
                <a:rPr lang="en-US" altLang="en-US" sz="1800" b="1"/>
                <a:t>effective</a:t>
              </a:r>
              <a:br>
                <a:rPr lang="en-US" altLang="en-US" sz="1800" b="1"/>
              </a:br>
              <a:r>
                <a:rPr lang="en-US" altLang="en-US" sz="1800" b="1"/>
                <a:t> communication</a:t>
              </a:r>
              <a:endParaRPr lang="en-AU" altLang="en-US" sz="1800" b="1"/>
            </a:p>
          </p:txBody>
        </p:sp>
        <p:sp>
          <p:nvSpPr>
            <p:cNvPr id="19461" name="Line 5"/>
            <p:cNvSpPr>
              <a:spLocks noChangeShapeType="1"/>
            </p:cNvSpPr>
            <p:nvPr/>
          </p:nvSpPr>
          <p:spPr bwMode="auto">
            <a:xfrm flipH="1" flipV="1">
              <a:off x="2928" y="1344"/>
              <a:ext cx="0" cy="48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9462" name="Line 6"/>
            <p:cNvSpPr>
              <a:spLocks noChangeShapeType="1"/>
            </p:cNvSpPr>
            <p:nvPr/>
          </p:nvSpPr>
          <p:spPr bwMode="auto">
            <a:xfrm flipV="1">
              <a:off x="3408" y="1488"/>
              <a:ext cx="384" cy="384"/>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9463" name="Line 7"/>
            <p:cNvSpPr>
              <a:spLocks noChangeShapeType="1"/>
            </p:cNvSpPr>
            <p:nvPr/>
          </p:nvSpPr>
          <p:spPr bwMode="auto">
            <a:xfrm flipV="1">
              <a:off x="3792" y="1920"/>
              <a:ext cx="768" cy="144"/>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9464" name="Line 8"/>
            <p:cNvSpPr>
              <a:spLocks noChangeShapeType="1"/>
            </p:cNvSpPr>
            <p:nvPr/>
          </p:nvSpPr>
          <p:spPr bwMode="auto">
            <a:xfrm>
              <a:off x="3840" y="2352"/>
              <a:ext cx="768" cy="192"/>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9465" name="Line 9"/>
            <p:cNvSpPr>
              <a:spLocks noChangeShapeType="1"/>
            </p:cNvSpPr>
            <p:nvPr/>
          </p:nvSpPr>
          <p:spPr bwMode="auto">
            <a:xfrm>
              <a:off x="3648" y="2544"/>
              <a:ext cx="672" cy="576"/>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9466" name="Line 10"/>
            <p:cNvSpPr>
              <a:spLocks noChangeShapeType="1"/>
            </p:cNvSpPr>
            <p:nvPr/>
          </p:nvSpPr>
          <p:spPr bwMode="auto">
            <a:xfrm>
              <a:off x="3264" y="2688"/>
              <a:ext cx="480" cy="816"/>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9467" name="Line 11"/>
            <p:cNvSpPr>
              <a:spLocks noChangeShapeType="1"/>
            </p:cNvSpPr>
            <p:nvPr/>
          </p:nvSpPr>
          <p:spPr bwMode="auto">
            <a:xfrm flipH="1">
              <a:off x="2448" y="2688"/>
              <a:ext cx="336" cy="864"/>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9468" name="Line 12"/>
            <p:cNvSpPr>
              <a:spLocks noChangeShapeType="1"/>
            </p:cNvSpPr>
            <p:nvPr/>
          </p:nvSpPr>
          <p:spPr bwMode="auto">
            <a:xfrm flipH="1">
              <a:off x="1824" y="2592"/>
              <a:ext cx="528" cy="528"/>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9469" name="Line 13"/>
            <p:cNvSpPr>
              <a:spLocks noChangeShapeType="1"/>
            </p:cNvSpPr>
            <p:nvPr/>
          </p:nvSpPr>
          <p:spPr bwMode="auto">
            <a:xfrm flipH="1">
              <a:off x="1296" y="2352"/>
              <a:ext cx="720" cy="192"/>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9470" name="Line 14"/>
            <p:cNvSpPr>
              <a:spLocks noChangeShapeType="1"/>
            </p:cNvSpPr>
            <p:nvPr/>
          </p:nvSpPr>
          <p:spPr bwMode="auto">
            <a:xfrm flipH="1" flipV="1">
              <a:off x="1152" y="1920"/>
              <a:ext cx="912" cy="192"/>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9471" name="Line 15"/>
            <p:cNvSpPr>
              <a:spLocks noChangeShapeType="1"/>
            </p:cNvSpPr>
            <p:nvPr/>
          </p:nvSpPr>
          <p:spPr bwMode="auto">
            <a:xfrm flipH="1" flipV="1">
              <a:off x="2064" y="1536"/>
              <a:ext cx="432" cy="336"/>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9472" name="Rectangle 16"/>
            <p:cNvSpPr>
              <a:spLocks noChangeArrowheads="1"/>
            </p:cNvSpPr>
            <p:nvPr/>
          </p:nvSpPr>
          <p:spPr bwMode="auto">
            <a:xfrm>
              <a:off x="2448" y="1056"/>
              <a:ext cx="876"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algn="l" eaLnBrk="1" hangingPunct="1">
                <a:spcAft>
                  <a:spcPct val="0"/>
                </a:spcAft>
              </a:pPr>
              <a:r>
                <a:rPr lang="en-US" altLang="en-US" sz="1800"/>
                <a:t> </a:t>
              </a:r>
              <a:r>
                <a:rPr lang="en-US" altLang="en-US" sz="1800" b="1"/>
                <a:t>Language</a:t>
              </a:r>
              <a:r>
                <a:rPr lang="en-US" altLang="en-US" sz="1800"/>
                <a:t> </a:t>
              </a:r>
              <a:endParaRPr lang="en-AU" altLang="en-US" sz="1800"/>
            </a:p>
          </p:txBody>
        </p:sp>
        <p:sp>
          <p:nvSpPr>
            <p:cNvPr id="19473" name="Rectangle 17"/>
            <p:cNvSpPr>
              <a:spLocks noChangeArrowheads="1"/>
            </p:cNvSpPr>
            <p:nvPr/>
          </p:nvSpPr>
          <p:spPr bwMode="auto">
            <a:xfrm>
              <a:off x="3840" y="1248"/>
              <a:ext cx="508"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algn="l" eaLnBrk="1" hangingPunct="1">
                <a:spcBef>
                  <a:spcPct val="20000"/>
                </a:spcBef>
                <a:spcAft>
                  <a:spcPct val="0"/>
                </a:spcAft>
              </a:pPr>
              <a:r>
                <a:rPr lang="en-US" altLang="en-US" sz="1800" b="1"/>
                <a:t>Noise</a:t>
              </a:r>
            </a:p>
          </p:txBody>
        </p:sp>
        <p:sp>
          <p:nvSpPr>
            <p:cNvPr id="19474" name="Rectangle 18"/>
            <p:cNvSpPr>
              <a:spLocks noChangeArrowheads="1"/>
            </p:cNvSpPr>
            <p:nvPr/>
          </p:nvSpPr>
          <p:spPr bwMode="auto">
            <a:xfrm>
              <a:off x="1536" y="1248"/>
              <a:ext cx="452"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algn="l" eaLnBrk="1" hangingPunct="1">
                <a:spcAft>
                  <a:spcPct val="0"/>
                </a:spcAft>
              </a:pPr>
              <a:r>
                <a:rPr lang="en-US" altLang="en-US" sz="1800" b="1"/>
                <a:t>Time</a:t>
              </a:r>
              <a:endParaRPr lang="en-AU" altLang="en-US" sz="1800" b="1"/>
            </a:p>
          </p:txBody>
        </p:sp>
        <p:sp>
          <p:nvSpPr>
            <p:cNvPr id="19475" name="Rectangle 19"/>
            <p:cNvSpPr>
              <a:spLocks noChangeArrowheads="1"/>
            </p:cNvSpPr>
            <p:nvPr/>
          </p:nvSpPr>
          <p:spPr bwMode="auto">
            <a:xfrm>
              <a:off x="4560" y="1728"/>
              <a:ext cx="948"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algn="l" eaLnBrk="1" hangingPunct="1">
                <a:spcAft>
                  <a:spcPct val="0"/>
                </a:spcAft>
              </a:pPr>
              <a:r>
                <a:rPr lang="en-US" altLang="en-US" sz="1800" b="1"/>
                <a:t>Distractions</a:t>
              </a:r>
              <a:endParaRPr lang="en-AU" altLang="en-US" sz="1800" b="1"/>
            </a:p>
          </p:txBody>
        </p:sp>
        <p:sp>
          <p:nvSpPr>
            <p:cNvPr id="19476" name="Rectangle 20"/>
            <p:cNvSpPr>
              <a:spLocks noChangeArrowheads="1"/>
            </p:cNvSpPr>
            <p:nvPr/>
          </p:nvSpPr>
          <p:spPr bwMode="auto">
            <a:xfrm>
              <a:off x="192" y="1728"/>
              <a:ext cx="1004"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algn="l" eaLnBrk="1" hangingPunct="1">
                <a:spcAft>
                  <a:spcPct val="0"/>
                </a:spcAft>
              </a:pPr>
              <a:r>
                <a:rPr lang="en-US" altLang="en-US" sz="1800" b="1"/>
                <a:t>Other people</a:t>
              </a:r>
              <a:endParaRPr lang="en-AU" altLang="en-US" sz="1800" b="1"/>
            </a:p>
          </p:txBody>
        </p:sp>
        <p:sp>
          <p:nvSpPr>
            <p:cNvPr id="19477" name="Rectangle 21"/>
            <p:cNvSpPr>
              <a:spLocks noChangeArrowheads="1"/>
            </p:cNvSpPr>
            <p:nvPr/>
          </p:nvSpPr>
          <p:spPr bwMode="auto">
            <a:xfrm>
              <a:off x="4608" y="2496"/>
              <a:ext cx="1482" cy="2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algn="l" eaLnBrk="1" hangingPunct="1">
                <a:spcAft>
                  <a:spcPct val="0"/>
                </a:spcAft>
              </a:pPr>
              <a:r>
                <a:rPr lang="en-US" altLang="en-US" sz="1800" b="1" dirty="0" smtClean="0"/>
                <a:t>Cultural differences</a:t>
              </a:r>
              <a:endParaRPr lang="en-AU" altLang="en-US" sz="1800" b="1" dirty="0"/>
            </a:p>
          </p:txBody>
        </p:sp>
        <p:sp>
          <p:nvSpPr>
            <p:cNvPr id="19478" name="Rectangle 22"/>
            <p:cNvSpPr>
              <a:spLocks noChangeArrowheads="1"/>
            </p:cNvSpPr>
            <p:nvPr/>
          </p:nvSpPr>
          <p:spPr bwMode="auto">
            <a:xfrm>
              <a:off x="96" y="2544"/>
              <a:ext cx="1516"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algn="l" eaLnBrk="1" hangingPunct="1">
                <a:spcAft>
                  <a:spcPct val="0"/>
                </a:spcAft>
              </a:pPr>
              <a:r>
                <a:rPr lang="en-US" altLang="en-US" sz="1800" b="1"/>
                <a:t>Too many questions</a:t>
              </a:r>
              <a:endParaRPr lang="en-AU" altLang="en-US" sz="1800" b="1"/>
            </a:p>
          </p:txBody>
        </p:sp>
        <p:sp>
          <p:nvSpPr>
            <p:cNvPr id="19479" name="Rectangle 23"/>
            <p:cNvSpPr>
              <a:spLocks noChangeArrowheads="1"/>
            </p:cNvSpPr>
            <p:nvPr/>
          </p:nvSpPr>
          <p:spPr bwMode="auto">
            <a:xfrm>
              <a:off x="1152" y="3216"/>
              <a:ext cx="1417" cy="2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algn="l" eaLnBrk="1" hangingPunct="1">
                <a:spcAft>
                  <a:spcPct val="0"/>
                </a:spcAft>
              </a:pPr>
              <a:r>
                <a:rPr lang="en-US" altLang="en-US" sz="1800" dirty="0"/>
                <a:t> </a:t>
              </a:r>
              <a:r>
                <a:rPr lang="en-US" altLang="en-US" sz="1800" b="1" dirty="0" smtClean="0"/>
                <a:t>Physical distance </a:t>
              </a:r>
              <a:endParaRPr lang="en-AU" altLang="en-US" sz="1800" b="1" dirty="0"/>
            </a:p>
          </p:txBody>
        </p:sp>
        <p:sp>
          <p:nvSpPr>
            <p:cNvPr id="19480" name="Rectangle 24"/>
            <p:cNvSpPr>
              <a:spLocks noChangeArrowheads="1"/>
            </p:cNvSpPr>
            <p:nvPr/>
          </p:nvSpPr>
          <p:spPr bwMode="auto">
            <a:xfrm>
              <a:off x="1920" y="3552"/>
              <a:ext cx="1248" cy="4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eaLnBrk="1" hangingPunct="1">
                <a:spcAft>
                  <a:spcPct val="0"/>
                </a:spcAft>
              </a:pPr>
              <a:r>
                <a:rPr lang="en-US" altLang="en-US" sz="1800" b="1"/>
                <a:t>Discomfort                                                       with the topic</a:t>
              </a:r>
              <a:endParaRPr lang="en-AU" altLang="en-US" sz="1800" b="1"/>
            </a:p>
          </p:txBody>
        </p:sp>
        <p:sp>
          <p:nvSpPr>
            <p:cNvPr id="19481" name="Rectangle 25"/>
            <p:cNvSpPr>
              <a:spLocks noChangeArrowheads="1"/>
            </p:cNvSpPr>
            <p:nvPr/>
          </p:nvSpPr>
          <p:spPr bwMode="auto">
            <a:xfrm>
              <a:off x="3360" y="3552"/>
              <a:ext cx="796"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algn="l" eaLnBrk="1" hangingPunct="1">
                <a:spcAft>
                  <a:spcPct val="0"/>
                </a:spcAft>
              </a:pPr>
              <a:r>
                <a:rPr lang="en-US" altLang="en-US" sz="1800"/>
                <a:t> </a:t>
              </a:r>
              <a:r>
                <a:rPr lang="en-US" altLang="en-US" sz="1800" b="1"/>
                <a:t>Disability</a:t>
              </a:r>
              <a:endParaRPr lang="en-AU" altLang="en-US" sz="1800" b="1"/>
            </a:p>
          </p:txBody>
        </p:sp>
        <p:sp>
          <p:nvSpPr>
            <p:cNvPr id="19482" name="Rectangle 26"/>
            <p:cNvSpPr>
              <a:spLocks noChangeArrowheads="1"/>
            </p:cNvSpPr>
            <p:nvPr/>
          </p:nvSpPr>
          <p:spPr bwMode="auto">
            <a:xfrm>
              <a:off x="4224" y="3168"/>
              <a:ext cx="1180"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algn="l" eaLnBrk="1" hangingPunct="1">
                <a:spcAft>
                  <a:spcPct val="0"/>
                </a:spcAft>
              </a:pPr>
              <a:r>
                <a:rPr lang="en-US" altLang="en-US" sz="1800" b="1"/>
                <a:t>Lack of interest</a:t>
              </a:r>
              <a:endParaRPr lang="en-AU" altLang="en-US" sz="1800" b="1"/>
            </a:p>
          </p:txBody>
        </p:sp>
      </p:grpSp>
    </p:spTree>
    <p:extLst>
      <p:ext uri="{BB962C8B-B14F-4D97-AF65-F5344CB8AC3E}">
        <p14:creationId xmlns:p14="http://schemas.microsoft.com/office/powerpoint/2010/main" val="303611407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42" presetClass="entr" presetSubtype="0" fill="hold" grpId="0" nodeType="withEffect">
                                  <p:stCondLst>
                                    <p:cond delay="0"/>
                                  </p:stCondLst>
                                  <p:childTnLst>
                                    <p:set>
                                      <p:cBhvr>
                                        <p:cTn id="6" dur="1" fill="hold">
                                          <p:stCondLst>
                                            <p:cond delay="0"/>
                                          </p:stCondLst>
                                        </p:cTn>
                                        <p:tgtEl>
                                          <p:spTgt spid="81922"/>
                                        </p:tgtEl>
                                        <p:attrNameLst>
                                          <p:attrName>style.visibility</p:attrName>
                                        </p:attrNameLst>
                                      </p:cBhvr>
                                      <p:to>
                                        <p:strVal val="visible"/>
                                      </p:to>
                                    </p:set>
                                    <p:animEffect transition="in" filter="fade">
                                      <p:cBhvr>
                                        <p:cTn id="7" dur="1000"/>
                                        <p:tgtEl>
                                          <p:spTgt spid="81922"/>
                                        </p:tgtEl>
                                      </p:cBhvr>
                                    </p:animEffect>
                                    <p:anim calcmode="lin" valueType="num">
                                      <p:cBhvr>
                                        <p:cTn id="8" dur="1000" fill="hold"/>
                                        <p:tgtEl>
                                          <p:spTgt spid="81922"/>
                                        </p:tgtEl>
                                        <p:attrNameLst>
                                          <p:attrName>ppt_x</p:attrName>
                                        </p:attrNameLst>
                                      </p:cBhvr>
                                      <p:tavLst>
                                        <p:tav tm="0">
                                          <p:val>
                                            <p:strVal val="#ppt_x"/>
                                          </p:val>
                                        </p:tav>
                                        <p:tav tm="100000">
                                          <p:val>
                                            <p:strVal val="#ppt_x"/>
                                          </p:val>
                                        </p:tav>
                                      </p:tavLst>
                                    </p:anim>
                                    <p:anim calcmode="lin" valueType="num">
                                      <p:cBhvr>
                                        <p:cTn id="9" dur="1000" fill="hold"/>
                                        <p:tgtEl>
                                          <p:spTgt spid="81922"/>
                                        </p:tgtEl>
                                        <p:attrNameLst>
                                          <p:attrName>ppt_y</p:attrName>
                                        </p:attrNameLst>
                                      </p:cBhvr>
                                      <p:tavLst>
                                        <p:tav tm="0">
                                          <p:val>
                                            <p:strVal val="#ppt_y+.1"/>
                                          </p:val>
                                        </p:tav>
                                        <p:tav tm="100000">
                                          <p:val>
                                            <p:strVal val="#ppt_y"/>
                                          </p:val>
                                        </p:tav>
                                      </p:tavLst>
                                    </p:anim>
                                  </p:childTnLst>
                                </p:cTn>
                              </p:par>
                            </p:childTnLst>
                          </p:cTn>
                        </p:par>
                        <p:par>
                          <p:cTn id="10" fill="hold" nodeType="afterGroup">
                            <p:stCondLst>
                              <p:cond delay="1000"/>
                            </p:stCondLst>
                            <p:childTnLst>
                              <p:par>
                                <p:cTn id="11" presetID="23" presetClass="entr" presetSubtype="16" fill="hold" nodeType="afterEffect">
                                  <p:stCondLst>
                                    <p:cond delay="0"/>
                                  </p:stCondLst>
                                  <p:childTnLst>
                                    <p:set>
                                      <p:cBhvr>
                                        <p:cTn id="12" dur="1" fill="hold">
                                          <p:stCondLst>
                                            <p:cond delay="0"/>
                                          </p:stCondLst>
                                        </p:cTn>
                                        <p:tgtEl>
                                          <p:spTgt spid="81923"/>
                                        </p:tgtEl>
                                        <p:attrNameLst>
                                          <p:attrName>style.visibility</p:attrName>
                                        </p:attrNameLst>
                                      </p:cBhvr>
                                      <p:to>
                                        <p:strVal val="visible"/>
                                      </p:to>
                                    </p:set>
                                    <p:anim calcmode="lin" valueType="num">
                                      <p:cBhvr>
                                        <p:cTn id="13" dur="500" fill="hold"/>
                                        <p:tgtEl>
                                          <p:spTgt spid="81923"/>
                                        </p:tgtEl>
                                        <p:attrNameLst>
                                          <p:attrName>ppt_w</p:attrName>
                                        </p:attrNameLst>
                                      </p:cBhvr>
                                      <p:tavLst>
                                        <p:tav tm="0">
                                          <p:val>
                                            <p:fltVal val="0"/>
                                          </p:val>
                                        </p:tav>
                                        <p:tav tm="100000">
                                          <p:val>
                                            <p:strVal val="#ppt_w"/>
                                          </p:val>
                                        </p:tav>
                                      </p:tavLst>
                                    </p:anim>
                                    <p:anim calcmode="lin" valueType="num">
                                      <p:cBhvr>
                                        <p:cTn id="14" dur="500" fill="hold"/>
                                        <p:tgtEl>
                                          <p:spTgt spid="81923"/>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2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solidFill>
                  <a:srgbClr val="FF0000"/>
                </a:solidFill>
              </a:rPr>
              <a:t>Culture Defined</a:t>
            </a:r>
            <a:endParaRPr lang="en-GB" sz="2800" dirty="0">
              <a:solidFill>
                <a:srgbClr val="FF0000"/>
              </a:solidFill>
            </a:endParaRPr>
          </a:p>
        </p:txBody>
      </p:sp>
      <p:sp>
        <p:nvSpPr>
          <p:cNvPr id="5" name="Rectangle 3"/>
          <p:cNvSpPr>
            <a:spLocks noGrp="1" noChangeArrowheads="1"/>
          </p:cNvSpPr>
          <p:nvPr>
            <p:ph idx="1"/>
          </p:nvPr>
        </p:nvSpPr>
        <p:spPr>
          <a:xfrm>
            <a:off x="2232026" y="1998134"/>
            <a:ext cx="8915400" cy="3777622"/>
          </a:xfrm>
        </p:spPr>
        <p:txBody>
          <a:bodyPr>
            <a:normAutofit/>
          </a:bodyPr>
          <a:lstStyle/>
          <a:p>
            <a:pPr>
              <a:lnSpc>
                <a:spcPct val="200000"/>
              </a:lnSpc>
              <a:buNone/>
            </a:pPr>
            <a:r>
              <a:rPr lang="en-GB" sz="2800" dirty="0"/>
              <a:t>    </a:t>
            </a:r>
            <a:r>
              <a:rPr lang="en-GB" sz="2000" dirty="0"/>
              <a:t>The sum total of learned beliefs, values and customs that serve to direct customer behaviour in a particular country market.</a:t>
            </a:r>
          </a:p>
          <a:p>
            <a:pPr>
              <a:lnSpc>
                <a:spcPct val="80000"/>
              </a:lnSpc>
              <a:buFontTx/>
              <a:buNone/>
            </a:pPr>
            <a:endParaRPr lang="en-GB" sz="2400" dirty="0"/>
          </a:p>
        </p:txBody>
      </p:sp>
      <p:pic>
        <p:nvPicPr>
          <p:cNvPr id="4" name="Picture 4" descr="MCj00977690000[1]"/>
          <p:cNvPicPr>
            <a:picLocks noChangeAspect="1" noChangeArrowheads="1"/>
          </p:cNvPicPr>
          <p:nvPr/>
        </p:nvPicPr>
        <p:blipFill>
          <a:blip r:embed="rId2" cstate="print"/>
          <a:srcRect/>
          <a:stretch>
            <a:fillRect/>
          </a:stretch>
        </p:blipFill>
        <p:spPr bwMode="auto">
          <a:xfrm>
            <a:off x="9424989" y="4107822"/>
            <a:ext cx="1722437" cy="1803400"/>
          </a:xfrm>
          <a:prstGeom prst="rect">
            <a:avLst/>
          </a:prstGeom>
          <a:noFill/>
          <a:ln w="9525">
            <a:noFill/>
            <a:miter lim="800000"/>
            <a:headEnd/>
            <a:tailEnd/>
          </a:ln>
        </p:spPr>
      </p:pic>
    </p:spTree>
    <p:extLst>
      <p:ext uri="{BB962C8B-B14F-4D97-AF65-F5344CB8AC3E}">
        <p14:creationId xmlns:p14="http://schemas.microsoft.com/office/powerpoint/2010/main" val="25980290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F0000"/>
                </a:solidFill>
              </a:rPr>
              <a:t>How different are we?</a:t>
            </a:r>
            <a:endParaRPr lang="en-GB" dirty="0">
              <a:solidFill>
                <a:srgbClr val="FF0000"/>
              </a:solidFill>
            </a:endParaRPr>
          </a:p>
        </p:txBody>
      </p:sp>
      <p:sp>
        <p:nvSpPr>
          <p:cNvPr id="3" name="Content Placeholder 2"/>
          <p:cNvSpPr>
            <a:spLocks noGrp="1"/>
          </p:cNvSpPr>
          <p:nvPr>
            <p:ph idx="1"/>
          </p:nvPr>
        </p:nvSpPr>
        <p:spPr/>
        <p:txBody>
          <a:bodyPr/>
          <a:lstStyle/>
          <a:p>
            <a:r>
              <a:rPr lang="en-GB" dirty="0" smtClean="0"/>
              <a:t>Which </a:t>
            </a:r>
            <a:r>
              <a:rPr lang="en-GB" b="1" dirty="0" smtClean="0"/>
              <a:t>three</a:t>
            </a:r>
            <a:r>
              <a:rPr lang="en-GB" dirty="0" smtClean="0"/>
              <a:t> behaviours did you strike as most odd when you came to the UK? Or, if you are British, which three behaviours did you find most odd travelling abroad?</a:t>
            </a:r>
          </a:p>
          <a:p>
            <a:r>
              <a:rPr lang="en-GB" dirty="0" smtClean="0"/>
              <a:t>Discuss in a small group </a:t>
            </a:r>
            <a:r>
              <a:rPr lang="en-GB" b="1" dirty="0" smtClean="0"/>
              <a:t>how</a:t>
            </a:r>
            <a:r>
              <a:rPr lang="en-GB" dirty="0" smtClean="0"/>
              <a:t> these behaviours make you feel.</a:t>
            </a:r>
          </a:p>
          <a:p>
            <a:r>
              <a:rPr lang="en-GB" dirty="0" smtClean="0"/>
              <a:t>Discuss how </a:t>
            </a:r>
            <a:r>
              <a:rPr lang="en-GB" b="1" dirty="0" smtClean="0"/>
              <a:t>people would behave at home in the same situation</a:t>
            </a:r>
            <a:endParaRPr lang="en-GB" b="1" dirty="0"/>
          </a:p>
        </p:txBody>
      </p:sp>
    </p:spTree>
    <p:extLst>
      <p:ext uri="{BB962C8B-B14F-4D97-AF65-F5344CB8AC3E}">
        <p14:creationId xmlns:p14="http://schemas.microsoft.com/office/powerpoint/2010/main" val="21388555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252875" cy="572643"/>
          </a:xfrm>
        </p:spPr>
        <p:txBody>
          <a:bodyPr>
            <a:normAutofit/>
          </a:bodyPr>
          <a:lstStyle/>
          <a:p>
            <a:r>
              <a:rPr lang="en-GB" sz="2800" dirty="0" smtClean="0">
                <a:solidFill>
                  <a:srgbClr val="FF0000"/>
                </a:solidFill>
              </a:rPr>
              <a:t>Components of Culture</a:t>
            </a:r>
            <a:endParaRPr lang="en-GB" sz="2800" dirty="0">
              <a:solidFill>
                <a:srgbClr val="FF0000"/>
              </a:solidFill>
            </a:endParaRPr>
          </a:p>
        </p:txBody>
      </p:sp>
      <p:sp>
        <p:nvSpPr>
          <p:cNvPr id="15" name="Slide Number Placeholder 4"/>
          <p:cNvSpPr>
            <a:spLocks noGrp="1"/>
          </p:cNvSpPr>
          <p:nvPr>
            <p:ph type="sldNum" sz="quarter" idx="12"/>
          </p:nvPr>
        </p:nvSpPr>
        <p:spPr>
          <a:xfrm>
            <a:off x="8077200" y="6356351"/>
            <a:ext cx="2133600" cy="365125"/>
          </a:xfrm>
        </p:spPr>
        <p:txBody>
          <a:bodyPr/>
          <a:lstStyle/>
          <a:p>
            <a:r>
              <a:rPr lang="en-GB" smtClean="0">
                <a:latin typeface="Arial" charset="0"/>
              </a:rPr>
              <a:t>ch3/</a:t>
            </a:r>
            <a:fld id="{72D9C93E-71E2-497D-896B-5083250A80A9}" type="slidenum">
              <a:rPr lang="en-GB" smtClean="0">
                <a:latin typeface="Arial" charset="0"/>
              </a:rPr>
              <a:pPr/>
              <a:t>12</a:t>
            </a:fld>
            <a:endParaRPr lang="en-GB" smtClean="0">
              <a:latin typeface="Arial" charset="0"/>
            </a:endParaRPr>
          </a:p>
        </p:txBody>
      </p:sp>
      <p:sp>
        <p:nvSpPr>
          <p:cNvPr id="16" name="Rectangle 3"/>
          <p:cNvSpPr>
            <a:spLocks noChangeArrowheads="1"/>
          </p:cNvSpPr>
          <p:nvPr/>
        </p:nvSpPr>
        <p:spPr bwMode="auto">
          <a:xfrm>
            <a:off x="4742053" y="1196753"/>
            <a:ext cx="1282403" cy="520655"/>
          </a:xfrm>
          <a:prstGeom prst="rect">
            <a:avLst/>
          </a:prstGeom>
          <a:noFill/>
          <a:ln w="12700">
            <a:noFill/>
            <a:miter lim="800000"/>
            <a:headEnd/>
            <a:tailEnd/>
          </a:ln>
        </p:spPr>
        <p:txBody>
          <a:bodyPr wrap="none" lIns="90488" tIns="44450" rIns="90488" bIns="44450">
            <a:spAutoFit/>
          </a:bodyPr>
          <a:lstStyle/>
          <a:p>
            <a:pPr algn="ctr" defTabSz="762000"/>
            <a:r>
              <a:rPr lang="en-GB" sz="2800" b="1" i="1" dirty="0"/>
              <a:t>Beliefs</a:t>
            </a:r>
          </a:p>
        </p:txBody>
      </p:sp>
      <p:sp>
        <p:nvSpPr>
          <p:cNvPr id="17" name="Rectangle 4"/>
          <p:cNvSpPr>
            <a:spLocks noChangeArrowheads="1"/>
          </p:cNvSpPr>
          <p:nvPr/>
        </p:nvSpPr>
        <p:spPr bwMode="auto">
          <a:xfrm>
            <a:off x="2125710" y="1524481"/>
            <a:ext cx="6781800" cy="1013098"/>
          </a:xfrm>
          <a:prstGeom prst="rect">
            <a:avLst/>
          </a:prstGeom>
          <a:noFill/>
          <a:ln w="12700">
            <a:noFill/>
            <a:miter lim="800000"/>
            <a:headEnd/>
            <a:tailEnd/>
          </a:ln>
        </p:spPr>
        <p:txBody>
          <a:bodyPr lIns="90488" tIns="44450" rIns="90488" bIns="44450">
            <a:spAutoFit/>
          </a:bodyPr>
          <a:lstStyle/>
          <a:p>
            <a:pPr algn="just" defTabSz="762000">
              <a:spcBef>
                <a:spcPct val="20000"/>
              </a:spcBef>
            </a:pPr>
            <a:r>
              <a:rPr lang="en-GB" sz="2000" dirty="0"/>
              <a:t>A large number of mental and verbal processes which reflect our knowledge and assessment of products and services.</a:t>
            </a:r>
            <a:endParaRPr lang="en-GB" sz="2000" dirty="0">
              <a:solidFill>
                <a:schemeClr val="bg1"/>
              </a:solidFill>
            </a:endParaRPr>
          </a:p>
        </p:txBody>
      </p:sp>
      <p:sp>
        <p:nvSpPr>
          <p:cNvPr id="18" name="Rectangle 3"/>
          <p:cNvSpPr>
            <a:spLocks noChangeArrowheads="1"/>
          </p:cNvSpPr>
          <p:nvPr/>
        </p:nvSpPr>
        <p:spPr bwMode="auto">
          <a:xfrm>
            <a:off x="4627725" y="2780929"/>
            <a:ext cx="1360951" cy="520655"/>
          </a:xfrm>
          <a:prstGeom prst="rect">
            <a:avLst/>
          </a:prstGeom>
          <a:noFill/>
          <a:ln w="12700">
            <a:noFill/>
            <a:miter lim="800000"/>
            <a:headEnd/>
            <a:tailEnd/>
          </a:ln>
        </p:spPr>
        <p:txBody>
          <a:bodyPr wrap="none" lIns="90488" tIns="44450" rIns="90488" bIns="44450">
            <a:spAutoFit/>
          </a:bodyPr>
          <a:lstStyle/>
          <a:p>
            <a:pPr algn="ctr" defTabSz="762000"/>
            <a:r>
              <a:rPr lang="en-GB" sz="2800" b="1" i="1" dirty="0"/>
              <a:t>Values</a:t>
            </a:r>
          </a:p>
        </p:txBody>
      </p:sp>
      <p:sp>
        <p:nvSpPr>
          <p:cNvPr id="19" name="Rectangle 18"/>
          <p:cNvSpPr/>
          <p:nvPr/>
        </p:nvSpPr>
        <p:spPr>
          <a:xfrm>
            <a:off x="2119801" y="3284984"/>
            <a:ext cx="6768752" cy="1384995"/>
          </a:xfrm>
          <a:prstGeom prst="rect">
            <a:avLst/>
          </a:prstGeom>
        </p:spPr>
        <p:txBody>
          <a:bodyPr wrap="square">
            <a:spAutoFit/>
          </a:bodyPr>
          <a:lstStyle/>
          <a:p>
            <a:pPr algn="just" defTabSz="762000">
              <a:spcBef>
                <a:spcPct val="20000"/>
              </a:spcBef>
            </a:pPr>
            <a:r>
              <a:rPr lang="en-GB" sz="2000" dirty="0"/>
              <a:t>The indicators consumers use to serve as guides for what is appropriate behaviour, enduring and relatively stable over time; widely accepted by members of a particular market</a:t>
            </a:r>
            <a:r>
              <a:rPr lang="en-GB" sz="2400" dirty="0"/>
              <a:t>.</a:t>
            </a:r>
            <a:endParaRPr lang="en-GB" sz="2400" dirty="0">
              <a:solidFill>
                <a:schemeClr val="bg1"/>
              </a:solidFill>
            </a:endParaRPr>
          </a:p>
        </p:txBody>
      </p:sp>
      <p:sp>
        <p:nvSpPr>
          <p:cNvPr id="20" name="Rectangle 3"/>
          <p:cNvSpPr>
            <a:spLocks noChangeArrowheads="1"/>
          </p:cNvSpPr>
          <p:nvPr/>
        </p:nvSpPr>
        <p:spPr bwMode="auto">
          <a:xfrm>
            <a:off x="4537988" y="4869161"/>
            <a:ext cx="1670331" cy="520655"/>
          </a:xfrm>
          <a:prstGeom prst="rect">
            <a:avLst/>
          </a:prstGeom>
          <a:noFill/>
          <a:ln w="12700">
            <a:noFill/>
            <a:miter lim="800000"/>
            <a:headEnd/>
            <a:tailEnd/>
          </a:ln>
        </p:spPr>
        <p:txBody>
          <a:bodyPr wrap="none" lIns="90488" tIns="44450" rIns="90488" bIns="44450">
            <a:spAutoFit/>
          </a:bodyPr>
          <a:lstStyle/>
          <a:p>
            <a:pPr algn="ctr" defTabSz="762000"/>
            <a:r>
              <a:rPr lang="en-GB" sz="2800" b="1" i="1" dirty="0"/>
              <a:t>Customs</a:t>
            </a:r>
          </a:p>
        </p:txBody>
      </p:sp>
      <p:sp>
        <p:nvSpPr>
          <p:cNvPr id="21" name="Rectangle 20"/>
          <p:cNvSpPr/>
          <p:nvPr/>
        </p:nvSpPr>
        <p:spPr>
          <a:xfrm>
            <a:off x="2207568" y="5301209"/>
            <a:ext cx="6480720" cy="1015663"/>
          </a:xfrm>
          <a:prstGeom prst="rect">
            <a:avLst/>
          </a:prstGeom>
        </p:spPr>
        <p:txBody>
          <a:bodyPr wrap="square">
            <a:spAutoFit/>
          </a:bodyPr>
          <a:lstStyle/>
          <a:p>
            <a:pPr algn="just"/>
            <a:r>
              <a:rPr lang="en-GB" sz="2000" dirty="0"/>
              <a:t>Overt modes of behaviour that constitute culturally approved or acceptable ways of behaving in specific situations</a:t>
            </a:r>
          </a:p>
        </p:txBody>
      </p:sp>
      <p:pic>
        <p:nvPicPr>
          <p:cNvPr id="22" name="Picture 7" descr="MCj00834750000[1]"/>
          <p:cNvPicPr>
            <a:picLocks noChangeAspect="1" noChangeArrowheads="1"/>
          </p:cNvPicPr>
          <p:nvPr/>
        </p:nvPicPr>
        <p:blipFill>
          <a:blip r:embed="rId2" cstate="print"/>
          <a:srcRect/>
          <a:stretch>
            <a:fillRect/>
          </a:stretch>
        </p:blipFill>
        <p:spPr bwMode="auto">
          <a:xfrm>
            <a:off x="9192345" y="1484785"/>
            <a:ext cx="1071885" cy="1351145"/>
          </a:xfrm>
          <a:prstGeom prst="rect">
            <a:avLst/>
          </a:prstGeom>
          <a:noFill/>
          <a:ln w="9525">
            <a:noFill/>
            <a:miter lim="800000"/>
            <a:headEnd/>
            <a:tailEnd/>
          </a:ln>
        </p:spPr>
      </p:pic>
      <p:pic>
        <p:nvPicPr>
          <p:cNvPr id="23" name="Picture 6" descr="MCj00834570000[1]"/>
          <p:cNvPicPr>
            <a:picLocks noChangeAspect="1" noChangeArrowheads="1"/>
          </p:cNvPicPr>
          <p:nvPr/>
        </p:nvPicPr>
        <p:blipFill>
          <a:blip r:embed="rId3" cstate="print"/>
          <a:srcRect/>
          <a:stretch>
            <a:fillRect/>
          </a:stretch>
        </p:blipFill>
        <p:spPr bwMode="auto">
          <a:xfrm>
            <a:off x="9048329" y="3302474"/>
            <a:ext cx="1378967" cy="1713902"/>
          </a:xfrm>
          <a:prstGeom prst="rect">
            <a:avLst/>
          </a:prstGeom>
          <a:noFill/>
          <a:ln w="9525">
            <a:noFill/>
            <a:miter lim="800000"/>
            <a:headEnd/>
            <a:tailEnd/>
          </a:ln>
        </p:spPr>
      </p:pic>
      <p:pic>
        <p:nvPicPr>
          <p:cNvPr id="24" name="Picture 5" descr="MCj00834790000[1]"/>
          <p:cNvPicPr>
            <a:picLocks noChangeAspect="1" noChangeArrowheads="1"/>
          </p:cNvPicPr>
          <p:nvPr/>
        </p:nvPicPr>
        <p:blipFill>
          <a:blip r:embed="rId4" cstate="print"/>
          <a:srcRect/>
          <a:stretch>
            <a:fillRect/>
          </a:stretch>
        </p:blipFill>
        <p:spPr bwMode="auto">
          <a:xfrm>
            <a:off x="9336360" y="5301208"/>
            <a:ext cx="1086812" cy="1208286"/>
          </a:xfrm>
          <a:prstGeom prst="rect">
            <a:avLst/>
          </a:prstGeom>
          <a:noFill/>
          <a:ln w="9525">
            <a:noFill/>
            <a:miter lim="800000"/>
            <a:headEnd/>
            <a:tailEnd/>
          </a:ln>
        </p:spPr>
      </p:pic>
    </p:spTree>
    <p:extLst>
      <p:ext uri="{BB962C8B-B14F-4D97-AF65-F5344CB8AC3E}">
        <p14:creationId xmlns:p14="http://schemas.microsoft.com/office/powerpoint/2010/main" val="3913854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7"/>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9"/>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0"/>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17" grpId="0"/>
      <p:bldP spid="19" grpId="0"/>
      <p:bldP spid="20" grpId="0"/>
      <p:bldP spid="21"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85533" y="624110"/>
            <a:ext cx="8719079" cy="882957"/>
          </a:xfrm>
        </p:spPr>
        <p:txBody>
          <a:bodyPr>
            <a:normAutofit/>
          </a:bodyPr>
          <a:lstStyle/>
          <a:p>
            <a:r>
              <a:rPr lang="en-GB" sz="2800" dirty="0" smtClean="0">
                <a:solidFill>
                  <a:srgbClr val="FF0000"/>
                </a:solidFill>
              </a:rPr>
              <a:t>Layers of Culture</a:t>
            </a:r>
            <a:endParaRPr lang="en-GB" sz="2800" dirty="0">
              <a:solidFill>
                <a:srgbClr val="FF0000"/>
              </a:solidFill>
            </a:endParaRPr>
          </a:p>
        </p:txBody>
      </p:sp>
      <p:sp>
        <p:nvSpPr>
          <p:cNvPr id="5" name="Rectangle 3"/>
          <p:cNvSpPr>
            <a:spLocks noGrp="1" noChangeArrowheads="1"/>
          </p:cNvSpPr>
          <p:nvPr>
            <p:ph idx="1"/>
          </p:nvPr>
        </p:nvSpPr>
        <p:spPr>
          <a:xfrm>
            <a:off x="2556933" y="1507067"/>
            <a:ext cx="8947679" cy="4404155"/>
          </a:xfrm>
        </p:spPr>
        <p:txBody>
          <a:bodyPr>
            <a:normAutofit fontScale="85000" lnSpcReduction="20000"/>
          </a:bodyPr>
          <a:lstStyle/>
          <a:p>
            <a:pPr>
              <a:lnSpc>
                <a:spcPct val="80000"/>
              </a:lnSpc>
              <a:spcBef>
                <a:spcPts val="600"/>
              </a:spcBef>
              <a:spcAft>
                <a:spcPts val="600"/>
              </a:spcAft>
              <a:buFont typeface="Wingdings" panose="05000000000000000000" pitchFamily="2" charset="2"/>
              <a:buChar char="Ø"/>
            </a:pPr>
            <a:r>
              <a:rPr lang="en-GB" sz="2400" dirty="0"/>
              <a:t>A national level</a:t>
            </a:r>
          </a:p>
          <a:p>
            <a:pPr lvl="1">
              <a:lnSpc>
                <a:spcPct val="80000"/>
              </a:lnSpc>
              <a:spcBef>
                <a:spcPts val="600"/>
              </a:spcBef>
              <a:spcAft>
                <a:spcPts val="600"/>
              </a:spcAft>
              <a:buFont typeface="Wingdings" panose="05000000000000000000" pitchFamily="2" charset="2"/>
              <a:buChar char="Ø"/>
            </a:pPr>
            <a:r>
              <a:rPr lang="en-GB" sz="2000" dirty="0"/>
              <a:t>according to one’s country which determines our basic cultural assumptions.</a:t>
            </a:r>
          </a:p>
          <a:p>
            <a:pPr>
              <a:lnSpc>
                <a:spcPct val="80000"/>
              </a:lnSpc>
              <a:spcBef>
                <a:spcPts val="600"/>
              </a:spcBef>
              <a:spcAft>
                <a:spcPts val="600"/>
              </a:spcAft>
              <a:buFont typeface="Wingdings" panose="05000000000000000000" pitchFamily="2" charset="2"/>
              <a:buChar char="Ø"/>
            </a:pPr>
            <a:r>
              <a:rPr lang="en-GB" sz="2400" dirty="0"/>
              <a:t>A regional/ethnic/religious/linguistic affiliation level</a:t>
            </a:r>
          </a:p>
          <a:p>
            <a:pPr lvl="1">
              <a:lnSpc>
                <a:spcPct val="80000"/>
              </a:lnSpc>
              <a:spcBef>
                <a:spcPts val="600"/>
              </a:spcBef>
              <a:spcAft>
                <a:spcPts val="600"/>
              </a:spcAft>
              <a:buFont typeface="Wingdings" panose="05000000000000000000" pitchFamily="2" charset="2"/>
              <a:buChar char="Ø"/>
            </a:pPr>
            <a:r>
              <a:rPr lang="en-GB" sz="2000" dirty="0"/>
              <a:t>determining basic cultural beliefs.</a:t>
            </a:r>
          </a:p>
          <a:p>
            <a:pPr>
              <a:lnSpc>
                <a:spcPct val="80000"/>
              </a:lnSpc>
              <a:spcBef>
                <a:spcPts val="600"/>
              </a:spcBef>
              <a:spcAft>
                <a:spcPts val="600"/>
              </a:spcAft>
              <a:buFont typeface="Wingdings" panose="05000000000000000000" pitchFamily="2" charset="2"/>
              <a:buChar char="Ø"/>
            </a:pPr>
            <a:r>
              <a:rPr lang="en-GB" sz="2400" dirty="0"/>
              <a:t>A gender level </a:t>
            </a:r>
          </a:p>
          <a:p>
            <a:pPr lvl="1">
              <a:lnSpc>
                <a:spcPct val="80000"/>
              </a:lnSpc>
              <a:spcBef>
                <a:spcPts val="600"/>
              </a:spcBef>
              <a:spcAft>
                <a:spcPts val="600"/>
              </a:spcAft>
              <a:buFont typeface="Wingdings" panose="05000000000000000000" pitchFamily="2" charset="2"/>
              <a:buChar char="Ø"/>
            </a:pPr>
            <a:r>
              <a:rPr lang="en-GB" sz="2000" dirty="0"/>
              <a:t>according to whether a person was born as a girl or as a boy.</a:t>
            </a:r>
          </a:p>
          <a:p>
            <a:pPr>
              <a:lnSpc>
                <a:spcPct val="80000"/>
              </a:lnSpc>
              <a:spcBef>
                <a:spcPts val="600"/>
              </a:spcBef>
              <a:spcAft>
                <a:spcPts val="600"/>
              </a:spcAft>
              <a:buFont typeface="Wingdings" panose="05000000000000000000" pitchFamily="2" charset="2"/>
              <a:buChar char="Ø"/>
            </a:pPr>
            <a:r>
              <a:rPr lang="en-GB" sz="2400" dirty="0"/>
              <a:t>A generation level</a:t>
            </a:r>
          </a:p>
          <a:p>
            <a:pPr lvl="1">
              <a:lnSpc>
                <a:spcPct val="80000"/>
              </a:lnSpc>
              <a:spcBef>
                <a:spcPts val="600"/>
              </a:spcBef>
              <a:spcAft>
                <a:spcPts val="600"/>
              </a:spcAft>
              <a:buFont typeface="Wingdings" panose="05000000000000000000" pitchFamily="2" charset="2"/>
              <a:buChar char="Ø"/>
            </a:pPr>
            <a:r>
              <a:rPr lang="en-GB" sz="2000" dirty="0"/>
              <a:t>which separates grandparents, parents and children.</a:t>
            </a:r>
          </a:p>
          <a:p>
            <a:pPr>
              <a:lnSpc>
                <a:spcPct val="80000"/>
              </a:lnSpc>
              <a:spcBef>
                <a:spcPts val="600"/>
              </a:spcBef>
              <a:spcAft>
                <a:spcPts val="600"/>
              </a:spcAft>
              <a:buFont typeface="Wingdings" panose="05000000000000000000" pitchFamily="2" charset="2"/>
              <a:buChar char="Ø"/>
            </a:pPr>
            <a:r>
              <a:rPr lang="en-GB" sz="2400" dirty="0"/>
              <a:t>A social class level</a:t>
            </a:r>
          </a:p>
          <a:p>
            <a:pPr lvl="1">
              <a:lnSpc>
                <a:spcPct val="80000"/>
              </a:lnSpc>
              <a:spcBef>
                <a:spcPts val="600"/>
              </a:spcBef>
              <a:spcAft>
                <a:spcPts val="600"/>
              </a:spcAft>
              <a:buFont typeface="Wingdings" panose="05000000000000000000" pitchFamily="2" charset="2"/>
              <a:buChar char="Ø"/>
            </a:pPr>
            <a:r>
              <a:rPr lang="en-GB" sz="2000" dirty="0"/>
              <a:t>associated with educational opportunities, a person’s occupation or profession</a:t>
            </a:r>
            <a:r>
              <a:rPr lang="en-GB" sz="2000" dirty="0" smtClean="0"/>
              <a:t>.</a:t>
            </a:r>
          </a:p>
          <a:p>
            <a:pPr>
              <a:lnSpc>
                <a:spcPct val="80000"/>
              </a:lnSpc>
              <a:spcBef>
                <a:spcPts val="600"/>
              </a:spcBef>
              <a:spcAft>
                <a:spcPts val="600"/>
              </a:spcAft>
              <a:buFont typeface="Wingdings" panose="05000000000000000000" pitchFamily="2" charset="2"/>
              <a:buChar char="Ø"/>
            </a:pPr>
            <a:r>
              <a:rPr lang="en-GB" sz="2200" dirty="0" smtClean="0"/>
              <a:t>A peer group (social tribe) level</a:t>
            </a:r>
          </a:p>
          <a:p>
            <a:pPr lvl="1">
              <a:lnSpc>
                <a:spcPct val="80000"/>
              </a:lnSpc>
              <a:spcBef>
                <a:spcPts val="600"/>
              </a:spcBef>
              <a:spcAft>
                <a:spcPts val="600"/>
              </a:spcAft>
              <a:buFont typeface="Wingdings" panose="05000000000000000000" pitchFamily="2" charset="2"/>
              <a:buChar char="Ø"/>
            </a:pPr>
            <a:r>
              <a:rPr lang="en-GB" sz="2000" dirty="0"/>
              <a:t>r</a:t>
            </a:r>
            <a:r>
              <a:rPr lang="en-GB" sz="2000" dirty="0" smtClean="0"/>
              <a:t>eflects personality related choice of friendship group and self representation</a:t>
            </a:r>
            <a:endParaRPr lang="en-GB" sz="2000" dirty="0"/>
          </a:p>
          <a:p>
            <a:pPr>
              <a:lnSpc>
                <a:spcPct val="80000"/>
              </a:lnSpc>
              <a:buFontTx/>
              <a:buNone/>
            </a:pPr>
            <a:endParaRPr lang="en-GB" sz="2400" dirty="0"/>
          </a:p>
        </p:txBody>
      </p:sp>
    </p:spTree>
    <p:extLst>
      <p:ext uri="{BB962C8B-B14F-4D97-AF65-F5344CB8AC3E}">
        <p14:creationId xmlns:p14="http://schemas.microsoft.com/office/powerpoint/2010/main" val="50275659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solidFill>
                  <a:srgbClr val="FF0000"/>
                </a:solidFill>
              </a:rPr>
              <a:t>Define your own culture</a:t>
            </a:r>
            <a:endParaRPr lang="en-GB" sz="2800" dirty="0">
              <a:solidFill>
                <a:srgbClr val="FF0000"/>
              </a:solidFill>
            </a:endParaRPr>
          </a:p>
        </p:txBody>
      </p:sp>
      <p:sp>
        <p:nvSpPr>
          <p:cNvPr id="3" name="Content Placeholder 2"/>
          <p:cNvSpPr>
            <a:spLocks noGrp="1"/>
          </p:cNvSpPr>
          <p:nvPr>
            <p:ph idx="1"/>
          </p:nvPr>
        </p:nvSpPr>
        <p:spPr>
          <a:xfrm>
            <a:off x="2521478" y="1552590"/>
            <a:ext cx="8298921" cy="533400"/>
          </a:xfrm>
        </p:spPr>
        <p:txBody>
          <a:bodyPr>
            <a:normAutofit/>
          </a:bodyPr>
          <a:lstStyle/>
          <a:p>
            <a:r>
              <a:rPr lang="en-GB" dirty="0" smtClean="0"/>
              <a:t>Design your own culture map similar to the example below</a:t>
            </a:r>
          </a:p>
          <a:p>
            <a:pPr marL="0" indent="0">
              <a:buNone/>
            </a:pPr>
            <a:endParaRPr lang="en-GB" dirty="0"/>
          </a:p>
        </p:txBody>
      </p:sp>
      <p:sp>
        <p:nvSpPr>
          <p:cNvPr id="4" name="AutoShape 2" descr="Image result for personal culture diagram"/>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34945" y="2297366"/>
            <a:ext cx="3228975" cy="3800475"/>
          </a:xfrm>
          <a:prstGeom prst="rect">
            <a:avLst/>
          </a:prstGeom>
        </p:spPr>
      </p:pic>
      <p:sp>
        <p:nvSpPr>
          <p:cNvPr id="6" name="Rectangle 5"/>
          <p:cNvSpPr/>
          <p:nvPr/>
        </p:nvSpPr>
        <p:spPr>
          <a:xfrm>
            <a:off x="4434945" y="6182217"/>
            <a:ext cx="3420533" cy="400110"/>
          </a:xfrm>
          <a:prstGeom prst="rect">
            <a:avLst/>
          </a:prstGeom>
        </p:spPr>
        <p:txBody>
          <a:bodyPr wrap="square">
            <a:spAutoFit/>
          </a:bodyPr>
          <a:lstStyle/>
          <a:p>
            <a:r>
              <a:rPr lang="en-GB" sz="1000" dirty="0"/>
              <a:t>https://sites.google.com/site/icrpscherry/personal-connections-reflective-analysis/reflective-analysis</a:t>
            </a:r>
          </a:p>
        </p:txBody>
      </p:sp>
    </p:spTree>
    <p:extLst>
      <p:ext uri="{BB962C8B-B14F-4D97-AF65-F5344CB8AC3E}">
        <p14:creationId xmlns:p14="http://schemas.microsoft.com/office/powerpoint/2010/main" val="23373148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3"/>
          <p:cNvSpPr>
            <a:spLocks noGrp="1" noChangeArrowheads="1"/>
          </p:cNvSpPr>
          <p:nvPr>
            <p:ph idx="1"/>
          </p:nvPr>
        </p:nvSpPr>
        <p:spPr>
          <a:xfrm>
            <a:off x="2423592" y="1193366"/>
            <a:ext cx="8915400" cy="3777622"/>
          </a:xfrm>
        </p:spPr>
        <p:txBody>
          <a:bodyPr/>
          <a:lstStyle/>
          <a:p>
            <a:pPr>
              <a:buNone/>
            </a:pPr>
            <a:r>
              <a:rPr lang="en-US" dirty="0" smtClean="0"/>
              <a:t>   Your culture is like your nose:</a:t>
            </a:r>
          </a:p>
          <a:p>
            <a:pPr lvl="1"/>
            <a:r>
              <a:rPr lang="en-US" sz="2400" dirty="0"/>
              <a:t>You do not see it properly yourself,</a:t>
            </a:r>
          </a:p>
          <a:p>
            <a:pPr lvl="1"/>
            <a:r>
              <a:rPr lang="en-US" sz="2400" dirty="0"/>
              <a:t>but everybody else does and thinks it is peculiar if it differs from theirs</a:t>
            </a:r>
          </a:p>
        </p:txBody>
      </p:sp>
      <p:pic>
        <p:nvPicPr>
          <p:cNvPr id="8" name="Picture 4" descr="MCHM00073_0000[1]"/>
          <p:cNvPicPr>
            <a:picLocks noChangeAspect="1" noChangeArrowheads="1"/>
          </p:cNvPicPr>
          <p:nvPr/>
        </p:nvPicPr>
        <p:blipFill>
          <a:blip r:embed="rId2" cstate="print"/>
          <a:srcRect/>
          <a:stretch>
            <a:fillRect/>
          </a:stretch>
        </p:blipFill>
        <p:spPr bwMode="auto">
          <a:xfrm>
            <a:off x="7176120" y="3933056"/>
            <a:ext cx="771302" cy="995742"/>
          </a:xfrm>
          <a:prstGeom prst="rect">
            <a:avLst/>
          </a:prstGeom>
          <a:noFill/>
          <a:ln w="9525">
            <a:noFill/>
            <a:miter lim="800000"/>
            <a:headEnd/>
            <a:tailEnd/>
          </a:ln>
        </p:spPr>
      </p:pic>
      <p:pic>
        <p:nvPicPr>
          <p:cNvPr id="9" name="Picture 5" descr="MCPE02856_0000[1]"/>
          <p:cNvPicPr>
            <a:picLocks noChangeAspect="1" noChangeArrowheads="1"/>
          </p:cNvPicPr>
          <p:nvPr/>
        </p:nvPicPr>
        <p:blipFill>
          <a:blip r:embed="rId3" cstate="print"/>
          <a:srcRect/>
          <a:stretch>
            <a:fillRect/>
          </a:stretch>
        </p:blipFill>
        <p:spPr bwMode="auto">
          <a:xfrm>
            <a:off x="5303912" y="3861048"/>
            <a:ext cx="833562" cy="1138244"/>
          </a:xfrm>
          <a:prstGeom prst="rect">
            <a:avLst/>
          </a:prstGeom>
          <a:noFill/>
          <a:ln w="9525">
            <a:noFill/>
            <a:miter lim="800000"/>
            <a:headEnd/>
            <a:tailEnd/>
          </a:ln>
        </p:spPr>
      </p:pic>
      <p:pic>
        <p:nvPicPr>
          <p:cNvPr id="10" name="Picture 6" descr="MCPE02855_0000[1]"/>
          <p:cNvPicPr>
            <a:picLocks noChangeAspect="1" noChangeArrowheads="1"/>
          </p:cNvPicPr>
          <p:nvPr/>
        </p:nvPicPr>
        <p:blipFill>
          <a:blip r:embed="rId4" cstate="print"/>
          <a:srcRect/>
          <a:stretch>
            <a:fillRect/>
          </a:stretch>
        </p:blipFill>
        <p:spPr bwMode="auto">
          <a:xfrm>
            <a:off x="3503712" y="3861048"/>
            <a:ext cx="754832" cy="1044200"/>
          </a:xfrm>
          <a:prstGeom prst="rect">
            <a:avLst/>
          </a:prstGeom>
          <a:noFill/>
          <a:ln w="9525">
            <a:noFill/>
            <a:miter lim="800000"/>
            <a:headEnd/>
            <a:tailEnd/>
          </a:ln>
        </p:spPr>
      </p:pic>
      <p:sp>
        <p:nvSpPr>
          <p:cNvPr id="11" name="Rectangle 10"/>
          <p:cNvSpPr/>
          <p:nvPr/>
        </p:nvSpPr>
        <p:spPr>
          <a:xfrm>
            <a:off x="2567526" y="5190977"/>
            <a:ext cx="7416824" cy="1200329"/>
          </a:xfrm>
          <a:prstGeom prst="rect">
            <a:avLst/>
          </a:prstGeom>
        </p:spPr>
        <p:txBody>
          <a:bodyPr wrap="square">
            <a:spAutoFit/>
          </a:bodyPr>
          <a:lstStyle/>
          <a:p>
            <a:r>
              <a:rPr lang="en-GB" sz="2400" dirty="0"/>
              <a:t>For the international </a:t>
            </a:r>
            <a:r>
              <a:rPr lang="en-GB" sz="2400" dirty="0" smtClean="0"/>
              <a:t>manager</a:t>
            </a:r>
            <a:r>
              <a:rPr lang="en-GB" sz="2400" dirty="0"/>
              <a:t>: Avoid self-reference criterion – try to think outside your own cultural box. This is a </a:t>
            </a:r>
            <a:r>
              <a:rPr lang="en-GB" sz="2400" b="1" dirty="0"/>
              <a:t>deliberate </a:t>
            </a:r>
            <a:r>
              <a:rPr lang="en-GB" sz="2400" dirty="0"/>
              <a:t>effort.</a:t>
            </a:r>
          </a:p>
        </p:txBody>
      </p:sp>
    </p:spTree>
    <p:extLst>
      <p:ext uri="{BB962C8B-B14F-4D97-AF65-F5344CB8AC3E}">
        <p14:creationId xmlns:p14="http://schemas.microsoft.com/office/powerpoint/2010/main" val="166309809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 </a:t>
            </a:r>
            <a:r>
              <a:rPr lang="en-GB" dirty="0" smtClean="0"/>
              <a:t>A Cultural Framework</a:t>
            </a:r>
            <a:endParaRPr lang="en-GB" dirty="0"/>
          </a:p>
        </p:txBody>
      </p:sp>
      <p:sp>
        <p:nvSpPr>
          <p:cNvPr id="3" name="Content Placeholder 2"/>
          <p:cNvSpPr>
            <a:spLocks noGrp="1"/>
          </p:cNvSpPr>
          <p:nvPr>
            <p:ph idx="1"/>
          </p:nvPr>
        </p:nvSpPr>
        <p:spPr/>
        <p:txBody>
          <a:bodyPr/>
          <a:lstStyle/>
          <a:p>
            <a:pPr>
              <a:buNone/>
            </a:pPr>
            <a:r>
              <a:rPr lang="en-GB" dirty="0" smtClean="0"/>
              <a:t>	</a:t>
            </a:r>
            <a:endParaRPr lang="en-GB" dirty="0"/>
          </a:p>
        </p:txBody>
      </p:sp>
      <p:pic>
        <p:nvPicPr>
          <p:cNvPr id="9" name="Picture 3"/>
          <p:cNvPicPr>
            <a:picLocks noChangeAspect="1" noChangeArrowheads="1"/>
          </p:cNvPicPr>
          <p:nvPr/>
        </p:nvPicPr>
        <p:blipFill>
          <a:blip r:embed="rId2" cstate="print"/>
          <a:srcRect/>
          <a:stretch>
            <a:fillRect/>
          </a:stretch>
        </p:blipFill>
        <p:spPr bwMode="auto">
          <a:xfrm>
            <a:off x="2135560" y="1916832"/>
            <a:ext cx="7848600" cy="3917950"/>
          </a:xfrm>
          <a:prstGeom prst="rect">
            <a:avLst/>
          </a:prstGeom>
          <a:noFill/>
          <a:ln w="9525">
            <a:noFill/>
            <a:miter lim="800000"/>
            <a:headEnd/>
            <a:tailEnd/>
          </a:ln>
        </p:spPr>
      </p:pic>
      <p:sp>
        <p:nvSpPr>
          <p:cNvPr id="10" name="Rectangle 9"/>
          <p:cNvSpPr/>
          <p:nvPr/>
        </p:nvSpPr>
        <p:spPr>
          <a:xfrm>
            <a:off x="2135560" y="6021289"/>
            <a:ext cx="2494594" cy="276999"/>
          </a:xfrm>
          <a:prstGeom prst="rect">
            <a:avLst/>
          </a:prstGeom>
        </p:spPr>
        <p:txBody>
          <a:bodyPr wrap="none">
            <a:spAutoFit/>
          </a:bodyPr>
          <a:lstStyle/>
          <a:p>
            <a:r>
              <a:rPr lang="en-GB" sz="1200" dirty="0"/>
              <a:t>Source: </a:t>
            </a:r>
            <a:r>
              <a:rPr lang="en-GB" sz="1200" dirty="0" err="1"/>
              <a:t>Doole</a:t>
            </a:r>
            <a:r>
              <a:rPr lang="en-GB" sz="1200" dirty="0"/>
              <a:t> and Lowe,  2008</a:t>
            </a:r>
          </a:p>
        </p:txBody>
      </p:sp>
    </p:spTree>
    <p:extLst>
      <p:ext uri="{BB962C8B-B14F-4D97-AF65-F5344CB8AC3E}">
        <p14:creationId xmlns:p14="http://schemas.microsoft.com/office/powerpoint/2010/main" val="340798697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HIGH AND LOW CONTEXT </a:t>
            </a:r>
            <a:r>
              <a:rPr lang="en-GB" dirty="0" smtClean="0"/>
              <a:t>COMMUNICATION (</a:t>
            </a:r>
            <a:r>
              <a:rPr lang="en-GB" dirty="0" err="1" smtClean="0"/>
              <a:t>HAll</a:t>
            </a:r>
            <a:r>
              <a:rPr lang="en-GB" dirty="0" smtClean="0"/>
              <a:t>)</a:t>
            </a:r>
            <a:endParaRPr lang="en-GB" dirty="0"/>
          </a:p>
        </p:txBody>
      </p:sp>
      <p:sp>
        <p:nvSpPr>
          <p:cNvPr id="3" name="Content Placeholder 2"/>
          <p:cNvSpPr>
            <a:spLocks noGrp="1"/>
          </p:cNvSpPr>
          <p:nvPr>
            <p:ph idx="1"/>
          </p:nvPr>
        </p:nvSpPr>
        <p:spPr/>
        <p:txBody>
          <a:bodyPr>
            <a:normAutofit lnSpcReduction="10000"/>
          </a:bodyPr>
          <a:lstStyle/>
          <a:p>
            <a:pPr algn="just"/>
            <a:r>
              <a:rPr lang="en-GB" sz="2400" dirty="0"/>
              <a:t>In high context cultures, the context of communication conveys much of the meaning, much of the information is implicit. </a:t>
            </a:r>
            <a:r>
              <a:rPr lang="en-GB" sz="2400" b="1" i="1" dirty="0"/>
              <a:t>How</a:t>
            </a:r>
            <a:r>
              <a:rPr lang="en-GB" sz="2400" i="1" dirty="0"/>
              <a:t> </a:t>
            </a:r>
            <a:r>
              <a:rPr lang="en-GB" sz="2400" dirty="0"/>
              <a:t>something is said may be more important than </a:t>
            </a:r>
            <a:r>
              <a:rPr lang="en-GB" sz="2400" b="1" i="1" dirty="0"/>
              <a:t>what</a:t>
            </a:r>
            <a:r>
              <a:rPr lang="en-GB" sz="2400" dirty="0"/>
              <a:t> is being said.</a:t>
            </a:r>
          </a:p>
          <a:p>
            <a:pPr algn="just"/>
            <a:endParaRPr lang="en-GB" sz="2400" dirty="0"/>
          </a:p>
          <a:p>
            <a:pPr algn="just"/>
            <a:r>
              <a:rPr lang="en-GB" sz="2400" dirty="0"/>
              <a:t>In low context cultures, “what is meant, is being said”. Communication is explicit, contextual factors are less important. Communications takes places explicitly on an individual basis between members of in-groups and out-groups</a:t>
            </a:r>
          </a:p>
          <a:p>
            <a:pPr algn="just"/>
            <a:endParaRPr lang="en-GB" dirty="0"/>
          </a:p>
        </p:txBody>
      </p:sp>
    </p:spTree>
    <p:extLst>
      <p:ext uri="{BB962C8B-B14F-4D97-AF65-F5344CB8AC3E}">
        <p14:creationId xmlns:p14="http://schemas.microsoft.com/office/powerpoint/2010/main" val="65892341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HIGH AND LOW CONTEXT COMMUNICATION</a:t>
            </a:r>
            <a:endParaRPr lang="en-GB" dirty="0"/>
          </a:p>
        </p:txBody>
      </p:sp>
      <p:sp>
        <p:nvSpPr>
          <p:cNvPr id="3" name="Content Placeholder 2"/>
          <p:cNvSpPr>
            <a:spLocks noGrp="1"/>
          </p:cNvSpPr>
          <p:nvPr>
            <p:ph idx="1"/>
          </p:nvPr>
        </p:nvSpPr>
        <p:spPr/>
        <p:txBody>
          <a:bodyPr>
            <a:normAutofit fontScale="32500" lnSpcReduction="20000"/>
          </a:bodyPr>
          <a:lstStyle/>
          <a:p>
            <a:pPr>
              <a:buNone/>
            </a:pPr>
            <a:endParaRPr lang="en-GB" sz="1200" dirty="0"/>
          </a:p>
          <a:p>
            <a:pPr>
              <a:buNone/>
            </a:pPr>
            <a:endParaRPr lang="en-GB" sz="1200" dirty="0"/>
          </a:p>
          <a:p>
            <a:pPr>
              <a:buNone/>
            </a:pPr>
            <a:endParaRPr lang="en-GB" sz="1200" dirty="0"/>
          </a:p>
          <a:p>
            <a:pPr>
              <a:buNone/>
            </a:pPr>
            <a:endParaRPr lang="en-GB" sz="1200" dirty="0"/>
          </a:p>
          <a:p>
            <a:pPr>
              <a:buNone/>
            </a:pPr>
            <a:endParaRPr lang="en-GB" sz="1200" dirty="0"/>
          </a:p>
          <a:p>
            <a:pPr>
              <a:buNone/>
            </a:pPr>
            <a:endParaRPr lang="en-GB" sz="1200" dirty="0"/>
          </a:p>
          <a:p>
            <a:pPr>
              <a:buNone/>
            </a:pPr>
            <a:endParaRPr lang="en-GB" sz="1200" dirty="0"/>
          </a:p>
          <a:p>
            <a:pPr>
              <a:buNone/>
            </a:pPr>
            <a:endParaRPr lang="en-GB" sz="1200" dirty="0"/>
          </a:p>
          <a:p>
            <a:pPr>
              <a:buNone/>
            </a:pPr>
            <a:endParaRPr lang="en-GB" sz="1200" dirty="0"/>
          </a:p>
          <a:p>
            <a:pPr>
              <a:buNone/>
            </a:pPr>
            <a:endParaRPr lang="en-GB" sz="1200" dirty="0"/>
          </a:p>
          <a:p>
            <a:pPr>
              <a:buNone/>
            </a:pPr>
            <a:endParaRPr lang="en-GB" sz="1200" dirty="0"/>
          </a:p>
          <a:p>
            <a:pPr>
              <a:buNone/>
            </a:pPr>
            <a:endParaRPr lang="en-GB" sz="1200" dirty="0"/>
          </a:p>
          <a:p>
            <a:pPr>
              <a:buNone/>
            </a:pPr>
            <a:endParaRPr lang="en-GB" sz="1200" dirty="0"/>
          </a:p>
          <a:p>
            <a:pPr>
              <a:buNone/>
            </a:pPr>
            <a:endParaRPr lang="en-GB" sz="1200" dirty="0"/>
          </a:p>
          <a:p>
            <a:pPr>
              <a:buNone/>
            </a:pPr>
            <a:endParaRPr lang="en-GB" sz="1200" dirty="0"/>
          </a:p>
          <a:p>
            <a:pPr>
              <a:buNone/>
            </a:pPr>
            <a:endParaRPr lang="en-GB" sz="1200" dirty="0"/>
          </a:p>
          <a:p>
            <a:pPr>
              <a:buNone/>
            </a:pPr>
            <a:endParaRPr lang="en-GB" sz="1200" dirty="0"/>
          </a:p>
          <a:p>
            <a:pPr>
              <a:buNone/>
            </a:pPr>
            <a:r>
              <a:rPr lang="en-GB" sz="1200" dirty="0"/>
              <a:t>         </a:t>
            </a:r>
            <a:endParaRPr lang="en-GB" sz="1200" dirty="0" smtClean="0"/>
          </a:p>
          <a:p>
            <a:pPr>
              <a:buNone/>
            </a:pPr>
            <a:endParaRPr lang="en-GB" sz="1200" dirty="0"/>
          </a:p>
          <a:p>
            <a:pPr>
              <a:buNone/>
            </a:pPr>
            <a:endParaRPr lang="en-GB" sz="1200" dirty="0" smtClean="0"/>
          </a:p>
          <a:p>
            <a:pPr>
              <a:buNone/>
            </a:pPr>
            <a:r>
              <a:rPr lang="en-GB" sz="1200" dirty="0" smtClean="0"/>
              <a:t> </a:t>
            </a:r>
            <a:r>
              <a:rPr lang="en-GB" sz="1200" dirty="0" err="1"/>
              <a:t>Katan</a:t>
            </a:r>
            <a:r>
              <a:rPr lang="en-GB" sz="1200" dirty="0"/>
              <a:t>, D. (1999) </a:t>
            </a:r>
            <a:r>
              <a:rPr lang="en-GB" sz="1200" i="1" dirty="0"/>
              <a:t>Translating Cultures: An Introduction for Translators, Interpreters, and Mediators</a:t>
            </a:r>
            <a:r>
              <a:rPr lang="en-GB" sz="1200" dirty="0"/>
              <a:t>. Manchester, St. Jerome Publishing </a:t>
            </a:r>
          </a:p>
        </p:txBody>
      </p:sp>
      <p:pic>
        <p:nvPicPr>
          <p:cNvPr id="4" name="Picture 3" descr="pistillo.gif"/>
          <p:cNvPicPr>
            <a:picLocks noChangeAspect="1"/>
          </p:cNvPicPr>
          <p:nvPr/>
        </p:nvPicPr>
        <p:blipFill>
          <a:blip r:embed="rId2" cstate="print"/>
          <a:stretch>
            <a:fillRect/>
          </a:stretch>
        </p:blipFill>
        <p:spPr>
          <a:xfrm>
            <a:off x="2589212" y="1802325"/>
            <a:ext cx="7380312" cy="3727452"/>
          </a:xfrm>
          <a:prstGeom prst="rect">
            <a:avLst/>
          </a:prstGeom>
        </p:spPr>
      </p:pic>
    </p:spTree>
    <p:extLst>
      <p:ext uri="{BB962C8B-B14F-4D97-AF65-F5344CB8AC3E}">
        <p14:creationId xmlns:p14="http://schemas.microsoft.com/office/powerpoint/2010/main" val="68351081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518890"/>
          </a:xfrm>
        </p:spPr>
        <p:txBody>
          <a:bodyPr>
            <a:normAutofit/>
          </a:bodyPr>
          <a:lstStyle/>
          <a:p>
            <a:r>
              <a:rPr lang="en-GB" sz="1800" dirty="0" smtClean="0"/>
              <a:t>Case study</a:t>
            </a:r>
            <a:endParaRPr lang="en-GB" sz="1800" dirty="0"/>
          </a:p>
        </p:txBody>
      </p:sp>
      <p:sp>
        <p:nvSpPr>
          <p:cNvPr id="3" name="Content Placeholder 2"/>
          <p:cNvSpPr>
            <a:spLocks noGrp="1"/>
          </p:cNvSpPr>
          <p:nvPr>
            <p:ph idx="1"/>
          </p:nvPr>
        </p:nvSpPr>
        <p:spPr>
          <a:xfrm>
            <a:off x="1625600" y="990599"/>
            <a:ext cx="9879011" cy="5554133"/>
          </a:xfrm>
        </p:spPr>
        <p:txBody>
          <a:bodyPr>
            <a:normAutofit lnSpcReduction="10000"/>
          </a:bodyPr>
          <a:lstStyle/>
          <a:p>
            <a:r>
              <a:rPr lang="en-GB" dirty="0"/>
              <a:t>It is 9:00 a.m. on Monday in Sweden. The Technical product manager of company X sent an email about the new design of the product to its subsidiary company in China. He would like to have a production ready model of the new design by Friday when he flies to China. </a:t>
            </a:r>
            <a:endParaRPr lang="en-GB" dirty="0" smtClean="0"/>
          </a:p>
          <a:p>
            <a:r>
              <a:rPr lang="en-GB" dirty="0" smtClean="0"/>
              <a:t>On </a:t>
            </a:r>
            <a:r>
              <a:rPr lang="en-GB" dirty="0"/>
              <a:t>15:01 Monday </a:t>
            </a:r>
            <a:r>
              <a:rPr lang="en-GB" dirty="0" smtClean="0"/>
              <a:t>this email is received by the </a:t>
            </a:r>
            <a:r>
              <a:rPr lang="en-GB" dirty="0"/>
              <a:t>Chinese R&amp;D manager in </a:t>
            </a:r>
            <a:r>
              <a:rPr lang="en-GB" dirty="0" smtClean="0"/>
              <a:t>Shanghai. </a:t>
            </a:r>
            <a:r>
              <a:rPr lang="en-GB" dirty="0"/>
              <a:t>The parent company </a:t>
            </a:r>
            <a:r>
              <a:rPr lang="en-GB" dirty="0" smtClean="0"/>
              <a:t>asks </a:t>
            </a:r>
            <a:r>
              <a:rPr lang="en-GB" dirty="0"/>
              <a:t>for a production ready model of the latest design in five days. He </a:t>
            </a:r>
            <a:r>
              <a:rPr lang="en-GB" dirty="0" smtClean="0"/>
              <a:t>calls his </a:t>
            </a:r>
            <a:r>
              <a:rPr lang="en-GB" dirty="0"/>
              <a:t>production manager </a:t>
            </a:r>
            <a:r>
              <a:rPr lang="en-GB" dirty="0" smtClean="0"/>
              <a:t>immediately and the Chinese team work on the new design.</a:t>
            </a:r>
          </a:p>
          <a:p>
            <a:r>
              <a:rPr lang="en-GB" dirty="0" smtClean="0"/>
              <a:t> </a:t>
            </a:r>
            <a:r>
              <a:rPr lang="en-GB" dirty="0"/>
              <a:t>Three days later he </a:t>
            </a:r>
            <a:r>
              <a:rPr lang="en-GB" dirty="0" smtClean="0"/>
              <a:t>gets </a:t>
            </a:r>
            <a:r>
              <a:rPr lang="en-GB" dirty="0"/>
              <a:t>the new model but with 1mm error. He </a:t>
            </a:r>
            <a:r>
              <a:rPr lang="en-GB" dirty="0" smtClean="0"/>
              <a:t>knows </a:t>
            </a:r>
            <a:r>
              <a:rPr lang="en-GB" dirty="0"/>
              <a:t>it would be better to provide a standard </a:t>
            </a:r>
            <a:r>
              <a:rPr lang="en-GB" dirty="0" smtClean="0"/>
              <a:t>model but </a:t>
            </a:r>
            <a:r>
              <a:rPr lang="en-GB" dirty="0"/>
              <a:t>he </a:t>
            </a:r>
            <a:r>
              <a:rPr lang="en-GB" dirty="0" smtClean="0"/>
              <a:t>decides to notify the </a:t>
            </a:r>
            <a:r>
              <a:rPr lang="en-GB" dirty="0"/>
              <a:t>Swedish manager </a:t>
            </a:r>
            <a:r>
              <a:rPr lang="en-GB" dirty="0" smtClean="0"/>
              <a:t>first of this problem and </a:t>
            </a:r>
            <a:r>
              <a:rPr lang="en-GB" dirty="0"/>
              <a:t>let him to decide what to </a:t>
            </a:r>
            <a:r>
              <a:rPr lang="en-GB" dirty="0" smtClean="0"/>
              <a:t>do. </a:t>
            </a:r>
            <a:endParaRPr lang="en-GB" dirty="0"/>
          </a:p>
          <a:p>
            <a:r>
              <a:rPr lang="en-GB" dirty="0" smtClean="0"/>
              <a:t>The Swedish Technical Product manager receives an </a:t>
            </a:r>
            <a:r>
              <a:rPr lang="en-GB" dirty="0"/>
              <a:t>email </a:t>
            </a:r>
            <a:r>
              <a:rPr lang="en-GB" dirty="0" smtClean="0"/>
              <a:t>on </a:t>
            </a:r>
            <a:r>
              <a:rPr lang="en-GB" dirty="0"/>
              <a:t>Thursday saying that there was a 1mm error of the product they made and asked the manager what they should do. The </a:t>
            </a:r>
            <a:r>
              <a:rPr lang="en-GB" dirty="0" smtClean="0"/>
              <a:t>Product Manager </a:t>
            </a:r>
            <a:r>
              <a:rPr lang="en-GB" dirty="0"/>
              <a:t>finds himself confused: “Do they need to ask such a question? They could simply adjust the error and give me the model on Friday, </a:t>
            </a:r>
            <a:r>
              <a:rPr lang="en-GB" dirty="0" smtClean="0"/>
              <a:t>why </a:t>
            </a:r>
            <a:r>
              <a:rPr lang="en-GB" dirty="0"/>
              <a:t>are they waiting for orders instead of taking initiatives</a:t>
            </a:r>
            <a:r>
              <a:rPr lang="en-GB" dirty="0" smtClean="0"/>
              <a:t>?” </a:t>
            </a:r>
            <a:r>
              <a:rPr lang="en-GB" sz="1000" dirty="0" smtClean="0"/>
              <a:t>adapted from: </a:t>
            </a:r>
            <a:r>
              <a:rPr lang="en-GB" sz="900" dirty="0" smtClean="0"/>
              <a:t>He, R., ‎2010, </a:t>
            </a:r>
            <a:r>
              <a:rPr lang="en-GB" sz="1000" dirty="0" smtClean="0"/>
              <a:t>A</a:t>
            </a:r>
            <a:r>
              <a:rPr lang="en-GB" sz="1000" dirty="0"/>
              <a:t> </a:t>
            </a:r>
            <a:r>
              <a:rPr lang="en-GB" sz="1000" b="1" dirty="0"/>
              <a:t>Case Study</a:t>
            </a:r>
            <a:r>
              <a:rPr lang="en-GB" sz="1000" dirty="0"/>
              <a:t> of Swedish </a:t>
            </a:r>
            <a:r>
              <a:rPr lang="en-GB" sz="1000" b="1" dirty="0"/>
              <a:t>Company</a:t>
            </a:r>
            <a:r>
              <a:rPr lang="en-GB" sz="1000" dirty="0"/>
              <a:t> and its Subsidiary in </a:t>
            </a:r>
            <a:r>
              <a:rPr lang="en-GB" sz="1000" dirty="0" smtClean="0"/>
              <a:t>China,</a:t>
            </a:r>
            <a:r>
              <a:rPr lang="en-GB" sz="1000" dirty="0"/>
              <a:t> </a:t>
            </a:r>
            <a:r>
              <a:rPr lang="en-GB" sz="1000" dirty="0" smtClean="0"/>
              <a:t>www.diva-portal.org/smash/get/diva2:344618/fulltext01</a:t>
            </a:r>
          </a:p>
          <a:p>
            <a:r>
              <a:rPr lang="en-GB" b="1" dirty="0" smtClean="0"/>
              <a:t>What has happened here? How do you think the Swedish manager views the Chinese team? What are the expectations of the Chinese team? What could be done to solve this situation?</a:t>
            </a:r>
          </a:p>
        </p:txBody>
      </p:sp>
    </p:spTree>
    <p:extLst>
      <p:ext uri="{BB962C8B-B14F-4D97-AF65-F5344CB8AC3E}">
        <p14:creationId xmlns:p14="http://schemas.microsoft.com/office/powerpoint/2010/main" val="35057417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dirty="0" smtClean="0"/>
              <a:t>PRACTICAL IMPLICATIONS</a:t>
            </a:r>
            <a:endParaRPr lang="en-GB" dirty="0"/>
          </a:p>
        </p:txBody>
      </p:sp>
      <p:sp>
        <p:nvSpPr>
          <p:cNvPr id="5" name="Content Placeholder 4"/>
          <p:cNvSpPr>
            <a:spLocks noGrp="1"/>
          </p:cNvSpPr>
          <p:nvPr>
            <p:ph idx="1"/>
          </p:nvPr>
        </p:nvSpPr>
        <p:spPr/>
        <p:txBody>
          <a:bodyPr>
            <a:normAutofit fontScale="77500" lnSpcReduction="20000"/>
          </a:bodyPr>
          <a:lstStyle/>
          <a:p>
            <a:pPr algn="just">
              <a:spcBef>
                <a:spcPts val="600"/>
              </a:spcBef>
              <a:spcAft>
                <a:spcPts val="600"/>
              </a:spcAft>
            </a:pPr>
            <a:r>
              <a:rPr lang="en-GB" sz="2400" dirty="0"/>
              <a:t>Low-context managers often do not take the time that it needs to build the relationships that make communication in high context societies effective.</a:t>
            </a:r>
          </a:p>
          <a:p>
            <a:pPr algn="just">
              <a:spcBef>
                <a:spcPts val="600"/>
              </a:spcBef>
              <a:spcAft>
                <a:spcPts val="600"/>
              </a:spcAft>
            </a:pPr>
            <a:r>
              <a:rPr lang="en-GB" sz="2400" dirty="0"/>
              <a:t>Low-context managers’ need for explicit communication may appear rude, abrupt and lacking in trust. They may also miss the ‘real’ message because they are not able to read the contextual clues.</a:t>
            </a:r>
          </a:p>
          <a:p>
            <a:pPr algn="just">
              <a:spcBef>
                <a:spcPts val="600"/>
              </a:spcBef>
              <a:spcAft>
                <a:spcPts val="600"/>
              </a:spcAft>
            </a:pPr>
            <a:r>
              <a:rPr lang="en-GB" sz="2400" dirty="0"/>
              <a:t>High-context managers may find the lack of close knit groups and the unavailability of the easy flow of information within the groups difficult. Their low-context counterparts may see them as wanting to be ‘spoon-fed’, as very dependant on others.</a:t>
            </a:r>
          </a:p>
          <a:p>
            <a:pPr algn="just">
              <a:spcBef>
                <a:spcPts val="600"/>
              </a:spcBef>
              <a:spcAft>
                <a:spcPts val="600"/>
              </a:spcAft>
            </a:pPr>
            <a:r>
              <a:rPr lang="en-GB" sz="2400" dirty="0"/>
              <a:t>In many high context cultures, formal meetings are the end of a decision making process, not the place and time where the decision takes place.</a:t>
            </a:r>
          </a:p>
          <a:p>
            <a:endParaRPr lang="en-GB" dirty="0"/>
          </a:p>
        </p:txBody>
      </p:sp>
    </p:spTree>
    <p:extLst>
      <p:ext uri="{BB962C8B-B14F-4D97-AF65-F5344CB8AC3E}">
        <p14:creationId xmlns:p14="http://schemas.microsoft.com/office/powerpoint/2010/main" val="248271883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 HOFSTEDE’S </a:t>
            </a:r>
            <a:r>
              <a:rPr lang="en-GB" dirty="0" smtClean="0"/>
              <a:t>STUDIES </a:t>
            </a:r>
            <a:endParaRPr lang="en-GB" dirty="0"/>
          </a:p>
        </p:txBody>
      </p:sp>
      <p:sp>
        <p:nvSpPr>
          <p:cNvPr id="3" name="Content Placeholder 2"/>
          <p:cNvSpPr>
            <a:spLocks noGrp="1"/>
          </p:cNvSpPr>
          <p:nvPr>
            <p:ph idx="1"/>
          </p:nvPr>
        </p:nvSpPr>
        <p:spPr/>
        <p:txBody>
          <a:bodyPr/>
          <a:lstStyle/>
          <a:p>
            <a:pPr>
              <a:buNone/>
            </a:pPr>
            <a:r>
              <a:rPr lang="en-GB" dirty="0" smtClean="0"/>
              <a:t>	</a:t>
            </a:r>
            <a:endParaRPr lang="en-GB" dirty="0"/>
          </a:p>
        </p:txBody>
      </p:sp>
      <p:sp>
        <p:nvSpPr>
          <p:cNvPr id="4" name="Rectangle 3"/>
          <p:cNvSpPr txBox="1">
            <a:spLocks noChangeArrowheads="1"/>
          </p:cNvSpPr>
          <p:nvPr/>
        </p:nvSpPr>
        <p:spPr>
          <a:xfrm>
            <a:off x="2208213" y="1341438"/>
            <a:ext cx="7772400" cy="4343400"/>
          </a:xfrm>
          <a:prstGeom prst="rect">
            <a:avLst/>
          </a:prstGeom>
        </p:spPr>
        <p:txBody>
          <a:bodyPr vert="horz" lIns="91440" tIns="45720" rIns="91440" bIns="45720" rtlCol="0">
            <a:normAutofit/>
          </a:bodyPr>
          <a:lstStyle/>
          <a:p>
            <a:pPr marL="342900" indent="-342900" defTabSz="914400">
              <a:lnSpc>
                <a:spcPct val="90000"/>
              </a:lnSpc>
              <a:spcBef>
                <a:spcPct val="20000"/>
              </a:spcBef>
              <a:buFont typeface="Arial" pitchFamily="34" charset="0"/>
              <a:buChar char="•"/>
              <a:defRPr/>
            </a:pPr>
            <a:endParaRPr lang="en-GB" sz="2400" dirty="0"/>
          </a:p>
        </p:txBody>
      </p:sp>
      <p:sp>
        <p:nvSpPr>
          <p:cNvPr id="9" name="TextBox 8"/>
          <p:cNvSpPr txBox="1"/>
          <p:nvPr/>
        </p:nvSpPr>
        <p:spPr>
          <a:xfrm>
            <a:off x="2495600" y="1916833"/>
            <a:ext cx="7848872" cy="4924425"/>
          </a:xfrm>
          <a:prstGeom prst="rect">
            <a:avLst/>
          </a:prstGeom>
          <a:noFill/>
        </p:spPr>
        <p:txBody>
          <a:bodyPr wrap="square" rtlCol="0">
            <a:spAutoFit/>
          </a:bodyPr>
          <a:lstStyle/>
          <a:p>
            <a:pPr marL="265113" indent="-265113" algn="just">
              <a:spcBef>
                <a:spcPts val="600"/>
              </a:spcBef>
              <a:spcAft>
                <a:spcPts val="600"/>
              </a:spcAft>
              <a:buFont typeface="Arial" pitchFamily="34" charset="0"/>
              <a:buChar char="•"/>
            </a:pPr>
            <a:r>
              <a:rPr lang="en-GB" sz="2400" dirty="0"/>
              <a:t>Original research conducted in the 70s</a:t>
            </a:r>
          </a:p>
          <a:p>
            <a:pPr marL="265113" indent="-265113" algn="just">
              <a:spcBef>
                <a:spcPts val="600"/>
              </a:spcBef>
              <a:spcAft>
                <a:spcPts val="600"/>
              </a:spcAft>
              <a:buFont typeface="Arial" pitchFamily="34" charset="0"/>
              <a:buChar char="•"/>
            </a:pPr>
            <a:r>
              <a:rPr lang="en-GB" sz="2400" dirty="0"/>
              <a:t>IBM employees in 43 countries assessed on four cultural dimensions</a:t>
            </a:r>
          </a:p>
          <a:p>
            <a:pPr marL="265113" indent="-265113" algn="just">
              <a:spcBef>
                <a:spcPts val="600"/>
              </a:spcBef>
              <a:spcAft>
                <a:spcPts val="600"/>
              </a:spcAft>
              <a:buFont typeface="Arial" pitchFamily="34" charset="0"/>
              <a:buChar char="•"/>
            </a:pPr>
            <a:r>
              <a:rPr lang="en-GB" sz="2400" dirty="0"/>
              <a:t>Later on two additional dimensions and further countries added</a:t>
            </a:r>
          </a:p>
          <a:p>
            <a:pPr marL="265113" indent="-265113" algn="just">
              <a:spcBef>
                <a:spcPts val="600"/>
              </a:spcBef>
              <a:spcAft>
                <a:spcPts val="600"/>
              </a:spcAft>
              <a:buFont typeface="Arial" pitchFamily="34" charset="0"/>
              <a:buChar char="•"/>
            </a:pPr>
            <a:r>
              <a:rPr lang="en-GB" sz="2400" dirty="0"/>
              <a:t>Still the most widely quoted cultural research in the business/management literature</a:t>
            </a:r>
          </a:p>
          <a:p>
            <a:pPr marL="265113" indent="-265113" algn="just">
              <a:spcBef>
                <a:spcPts val="600"/>
              </a:spcBef>
              <a:spcAft>
                <a:spcPts val="600"/>
              </a:spcAft>
              <a:buFont typeface="Arial" pitchFamily="34" charset="0"/>
              <a:buChar char="•"/>
            </a:pPr>
            <a:r>
              <a:rPr lang="en-GB" sz="2400" dirty="0"/>
              <a:t>Subsequent research has identified similar concepts.</a:t>
            </a:r>
          </a:p>
          <a:p>
            <a:pPr marL="265113" indent="-265113" algn="just">
              <a:spcBef>
                <a:spcPts val="600"/>
              </a:spcBef>
              <a:spcAft>
                <a:spcPts val="600"/>
              </a:spcAft>
              <a:buFont typeface="Arial" pitchFamily="34" charset="0"/>
              <a:buChar char="•"/>
            </a:pPr>
            <a:r>
              <a:rPr lang="en-GB" sz="2400" dirty="0"/>
              <a:t>Useful for quick assessment of key cultural differences</a:t>
            </a:r>
          </a:p>
        </p:txBody>
      </p:sp>
    </p:spTree>
    <p:extLst>
      <p:ext uri="{BB962C8B-B14F-4D97-AF65-F5344CB8AC3E}">
        <p14:creationId xmlns:p14="http://schemas.microsoft.com/office/powerpoint/2010/main" val="311046248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dirty="0"/>
              <a:t>POWER DISTANCE/INDIVIDUALISM DIMENSIONS ACROSS CULTURES </a:t>
            </a:r>
          </a:p>
        </p:txBody>
      </p:sp>
      <p:pic>
        <p:nvPicPr>
          <p:cNvPr id="5" name="Picture 4"/>
          <p:cNvPicPr>
            <a:picLocks noChangeAspect="1" noChangeArrowheads="1"/>
          </p:cNvPicPr>
          <p:nvPr/>
        </p:nvPicPr>
        <p:blipFill>
          <a:blip r:embed="rId2" cstate="print"/>
          <a:srcRect/>
          <a:stretch>
            <a:fillRect/>
          </a:stretch>
        </p:blipFill>
        <p:spPr bwMode="auto">
          <a:xfrm>
            <a:off x="4066622" y="1814870"/>
            <a:ext cx="6265863" cy="4673600"/>
          </a:xfrm>
          <a:prstGeom prst="rect">
            <a:avLst/>
          </a:prstGeom>
          <a:noFill/>
          <a:ln w="9525">
            <a:noFill/>
            <a:miter lim="800000"/>
            <a:headEnd/>
            <a:tailEnd/>
          </a:ln>
        </p:spPr>
      </p:pic>
      <p:sp>
        <p:nvSpPr>
          <p:cNvPr id="6" name="Rectangle 5"/>
          <p:cNvSpPr>
            <a:spLocks noChangeArrowheads="1"/>
          </p:cNvSpPr>
          <p:nvPr/>
        </p:nvSpPr>
        <p:spPr bwMode="auto">
          <a:xfrm>
            <a:off x="1775520" y="2348880"/>
            <a:ext cx="1748730" cy="459100"/>
          </a:xfrm>
          <a:prstGeom prst="rect">
            <a:avLst/>
          </a:prstGeom>
          <a:noFill/>
          <a:ln w="12700">
            <a:noFill/>
            <a:miter lim="800000"/>
            <a:headEnd/>
            <a:tailEnd/>
          </a:ln>
        </p:spPr>
        <p:txBody>
          <a:bodyPr wrap="square" lIns="90488" tIns="44450" rIns="90488" bIns="44450">
            <a:spAutoFit/>
          </a:bodyPr>
          <a:lstStyle/>
          <a:p>
            <a:pPr algn="ctr" defTabSz="762000"/>
            <a:r>
              <a:rPr lang="en-GB" sz="1200" b="1" i="1" dirty="0">
                <a:latin typeface="Century Schoolbook" pitchFamily="18" charset="0"/>
              </a:rPr>
              <a:t>Source: </a:t>
            </a:r>
          </a:p>
          <a:p>
            <a:pPr algn="ctr" defTabSz="762000"/>
            <a:r>
              <a:rPr lang="en-GB" sz="1200" b="1" i="1" dirty="0" err="1">
                <a:latin typeface="Century Schoolbook" pitchFamily="18" charset="0"/>
              </a:rPr>
              <a:t>Hofstede</a:t>
            </a:r>
            <a:r>
              <a:rPr lang="en-GB" sz="1200" b="1" i="1" dirty="0">
                <a:latin typeface="Century Schoolbook" pitchFamily="18" charset="0"/>
              </a:rPr>
              <a:t> (2003)</a:t>
            </a:r>
          </a:p>
        </p:txBody>
      </p:sp>
      <p:sp>
        <p:nvSpPr>
          <p:cNvPr id="7" name="TextBox 6"/>
          <p:cNvSpPr txBox="1"/>
          <p:nvPr/>
        </p:nvSpPr>
        <p:spPr>
          <a:xfrm>
            <a:off x="1991544" y="6165305"/>
            <a:ext cx="8496944" cy="646331"/>
          </a:xfrm>
          <a:prstGeom prst="rect">
            <a:avLst/>
          </a:prstGeom>
          <a:noFill/>
        </p:spPr>
        <p:txBody>
          <a:bodyPr wrap="square" rtlCol="0">
            <a:spAutoFit/>
          </a:bodyPr>
          <a:lstStyle/>
          <a:p>
            <a:r>
              <a:rPr lang="en-GB" b="1" i="1" dirty="0"/>
              <a:t>Have a look at </a:t>
            </a:r>
            <a:r>
              <a:rPr lang="en-GB" b="1" i="1" dirty="0" err="1"/>
              <a:t>Geert</a:t>
            </a:r>
            <a:r>
              <a:rPr lang="en-GB" b="1" i="1" dirty="0"/>
              <a:t> </a:t>
            </a:r>
            <a:r>
              <a:rPr lang="en-GB" b="1" i="1" dirty="0" err="1"/>
              <a:t>Hofstede’s</a:t>
            </a:r>
            <a:r>
              <a:rPr lang="en-GB" b="1" i="1" dirty="0"/>
              <a:t> interactive website: http://www.geert-hofstede.com</a:t>
            </a:r>
            <a:r>
              <a:rPr lang="en-GB" dirty="0"/>
              <a:t>/!</a:t>
            </a:r>
          </a:p>
        </p:txBody>
      </p:sp>
    </p:spTree>
    <p:extLst>
      <p:ext uri="{BB962C8B-B14F-4D97-AF65-F5344CB8AC3E}">
        <p14:creationId xmlns:p14="http://schemas.microsoft.com/office/powerpoint/2010/main" val="60130017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ISSUES TO BE AWARE OF:</a:t>
            </a:r>
            <a:endParaRPr lang="en-GB" dirty="0"/>
          </a:p>
        </p:txBody>
      </p:sp>
      <p:sp>
        <p:nvSpPr>
          <p:cNvPr id="3" name="Content Placeholder 2"/>
          <p:cNvSpPr>
            <a:spLocks noGrp="1"/>
          </p:cNvSpPr>
          <p:nvPr>
            <p:ph idx="1"/>
          </p:nvPr>
        </p:nvSpPr>
        <p:spPr/>
        <p:txBody>
          <a:bodyPr/>
          <a:lstStyle/>
          <a:p>
            <a:pPr>
              <a:buNone/>
            </a:pPr>
            <a:r>
              <a:rPr lang="en-GB" dirty="0" smtClean="0"/>
              <a:t>	</a:t>
            </a:r>
            <a:endParaRPr lang="en-GB" dirty="0"/>
          </a:p>
        </p:txBody>
      </p:sp>
      <p:sp>
        <p:nvSpPr>
          <p:cNvPr id="4" name="Rectangle 3"/>
          <p:cNvSpPr txBox="1">
            <a:spLocks noChangeArrowheads="1"/>
          </p:cNvSpPr>
          <p:nvPr/>
        </p:nvSpPr>
        <p:spPr>
          <a:xfrm>
            <a:off x="2208213" y="1341438"/>
            <a:ext cx="7772400" cy="4343400"/>
          </a:xfrm>
          <a:prstGeom prst="rect">
            <a:avLst/>
          </a:prstGeom>
        </p:spPr>
        <p:txBody>
          <a:bodyPr vert="horz" lIns="91440" tIns="45720" rIns="91440" bIns="45720" rtlCol="0">
            <a:normAutofit/>
          </a:bodyPr>
          <a:lstStyle/>
          <a:p>
            <a:pPr marL="342900" indent="-342900" defTabSz="914400">
              <a:lnSpc>
                <a:spcPct val="90000"/>
              </a:lnSpc>
              <a:spcBef>
                <a:spcPct val="20000"/>
              </a:spcBef>
              <a:buFont typeface="Arial" pitchFamily="34" charset="0"/>
              <a:buChar char="•"/>
              <a:defRPr/>
            </a:pPr>
            <a:endParaRPr lang="en-GB" sz="2400" dirty="0"/>
          </a:p>
        </p:txBody>
      </p:sp>
      <p:sp>
        <p:nvSpPr>
          <p:cNvPr id="9" name="TextBox 8"/>
          <p:cNvSpPr txBox="1"/>
          <p:nvPr/>
        </p:nvSpPr>
        <p:spPr>
          <a:xfrm>
            <a:off x="2207568" y="1268760"/>
            <a:ext cx="8172400" cy="5509200"/>
          </a:xfrm>
          <a:prstGeom prst="rect">
            <a:avLst/>
          </a:prstGeom>
          <a:noFill/>
        </p:spPr>
        <p:txBody>
          <a:bodyPr wrap="square" rtlCol="0">
            <a:spAutoFit/>
          </a:bodyPr>
          <a:lstStyle/>
          <a:p>
            <a:pPr marL="265113" indent="-265113">
              <a:spcBef>
                <a:spcPts val="600"/>
              </a:spcBef>
              <a:spcAft>
                <a:spcPts val="600"/>
              </a:spcAft>
              <a:buFont typeface="Arial" pitchFamily="34" charset="0"/>
              <a:buChar char="•"/>
            </a:pPr>
            <a:r>
              <a:rPr lang="en-GB" sz="2400" dirty="0" smtClean="0"/>
              <a:t>Original </a:t>
            </a:r>
            <a:r>
              <a:rPr lang="en-GB" sz="2400" dirty="0"/>
              <a:t>research now </a:t>
            </a:r>
            <a:r>
              <a:rPr lang="en-GB" sz="2400" dirty="0" smtClean="0"/>
              <a:t>over </a:t>
            </a:r>
            <a:r>
              <a:rPr lang="en-GB" sz="2400" dirty="0"/>
              <a:t>40 years  old – cultures change over time</a:t>
            </a:r>
          </a:p>
          <a:p>
            <a:pPr marL="265113" indent="-265113">
              <a:spcBef>
                <a:spcPts val="600"/>
              </a:spcBef>
              <a:spcAft>
                <a:spcPts val="600"/>
              </a:spcAft>
              <a:buFont typeface="Arial" pitchFamily="34" charset="0"/>
              <a:buChar char="•"/>
            </a:pPr>
            <a:r>
              <a:rPr lang="en-GB" sz="2400" dirty="0"/>
              <a:t>IBM employees not necessarily representative of a country’s general population</a:t>
            </a:r>
          </a:p>
          <a:p>
            <a:pPr marL="265113" indent="-265113">
              <a:spcBef>
                <a:spcPts val="600"/>
              </a:spcBef>
              <a:spcAft>
                <a:spcPts val="600"/>
              </a:spcAft>
              <a:buFont typeface="Arial" pitchFamily="34" charset="0"/>
              <a:buChar char="•"/>
            </a:pPr>
            <a:r>
              <a:rPr lang="en-GB" sz="2400" dirty="0"/>
              <a:t>Very small numbers in some countries, some countries not included at all. Some countries in the Middle East and Africa were grouped together due to lack of data – despite probable cultural differences. </a:t>
            </a:r>
          </a:p>
          <a:p>
            <a:pPr marL="265113" indent="-265113">
              <a:spcBef>
                <a:spcPts val="600"/>
              </a:spcBef>
              <a:spcAft>
                <a:spcPts val="600"/>
              </a:spcAft>
              <a:buFont typeface="Arial" pitchFamily="34" charset="0"/>
              <a:buChar char="•"/>
            </a:pPr>
            <a:r>
              <a:rPr lang="en-GB" sz="2400" dirty="0"/>
              <a:t>Values are relative</a:t>
            </a:r>
          </a:p>
          <a:p>
            <a:pPr marL="265113" indent="-265113">
              <a:spcBef>
                <a:spcPts val="600"/>
              </a:spcBef>
              <a:spcAft>
                <a:spcPts val="600"/>
              </a:spcAft>
              <a:buFont typeface="Arial" pitchFamily="34" charset="0"/>
              <a:buChar char="•"/>
            </a:pPr>
            <a:r>
              <a:rPr lang="en-GB" sz="2400" dirty="0"/>
              <a:t>Stereotyping must be avoided – people’s individual characteristics may vary considerable from their national average.</a:t>
            </a:r>
          </a:p>
        </p:txBody>
      </p:sp>
    </p:spTree>
    <p:extLst>
      <p:ext uri="{BB962C8B-B14F-4D97-AF65-F5344CB8AC3E}">
        <p14:creationId xmlns:p14="http://schemas.microsoft.com/office/powerpoint/2010/main" val="420655776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HOFSTEDE’S CRITERIA (</a:t>
            </a:r>
            <a:r>
              <a:rPr lang="en-GB" dirty="0" smtClean="0"/>
              <a:t>2010)</a:t>
            </a:r>
            <a:endParaRPr lang="en-GB" dirty="0"/>
          </a:p>
        </p:txBody>
      </p:sp>
      <p:sp>
        <p:nvSpPr>
          <p:cNvPr id="3" name="Content Placeholder 2"/>
          <p:cNvSpPr>
            <a:spLocks noGrp="1"/>
          </p:cNvSpPr>
          <p:nvPr>
            <p:ph idx="1"/>
          </p:nvPr>
        </p:nvSpPr>
        <p:spPr/>
        <p:txBody>
          <a:bodyPr/>
          <a:lstStyle/>
          <a:p>
            <a:pPr>
              <a:buNone/>
            </a:pPr>
            <a:r>
              <a:rPr lang="en-GB" dirty="0" smtClean="0"/>
              <a:t>	</a:t>
            </a:r>
            <a:endParaRPr lang="en-GB" dirty="0"/>
          </a:p>
        </p:txBody>
      </p:sp>
      <p:sp>
        <p:nvSpPr>
          <p:cNvPr id="4" name="Rectangle 3"/>
          <p:cNvSpPr txBox="1">
            <a:spLocks noChangeArrowheads="1"/>
          </p:cNvSpPr>
          <p:nvPr/>
        </p:nvSpPr>
        <p:spPr>
          <a:xfrm>
            <a:off x="2783632" y="1412776"/>
            <a:ext cx="7884368" cy="4752528"/>
          </a:xfrm>
          <a:prstGeom prst="rect">
            <a:avLst/>
          </a:prstGeom>
        </p:spPr>
        <p:txBody>
          <a:bodyPr vert="horz" lIns="91440" tIns="45720" rIns="91440" bIns="45720" rtlCol="0">
            <a:normAutofit fontScale="85000" lnSpcReduction="20000"/>
          </a:bodyPr>
          <a:lstStyle/>
          <a:p>
            <a:pPr marL="342900" indent="-342900" defTabSz="914400">
              <a:lnSpc>
                <a:spcPct val="90000"/>
              </a:lnSpc>
              <a:spcBef>
                <a:spcPts val="600"/>
              </a:spcBef>
              <a:spcAft>
                <a:spcPts val="600"/>
              </a:spcAft>
              <a:buFont typeface="Arial" pitchFamily="34" charset="0"/>
              <a:buChar char="•"/>
              <a:defRPr/>
            </a:pPr>
            <a:r>
              <a:rPr lang="en-GB" sz="2800" dirty="0"/>
              <a:t>Individualism</a:t>
            </a:r>
          </a:p>
          <a:p>
            <a:pPr marL="742950" lvl="1" indent="-285750" defTabSz="914400">
              <a:lnSpc>
                <a:spcPct val="90000"/>
              </a:lnSpc>
              <a:spcBef>
                <a:spcPts val="600"/>
              </a:spcBef>
              <a:spcAft>
                <a:spcPts val="600"/>
              </a:spcAft>
              <a:buFont typeface="Arial" pitchFamily="34" charset="0"/>
              <a:buChar char="–"/>
              <a:defRPr/>
            </a:pPr>
            <a:r>
              <a:rPr lang="en-GB" sz="2400" dirty="0"/>
              <a:t>Affects the way people live together</a:t>
            </a:r>
          </a:p>
          <a:p>
            <a:pPr marL="342900" indent="-342900" defTabSz="914400">
              <a:lnSpc>
                <a:spcPct val="90000"/>
              </a:lnSpc>
              <a:spcBef>
                <a:spcPts val="600"/>
              </a:spcBef>
              <a:spcAft>
                <a:spcPts val="600"/>
              </a:spcAft>
              <a:buFont typeface="Arial" pitchFamily="34" charset="0"/>
              <a:buChar char="•"/>
              <a:defRPr/>
            </a:pPr>
            <a:r>
              <a:rPr lang="en-GB" sz="2800" dirty="0"/>
              <a:t>Power distance</a:t>
            </a:r>
          </a:p>
          <a:p>
            <a:pPr marL="742950" lvl="1" indent="-285750" defTabSz="914400">
              <a:lnSpc>
                <a:spcPct val="90000"/>
              </a:lnSpc>
              <a:spcBef>
                <a:spcPts val="600"/>
              </a:spcBef>
              <a:spcAft>
                <a:spcPts val="600"/>
              </a:spcAft>
              <a:buFont typeface="Arial" pitchFamily="34" charset="0"/>
              <a:buChar char="–"/>
              <a:defRPr/>
            </a:pPr>
            <a:r>
              <a:rPr lang="en-GB" sz="2400" dirty="0"/>
              <a:t>Dealing with human inequality</a:t>
            </a:r>
          </a:p>
          <a:p>
            <a:pPr marL="342900" indent="-342900" defTabSz="914400">
              <a:lnSpc>
                <a:spcPct val="90000"/>
              </a:lnSpc>
              <a:spcBef>
                <a:spcPts val="600"/>
              </a:spcBef>
              <a:spcAft>
                <a:spcPts val="600"/>
              </a:spcAft>
              <a:buFont typeface="Arial" pitchFamily="34" charset="0"/>
              <a:buChar char="•"/>
              <a:defRPr/>
            </a:pPr>
            <a:r>
              <a:rPr lang="en-GB" sz="2800" dirty="0"/>
              <a:t>Uncertainty avoidance</a:t>
            </a:r>
          </a:p>
          <a:p>
            <a:pPr marL="742950" lvl="1" indent="-285750" defTabSz="914400">
              <a:lnSpc>
                <a:spcPct val="90000"/>
              </a:lnSpc>
              <a:spcBef>
                <a:spcPts val="600"/>
              </a:spcBef>
              <a:spcAft>
                <a:spcPts val="600"/>
              </a:spcAft>
              <a:buFont typeface="Arial" pitchFamily="34" charset="0"/>
              <a:buChar char="–"/>
              <a:defRPr/>
            </a:pPr>
            <a:r>
              <a:rPr lang="en-GB" sz="2400" dirty="0"/>
              <a:t>Managing future uncertainty</a:t>
            </a:r>
          </a:p>
          <a:p>
            <a:pPr marL="342900" indent="-342900" defTabSz="914400">
              <a:lnSpc>
                <a:spcPct val="90000"/>
              </a:lnSpc>
              <a:spcBef>
                <a:spcPts val="600"/>
              </a:spcBef>
              <a:spcAft>
                <a:spcPts val="600"/>
              </a:spcAft>
              <a:buFont typeface="Arial" pitchFamily="34" charset="0"/>
              <a:buChar char="•"/>
              <a:defRPr/>
            </a:pPr>
            <a:r>
              <a:rPr lang="en-GB" sz="2800" dirty="0"/>
              <a:t>Masculinity</a:t>
            </a:r>
          </a:p>
          <a:p>
            <a:pPr marL="742950" lvl="1" indent="-285750" defTabSz="914400">
              <a:lnSpc>
                <a:spcPct val="90000"/>
              </a:lnSpc>
              <a:spcBef>
                <a:spcPts val="600"/>
              </a:spcBef>
              <a:spcAft>
                <a:spcPts val="600"/>
              </a:spcAft>
              <a:buFont typeface="Arial" pitchFamily="34" charset="0"/>
              <a:buChar char="–"/>
              <a:defRPr/>
            </a:pPr>
            <a:r>
              <a:rPr lang="en-GB" sz="2400" dirty="0"/>
              <a:t>Male / female traits</a:t>
            </a:r>
          </a:p>
          <a:p>
            <a:pPr marL="342900" indent="-342900" defTabSz="914400">
              <a:lnSpc>
                <a:spcPct val="90000"/>
              </a:lnSpc>
              <a:spcBef>
                <a:spcPts val="600"/>
              </a:spcBef>
              <a:spcAft>
                <a:spcPts val="600"/>
              </a:spcAft>
              <a:buFont typeface="Arial" pitchFamily="34" charset="0"/>
              <a:buChar char="•"/>
              <a:defRPr/>
            </a:pPr>
            <a:r>
              <a:rPr lang="en-GB" sz="2800" dirty="0"/>
              <a:t>Confucian dynamism/time orientation</a:t>
            </a:r>
          </a:p>
          <a:p>
            <a:pPr marL="742950" lvl="1" indent="-285750" defTabSz="914400">
              <a:lnSpc>
                <a:spcPct val="90000"/>
              </a:lnSpc>
              <a:spcBef>
                <a:spcPts val="600"/>
              </a:spcBef>
              <a:spcAft>
                <a:spcPts val="600"/>
              </a:spcAft>
              <a:buFont typeface="Arial" pitchFamily="34" charset="0"/>
              <a:buChar char="–"/>
              <a:defRPr/>
            </a:pPr>
            <a:r>
              <a:rPr lang="en-GB" sz="2400" dirty="0"/>
              <a:t>Universalistic or particularistic</a:t>
            </a:r>
          </a:p>
          <a:p>
            <a:pPr marL="342900" indent="-342900">
              <a:lnSpc>
                <a:spcPct val="90000"/>
              </a:lnSpc>
              <a:spcBef>
                <a:spcPts val="600"/>
              </a:spcBef>
              <a:spcAft>
                <a:spcPts val="600"/>
              </a:spcAft>
              <a:buFont typeface="Arial" pitchFamily="34" charset="0"/>
              <a:buChar char="•"/>
              <a:defRPr/>
            </a:pPr>
            <a:r>
              <a:rPr lang="en-GB" sz="2800" dirty="0"/>
              <a:t>Indulgence/self </a:t>
            </a:r>
            <a:r>
              <a:rPr lang="en-GB" sz="2800" dirty="0" err="1"/>
              <a:t>contraint</a:t>
            </a:r>
            <a:endParaRPr lang="en-GB" sz="2800" dirty="0"/>
          </a:p>
          <a:p>
            <a:pPr lvl="1">
              <a:lnSpc>
                <a:spcPct val="90000"/>
              </a:lnSpc>
              <a:spcBef>
                <a:spcPts val="600"/>
              </a:spcBef>
              <a:spcAft>
                <a:spcPts val="600"/>
              </a:spcAft>
              <a:defRPr/>
            </a:pPr>
            <a:r>
              <a:rPr lang="en-GB" sz="2800" dirty="0"/>
              <a:t>- </a:t>
            </a:r>
            <a:r>
              <a:rPr lang="en-GB" sz="2300" dirty="0"/>
              <a:t>Freedom to express/gratify needs</a:t>
            </a:r>
          </a:p>
          <a:p>
            <a:pPr marL="800100" lvl="1" indent="-342900">
              <a:lnSpc>
                <a:spcPct val="90000"/>
              </a:lnSpc>
              <a:spcBef>
                <a:spcPts val="600"/>
              </a:spcBef>
              <a:spcAft>
                <a:spcPts val="600"/>
              </a:spcAft>
              <a:buFont typeface="Arial" pitchFamily="34" charset="0"/>
              <a:buChar char="•"/>
              <a:defRPr/>
            </a:pPr>
            <a:endParaRPr lang="en-GB" sz="2800" dirty="0"/>
          </a:p>
          <a:p>
            <a:pPr marL="800100" lvl="1" indent="-342900">
              <a:lnSpc>
                <a:spcPct val="90000"/>
              </a:lnSpc>
              <a:spcBef>
                <a:spcPts val="600"/>
              </a:spcBef>
              <a:spcAft>
                <a:spcPts val="600"/>
              </a:spcAft>
              <a:buFont typeface="Arial" pitchFamily="34" charset="0"/>
              <a:buChar char="•"/>
              <a:defRPr/>
            </a:pPr>
            <a:endParaRPr lang="en-GB" sz="2800" dirty="0"/>
          </a:p>
          <a:p>
            <a:pPr marL="285750" indent="-285750">
              <a:lnSpc>
                <a:spcPct val="90000"/>
              </a:lnSpc>
              <a:spcBef>
                <a:spcPts val="600"/>
              </a:spcBef>
              <a:spcAft>
                <a:spcPts val="600"/>
              </a:spcAft>
              <a:buFont typeface="Arial" pitchFamily="34" charset="0"/>
              <a:buChar char="–"/>
              <a:defRPr/>
            </a:pPr>
            <a:endParaRPr lang="en-GB" sz="2400" dirty="0"/>
          </a:p>
        </p:txBody>
      </p:sp>
      <p:pic>
        <p:nvPicPr>
          <p:cNvPr id="5" name="Picture 7" descr="MPj04358830000[1]"/>
          <p:cNvPicPr>
            <a:picLocks noChangeAspect="1" noChangeArrowheads="1"/>
          </p:cNvPicPr>
          <p:nvPr/>
        </p:nvPicPr>
        <p:blipFill>
          <a:blip r:embed="rId2" cstate="print"/>
          <a:srcRect/>
          <a:stretch>
            <a:fillRect/>
          </a:stretch>
        </p:blipFill>
        <p:spPr bwMode="auto">
          <a:xfrm>
            <a:off x="8832850" y="1501776"/>
            <a:ext cx="1460500" cy="1033463"/>
          </a:xfrm>
          <a:prstGeom prst="rect">
            <a:avLst/>
          </a:prstGeom>
          <a:noFill/>
          <a:ln w="9525">
            <a:noFill/>
            <a:miter lim="800000"/>
            <a:headEnd/>
            <a:tailEnd/>
          </a:ln>
        </p:spPr>
      </p:pic>
      <p:pic>
        <p:nvPicPr>
          <p:cNvPr id="6" name="Picture 4" descr="MCj03188840000[1]"/>
          <p:cNvPicPr>
            <a:picLocks noChangeAspect="1" noChangeArrowheads="1"/>
          </p:cNvPicPr>
          <p:nvPr/>
        </p:nvPicPr>
        <p:blipFill>
          <a:blip r:embed="rId3" cstate="print"/>
          <a:srcRect/>
          <a:stretch>
            <a:fillRect/>
          </a:stretch>
        </p:blipFill>
        <p:spPr bwMode="auto">
          <a:xfrm>
            <a:off x="8832850" y="2916548"/>
            <a:ext cx="1239837" cy="1135063"/>
          </a:xfrm>
          <a:prstGeom prst="rect">
            <a:avLst/>
          </a:prstGeom>
          <a:noFill/>
          <a:ln w="9525">
            <a:noFill/>
            <a:miter lim="800000"/>
            <a:headEnd/>
            <a:tailEnd/>
          </a:ln>
        </p:spPr>
      </p:pic>
      <p:pic>
        <p:nvPicPr>
          <p:cNvPr id="7" name="Picture 5" descr="MCj03323000000[1]"/>
          <p:cNvPicPr>
            <a:picLocks noChangeAspect="1" noChangeArrowheads="1"/>
          </p:cNvPicPr>
          <p:nvPr/>
        </p:nvPicPr>
        <p:blipFill>
          <a:blip r:embed="rId4" cstate="print"/>
          <a:srcRect/>
          <a:stretch>
            <a:fillRect/>
          </a:stretch>
        </p:blipFill>
        <p:spPr bwMode="auto">
          <a:xfrm>
            <a:off x="9823028" y="4432920"/>
            <a:ext cx="774348" cy="872505"/>
          </a:xfrm>
          <a:prstGeom prst="rect">
            <a:avLst/>
          </a:prstGeom>
          <a:noFill/>
          <a:ln w="9525">
            <a:noFill/>
            <a:miter lim="800000"/>
            <a:headEnd/>
            <a:tailEnd/>
          </a:ln>
        </p:spPr>
      </p:pic>
      <p:pic>
        <p:nvPicPr>
          <p:cNvPr id="8" name="Picture 6" descr="MCj03322980000[1]"/>
          <p:cNvPicPr>
            <a:picLocks noChangeAspect="1" noChangeArrowheads="1"/>
          </p:cNvPicPr>
          <p:nvPr/>
        </p:nvPicPr>
        <p:blipFill>
          <a:blip r:embed="rId5" cstate="print"/>
          <a:srcRect/>
          <a:stretch>
            <a:fillRect/>
          </a:stretch>
        </p:blipFill>
        <p:spPr bwMode="auto">
          <a:xfrm>
            <a:off x="9118952" y="5024984"/>
            <a:ext cx="704076" cy="792758"/>
          </a:xfrm>
          <a:prstGeom prst="rect">
            <a:avLst/>
          </a:prstGeom>
          <a:noFill/>
          <a:ln w="9525">
            <a:noFill/>
            <a:miter lim="800000"/>
            <a:headEnd/>
            <a:tailEnd/>
          </a:ln>
        </p:spPr>
      </p:pic>
    </p:spTree>
    <p:extLst>
      <p:ext uri="{BB962C8B-B14F-4D97-AF65-F5344CB8AC3E}">
        <p14:creationId xmlns:p14="http://schemas.microsoft.com/office/powerpoint/2010/main" val="1906620393"/>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a:t>
            </a:r>
            <a:endParaRPr lang="en-GB" dirty="0"/>
          </a:p>
        </p:txBody>
      </p:sp>
      <p:sp>
        <p:nvSpPr>
          <p:cNvPr id="3" name="Content Placeholder 2"/>
          <p:cNvSpPr>
            <a:spLocks noGrp="1"/>
          </p:cNvSpPr>
          <p:nvPr>
            <p:ph idx="1"/>
          </p:nvPr>
        </p:nvSpPr>
        <p:spPr/>
        <p:txBody>
          <a:bodyPr/>
          <a:lstStyle/>
          <a:p>
            <a:r>
              <a:rPr lang="en-GB" dirty="0" smtClean="0"/>
              <a:t>Communication</a:t>
            </a:r>
            <a:r>
              <a:rPr lang="en-US" altLang="en-US" dirty="0"/>
              <a:t> </a:t>
            </a:r>
            <a:r>
              <a:rPr lang="en-US" altLang="en-US" dirty="0" smtClean="0"/>
              <a:t>is the </a:t>
            </a:r>
            <a:r>
              <a:rPr lang="en-US" altLang="en-US" dirty="0"/>
              <a:t>process of communication is what allows us to interact with other people; </a:t>
            </a:r>
            <a:r>
              <a:rPr lang="en-US" altLang="en-US" dirty="0" smtClean="0"/>
              <a:t>it can be interrupted by a number of factors. </a:t>
            </a:r>
            <a:endParaRPr lang="en-US" altLang="en-US" dirty="0"/>
          </a:p>
          <a:p>
            <a:r>
              <a:rPr lang="en-US" dirty="0" smtClean="0"/>
              <a:t>A key factor interrupting communications are cultural differences.</a:t>
            </a:r>
          </a:p>
          <a:p>
            <a:r>
              <a:rPr lang="en-US" dirty="0" smtClean="0"/>
              <a:t>Several authors have developed models trying to capture different aspects of culture</a:t>
            </a:r>
          </a:p>
          <a:p>
            <a:r>
              <a:rPr lang="en-US" dirty="0" smtClean="0"/>
              <a:t>Key models are Hall’s high context versus low context frameworks and</a:t>
            </a:r>
            <a:r>
              <a:rPr lang="en-GB" dirty="0" smtClean="0"/>
              <a:t> </a:t>
            </a:r>
            <a:r>
              <a:rPr lang="en-GB" dirty="0"/>
              <a:t>Geert </a:t>
            </a:r>
            <a:r>
              <a:rPr lang="en-GB" dirty="0" smtClean="0"/>
              <a:t>Hofstede’s six cultural dimensions, </a:t>
            </a:r>
            <a:r>
              <a:rPr lang="en-GB" dirty="0"/>
              <a:t>which, despite some weaknesses, provides a useful and widely used starting point for assessing cultural </a:t>
            </a:r>
            <a:r>
              <a:rPr lang="en-GB" dirty="0" smtClean="0"/>
              <a:t>differences.</a:t>
            </a:r>
            <a:endParaRPr lang="en-GB" dirty="0"/>
          </a:p>
        </p:txBody>
      </p:sp>
    </p:spTree>
    <p:extLst>
      <p:ext uri="{BB962C8B-B14F-4D97-AF65-F5344CB8AC3E}">
        <p14:creationId xmlns:p14="http://schemas.microsoft.com/office/powerpoint/2010/main" val="1430906334"/>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457</TotalTime>
  <Words>1568</Words>
  <Application>Microsoft Office PowerPoint</Application>
  <PresentationFormat>Widescreen</PresentationFormat>
  <Paragraphs>221</Paragraphs>
  <Slides>25</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Arial</vt:lpstr>
      <vt:lpstr>Calibri</vt:lpstr>
      <vt:lpstr>Century Gothic</vt:lpstr>
      <vt:lpstr>Century Schoolbook</vt:lpstr>
      <vt:lpstr>Wingdings</vt:lpstr>
      <vt:lpstr>Wingdings 3</vt:lpstr>
      <vt:lpstr>Wisp</vt:lpstr>
      <vt:lpstr>International Business Communications (Week 1)</vt:lpstr>
      <vt:lpstr>This week, we will:</vt:lpstr>
      <vt:lpstr>Introduction</vt:lpstr>
      <vt:lpstr>International Business Communications</vt:lpstr>
      <vt:lpstr>Verbal vs Non Verbal</vt:lpstr>
      <vt:lpstr>The Communication Equation</vt:lpstr>
      <vt:lpstr>Communication is a 2-way process</vt:lpstr>
      <vt:lpstr>Effective Communication Skills</vt:lpstr>
      <vt:lpstr>Barriers to Effective Communication</vt:lpstr>
      <vt:lpstr>Culture Defined</vt:lpstr>
      <vt:lpstr>How different are we?</vt:lpstr>
      <vt:lpstr>Components of Culture</vt:lpstr>
      <vt:lpstr>Layers of Culture</vt:lpstr>
      <vt:lpstr>Define your own culture</vt:lpstr>
      <vt:lpstr>PowerPoint Presentation</vt:lpstr>
      <vt:lpstr> A Cultural Framework</vt:lpstr>
      <vt:lpstr>HIGH AND LOW CONTEXT COMMUNICATION (HAll)</vt:lpstr>
      <vt:lpstr>HIGH AND LOW CONTEXT COMMUNICATION</vt:lpstr>
      <vt:lpstr>Case study</vt:lpstr>
      <vt:lpstr>PRACTICAL IMPLICATIONS</vt:lpstr>
      <vt:lpstr> HOFSTEDE’S STUDIES </vt:lpstr>
      <vt:lpstr>POWER DISTANCE/INDIVIDUALISM DIMENSIONS ACROSS CULTURES </vt:lpstr>
      <vt:lpstr>ISSUES TO BE AWARE OF:</vt:lpstr>
      <vt:lpstr> HOFSTEDE’S CRITERIA (2010)</vt:lpstr>
      <vt:lpstr>Summary</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Business Communications (Week 1)</dc:title>
  <dc:creator>Antje Cockrill</dc:creator>
  <cp:lastModifiedBy>Antje Cockrill</cp:lastModifiedBy>
  <cp:revision>4</cp:revision>
  <cp:lastPrinted>2017-09-29T08:42:59Z</cp:lastPrinted>
  <dcterms:created xsi:type="dcterms:W3CDTF">2017-09-25T13:12:20Z</dcterms:created>
  <dcterms:modified xsi:type="dcterms:W3CDTF">2017-09-29T09:35:00Z</dcterms:modified>
</cp:coreProperties>
</file>