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omments/modernComment_105_0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8_0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comments/modernComment_109_0.xml" ContentType="application/vnd.ms-powerpoint.comments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73" r:id="rId3"/>
    <p:sldId id="257" r:id="rId4"/>
    <p:sldId id="258" r:id="rId5"/>
    <p:sldId id="272" r:id="rId6"/>
    <p:sldId id="259" r:id="rId7"/>
    <p:sldId id="260" r:id="rId8"/>
    <p:sldId id="261" r:id="rId9"/>
    <p:sldId id="262" r:id="rId10"/>
    <p:sldId id="263" r:id="rId11"/>
    <p:sldId id="264" r:id="rId12"/>
    <p:sldId id="269" r:id="rId13"/>
    <p:sldId id="265" r:id="rId14"/>
    <p:sldId id="270" r:id="rId15"/>
    <p:sldId id="271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8704D08-4053-6E2B-F7A6-487605704DA3}" name="Danielle Gotz Colombo Das Candeias (2231187)" initials="DG" userId="S::2231187@student.uwtsd.ac.uk::58bf94a1-1bfc-4d6c-aaf3-c72f84d343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 snapToObjects="1">
      <p:cViewPr>
        <p:scale>
          <a:sx n="65" d="100"/>
          <a:sy n="65" d="100"/>
        </p:scale>
        <p:origin x="1344" y="-2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0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omments/modernComment_105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7A4DB3D-FBA1-4244-960C-044FEF0E5375}" authorId="{48704D08-4053-6E2B-F7A6-487605704DA3}" created="2026-03-17T17:01:44.468">
    <pc:sldMkLst xmlns:pc="http://schemas.microsoft.com/office/powerpoint/2013/main/command">
      <pc:docMk/>
      <pc:sldMk cId="0" sldId="261"/>
    </pc:sldMkLst>
    <p188:txBody>
      <a:bodyPr/>
      <a:lstStyle/>
      <a:p>
        <a:r>
          <a:rPr lang="en-GB"/>
          <a:t>Include the image of the model</a:t>
        </a:r>
      </a:p>
    </p188:txBody>
  </p188:cm>
</p188:cmLst>
</file>

<file path=ppt/comments/modernComment_108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54F043E-28D7-401D-834D-34A1ADAF3F35}" authorId="{48704D08-4053-6E2B-F7A6-487605704DA3}" created="2026-03-17T17:02:44.60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4"/>
      <ac:graphicFrameMk id="5" creationId="{C7B3AA3F-954C-9F05-2074-5471AA55ECB0}"/>
    </ac:deMkLst>
    <p188:txBody>
      <a:bodyPr/>
      <a:lstStyle/>
      <a:p>
        <a:r>
          <a:rPr lang="en-GB"/>
          <a:t>Provide examples of some specific examples of these initiatives in the UK</a:t>
        </a:r>
      </a:p>
    </p188:txBody>
  </p188:cm>
</p188:cmLst>
</file>

<file path=ppt/comments/modernComment_109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7B30A20-2827-4CEC-A565-56BC701611E1}" authorId="{48704D08-4053-6E2B-F7A6-487605704DA3}" created="2026-03-17T17:03:03.04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5"/>
      <ac:graphicFrameMk id="5" creationId="{08755EE5-BC09-F7E1-44EE-91F279A263DC}"/>
    </ac:deMkLst>
    <p188:txBody>
      <a:bodyPr/>
      <a:lstStyle/>
      <a:p>
        <a:r>
          <a:rPr lang="en-GB"/>
          <a:t>Examples here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FE0A9A-7E62-4A3C-B05B-9C27057EA0D0}" type="doc">
      <dgm:prSet loTypeId="urn:microsoft.com/office/officeart/2018/2/layout/IconVerticalSolidList#1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B16E42-86D3-4E86-8A59-A78B10F3128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Health: physical, mental and social wellbeing, not only absence of disease (World Health Organization 1948.)</a:t>
          </a:r>
        </a:p>
      </dgm:t>
    </dgm:pt>
    <dgm:pt modelId="{76EE3E36-BC4D-4D3D-969F-BC62C90D435D}" type="parTrans" cxnId="{92F1A25C-7CAE-486C-B8AD-AD4479E2C4EF}">
      <dgm:prSet/>
      <dgm:spPr/>
      <dgm:t>
        <a:bodyPr/>
        <a:lstStyle/>
        <a:p>
          <a:endParaRPr lang="en-US"/>
        </a:p>
      </dgm:t>
    </dgm:pt>
    <dgm:pt modelId="{48F75B69-3592-44C2-989E-2A0635D67A52}" type="sibTrans" cxnId="{92F1A25C-7CAE-486C-B8AD-AD4479E2C4EF}">
      <dgm:prSet/>
      <dgm:spPr/>
      <dgm:t>
        <a:bodyPr/>
        <a:lstStyle/>
        <a:p>
          <a:endParaRPr lang="en-US"/>
        </a:p>
      </dgm:t>
    </dgm:pt>
    <dgm:pt modelId="{972B6FE2-FB01-4D32-B8D4-929A2C46370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Wellbeing: holistic state including emotional, psychological and social health.(Word Health Organization 2020)</a:t>
          </a:r>
        </a:p>
      </dgm:t>
    </dgm:pt>
    <dgm:pt modelId="{A870C64E-477C-4FF0-B133-F6FAEB2CF1EC}" type="parTrans" cxnId="{C12E0E40-1E93-44DE-A96D-5364D434BC2E}">
      <dgm:prSet/>
      <dgm:spPr/>
      <dgm:t>
        <a:bodyPr/>
        <a:lstStyle/>
        <a:p>
          <a:endParaRPr lang="en-US"/>
        </a:p>
      </dgm:t>
    </dgm:pt>
    <dgm:pt modelId="{A6A8192A-4D95-4A44-9EFE-DAD6F39232C8}" type="sibTrans" cxnId="{C12E0E40-1E93-44DE-A96D-5364D434BC2E}">
      <dgm:prSet/>
      <dgm:spPr/>
      <dgm:t>
        <a:bodyPr/>
        <a:lstStyle/>
        <a:p>
          <a:endParaRPr lang="en-US"/>
        </a:p>
      </dgm:t>
    </dgm:pt>
    <dgm:pt modelId="{7F568F57-11DC-4291-96B0-99029766700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Sustainable development: meeting present needs without compromising future generations.(United Nations (1987</a:t>
          </a:r>
          <a:r>
            <a:rPr lang="en-US" sz="2200" dirty="0"/>
            <a:t>)</a:t>
          </a:r>
        </a:p>
      </dgm:t>
    </dgm:pt>
    <dgm:pt modelId="{8841538F-AEE9-4AD3-BA2D-9262A9D84D8C}" type="parTrans" cxnId="{D8FADF28-F64E-4825-8B85-4CD68BC7068E}">
      <dgm:prSet/>
      <dgm:spPr/>
      <dgm:t>
        <a:bodyPr/>
        <a:lstStyle/>
        <a:p>
          <a:endParaRPr lang="en-US"/>
        </a:p>
      </dgm:t>
    </dgm:pt>
    <dgm:pt modelId="{55110E68-75FE-4B6C-81F9-A7900026AFBD}" type="sibTrans" cxnId="{D8FADF28-F64E-4825-8B85-4CD68BC7068E}">
      <dgm:prSet/>
      <dgm:spPr/>
      <dgm:t>
        <a:bodyPr/>
        <a:lstStyle/>
        <a:p>
          <a:endParaRPr lang="en-US"/>
        </a:p>
      </dgm:t>
    </dgm:pt>
    <dgm:pt modelId="{10B74739-BD68-4B11-BF39-9C4864B9FB9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These ideas guide modern healthcare systems and global policy.(United Nations 2015)</a:t>
          </a:r>
        </a:p>
      </dgm:t>
    </dgm:pt>
    <dgm:pt modelId="{A1D880F8-F661-4F12-A72E-34283EF8C956}" type="parTrans" cxnId="{2F6B8DC7-100C-4859-AEB0-70A95432EA7C}">
      <dgm:prSet/>
      <dgm:spPr/>
      <dgm:t>
        <a:bodyPr/>
        <a:lstStyle/>
        <a:p>
          <a:endParaRPr lang="en-US"/>
        </a:p>
      </dgm:t>
    </dgm:pt>
    <dgm:pt modelId="{3BFB36C0-C0A5-4445-9B20-3107254C94E1}" type="sibTrans" cxnId="{2F6B8DC7-100C-4859-AEB0-70A95432EA7C}">
      <dgm:prSet/>
      <dgm:spPr/>
      <dgm:t>
        <a:bodyPr/>
        <a:lstStyle/>
        <a:p>
          <a:endParaRPr lang="en-US"/>
        </a:p>
      </dgm:t>
    </dgm:pt>
    <dgm:pt modelId="{C4C17F96-8369-41AB-9CA3-8F65CC42EE6C}" type="pres">
      <dgm:prSet presAssocID="{D3FE0A9A-7E62-4A3C-B05B-9C27057EA0D0}" presName="root" presStyleCnt="0">
        <dgm:presLayoutVars>
          <dgm:dir/>
          <dgm:resizeHandles val="exact"/>
        </dgm:presLayoutVars>
      </dgm:prSet>
      <dgm:spPr/>
    </dgm:pt>
    <dgm:pt modelId="{8100C129-22EA-4CAD-B909-3D41798BB49A}" type="pres">
      <dgm:prSet presAssocID="{25B16E42-86D3-4E86-8A59-A78B10F31282}" presName="compNode" presStyleCnt="0"/>
      <dgm:spPr/>
    </dgm:pt>
    <dgm:pt modelId="{1516B462-EB85-4878-A4C3-C30A866BECA7}" type="pres">
      <dgm:prSet presAssocID="{25B16E42-86D3-4E86-8A59-A78B10F31282}" presName="bgRect" presStyleLbl="bgShp" presStyleIdx="0" presStyleCnt="4"/>
      <dgm:spPr/>
    </dgm:pt>
    <dgm:pt modelId="{E111F336-6F41-46D3-9089-8E595A47EFD9}" type="pres">
      <dgm:prSet presAssocID="{25B16E42-86D3-4E86-8A59-A78B10F3128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A8B5E66-D95E-4844-9D0B-19C53B42484F}" type="pres">
      <dgm:prSet presAssocID="{25B16E42-86D3-4E86-8A59-A78B10F31282}" presName="spaceRect" presStyleCnt="0"/>
      <dgm:spPr/>
    </dgm:pt>
    <dgm:pt modelId="{0EEA9A6A-C164-4EC0-BB8D-91A52D681881}" type="pres">
      <dgm:prSet presAssocID="{25B16E42-86D3-4E86-8A59-A78B10F31282}" presName="parTx" presStyleLbl="revTx" presStyleIdx="0" presStyleCnt="4">
        <dgm:presLayoutVars>
          <dgm:chMax val="0"/>
          <dgm:chPref val="0"/>
        </dgm:presLayoutVars>
      </dgm:prSet>
      <dgm:spPr/>
    </dgm:pt>
    <dgm:pt modelId="{923C853A-3EAE-43E2-A002-04243003A705}" type="pres">
      <dgm:prSet presAssocID="{48F75B69-3592-44C2-989E-2A0635D67A52}" presName="sibTrans" presStyleCnt="0"/>
      <dgm:spPr/>
    </dgm:pt>
    <dgm:pt modelId="{1982794A-F3EB-4C7B-947D-B2DE688191E5}" type="pres">
      <dgm:prSet presAssocID="{972B6FE2-FB01-4D32-B8D4-929A2C463709}" presName="compNode" presStyleCnt="0"/>
      <dgm:spPr/>
    </dgm:pt>
    <dgm:pt modelId="{D957AE08-47EA-4BCD-A0A4-ABE88C29DAFC}" type="pres">
      <dgm:prSet presAssocID="{972B6FE2-FB01-4D32-B8D4-929A2C463709}" presName="bgRect" presStyleLbl="bgShp" presStyleIdx="1" presStyleCnt="4"/>
      <dgm:spPr/>
    </dgm:pt>
    <dgm:pt modelId="{90CECD17-BF71-4EA7-8FF8-792A60FD86C3}" type="pres">
      <dgm:prSet presAssocID="{972B6FE2-FB01-4D32-B8D4-929A2C46370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9160B3F-0C88-43D9-80EC-7C0DFA1D5982}" type="pres">
      <dgm:prSet presAssocID="{972B6FE2-FB01-4D32-B8D4-929A2C463709}" presName="spaceRect" presStyleCnt="0"/>
      <dgm:spPr/>
    </dgm:pt>
    <dgm:pt modelId="{55432DD4-AE86-4369-A02A-C98A5A34B9BD}" type="pres">
      <dgm:prSet presAssocID="{972B6FE2-FB01-4D32-B8D4-929A2C463709}" presName="parTx" presStyleLbl="revTx" presStyleIdx="1" presStyleCnt="4">
        <dgm:presLayoutVars>
          <dgm:chMax val="0"/>
          <dgm:chPref val="0"/>
        </dgm:presLayoutVars>
      </dgm:prSet>
      <dgm:spPr/>
    </dgm:pt>
    <dgm:pt modelId="{E8DD3E15-298D-4927-80F8-ECCCDC6EE923}" type="pres">
      <dgm:prSet presAssocID="{A6A8192A-4D95-4A44-9EFE-DAD6F39232C8}" presName="sibTrans" presStyleCnt="0"/>
      <dgm:spPr/>
    </dgm:pt>
    <dgm:pt modelId="{446158D3-BDE6-4477-A1AE-F6F5E5B4EA4D}" type="pres">
      <dgm:prSet presAssocID="{7F568F57-11DC-4291-96B0-990297667009}" presName="compNode" presStyleCnt="0"/>
      <dgm:spPr/>
    </dgm:pt>
    <dgm:pt modelId="{90E00D49-74E7-4C83-B3EE-D57195D23404}" type="pres">
      <dgm:prSet presAssocID="{7F568F57-11DC-4291-96B0-990297667009}" presName="bgRect" presStyleLbl="bgShp" presStyleIdx="2" presStyleCnt="4"/>
      <dgm:spPr/>
    </dgm:pt>
    <dgm:pt modelId="{74490C46-408F-472B-811E-5E4B7F30F177}" type="pres">
      <dgm:prSet presAssocID="{7F568F57-11DC-4291-96B0-9902976670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721FA2E2-0727-4257-AE07-CB1063C0D7B1}" type="pres">
      <dgm:prSet presAssocID="{7F568F57-11DC-4291-96B0-990297667009}" presName="spaceRect" presStyleCnt="0"/>
      <dgm:spPr/>
    </dgm:pt>
    <dgm:pt modelId="{9F2E3522-2824-413B-97ED-FDE19EA743CE}" type="pres">
      <dgm:prSet presAssocID="{7F568F57-11DC-4291-96B0-990297667009}" presName="parTx" presStyleLbl="revTx" presStyleIdx="2" presStyleCnt="4">
        <dgm:presLayoutVars>
          <dgm:chMax val="0"/>
          <dgm:chPref val="0"/>
        </dgm:presLayoutVars>
      </dgm:prSet>
      <dgm:spPr/>
    </dgm:pt>
    <dgm:pt modelId="{AD778F29-5A1F-49E7-BA04-B8B0B8577A32}" type="pres">
      <dgm:prSet presAssocID="{55110E68-75FE-4B6C-81F9-A7900026AFBD}" presName="sibTrans" presStyleCnt="0"/>
      <dgm:spPr/>
    </dgm:pt>
    <dgm:pt modelId="{2B7FC449-FD48-4358-8E56-7B807DE9A384}" type="pres">
      <dgm:prSet presAssocID="{10B74739-BD68-4B11-BF39-9C4864B9FB90}" presName="compNode" presStyleCnt="0"/>
      <dgm:spPr/>
    </dgm:pt>
    <dgm:pt modelId="{E08C6481-98A6-4FCB-B269-EB61E39256E8}" type="pres">
      <dgm:prSet presAssocID="{10B74739-BD68-4B11-BF39-9C4864B9FB90}" presName="bgRect" presStyleLbl="bgShp" presStyleIdx="3" presStyleCnt="4"/>
      <dgm:spPr/>
    </dgm:pt>
    <dgm:pt modelId="{1CFCECFB-2562-4C6E-8C86-3EDBADA8DAE1}" type="pres">
      <dgm:prSet presAssocID="{10B74739-BD68-4B11-BF39-9C4864B9FB9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1BEB6C1-F586-49D5-81A2-9D035E028786}" type="pres">
      <dgm:prSet presAssocID="{10B74739-BD68-4B11-BF39-9C4864B9FB90}" presName="spaceRect" presStyleCnt="0"/>
      <dgm:spPr/>
    </dgm:pt>
    <dgm:pt modelId="{86CB4AC9-4E92-4F14-A1AA-2A0A832A1306}" type="pres">
      <dgm:prSet presAssocID="{10B74739-BD68-4B11-BF39-9C4864B9FB9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CD94E03-F95F-4348-AB06-5A801CBA37F6}" type="presOf" srcId="{25B16E42-86D3-4E86-8A59-A78B10F31282}" destId="{0EEA9A6A-C164-4EC0-BB8D-91A52D681881}" srcOrd="0" destOrd="0" presId="urn:microsoft.com/office/officeart/2018/2/layout/IconVerticalSolidList#1"/>
    <dgm:cxn modelId="{D8FADF28-F64E-4825-8B85-4CD68BC7068E}" srcId="{D3FE0A9A-7E62-4A3C-B05B-9C27057EA0D0}" destId="{7F568F57-11DC-4291-96B0-990297667009}" srcOrd="2" destOrd="0" parTransId="{8841538F-AEE9-4AD3-BA2D-9262A9D84D8C}" sibTransId="{55110E68-75FE-4B6C-81F9-A7900026AFBD}"/>
    <dgm:cxn modelId="{C12E0E40-1E93-44DE-A96D-5364D434BC2E}" srcId="{D3FE0A9A-7E62-4A3C-B05B-9C27057EA0D0}" destId="{972B6FE2-FB01-4D32-B8D4-929A2C463709}" srcOrd="1" destOrd="0" parTransId="{A870C64E-477C-4FF0-B133-F6FAEB2CF1EC}" sibTransId="{A6A8192A-4D95-4A44-9EFE-DAD6F39232C8}"/>
    <dgm:cxn modelId="{92F1A25C-7CAE-486C-B8AD-AD4479E2C4EF}" srcId="{D3FE0A9A-7E62-4A3C-B05B-9C27057EA0D0}" destId="{25B16E42-86D3-4E86-8A59-A78B10F31282}" srcOrd="0" destOrd="0" parTransId="{76EE3E36-BC4D-4D3D-969F-BC62C90D435D}" sibTransId="{48F75B69-3592-44C2-989E-2A0635D67A52}"/>
    <dgm:cxn modelId="{4627E58E-34B5-45E6-B106-E8948E697664}" type="presOf" srcId="{10B74739-BD68-4B11-BF39-9C4864B9FB90}" destId="{86CB4AC9-4E92-4F14-A1AA-2A0A832A1306}" srcOrd="0" destOrd="0" presId="urn:microsoft.com/office/officeart/2018/2/layout/IconVerticalSolidList#1"/>
    <dgm:cxn modelId="{3F0BB396-4583-42F1-911D-466C2270E0E9}" type="presOf" srcId="{D3FE0A9A-7E62-4A3C-B05B-9C27057EA0D0}" destId="{C4C17F96-8369-41AB-9CA3-8F65CC42EE6C}" srcOrd="0" destOrd="0" presId="urn:microsoft.com/office/officeart/2018/2/layout/IconVerticalSolidList#1"/>
    <dgm:cxn modelId="{9BA6E198-4200-47CE-84AB-DB4CBDE3AEBA}" type="presOf" srcId="{7F568F57-11DC-4291-96B0-990297667009}" destId="{9F2E3522-2824-413B-97ED-FDE19EA743CE}" srcOrd="0" destOrd="0" presId="urn:microsoft.com/office/officeart/2018/2/layout/IconVerticalSolidList#1"/>
    <dgm:cxn modelId="{56805E9A-6F36-4BED-AFDF-2C9A801034A8}" type="presOf" srcId="{972B6FE2-FB01-4D32-B8D4-929A2C463709}" destId="{55432DD4-AE86-4369-A02A-C98A5A34B9BD}" srcOrd="0" destOrd="0" presId="urn:microsoft.com/office/officeart/2018/2/layout/IconVerticalSolidList#1"/>
    <dgm:cxn modelId="{2F6B8DC7-100C-4859-AEB0-70A95432EA7C}" srcId="{D3FE0A9A-7E62-4A3C-B05B-9C27057EA0D0}" destId="{10B74739-BD68-4B11-BF39-9C4864B9FB90}" srcOrd="3" destOrd="0" parTransId="{A1D880F8-F661-4F12-A72E-34283EF8C956}" sibTransId="{3BFB36C0-C0A5-4445-9B20-3107254C94E1}"/>
    <dgm:cxn modelId="{152DBC63-72CE-4EAD-8FCD-52BCF44E9BA0}" type="presParOf" srcId="{C4C17F96-8369-41AB-9CA3-8F65CC42EE6C}" destId="{8100C129-22EA-4CAD-B909-3D41798BB49A}" srcOrd="0" destOrd="0" presId="urn:microsoft.com/office/officeart/2018/2/layout/IconVerticalSolidList#1"/>
    <dgm:cxn modelId="{033E9933-14D1-4803-985F-2B44F60664FD}" type="presParOf" srcId="{8100C129-22EA-4CAD-B909-3D41798BB49A}" destId="{1516B462-EB85-4878-A4C3-C30A866BECA7}" srcOrd="0" destOrd="0" presId="urn:microsoft.com/office/officeart/2018/2/layout/IconVerticalSolidList#1"/>
    <dgm:cxn modelId="{E76C6716-CBB7-49E6-B79B-7EBECF0F78CD}" type="presParOf" srcId="{8100C129-22EA-4CAD-B909-3D41798BB49A}" destId="{E111F336-6F41-46D3-9089-8E595A47EFD9}" srcOrd="1" destOrd="0" presId="urn:microsoft.com/office/officeart/2018/2/layout/IconVerticalSolidList#1"/>
    <dgm:cxn modelId="{329530A4-9D00-4C7D-80C8-D17D025FC648}" type="presParOf" srcId="{8100C129-22EA-4CAD-B909-3D41798BB49A}" destId="{9A8B5E66-D95E-4844-9D0B-19C53B42484F}" srcOrd="2" destOrd="0" presId="urn:microsoft.com/office/officeart/2018/2/layout/IconVerticalSolidList#1"/>
    <dgm:cxn modelId="{3D80AA9B-858A-4497-8822-A03B8F8CE720}" type="presParOf" srcId="{8100C129-22EA-4CAD-B909-3D41798BB49A}" destId="{0EEA9A6A-C164-4EC0-BB8D-91A52D681881}" srcOrd="3" destOrd="0" presId="urn:microsoft.com/office/officeart/2018/2/layout/IconVerticalSolidList#1"/>
    <dgm:cxn modelId="{5AE9AB28-C84C-4C05-8D10-853DB5A3A589}" type="presParOf" srcId="{C4C17F96-8369-41AB-9CA3-8F65CC42EE6C}" destId="{923C853A-3EAE-43E2-A002-04243003A705}" srcOrd="1" destOrd="0" presId="urn:microsoft.com/office/officeart/2018/2/layout/IconVerticalSolidList#1"/>
    <dgm:cxn modelId="{6220FF29-9AC8-4047-92D4-C125463DBA75}" type="presParOf" srcId="{C4C17F96-8369-41AB-9CA3-8F65CC42EE6C}" destId="{1982794A-F3EB-4C7B-947D-B2DE688191E5}" srcOrd="2" destOrd="0" presId="urn:microsoft.com/office/officeart/2018/2/layout/IconVerticalSolidList#1"/>
    <dgm:cxn modelId="{67331DD2-FB6B-4451-910E-B12380909E3F}" type="presParOf" srcId="{1982794A-F3EB-4C7B-947D-B2DE688191E5}" destId="{D957AE08-47EA-4BCD-A0A4-ABE88C29DAFC}" srcOrd="0" destOrd="0" presId="urn:microsoft.com/office/officeart/2018/2/layout/IconVerticalSolidList#1"/>
    <dgm:cxn modelId="{EF1EE39D-A08F-420B-993C-69CD534F643D}" type="presParOf" srcId="{1982794A-F3EB-4C7B-947D-B2DE688191E5}" destId="{90CECD17-BF71-4EA7-8FF8-792A60FD86C3}" srcOrd="1" destOrd="0" presId="urn:microsoft.com/office/officeart/2018/2/layout/IconVerticalSolidList#1"/>
    <dgm:cxn modelId="{3144A753-8216-4FC1-B274-8D5B1A01464B}" type="presParOf" srcId="{1982794A-F3EB-4C7B-947D-B2DE688191E5}" destId="{F9160B3F-0C88-43D9-80EC-7C0DFA1D5982}" srcOrd="2" destOrd="0" presId="urn:microsoft.com/office/officeart/2018/2/layout/IconVerticalSolidList#1"/>
    <dgm:cxn modelId="{AFF59A3D-978B-4B13-A1E0-B7115B2FDCFA}" type="presParOf" srcId="{1982794A-F3EB-4C7B-947D-B2DE688191E5}" destId="{55432DD4-AE86-4369-A02A-C98A5A34B9BD}" srcOrd="3" destOrd="0" presId="urn:microsoft.com/office/officeart/2018/2/layout/IconVerticalSolidList#1"/>
    <dgm:cxn modelId="{00E35CCF-9978-4A86-9183-D5910F922152}" type="presParOf" srcId="{C4C17F96-8369-41AB-9CA3-8F65CC42EE6C}" destId="{E8DD3E15-298D-4927-80F8-ECCCDC6EE923}" srcOrd="3" destOrd="0" presId="urn:microsoft.com/office/officeart/2018/2/layout/IconVerticalSolidList#1"/>
    <dgm:cxn modelId="{2F4C1AAB-2F1F-4501-B7DC-AD9FFE0E67ED}" type="presParOf" srcId="{C4C17F96-8369-41AB-9CA3-8F65CC42EE6C}" destId="{446158D3-BDE6-4477-A1AE-F6F5E5B4EA4D}" srcOrd="4" destOrd="0" presId="urn:microsoft.com/office/officeart/2018/2/layout/IconVerticalSolidList#1"/>
    <dgm:cxn modelId="{7B5BB7D8-56D0-44E7-B2B1-538842FA05CE}" type="presParOf" srcId="{446158D3-BDE6-4477-A1AE-F6F5E5B4EA4D}" destId="{90E00D49-74E7-4C83-B3EE-D57195D23404}" srcOrd="0" destOrd="0" presId="urn:microsoft.com/office/officeart/2018/2/layout/IconVerticalSolidList#1"/>
    <dgm:cxn modelId="{B5B9CDB4-AEF3-4CEC-B6D0-69B18B0AAF26}" type="presParOf" srcId="{446158D3-BDE6-4477-A1AE-F6F5E5B4EA4D}" destId="{74490C46-408F-472B-811E-5E4B7F30F177}" srcOrd="1" destOrd="0" presId="urn:microsoft.com/office/officeart/2018/2/layout/IconVerticalSolidList#1"/>
    <dgm:cxn modelId="{280B0C98-DE0E-4048-B125-A85B288FA2D4}" type="presParOf" srcId="{446158D3-BDE6-4477-A1AE-F6F5E5B4EA4D}" destId="{721FA2E2-0727-4257-AE07-CB1063C0D7B1}" srcOrd="2" destOrd="0" presId="urn:microsoft.com/office/officeart/2018/2/layout/IconVerticalSolidList#1"/>
    <dgm:cxn modelId="{A391A2EA-2C32-43FB-BFA0-FB74E90AF9B8}" type="presParOf" srcId="{446158D3-BDE6-4477-A1AE-F6F5E5B4EA4D}" destId="{9F2E3522-2824-413B-97ED-FDE19EA743CE}" srcOrd="3" destOrd="0" presId="urn:microsoft.com/office/officeart/2018/2/layout/IconVerticalSolidList#1"/>
    <dgm:cxn modelId="{D5D15B56-BC46-4DF5-8F7C-B05404021315}" type="presParOf" srcId="{C4C17F96-8369-41AB-9CA3-8F65CC42EE6C}" destId="{AD778F29-5A1F-49E7-BA04-B8B0B8577A32}" srcOrd="5" destOrd="0" presId="urn:microsoft.com/office/officeart/2018/2/layout/IconVerticalSolidList#1"/>
    <dgm:cxn modelId="{04E02A38-0A6C-45E2-B036-848F339C9BF0}" type="presParOf" srcId="{C4C17F96-8369-41AB-9CA3-8F65CC42EE6C}" destId="{2B7FC449-FD48-4358-8E56-7B807DE9A384}" srcOrd="6" destOrd="0" presId="urn:microsoft.com/office/officeart/2018/2/layout/IconVerticalSolidList#1"/>
    <dgm:cxn modelId="{0AE25858-2266-425E-A077-FE09AA412661}" type="presParOf" srcId="{2B7FC449-FD48-4358-8E56-7B807DE9A384}" destId="{E08C6481-98A6-4FCB-B269-EB61E39256E8}" srcOrd="0" destOrd="0" presId="urn:microsoft.com/office/officeart/2018/2/layout/IconVerticalSolidList#1"/>
    <dgm:cxn modelId="{6581EB1D-93AE-4B0E-A06F-CA75417F27E6}" type="presParOf" srcId="{2B7FC449-FD48-4358-8E56-7B807DE9A384}" destId="{1CFCECFB-2562-4C6E-8C86-3EDBADA8DAE1}" srcOrd="1" destOrd="0" presId="urn:microsoft.com/office/officeart/2018/2/layout/IconVerticalSolidList#1"/>
    <dgm:cxn modelId="{86774B03-B4E5-4368-8E35-11DE3DB0C9FD}" type="presParOf" srcId="{2B7FC449-FD48-4358-8E56-7B807DE9A384}" destId="{B1BEB6C1-F586-49D5-81A2-9D035E028786}" srcOrd="2" destOrd="0" presId="urn:microsoft.com/office/officeart/2018/2/layout/IconVerticalSolidList#1"/>
    <dgm:cxn modelId="{9785AAC5-E247-495E-80CA-7BACFDF78E3B}" type="presParOf" srcId="{2B7FC449-FD48-4358-8E56-7B807DE9A384}" destId="{86CB4AC9-4E92-4F14-A1AA-2A0A832A1306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AE6EA0-DF0A-4218-997A-AE00B907426A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1B6ED9B-7325-4B8E-A32C-1FF7A0B0563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Healthcare systems increasingly focus on prevention and long‑term wellbeing.( WHO , 2023)</a:t>
          </a:r>
        </a:p>
      </dgm:t>
    </dgm:pt>
    <dgm:pt modelId="{EA54A9DC-D5E5-49CB-BD9A-B38F55DABA27}" type="parTrans" cxnId="{8C5DAFBE-1E71-4487-AA57-C81E19092B35}">
      <dgm:prSet/>
      <dgm:spPr/>
      <dgm:t>
        <a:bodyPr/>
        <a:lstStyle/>
        <a:p>
          <a:endParaRPr lang="en-US"/>
        </a:p>
      </dgm:t>
    </dgm:pt>
    <dgm:pt modelId="{87A8F978-CCEA-47F5-8DE8-EA1112E5AAF8}" type="sibTrans" cxnId="{8C5DAFBE-1E71-4487-AA57-C81E19092B35}">
      <dgm:prSet/>
      <dgm:spPr/>
      <dgm:t>
        <a:bodyPr/>
        <a:lstStyle/>
        <a:p>
          <a:endParaRPr lang="en-US"/>
        </a:p>
      </dgm:t>
    </dgm:pt>
    <dgm:pt modelId="{1AA9F873-4BA1-4822-AF0F-6821DD09354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Sustainable health systems protect both population health and future resources. .(  WHO , 2023)</a:t>
          </a:r>
        </a:p>
      </dgm:t>
    </dgm:pt>
    <dgm:pt modelId="{3A37AD2C-0D03-466D-9147-8193028F658E}" type="parTrans" cxnId="{28AACF2F-8E5B-499D-8982-63BB93219875}">
      <dgm:prSet/>
      <dgm:spPr/>
      <dgm:t>
        <a:bodyPr/>
        <a:lstStyle/>
        <a:p>
          <a:endParaRPr lang="en-US"/>
        </a:p>
      </dgm:t>
    </dgm:pt>
    <dgm:pt modelId="{8115606B-938D-4A8A-A44A-2DC0F5CE2F90}" type="sibTrans" cxnId="{28AACF2F-8E5B-499D-8982-63BB93219875}">
      <dgm:prSet/>
      <dgm:spPr/>
      <dgm:t>
        <a:bodyPr/>
        <a:lstStyle/>
        <a:p>
          <a:endParaRPr lang="en-US"/>
        </a:p>
      </dgm:t>
    </dgm:pt>
    <dgm:pt modelId="{C2E5AAB1-2D93-43F7-9BB0-1079762884C6}">
      <dgm:prSet custT="1"/>
      <dgm:spPr/>
      <dgm:t>
        <a:bodyPr/>
        <a:lstStyle/>
        <a:p>
          <a:r>
            <a:rPr lang="en-US" sz="2400" dirty="0"/>
            <a:t>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Sustainable Development Goals link health, environment and social equity.( UN ,2015)</a:t>
          </a:r>
        </a:p>
      </dgm:t>
    </dgm:pt>
    <dgm:pt modelId="{0F55FF35-D7DF-494E-B93D-225B5BD08A94}" type="parTrans" cxnId="{2F170918-C88C-44A8-9893-862344D32CC3}">
      <dgm:prSet/>
      <dgm:spPr/>
      <dgm:t>
        <a:bodyPr/>
        <a:lstStyle/>
        <a:p>
          <a:endParaRPr lang="en-US"/>
        </a:p>
      </dgm:t>
    </dgm:pt>
    <dgm:pt modelId="{7016B3E9-C2F3-4F99-941E-5E74CCA5FF9B}" type="sibTrans" cxnId="{2F170918-C88C-44A8-9893-862344D32CC3}">
      <dgm:prSet/>
      <dgm:spPr/>
      <dgm:t>
        <a:bodyPr/>
        <a:lstStyle/>
        <a:p>
          <a:endParaRPr lang="en-US"/>
        </a:p>
      </dgm:t>
    </dgm:pt>
    <dgm:pt modelId="{1F324E89-9C6E-4EA6-ACAE-DCB548761C68}" type="pres">
      <dgm:prSet presAssocID="{14AE6EA0-DF0A-4218-997A-AE00B907426A}" presName="outerComposite" presStyleCnt="0">
        <dgm:presLayoutVars>
          <dgm:chMax val="5"/>
          <dgm:dir/>
          <dgm:resizeHandles val="exact"/>
        </dgm:presLayoutVars>
      </dgm:prSet>
      <dgm:spPr/>
    </dgm:pt>
    <dgm:pt modelId="{FA5D9E71-505D-4452-A640-41242DADE269}" type="pres">
      <dgm:prSet presAssocID="{14AE6EA0-DF0A-4218-997A-AE00B907426A}" presName="dummyMaxCanvas" presStyleCnt="0">
        <dgm:presLayoutVars/>
      </dgm:prSet>
      <dgm:spPr/>
    </dgm:pt>
    <dgm:pt modelId="{87D6DEE2-ADBB-4D47-9532-F3ABBC7BE449}" type="pres">
      <dgm:prSet presAssocID="{14AE6EA0-DF0A-4218-997A-AE00B907426A}" presName="ThreeNodes_1" presStyleLbl="node1" presStyleIdx="0" presStyleCnt="3">
        <dgm:presLayoutVars>
          <dgm:bulletEnabled val="1"/>
        </dgm:presLayoutVars>
      </dgm:prSet>
      <dgm:spPr/>
    </dgm:pt>
    <dgm:pt modelId="{4F14319E-7911-41C5-BD61-32C69D297CAB}" type="pres">
      <dgm:prSet presAssocID="{14AE6EA0-DF0A-4218-997A-AE00B907426A}" presName="ThreeNodes_2" presStyleLbl="node1" presStyleIdx="1" presStyleCnt="3" custLinFactNeighborX="-1320" custLinFactNeighborY="-1713">
        <dgm:presLayoutVars>
          <dgm:bulletEnabled val="1"/>
        </dgm:presLayoutVars>
      </dgm:prSet>
      <dgm:spPr/>
    </dgm:pt>
    <dgm:pt modelId="{11A48DE6-EE94-43A8-9388-945B692D2D00}" type="pres">
      <dgm:prSet presAssocID="{14AE6EA0-DF0A-4218-997A-AE00B907426A}" presName="ThreeNodes_3" presStyleLbl="node1" presStyleIdx="2" presStyleCnt="3">
        <dgm:presLayoutVars>
          <dgm:bulletEnabled val="1"/>
        </dgm:presLayoutVars>
      </dgm:prSet>
      <dgm:spPr/>
    </dgm:pt>
    <dgm:pt modelId="{158E6C6B-0266-469F-9BED-E1D8B505C55D}" type="pres">
      <dgm:prSet presAssocID="{14AE6EA0-DF0A-4218-997A-AE00B907426A}" presName="ThreeConn_1-2" presStyleLbl="fgAccFollowNode1" presStyleIdx="0" presStyleCnt="2">
        <dgm:presLayoutVars>
          <dgm:bulletEnabled val="1"/>
        </dgm:presLayoutVars>
      </dgm:prSet>
      <dgm:spPr/>
    </dgm:pt>
    <dgm:pt modelId="{AA8A8DDF-43FE-4DE5-A4AC-8E8592AF9B31}" type="pres">
      <dgm:prSet presAssocID="{14AE6EA0-DF0A-4218-997A-AE00B907426A}" presName="ThreeConn_2-3" presStyleLbl="fgAccFollowNode1" presStyleIdx="1" presStyleCnt="2">
        <dgm:presLayoutVars>
          <dgm:bulletEnabled val="1"/>
        </dgm:presLayoutVars>
      </dgm:prSet>
      <dgm:spPr/>
    </dgm:pt>
    <dgm:pt modelId="{EABD6FBD-7EF0-4830-8BB9-7ED31094216E}" type="pres">
      <dgm:prSet presAssocID="{14AE6EA0-DF0A-4218-997A-AE00B907426A}" presName="ThreeNodes_1_text" presStyleLbl="node1" presStyleIdx="2" presStyleCnt="3">
        <dgm:presLayoutVars>
          <dgm:bulletEnabled val="1"/>
        </dgm:presLayoutVars>
      </dgm:prSet>
      <dgm:spPr/>
    </dgm:pt>
    <dgm:pt modelId="{DD728F6E-BFD5-4A9F-BAF9-3158AE918523}" type="pres">
      <dgm:prSet presAssocID="{14AE6EA0-DF0A-4218-997A-AE00B907426A}" presName="ThreeNodes_2_text" presStyleLbl="node1" presStyleIdx="2" presStyleCnt="3">
        <dgm:presLayoutVars>
          <dgm:bulletEnabled val="1"/>
        </dgm:presLayoutVars>
      </dgm:prSet>
      <dgm:spPr/>
    </dgm:pt>
    <dgm:pt modelId="{DE8C05FC-BCAF-49D0-AE25-789EA6E2F47E}" type="pres">
      <dgm:prSet presAssocID="{14AE6EA0-DF0A-4218-997A-AE00B907426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F170918-C88C-44A8-9893-862344D32CC3}" srcId="{14AE6EA0-DF0A-4218-997A-AE00B907426A}" destId="{C2E5AAB1-2D93-43F7-9BB0-1079762884C6}" srcOrd="2" destOrd="0" parTransId="{0F55FF35-D7DF-494E-B93D-225B5BD08A94}" sibTransId="{7016B3E9-C2F3-4F99-941E-5E74CCA5FF9B}"/>
    <dgm:cxn modelId="{8E909E1F-E261-4F6E-9434-992F997D9D7F}" type="presOf" srcId="{8115606B-938D-4A8A-A44A-2DC0F5CE2F90}" destId="{AA8A8DDF-43FE-4DE5-A4AC-8E8592AF9B31}" srcOrd="0" destOrd="0" presId="urn:microsoft.com/office/officeart/2005/8/layout/vProcess5"/>
    <dgm:cxn modelId="{28AACF2F-8E5B-499D-8982-63BB93219875}" srcId="{14AE6EA0-DF0A-4218-997A-AE00B907426A}" destId="{1AA9F873-4BA1-4822-AF0F-6821DD093548}" srcOrd="1" destOrd="0" parTransId="{3A37AD2C-0D03-466D-9147-8193028F658E}" sibTransId="{8115606B-938D-4A8A-A44A-2DC0F5CE2F90}"/>
    <dgm:cxn modelId="{041B625C-ED41-4765-84AF-391FC7DA369B}" type="presOf" srcId="{61B6ED9B-7325-4B8E-A32C-1FF7A0B05638}" destId="{EABD6FBD-7EF0-4830-8BB9-7ED31094216E}" srcOrd="1" destOrd="0" presId="urn:microsoft.com/office/officeart/2005/8/layout/vProcess5"/>
    <dgm:cxn modelId="{9BEA2F62-1EED-4214-ABEA-D065E0B23852}" type="presOf" srcId="{C2E5AAB1-2D93-43F7-9BB0-1079762884C6}" destId="{DE8C05FC-BCAF-49D0-AE25-789EA6E2F47E}" srcOrd="1" destOrd="0" presId="urn:microsoft.com/office/officeart/2005/8/layout/vProcess5"/>
    <dgm:cxn modelId="{5B55084D-ABC1-47E9-A8D9-CD01D9D72ECA}" type="presOf" srcId="{1AA9F873-4BA1-4822-AF0F-6821DD093548}" destId="{4F14319E-7911-41C5-BD61-32C69D297CAB}" srcOrd="0" destOrd="0" presId="urn:microsoft.com/office/officeart/2005/8/layout/vProcess5"/>
    <dgm:cxn modelId="{55D5E082-D8AA-4E98-AA74-652AFF58524D}" type="presOf" srcId="{61B6ED9B-7325-4B8E-A32C-1FF7A0B05638}" destId="{87D6DEE2-ADBB-4D47-9532-F3ABBC7BE449}" srcOrd="0" destOrd="0" presId="urn:microsoft.com/office/officeart/2005/8/layout/vProcess5"/>
    <dgm:cxn modelId="{9479DB8C-A23D-4452-BC49-17D39C6FAAD8}" type="presOf" srcId="{14AE6EA0-DF0A-4218-997A-AE00B907426A}" destId="{1F324E89-9C6E-4EA6-ACAE-DCB548761C68}" srcOrd="0" destOrd="0" presId="urn:microsoft.com/office/officeart/2005/8/layout/vProcess5"/>
    <dgm:cxn modelId="{DD5EAFB2-9E68-4EFF-A79D-B66C806E1FD6}" type="presOf" srcId="{C2E5AAB1-2D93-43F7-9BB0-1079762884C6}" destId="{11A48DE6-EE94-43A8-9388-945B692D2D00}" srcOrd="0" destOrd="0" presId="urn:microsoft.com/office/officeart/2005/8/layout/vProcess5"/>
    <dgm:cxn modelId="{8C5DAFBE-1E71-4487-AA57-C81E19092B35}" srcId="{14AE6EA0-DF0A-4218-997A-AE00B907426A}" destId="{61B6ED9B-7325-4B8E-A32C-1FF7A0B05638}" srcOrd="0" destOrd="0" parTransId="{EA54A9DC-D5E5-49CB-BD9A-B38F55DABA27}" sibTransId="{87A8F978-CCEA-47F5-8DE8-EA1112E5AAF8}"/>
    <dgm:cxn modelId="{70F0C9CE-691E-4373-899E-6C8114BE943D}" type="presOf" srcId="{87A8F978-CCEA-47F5-8DE8-EA1112E5AAF8}" destId="{158E6C6B-0266-469F-9BED-E1D8B505C55D}" srcOrd="0" destOrd="0" presId="urn:microsoft.com/office/officeart/2005/8/layout/vProcess5"/>
    <dgm:cxn modelId="{B30B29CF-F515-45D7-9723-4BBC36920D76}" type="presOf" srcId="{1AA9F873-4BA1-4822-AF0F-6821DD093548}" destId="{DD728F6E-BFD5-4A9F-BAF9-3158AE918523}" srcOrd="1" destOrd="0" presId="urn:microsoft.com/office/officeart/2005/8/layout/vProcess5"/>
    <dgm:cxn modelId="{F6094C30-3613-4DC0-819E-F47074254F42}" type="presParOf" srcId="{1F324E89-9C6E-4EA6-ACAE-DCB548761C68}" destId="{FA5D9E71-505D-4452-A640-41242DADE269}" srcOrd="0" destOrd="0" presId="urn:microsoft.com/office/officeart/2005/8/layout/vProcess5"/>
    <dgm:cxn modelId="{7A15034D-0F9F-4FAA-B13B-7BC8888182C6}" type="presParOf" srcId="{1F324E89-9C6E-4EA6-ACAE-DCB548761C68}" destId="{87D6DEE2-ADBB-4D47-9532-F3ABBC7BE449}" srcOrd="1" destOrd="0" presId="urn:microsoft.com/office/officeart/2005/8/layout/vProcess5"/>
    <dgm:cxn modelId="{CC5416F8-843E-448A-A389-16C82A50FEC7}" type="presParOf" srcId="{1F324E89-9C6E-4EA6-ACAE-DCB548761C68}" destId="{4F14319E-7911-41C5-BD61-32C69D297CAB}" srcOrd="2" destOrd="0" presId="urn:microsoft.com/office/officeart/2005/8/layout/vProcess5"/>
    <dgm:cxn modelId="{BDAD8FCD-3F10-48B7-B7D0-A521BD9087A0}" type="presParOf" srcId="{1F324E89-9C6E-4EA6-ACAE-DCB548761C68}" destId="{11A48DE6-EE94-43A8-9388-945B692D2D00}" srcOrd="3" destOrd="0" presId="urn:microsoft.com/office/officeart/2005/8/layout/vProcess5"/>
    <dgm:cxn modelId="{290F6CD0-B0C2-492C-9011-5D1EAE46E688}" type="presParOf" srcId="{1F324E89-9C6E-4EA6-ACAE-DCB548761C68}" destId="{158E6C6B-0266-469F-9BED-E1D8B505C55D}" srcOrd="4" destOrd="0" presId="urn:microsoft.com/office/officeart/2005/8/layout/vProcess5"/>
    <dgm:cxn modelId="{603E702E-E921-4EF9-BCD0-3D3ADA6596D8}" type="presParOf" srcId="{1F324E89-9C6E-4EA6-ACAE-DCB548761C68}" destId="{AA8A8DDF-43FE-4DE5-A4AC-8E8592AF9B31}" srcOrd="5" destOrd="0" presId="urn:microsoft.com/office/officeart/2005/8/layout/vProcess5"/>
    <dgm:cxn modelId="{51E25557-CD9E-47CE-8763-61C0F7C0AAA7}" type="presParOf" srcId="{1F324E89-9C6E-4EA6-ACAE-DCB548761C68}" destId="{EABD6FBD-7EF0-4830-8BB9-7ED31094216E}" srcOrd="6" destOrd="0" presId="urn:microsoft.com/office/officeart/2005/8/layout/vProcess5"/>
    <dgm:cxn modelId="{D587D673-844C-48E3-96F0-57C2CF39E1DB}" type="presParOf" srcId="{1F324E89-9C6E-4EA6-ACAE-DCB548761C68}" destId="{DD728F6E-BFD5-4A9F-BAF9-3158AE918523}" srcOrd="7" destOrd="0" presId="urn:microsoft.com/office/officeart/2005/8/layout/vProcess5"/>
    <dgm:cxn modelId="{147CCA74-B193-40DF-8EAC-FF20BF87141E}" type="presParOf" srcId="{1F324E89-9C6E-4EA6-ACAE-DCB548761C68}" destId="{DE8C05FC-BCAF-49D0-AE25-789EA6E2F47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A580CD-384D-4710-9C67-2C07DD974F89}" type="doc">
      <dgm:prSet loTypeId="urn:microsoft.com/office/officeart/2018/2/layout/IconVerticalSolidList#38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61A958AF-CAB8-4B00-9B89-23D709A50D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Healthcare now adopts holistic approaches addressing physical, psychological and social factors.(United Nations ,2023)</a:t>
          </a:r>
        </a:p>
      </dgm:t>
    </dgm:pt>
    <dgm:pt modelId="{CE24B0FB-90A3-4F57-8DCA-BF5647B55CBF}" type="parTrans" cxnId="{3726A642-25FD-49B0-A0A7-534A03523730}">
      <dgm:prSet/>
      <dgm:spPr/>
      <dgm:t>
        <a:bodyPr/>
        <a:lstStyle/>
        <a:p>
          <a:endParaRPr lang="en-US"/>
        </a:p>
      </dgm:t>
    </dgm:pt>
    <dgm:pt modelId="{870BBCB6-87A9-4803-943A-2AC88729A28E}" type="sibTrans" cxnId="{3726A642-25FD-49B0-A0A7-534A03523730}">
      <dgm:prSet/>
      <dgm:spPr/>
      <dgm:t>
        <a:bodyPr/>
        <a:lstStyle/>
        <a:p>
          <a:endParaRPr lang="en-US"/>
        </a:p>
      </dgm:t>
    </dgm:pt>
    <dgm:pt modelId="{C12E1F6E-9F23-451A-B7C6-5CA465C35F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Preventive care, mental health support and community services are increasingly integrated.(Word Health Organization ,2023)</a:t>
          </a:r>
        </a:p>
      </dgm:t>
    </dgm:pt>
    <dgm:pt modelId="{E1133F1F-0D2C-41B0-B024-C098B25D1F7F}" type="parTrans" cxnId="{467907E3-B3A1-4517-B3D5-FC9304029122}">
      <dgm:prSet/>
      <dgm:spPr/>
      <dgm:t>
        <a:bodyPr/>
        <a:lstStyle/>
        <a:p>
          <a:endParaRPr lang="en-US"/>
        </a:p>
      </dgm:t>
    </dgm:pt>
    <dgm:pt modelId="{6D4D50BF-5C62-46B0-877E-2332995DA7E5}" type="sibTrans" cxnId="{467907E3-B3A1-4517-B3D5-FC9304029122}">
      <dgm:prSet/>
      <dgm:spPr/>
      <dgm:t>
        <a:bodyPr/>
        <a:lstStyle/>
        <a:p>
          <a:endParaRPr lang="en-US"/>
        </a:p>
      </dgm:t>
    </dgm:pt>
    <dgm:pt modelId="{DA9C75DC-CD50-4E69-8719-61EF1ED1FF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Focus moves from treating illness to promoting wellbeing.(Word Health Organization 2023)</a:t>
          </a:r>
        </a:p>
      </dgm:t>
    </dgm:pt>
    <dgm:pt modelId="{8F091BBB-9135-47E0-A311-2252537A4431}" type="parTrans" cxnId="{43EDDFBE-9959-4345-A6D4-D5D8B5180F80}">
      <dgm:prSet/>
      <dgm:spPr/>
      <dgm:t>
        <a:bodyPr/>
        <a:lstStyle/>
        <a:p>
          <a:endParaRPr lang="en-US"/>
        </a:p>
      </dgm:t>
    </dgm:pt>
    <dgm:pt modelId="{47F53908-C459-41B8-89DC-B1C6D3169A81}" type="sibTrans" cxnId="{43EDDFBE-9959-4345-A6D4-D5D8B5180F80}">
      <dgm:prSet/>
      <dgm:spPr/>
      <dgm:t>
        <a:bodyPr/>
        <a:lstStyle/>
        <a:p>
          <a:endParaRPr lang="en-US"/>
        </a:p>
      </dgm:t>
    </dgm:pt>
    <dgm:pt modelId="{53475362-4B59-46DF-8F27-80337B133C45}" type="pres">
      <dgm:prSet presAssocID="{8EA580CD-384D-4710-9C67-2C07DD974F89}" presName="root" presStyleCnt="0">
        <dgm:presLayoutVars>
          <dgm:dir/>
          <dgm:resizeHandles val="exact"/>
        </dgm:presLayoutVars>
      </dgm:prSet>
      <dgm:spPr/>
    </dgm:pt>
    <dgm:pt modelId="{CBAA5094-56C9-4121-A8BB-49EF0EEC80CD}" type="pres">
      <dgm:prSet presAssocID="{61A958AF-CAB8-4B00-9B89-23D709A50DD4}" presName="compNode" presStyleCnt="0"/>
      <dgm:spPr/>
    </dgm:pt>
    <dgm:pt modelId="{A61BB590-72ED-41B0-9234-B2ACDC69DD03}" type="pres">
      <dgm:prSet presAssocID="{61A958AF-CAB8-4B00-9B89-23D709A50DD4}" presName="bgRect" presStyleLbl="bgShp" presStyleIdx="0" presStyleCnt="3"/>
      <dgm:spPr/>
    </dgm:pt>
    <dgm:pt modelId="{EA3C6A52-6FA7-49F9-A372-D2402715AD04}" type="pres">
      <dgm:prSet presAssocID="{61A958AF-CAB8-4B00-9B89-23D709A50D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7BC686C-1A82-47E3-B3A0-EDE68329DB89}" type="pres">
      <dgm:prSet presAssocID="{61A958AF-CAB8-4B00-9B89-23D709A50DD4}" presName="spaceRect" presStyleCnt="0"/>
      <dgm:spPr/>
    </dgm:pt>
    <dgm:pt modelId="{0C450AAE-52B8-46FF-A0B3-B25E3AF4E086}" type="pres">
      <dgm:prSet presAssocID="{61A958AF-CAB8-4B00-9B89-23D709A50DD4}" presName="parTx" presStyleLbl="revTx" presStyleIdx="0" presStyleCnt="3">
        <dgm:presLayoutVars>
          <dgm:chMax val="0"/>
          <dgm:chPref val="0"/>
        </dgm:presLayoutVars>
      </dgm:prSet>
      <dgm:spPr/>
    </dgm:pt>
    <dgm:pt modelId="{9AC21EDE-9B03-4660-93AD-6B5A11597593}" type="pres">
      <dgm:prSet presAssocID="{870BBCB6-87A9-4803-943A-2AC88729A28E}" presName="sibTrans" presStyleCnt="0"/>
      <dgm:spPr/>
    </dgm:pt>
    <dgm:pt modelId="{07239B82-90C9-4543-9B49-68D22EED2719}" type="pres">
      <dgm:prSet presAssocID="{C12E1F6E-9F23-451A-B7C6-5CA465C35F36}" presName="compNode" presStyleCnt="0"/>
      <dgm:spPr/>
    </dgm:pt>
    <dgm:pt modelId="{6DFFA06B-BEEB-4830-955F-17FE67D644E7}" type="pres">
      <dgm:prSet presAssocID="{C12E1F6E-9F23-451A-B7C6-5CA465C35F36}" presName="bgRect" presStyleLbl="bgShp" presStyleIdx="1" presStyleCnt="3"/>
      <dgm:spPr/>
    </dgm:pt>
    <dgm:pt modelId="{9BA1B174-87B5-40CD-9B06-1CB7D564C1FA}" type="pres">
      <dgm:prSet presAssocID="{C12E1F6E-9F23-451A-B7C6-5CA465C35F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2E9F799-3F39-4E27-AB49-7083BCD1EF4E}" type="pres">
      <dgm:prSet presAssocID="{C12E1F6E-9F23-451A-B7C6-5CA465C35F36}" presName="spaceRect" presStyleCnt="0"/>
      <dgm:spPr/>
    </dgm:pt>
    <dgm:pt modelId="{BC51A9FD-74A3-460C-9BE2-7660EBE8C653}" type="pres">
      <dgm:prSet presAssocID="{C12E1F6E-9F23-451A-B7C6-5CA465C35F36}" presName="parTx" presStyleLbl="revTx" presStyleIdx="1" presStyleCnt="3">
        <dgm:presLayoutVars>
          <dgm:chMax val="0"/>
          <dgm:chPref val="0"/>
        </dgm:presLayoutVars>
      </dgm:prSet>
      <dgm:spPr/>
    </dgm:pt>
    <dgm:pt modelId="{3A2B1CDF-2CE0-4BAD-9E9D-6ABB26301BC5}" type="pres">
      <dgm:prSet presAssocID="{6D4D50BF-5C62-46B0-877E-2332995DA7E5}" presName="sibTrans" presStyleCnt="0"/>
      <dgm:spPr/>
    </dgm:pt>
    <dgm:pt modelId="{E9728B3A-FFF9-43D7-A39C-DC7C88CC5ACB}" type="pres">
      <dgm:prSet presAssocID="{DA9C75DC-CD50-4E69-8719-61EF1ED1FF8A}" presName="compNode" presStyleCnt="0"/>
      <dgm:spPr/>
    </dgm:pt>
    <dgm:pt modelId="{514C7EDF-D25C-4598-9A47-67B81CA54DEF}" type="pres">
      <dgm:prSet presAssocID="{DA9C75DC-CD50-4E69-8719-61EF1ED1FF8A}" presName="bgRect" presStyleLbl="bgShp" presStyleIdx="2" presStyleCnt="3"/>
      <dgm:spPr/>
    </dgm:pt>
    <dgm:pt modelId="{89195E40-B317-429D-93E8-08D002C9F340}" type="pres">
      <dgm:prSet presAssocID="{DA9C75DC-CD50-4E69-8719-61EF1ED1FF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9953EDB-BEB2-4859-8700-4DCC895F269A}" type="pres">
      <dgm:prSet presAssocID="{DA9C75DC-CD50-4E69-8719-61EF1ED1FF8A}" presName="spaceRect" presStyleCnt="0"/>
      <dgm:spPr/>
    </dgm:pt>
    <dgm:pt modelId="{CC1A2D40-CCAF-47C4-B340-5B1F3B208D64}" type="pres">
      <dgm:prSet presAssocID="{DA9C75DC-CD50-4E69-8719-61EF1ED1FF8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E29D2A-190C-4007-96BD-82415B234A9B}" type="presOf" srcId="{C12E1F6E-9F23-451A-B7C6-5CA465C35F36}" destId="{BC51A9FD-74A3-460C-9BE2-7660EBE8C653}" srcOrd="0" destOrd="0" presId="urn:microsoft.com/office/officeart/2018/2/layout/IconVerticalSolidList#38"/>
    <dgm:cxn modelId="{AC529941-81F5-41B6-B57D-AB4A2EFBBFE6}" type="presOf" srcId="{8EA580CD-384D-4710-9C67-2C07DD974F89}" destId="{53475362-4B59-46DF-8F27-80337B133C45}" srcOrd="0" destOrd="0" presId="urn:microsoft.com/office/officeart/2018/2/layout/IconVerticalSolidList#38"/>
    <dgm:cxn modelId="{3726A642-25FD-49B0-A0A7-534A03523730}" srcId="{8EA580CD-384D-4710-9C67-2C07DD974F89}" destId="{61A958AF-CAB8-4B00-9B89-23D709A50DD4}" srcOrd="0" destOrd="0" parTransId="{CE24B0FB-90A3-4F57-8DCA-BF5647B55CBF}" sibTransId="{870BBCB6-87A9-4803-943A-2AC88729A28E}"/>
    <dgm:cxn modelId="{F3352850-265B-40F1-B4F3-33FBBEDFD542}" type="presOf" srcId="{61A958AF-CAB8-4B00-9B89-23D709A50DD4}" destId="{0C450AAE-52B8-46FF-A0B3-B25E3AF4E086}" srcOrd="0" destOrd="0" presId="urn:microsoft.com/office/officeart/2018/2/layout/IconVerticalSolidList#38"/>
    <dgm:cxn modelId="{43EDDFBE-9959-4345-A6D4-D5D8B5180F80}" srcId="{8EA580CD-384D-4710-9C67-2C07DD974F89}" destId="{DA9C75DC-CD50-4E69-8719-61EF1ED1FF8A}" srcOrd="2" destOrd="0" parTransId="{8F091BBB-9135-47E0-A311-2252537A4431}" sibTransId="{47F53908-C459-41B8-89DC-B1C6D3169A81}"/>
    <dgm:cxn modelId="{30BC66DC-8D84-44A7-B82E-51F9C91EB915}" type="presOf" srcId="{DA9C75DC-CD50-4E69-8719-61EF1ED1FF8A}" destId="{CC1A2D40-CCAF-47C4-B340-5B1F3B208D64}" srcOrd="0" destOrd="0" presId="urn:microsoft.com/office/officeart/2018/2/layout/IconVerticalSolidList#38"/>
    <dgm:cxn modelId="{467907E3-B3A1-4517-B3D5-FC9304029122}" srcId="{8EA580CD-384D-4710-9C67-2C07DD974F89}" destId="{C12E1F6E-9F23-451A-B7C6-5CA465C35F36}" srcOrd="1" destOrd="0" parTransId="{E1133F1F-0D2C-41B0-B024-C098B25D1F7F}" sibTransId="{6D4D50BF-5C62-46B0-877E-2332995DA7E5}"/>
    <dgm:cxn modelId="{56289A13-279C-4D18-879D-0EEC287D52C2}" type="presParOf" srcId="{53475362-4B59-46DF-8F27-80337B133C45}" destId="{CBAA5094-56C9-4121-A8BB-49EF0EEC80CD}" srcOrd="0" destOrd="0" presId="urn:microsoft.com/office/officeart/2018/2/layout/IconVerticalSolidList#38"/>
    <dgm:cxn modelId="{31F77F51-E563-48BE-9B17-2F96FEFC41AA}" type="presParOf" srcId="{CBAA5094-56C9-4121-A8BB-49EF0EEC80CD}" destId="{A61BB590-72ED-41B0-9234-B2ACDC69DD03}" srcOrd="0" destOrd="0" presId="urn:microsoft.com/office/officeart/2018/2/layout/IconVerticalSolidList#38"/>
    <dgm:cxn modelId="{D494FF29-4218-4445-96FE-B9D6A51882C6}" type="presParOf" srcId="{CBAA5094-56C9-4121-A8BB-49EF0EEC80CD}" destId="{EA3C6A52-6FA7-49F9-A372-D2402715AD04}" srcOrd="1" destOrd="0" presId="urn:microsoft.com/office/officeart/2018/2/layout/IconVerticalSolidList#38"/>
    <dgm:cxn modelId="{AC25495D-A620-4E16-87B9-30AC60CB36E8}" type="presParOf" srcId="{CBAA5094-56C9-4121-A8BB-49EF0EEC80CD}" destId="{87BC686C-1A82-47E3-B3A0-EDE68329DB89}" srcOrd="2" destOrd="0" presId="urn:microsoft.com/office/officeart/2018/2/layout/IconVerticalSolidList#38"/>
    <dgm:cxn modelId="{CB65950C-BBE3-48D3-A609-FDBD3CEE5C4F}" type="presParOf" srcId="{CBAA5094-56C9-4121-A8BB-49EF0EEC80CD}" destId="{0C450AAE-52B8-46FF-A0B3-B25E3AF4E086}" srcOrd="3" destOrd="0" presId="urn:microsoft.com/office/officeart/2018/2/layout/IconVerticalSolidList#38"/>
    <dgm:cxn modelId="{198D6C34-63A8-47F7-ADAC-CE9CCBE44D1E}" type="presParOf" srcId="{53475362-4B59-46DF-8F27-80337B133C45}" destId="{9AC21EDE-9B03-4660-93AD-6B5A11597593}" srcOrd="1" destOrd="0" presId="urn:microsoft.com/office/officeart/2018/2/layout/IconVerticalSolidList#38"/>
    <dgm:cxn modelId="{21CC4866-4279-4AA0-BEA2-773B7DEC2718}" type="presParOf" srcId="{53475362-4B59-46DF-8F27-80337B133C45}" destId="{07239B82-90C9-4543-9B49-68D22EED2719}" srcOrd="2" destOrd="0" presId="urn:microsoft.com/office/officeart/2018/2/layout/IconVerticalSolidList#38"/>
    <dgm:cxn modelId="{61F3B414-B7A2-4A9B-A71F-542EF7CBDA5D}" type="presParOf" srcId="{07239B82-90C9-4543-9B49-68D22EED2719}" destId="{6DFFA06B-BEEB-4830-955F-17FE67D644E7}" srcOrd="0" destOrd="0" presId="urn:microsoft.com/office/officeart/2018/2/layout/IconVerticalSolidList#38"/>
    <dgm:cxn modelId="{C5DA2773-4E04-4B17-8479-ADBD1406F1C1}" type="presParOf" srcId="{07239B82-90C9-4543-9B49-68D22EED2719}" destId="{9BA1B174-87B5-40CD-9B06-1CB7D564C1FA}" srcOrd="1" destOrd="0" presId="urn:microsoft.com/office/officeart/2018/2/layout/IconVerticalSolidList#38"/>
    <dgm:cxn modelId="{28DC846C-EDD4-462A-A89C-C99AC06C7460}" type="presParOf" srcId="{07239B82-90C9-4543-9B49-68D22EED2719}" destId="{92E9F799-3F39-4E27-AB49-7083BCD1EF4E}" srcOrd="2" destOrd="0" presId="urn:microsoft.com/office/officeart/2018/2/layout/IconVerticalSolidList#38"/>
    <dgm:cxn modelId="{2B038A3A-0F20-4D00-A30F-036FD40CE0B0}" type="presParOf" srcId="{07239B82-90C9-4543-9B49-68D22EED2719}" destId="{BC51A9FD-74A3-460C-9BE2-7660EBE8C653}" srcOrd="3" destOrd="0" presId="urn:microsoft.com/office/officeart/2018/2/layout/IconVerticalSolidList#38"/>
    <dgm:cxn modelId="{0D04FCB3-9FB3-42DA-B677-19DE69566CA2}" type="presParOf" srcId="{53475362-4B59-46DF-8F27-80337B133C45}" destId="{3A2B1CDF-2CE0-4BAD-9E9D-6ABB26301BC5}" srcOrd="3" destOrd="0" presId="urn:microsoft.com/office/officeart/2018/2/layout/IconVerticalSolidList#38"/>
    <dgm:cxn modelId="{D700CB58-4B1A-48A9-8224-9B60D5B7814C}" type="presParOf" srcId="{53475362-4B59-46DF-8F27-80337B133C45}" destId="{E9728B3A-FFF9-43D7-A39C-DC7C88CC5ACB}" srcOrd="4" destOrd="0" presId="urn:microsoft.com/office/officeart/2018/2/layout/IconVerticalSolidList#38"/>
    <dgm:cxn modelId="{5302252F-B6B1-4B45-A186-3618FED55379}" type="presParOf" srcId="{E9728B3A-FFF9-43D7-A39C-DC7C88CC5ACB}" destId="{514C7EDF-D25C-4598-9A47-67B81CA54DEF}" srcOrd="0" destOrd="0" presId="urn:microsoft.com/office/officeart/2018/2/layout/IconVerticalSolidList#38"/>
    <dgm:cxn modelId="{99A0C367-19FB-41F1-ADD6-6E13239B641B}" type="presParOf" srcId="{E9728B3A-FFF9-43D7-A39C-DC7C88CC5ACB}" destId="{89195E40-B317-429D-93E8-08D002C9F340}" srcOrd="1" destOrd="0" presId="urn:microsoft.com/office/officeart/2018/2/layout/IconVerticalSolidList#38"/>
    <dgm:cxn modelId="{7AE23B97-1C1D-4A7B-9FFA-32ACCA769C3D}" type="presParOf" srcId="{E9728B3A-FFF9-43D7-A39C-DC7C88CC5ACB}" destId="{C9953EDB-BEB2-4859-8700-4DCC895F269A}" srcOrd="2" destOrd="0" presId="urn:microsoft.com/office/officeart/2018/2/layout/IconVerticalSolidList#38"/>
    <dgm:cxn modelId="{90C42B44-F555-4EE9-BBAC-0E771D0F36A6}" type="presParOf" srcId="{E9728B3A-FFF9-43D7-A39C-DC7C88CC5ACB}" destId="{CC1A2D40-CCAF-47C4-B340-5B1F3B208D64}" srcOrd="3" destOrd="0" presId="urn:microsoft.com/office/officeart/2018/2/layout/IconVerticalSolidList#3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B59B6A-C97C-43B0-99CC-FD76E407C26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B25BF72-F1B6-4BCF-9B15-666F1889223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Frameworks encourage collaboration between health, education, housing and environment sectors.( United Nations,2023)</a:t>
          </a:r>
        </a:p>
      </dgm:t>
    </dgm:pt>
    <dgm:pt modelId="{0768868F-C8A4-4D67-8754-DC0137849B65}" type="parTrans" cxnId="{1D69770A-9379-4CB3-9D27-5A394DA9C2BA}">
      <dgm:prSet/>
      <dgm:spPr/>
      <dgm:t>
        <a:bodyPr/>
        <a:lstStyle/>
        <a:p>
          <a:endParaRPr lang="en-US"/>
        </a:p>
      </dgm:t>
    </dgm:pt>
    <dgm:pt modelId="{261018F1-F6F5-4F68-8B5B-BFA3FA73C5D4}" type="sibTrans" cxnId="{1D69770A-9379-4CB3-9D27-5A394DA9C2BA}">
      <dgm:prSet/>
      <dgm:spPr/>
      <dgm:t>
        <a:bodyPr/>
        <a:lstStyle/>
        <a:p>
          <a:endParaRPr lang="en-US"/>
        </a:p>
      </dgm:t>
    </dgm:pt>
    <dgm:pt modelId="{C5448557-1DEA-49A5-A3B9-7BB12146A48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'Health in All Policies' promotes health considerations across government policies.(Word Health Organization ,2023)</a:t>
          </a:r>
        </a:p>
      </dgm:t>
    </dgm:pt>
    <dgm:pt modelId="{2E9AA681-75FB-45B1-BED2-3CE592AE3323}" type="parTrans" cxnId="{AD64077F-D847-4BBF-BD9F-3E87B6917DB3}">
      <dgm:prSet/>
      <dgm:spPr/>
      <dgm:t>
        <a:bodyPr/>
        <a:lstStyle/>
        <a:p>
          <a:endParaRPr lang="en-US"/>
        </a:p>
      </dgm:t>
    </dgm:pt>
    <dgm:pt modelId="{F2394365-8F6E-4308-82EB-FADC7550824B}" type="sibTrans" cxnId="{AD64077F-D847-4BBF-BD9F-3E87B6917DB3}">
      <dgm:prSet/>
      <dgm:spPr/>
      <dgm:t>
        <a:bodyPr/>
        <a:lstStyle/>
        <a:p>
          <a:endParaRPr lang="en-US"/>
        </a:p>
      </dgm:t>
    </dgm:pt>
    <dgm:pt modelId="{CF45E3D2-79F5-465A-B341-5B3AD756FC1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Sustainability ensures long‑term effectiveness of healthcare services.( Word Health Organization ,2023)</a:t>
          </a:r>
        </a:p>
      </dgm:t>
    </dgm:pt>
    <dgm:pt modelId="{2B67848C-B322-4F30-9AF7-6A8B0A483668}" type="parTrans" cxnId="{6B2C8051-0140-45CB-B324-919BC24592D1}">
      <dgm:prSet/>
      <dgm:spPr/>
      <dgm:t>
        <a:bodyPr/>
        <a:lstStyle/>
        <a:p>
          <a:endParaRPr lang="en-US"/>
        </a:p>
      </dgm:t>
    </dgm:pt>
    <dgm:pt modelId="{94B35424-05D9-40EF-AE17-C875801319E2}" type="sibTrans" cxnId="{6B2C8051-0140-45CB-B324-919BC24592D1}">
      <dgm:prSet/>
      <dgm:spPr/>
      <dgm:t>
        <a:bodyPr/>
        <a:lstStyle/>
        <a:p>
          <a:endParaRPr lang="en-US"/>
        </a:p>
      </dgm:t>
    </dgm:pt>
    <dgm:pt modelId="{43E1A73D-1A64-4081-AC8F-8B0D2CB42BBC}" type="pres">
      <dgm:prSet presAssocID="{92B59B6A-C97C-43B0-99CC-FD76E407C26F}" presName="linear" presStyleCnt="0">
        <dgm:presLayoutVars>
          <dgm:animLvl val="lvl"/>
          <dgm:resizeHandles val="exact"/>
        </dgm:presLayoutVars>
      </dgm:prSet>
      <dgm:spPr/>
    </dgm:pt>
    <dgm:pt modelId="{E15D810E-2D24-4090-AE92-04C281FC451C}" type="pres">
      <dgm:prSet presAssocID="{BB25BF72-F1B6-4BCF-9B15-666F188922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D7BB79C-ABC6-4AB5-B1E8-14C23025AF8B}" type="pres">
      <dgm:prSet presAssocID="{261018F1-F6F5-4F68-8B5B-BFA3FA73C5D4}" presName="spacer" presStyleCnt="0"/>
      <dgm:spPr/>
    </dgm:pt>
    <dgm:pt modelId="{2FF4DF7B-685F-44E9-AEAF-81DA8F261FBB}" type="pres">
      <dgm:prSet presAssocID="{C5448557-1DEA-49A5-A3B9-7BB12146A48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725BEE-1C85-486F-B4E5-6AF44F569FD3}" type="pres">
      <dgm:prSet presAssocID="{F2394365-8F6E-4308-82EB-FADC7550824B}" presName="spacer" presStyleCnt="0"/>
      <dgm:spPr/>
    </dgm:pt>
    <dgm:pt modelId="{B4E75ED3-8592-46F2-BE48-1D456B9A02D7}" type="pres">
      <dgm:prSet presAssocID="{CF45E3D2-79F5-465A-B341-5B3AD756FC1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D69770A-9379-4CB3-9D27-5A394DA9C2BA}" srcId="{92B59B6A-C97C-43B0-99CC-FD76E407C26F}" destId="{BB25BF72-F1B6-4BCF-9B15-666F18892230}" srcOrd="0" destOrd="0" parTransId="{0768868F-C8A4-4D67-8754-DC0137849B65}" sibTransId="{261018F1-F6F5-4F68-8B5B-BFA3FA73C5D4}"/>
    <dgm:cxn modelId="{74C0092B-DCA6-4EB6-908B-B384C8B755F6}" type="presOf" srcId="{BB25BF72-F1B6-4BCF-9B15-666F18892230}" destId="{E15D810E-2D24-4090-AE92-04C281FC451C}" srcOrd="0" destOrd="0" presId="urn:microsoft.com/office/officeart/2005/8/layout/vList2"/>
    <dgm:cxn modelId="{1E069A46-460B-4B0E-A0FC-C6555A39ED71}" type="presOf" srcId="{CF45E3D2-79F5-465A-B341-5B3AD756FC19}" destId="{B4E75ED3-8592-46F2-BE48-1D456B9A02D7}" srcOrd="0" destOrd="0" presId="urn:microsoft.com/office/officeart/2005/8/layout/vList2"/>
    <dgm:cxn modelId="{6B2C8051-0140-45CB-B324-919BC24592D1}" srcId="{92B59B6A-C97C-43B0-99CC-FD76E407C26F}" destId="{CF45E3D2-79F5-465A-B341-5B3AD756FC19}" srcOrd="2" destOrd="0" parTransId="{2B67848C-B322-4F30-9AF7-6A8B0A483668}" sibTransId="{94B35424-05D9-40EF-AE17-C875801319E2}"/>
    <dgm:cxn modelId="{AD64077F-D847-4BBF-BD9F-3E87B6917DB3}" srcId="{92B59B6A-C97C-43B0-99CC-FD76E407C26F}" destId="{C5448557-1DEA-49A5-A3B9-7BB12146A48A}" srcOrd="1" destOrd="0" parTransId="{2E9AA681-75FB-45B1-BED2-3CE592AE3323}" sibTransId="{F2394365-8F6E-4308-82EB-FADC7550824B}"/>
    <dgm:cxn modelId="{2A6F79CD-6B74-4A95-9133-DACC3112E4A5}" type="presOf" srcId="{C5448557-1DEA-49A5-A3B9-7BB12146A48A}" destId="{2FF4DF7B-685F-44E9-AEAF-81DA8F261FBB}" srcOrd="0" destOrd="0" presId="urn:microsoft.com/office/officeart/2005/8/layout/vList2"/>
    <dgm:cxn modelId="{9A299EEF-9E3F-47D3-B6FE-D58380E40D0A}" type="presOf" srcId="{92B59B6A-C97C-43B0-99CC-FD76E407C26F}" destId="{43E1A73D-1A64-4081-AC8F-8B0D2CB42BBC}" srcOrd="0" destOrd="0" presId="urn:microsoft.com/office/officeart/2005/8/layout/vList2"/>
    <dgm:cxn modelId="{C00B793E-3026-43BA-B9F7-AEF5734494E9}" type="presParOf" srcId="{43E1A73D-1A64-4081-AC8F-8B0D2CB42BBC}" destId="{E15D810E-2D24-4090-AE92-04C281FC451C}" srcOrd="0" destOrd="0" presId="urn:microsoft.com/office/officeart/2005/8/layout/vList2"/>
    <dgm:cxn modelId="{31810A95-160D-4532-A8F0-2C7E6D94FF5C}" type="presParOf" srcId="{43E1A73D-1A64-4081-AC8F-8B0D2CB42BBC}" destId="{0D7BB79C-ABC6-4AB5-B1E8-14C23025AF8B}" srcOrd="1" destOrd="0" presId="urn:microsoft.com/office/officeart/2005/8/layout/vList2"/>
    <dgm:cxn modelId="{61780BB2-2C91-4BC2-A8DE-44EE98B4CB39}" type="presParOf" srcId="{43E1A73D-1A64-4081-AC8F-8B0D2CB42BBC}" destId="{2FF4DF7B-685F-44E9-AEAF-81DA8F261FBB}" srcOrd="2" destOrd="0" presId="urn:microsoft.com/office/officeart/2005/8/layout/vList2"/>
    <dgm:cxn modelId="{3FC4A9AA-FB75-43FE-AD5D-9BA8F619D145}" type="presParOf" srcId="{43E1A73D-1A64-4081-AC8F-8B0D2CB42BBC}" destId="{DE725BEE-1C85-486F-B4E5-6AF44F569FD3}" srcOrd="3" destOrd="0" presId="urn:microsoft.com/office/officeart/2005/8/layout/vList2"/>
    <dgm:cxn modelId="{5059249D-E61E-4A5C-8894-355C0ADB38BE}" type="presParOf" srcId="{43E1A73D-1A64-4081-AC8F-8B0D2CB42BBC}" destId="{B4E75ED3-8592-46F2-BE48-1D456B9A02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6E6E44-BB08-4D01-9C0E-6D4C9F020788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3A4CA9-3327-4B28-93FC-7C13C9D5C6B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Biopsychosocial model integrates biological, psychological and social influences on health.</a:t>
          </a:r>
        </a:p>
      </dgm:t>
    </dgm:pt>
    <dgm:pt modelId="{22FFA578-3208-4F1B-B1D8-0282402BDF0F}" type="parTrans" cxnId="{FA587C0E-5735-48E8-8E5D-359197E1C303}">
      <dgm:prSet/>
      <dgm:spPr/>
      <dgm:t>
        <a:bodyPr/>
        <a:lstStyle/>
        <a:p>
          <a:endParaRPr lang="en-US"/>
        </a:p>
      </dgm:t>
    </dgm:pt>
    <dgm:pt modelId="{56EA4C93-8596-4AF1-ABED-D478B11415BF}" type="sibTrans" cxnId="{FA587C0E-5735-48E8-8E5D-359197E1C303}">
      <dgm:prSet/>
      <dgm:spPr/>
      <dgm:t>
        <a:bodyPr/>
        <a:lstStyle/>
        <a:p>
          <a:endParaRPr lang="en-US"/>
        </a:p>
      </dgm:t>
    </dgm:pt>
    <dgm:pt modelId="{87E31FE3-55E6-48BA-A3BB-41222C99BE2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Encourages holistic understanding of patient needs.(Engel.1977)</a:t>
          </a:r>
        </a:p>
      </dgm:t>
    </dgm:pt>
    <dgm:pt modelId="{49EAAABB-BDB8-4CB3-8D7E-4E521229EAB2}" type="parTrans" cxnId="{CB909A4D-BCD1-4ECB-8BB2-DC9FEE525B70}">
      <dgm:prSet/>
      <dgm:spPr/>
      <dgm:t>
        <a:bodyPr/>
        <a:lstStyle/>
        <a:p>
          <a:endParaRPr lang="en-US"/>
        </a:p>
      </dgm:t>
    </dgm:pt>
    <dgm:pt modelId="{B80777B5-C7B9-4D6D-919E-A6BD7B8EA0E1}" type="sibTrans" cxnId="{CB909A4D-BCD1-4ECB-8BB2-DC9FEE525B70}">
      <dgm:prSet/>
      <dgm:spPr/>
      <dgm:t>
        <a:bodyPr/>
        <a:lstStyle/>
        <a:p>
          <a:endParaRPr lang="en-US"/>
        </a:p>
      </dgm:t>
    </dgm:pt>
    <dgm:pt modelId="{1ED4F1AA-7B76-44BE-B128-1342DB543255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Supports interdisciplinary collaboration in health and social care.( Epstein,2004)</a:t>
          </a:r>
        </a:p>
      </dgm:t>
    </dgm:pt>
    <dgm:pt modelId="{9FB96D61-B741-473B-8104-E36F0C2732E6}" type="parTrans" cxnId="{F51B2760-AB59-4072-8209-B08F7FBBF6EA}">
      <dgm:prSet/>
      <dgm:spPr/>
      <dgm:t>
        <a:bodyPr/>
        <a:lstStyle/>
        <a:p>
          <a:endParaRPr lang="en-US"/>
        </a:p>
      </dgm:t>
    </dgm:pt>
    <dgm:pt modelId="{4F90E300-EBA6-48D7-8771-0EF5DE899399}" type="sibTrans" cxnId="{F51B2760-AB59-4072-8209-B08F7FBBF6EA}">
      <dgm:prSet/>
      <dgm:spPr/>
      <dgm:t>
        <a:bodyPr/>
        <a:lstStyle/>
        <a:p>
          <a:endParaRPr lang="en-US"/>
        </a:p>
      </dgm:t>
    </dgm:pt>
    <dgm:pt modelId="{D9847EFF-D648-47EA-AA7B-DDCBBB972557}" type="pres">
      <dgm:prSet presAssocID="{886E6E44-BB08-4D01-9C0E-6D4C9F020788}" presName="vert0" presStyleCnt="0">
        <dgm:presLayoutVars>
          <dgm:dir/>
          <dgm:animOne val="branch"/>
          <dgm:animLvl val="lvl"/>
        </dgm:presLayoutVars>
      </dgm:prSet>
      <dgm:spPr/>
    </dgm:pt>
    <dgm:pt modelId="{9D57B1BD-097B-4EEE-A925-395AFA05BC37}" type="pres">
      <dgm:prSet presAssocID="{ED3A4CA9-3327-4B28-93FC-7C13C9D5C6B9}" presName="thickLine" presStyleLbl="alignNode1" presStyleIdx="0" presStyleCnt="3"/>
      <dgm:spPr/>
    </dgm:pt>
    <dgm:pt modelId="{77AA3A84-3BA9-4144-966E-403FF706D84E}" type="pres">
      <dgm:prSet presAssocID="{ED3A4CA9-3327-4B28-93FC-7C13C9D5C6B9}" presName="horz1" presStyleCnt="0"/>
      <dgm:spPr/>
    </dgm:pt>
    <dgm:pt modelId="{BC632B41-BD0A-48FA-B32A-973F0D96A289}" type="pres">
      <dgm:prSet presAssocID="{ED3A4CA9-3327-4B28-93FC-7C13C9D5C6B9}" presName="tx1" presStyleLbl="revTx" presStyleIdx="0" presStyleCnt="3"/>
      <dgm:spPr/>
    </dgm:pt>
    <dgm:pt modelId="{668CFBB5-BC3E-4EBA-AAB6-06B5AE6CFCD1}" type="pres">
      <dgm:prSet presAssocID="{ED3A4CA9-3327-4B28-93FC-7C13C9D5C6B9}" presName="vert1" presStyleCnt="0"/>
      <dgm:spPr/>
    </dgm:pt>
    <dgm:pt modelId="{BB78C66E-273F-41D8-AD30-492E56B962C4}" type="pres">
      <dgm:prSet presAssocID="{87E31FE3-55E6-48BA-A3BB-41222C99BE2F}" presName="thickLine" presStyleLbl="alignNode1" presStyleIdx="1" presStyleCnt="3"/>
      <dgm:spPr/>
    </dgm:pt>
    <dgm:pt modelId="{9CA6FEFF-EC43-4306-B05E-43D6E5A01CC1}" type="pres">
      <dgm:prSet presAssocID="{87E31FE3-55E6-48BA-A3BB-41222C99BE2F}" presName="horz1" presStyleCnt="0"/>
      <dgm:spPr/>
    </dgm:pt>
    <dgm:pt modelId="{463F81A9-E342-407F-AC29-66BF559028A3}" type="pres">
      <dgm:prSet presAssocID="{87E31FE3-55E6-48BA-A3BB-41222C99BE2F}" presName="tx1" presStyleLbl="revTx" presStyleIdx="1" presStyleCnt="3"/>
      <dgm:spPr/>
    </dgm:pt>
    <dgm:pt modelId="{787F1A17-804A-404B-B836-0CD40E00D108}" type="pres">
      <dgm:prSet presAssocID="{87E31FE3-55E6-48BA-A3BB-41222C99BE2F}" presName="vert1" presStyleCnt="0"/>
      <dgm:spPr/>
    </dgm:pt>
    <dgm:pt modelId="{AFDAB521-1507-43D2-9E13-98302361FE29}" type="pres">
      <dgm:prSet presAssocID="{1ED4F1AA-7B76-44BE-B128-1342DB543255}" presName="thickLine" presStyleLbl="alignNode1" presStyleIdx="2" presStyleCnt="3"/>
      <dgm:spPr/>
    </dgm:pt>
    <dgm:pt modelId="{0BDC65C3-57A6-44FC-9700-18552C58AC74}" type="pres">
      <dgm:prSet presAssocID="{1ED4F1AA-7B76-44BE-B128-1342DB543255}" presName="horz1" presStyleCnt="0"/>
      <dgm:spPr/>
    </dgm:pt>
    <dgm:pt modelId="{CE4B1F2D-6DC7-41D7-976E-B033592F708F}" type="pres">
      <dgm:prSet presAssocID="{1ED4F1AA-7B76-44BE-B128-1342DB543255}" presName="tx1" presStyleLbl="revTx" presStyleIdx="2" presStyleCnt="3"/>
      <dgm:spPr/>
    </dgm:pt>
    <dgm:pt modelId="{F0B0629A-66C3-40E3-AFE3-A877CDC8597A}" type="pres">
      <dgm:prSet presAssocID="{1ED4F1AA-7B76-44BE-B128-1342DB543255}" presName="vert1" presStyleCnt="0"/>
      <dgm:spPr/>
    </dgm:pt>
  </dgm:ptLst>
  <dgm:cxnLst>
    <dgm:cxn modelId="{FA587C0E-5735-48E8-8E5D-359197E1C303}" srcId="{886E6E44-BB08-4D01-9C0E-6D4C9F020788}" destId="{ED3A4CA9-3327-4B28-93FC-7C13C9D5C6B9}" srcOrd="0" destOrd="0" parTransId="{22FFA578-3208-4F1B-B1D8-0282402BDF0F}" sibTransId="{56EA4C93-8596-4AF1-ABED-D478B11415BF}"/>
    <dgm:cxn modelId="{F51B2760-AB59-4072-8209-B08F7FBBF6EA}" srcId="{886E6E44-BB08-4D01-9C0E-6D4C9F020788}" destId="{1ED4F1AA-7B76-44BE-B128-1342DB543255}" srcOrd="2" destOrd="0" parTransId="{9FB96D61-B741-473B-8104-E36F0C2732E6}" sibTransId="{4F90E300-EBA6-48D7-8771-0EF5DE899399}"/>
    <dgm:cxn modelId="{E1C69967-33C8-45BA-976D-EC44CFA0F063}" type="presOf" srcId="{ED3A4CA9-3327-4B28-93FC-7C13C9D5C6B9}" destId="{BC632B41-BD0A-48FA-B32A-973F0D96A289}" srcOrd="0" destOrd="0" presId="urn:microsoft.com/office/officeart/2008/layout/LinedList"/>
    <dgm:cxn modelId="{CB909A4D-BCD1-4ECB-8BB2-DC9FEE525B70}" srcId="{886E6E44-BB08-4D01-9C0E-6D4C9F020788}" destId="{87E31FE3-55E6-48BA-A3BB-41222C99BE2F}" srcOrd="1" destOrd="0" parTransId="{49EAAABB-BDB8-4CB3-8D7E-4E521229EAB2}" sibTransId="{B80777B5-C7B9-4D6D-919E-A6BD7B8EA0E1}"/>
    <dgm:cxn modelId="{9EDCEA6F-B9BD-401C-9824-11FC330390D4}" type="presOf" srcId="{1ED4F1AA-7B76-44BE-B128-1342DB543255}" destId="{CE4B1F2D-6DC7-41D7-976E-B033592F708F}" srcOrd="0" destOrd="0" presId="urn:microsoft.com/office/officeart/2008/layout/LinedList"/>
    <dgm:cxn modelId="{06E124B3-A216-4201-9948-2EA316C2F0B3}" type="presOf" srcId="{886E6E44-BB08-4D01-9C0E-6D4C9F020788}" destId="{D9847EFF-D648-47EA-AA7B-DDCBBB972557}" srcOrd="0" destOrd="0" presId="urn:microsoft.com/office/officeart/2008/layout/LinedList"/>
    <dgm:cxn modelId="{48AD80BA-4D9A-4C57-8EDC-F7126AAC7ADD}" type="presOf" srcId="{87E31FE3-55E6-48BA-A3BB-41222C99BE2F}" destId="{463F81A9-E342-407F-AC29-66BF559028A3}" srcOrd="0" destOrd="0" presId="urn:microsoft.com/office/officeart/2008/layout/LinedList"/>
    <dgm:cxn modelId="{3B2C51A2-A812-46EE-96B7-BD03ACEB22BC}" type="presParOf" srcId="{D9847EFF-D648-47EA-AA7B-DDCBBB972557}" destId="{9D57B1BD-097B-4EEE-A925-395AFA05BC37}" srcOrd="0" destOrd="0" presId="urn:microsoft.com/office/officeart/2008/layout/LinedList"/>
    <dgm:cxn modelId="{B75AC563-FAD1-42EA-8659-CE1432AED951}" type="presParOf" srcId="{D9847EFF-D648-47EA-AA7B-DDCBBB972557}" destId="{77AA3A84-3BA9-4144-966E-403FF706D84E}" srcOrd="1" destOrd="0" presId="urn:microsoft.com/office/officeart/2008/layout/LinedList"/>
    <dgm:cxn modelId="{57BD7C36-1A57-42BB-97DE-90A0F570D284}" type="presParOf" srcId="{77AA3A84-3BA9-4144-966E-403FF706D84E}" destId="{BC632B41-BD0A-48FA-B32A-973F0D96A289}" srcOrd="0" destOrd="0" presId="urn:microsoft.com/office/officeart/2008/layout/LinedList"/>
    <dgm:cxn modelId="{5F226EB6-E774-484D-83E2-4F0A8CADC5BE}" type="presParOf" srcId="{77AA3A84-3BA9-4144-966E-403FF706D84E}" destId="{668CFBB5-BC3E-4EBA-AAB6-06B5AE6CFCD1}" srcOrd="1" destOrd="0" presId="urn:microsoft.com/office/officeart/2008/layout/LinedList"/>
    <dgm:cxn modelId="{451030E3-6667-45A8-AF1D-18A512347822}" type="presParOf" srcId="{D9847EFF-D648-47EA-AA7B-DDCBBB972557}" destId="{BB78C66E-273F-41D8-AD30-492E56B962C4}" srcOrd="2" destOrd="0" presId="urn:microsoft.com/office/officeart/2008/layout/LinedList"/>
    <dgm:cxn modelId="{BCAB9308-D4F4-4C32-907B-FA0A868A2C2E}" type="presParOf" srcId="{D9847EFF-D648-47EA-AA7B-DDCBBB972557}" destId="{9CA6FEFF-EC43-4306-B05E-43D6E5A01CC1}" srcOrd="3" destOrd="0" presId="urn:microsoft.com/office/officeart/2008/layout/LinedList"/>
    <dgm:cxn modelId="{036515C3-C887-424D-ACB2-56A848E0F166}" type="presParOf" srcId="{9CA6FEFF-EC43-4306-B05E-43D6E5A01CC1}" destId="{463F81A9-E342-407F-AC29-66BF559028A3}" srcOrd="0" destOrd="0" presId="urn:microsoft.com/office/officeart/2008/layout/LinedList"/>
    <dgm:cxn modelId="{A71FC13A-6A15-4814-AD72-BF30853FC8AF}" type="presParOf" srcId="{9CA6FEFF-EC43-4306-B05E-43D6E5A01CC1}" destId="{787F1A17-804A-404B-B836-0CD40E00D108}" srcOrd="1" destOrd="0" presId="urn:microsoft.com/office/officeart/2008/layout/LinedList"/>
    <dgm:cxn modelId="{6B2711CE-C4FC-45B8-83F1-821739CCEDC5}" type="presParOf" srcId="{D9847EFF-D648-47EA-AA7B-DDCBBB972557}" destId="{AFDAB521-1507-43D2-9E13-98302361FE29}" srcOrd="4" destOrd="0" presId="urn:microsoft.com/office/officeart/2008/layout/LinedList"/>
    <dgm:cxn modelId="{6D9DC3F0-DE8A-4838-BC28-4CC3FCBD7080}" type="presParOf" srcId="{D9847EFF-D648-47EA-AA7B-DDCBBB972557}" destId="{0BDC65C3-57A6-44FC-9700-18552C58AC74}" srcOrd="5" destOrd="0" presId="urn:microsoft.com/office/officeart/2008/layout/LinedList"/>
    <dgm:cxn modelId="{EA1AD7D5-3A21-48AC-839E-38563DD30AF6}" type="presParOf" srcId="{0BDC65C3-57A6-44FC-9700-18552C58AC74}" destId="{CE4B1F2D-6DC7-41D7-976E-B033592F708F}" srcOrd="0" destOrd="0" presId="urn:microsoft.com/office/officeart/2008/layout/LinedList"/>
    <dgm:cxn modelId="{92511028-F4CD-4E3D-8D4C-56EC2ECE4754}" type="presParOf" srcId="{0BDC65C3-57A6-44FC-9700-18552C58AC74}" destId="{F0B0629A-66C3-40E3-AFE3-A877CDC859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8510B4-5B05-4484-96B5-A8EA9E644CDC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5102A2B2-24C7-4D08-B877-C6AAEAE9EC0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Government policies support preventive healthcare and mental health services.(Word Health organization,2010}</a:t>
          </a:r>
        </a:p>
      </dgm:t>
    </dgm:pt>
    <dgm:pt modelId="{0DCC79BA-ABAF-4D4C-A50F-363019E5DF2A}" type="parTrans" cxnId="{8D30408C-33A2-4CB2-B5D8-E1F521B12E13}">
      <dgm:prSet/>
      <dgm:spPr/>
      <dgm:t>
        <a:bodyPr/>
        <a:lstStyle/>
        <a:p>
          <a:endParaRPr lang="en-US"/>
        </a:p>
      </dgm:t>
    </dgm:pt>
    <dgm:pt modelId="{8DB7D3CA-2BE2-4711-B7A4-2B49E98C4ABD}" type="sibTrans" cxnId="{8D30408C-33A2-4CB2-B5D8-E1F521B12E13}">
      <dgm:prSet/>
      <dgm:spPr/>
      <dgm:t>
        <a:bodyPr/>
        <a:lstStyle/>
        <a:p>
          <a:endParaRPr lang="en-US"/>
        </a:p>
      </dgm:t>
    </dgm:pt>
    <dgm:pt modelId="{F01B2348-196E-44AB-BA25-0E82E625EBA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Examples include NHS prevention strategies and public health frameworks. (NHS ,2019)	</a:t>
          </a:r>
        </a:p>
      </dgm:t>
    </dgm:pt>
    <dgm:pt modelId="{AA9D615F-986D-4817-B3BE-505FAFE5F772}" type="parTrans" cxnId="{65A1EE95-4746-485D-B07F-E30940AB63E7}">
      <dgm:prSet/>
      <dgm:spPr/>
      <dgm:t>
        <a:bodyPr/>
        <a:lstStyle/>
        <a:p>
          <a:endParaRPr lang="en-US"/>
        </a:p>
      </dgm:t>
    </dgm:pt>
    <dgm:pt modelId="{ABFD5705-DD00-4E9D-A5B3-B473B6A57C83}" type="sibTrans" cxnId="{65A1EE95-4746-485D-B07F-E30940AB63E7}">
      <dgm:prSet/>
      <dgm:spPr/>
      <dgm:t>
        <a:bodyPr/>
        <a:lstStyle/>
        <a:p>
          <a:endParaRPr lang="en-US"/>
        </a:p>
      </dgm:t>
    </dgm:pt>
    <dgm:pt modelId="{C9477337-78CA-45E3-AF4E-00BB6B5C329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Challenges include funding limitations and regulatory complexity.(The Kings” Fund ,2022)</a:t>
          </a:r>
        </a:p>
      </dgm:t>
    </dgm:pt>
    <dgm:pt modelId="{F265FDB4-0FFA-4068-B320-8EE4DE47C08C}" type="parTrans" cxnId="{5C6D7BC6-6AD0-4EF6-BD43-5AFAAE96C405}">
      <dgm:prSet/>
      <dgm:spPr/>
      <dgm:t>
        <a:bodyPr/>
        <a:lstStyle/>
        <a:p>
          <a:endParaRPr lang="en-US"/>
        </a:p>
      </dgm:t>
    </dgm:pt>
    <dgm:pt modelId="{9DD4242C-AF1F-43F2-9DE5-50F4B2D9055D}" type="sibTrans" cxnId="{5C6D7BC6-6AD0-4EF6-BD43-5AFAAE96C405}">
      <dgm:prSet/>
      <dgm:spPr/>
      <dgm:t>
        <a:bodyPr/>
        <a:lstStyle/>
        <a:p>
          <a:endParaRPr lang="en-US"/>
        </a:p>
      </dgm:t>
    </dgm:pt>
    <dgm:pt modelId="{A2A9F2FD-446A-4602-87DA-6368EA21881E}" type="pres">
      <dgm:prSet presAssocID="{198510B4-5B05-4484-96B5-A8EA9E644CDC}" presName="vert0" presStyleCnt="0">
        <dgm:presLayoutVars>
          <dgm:dir/>
          <dgm:animOne val="branch"/>
          <dgm:animLvl val="lvl"/>
        </dgm:presLayoutVars>
      </dgm:prSet>
      <dgm:spPr/>
    </dgm:pt>
    <dgm:pt modelId="{F9277906-5AE4-4CE6-AC9A-FE00ACD0FED0}" type="pres">
      <dgm:prSet presAssocID="{5102A2B2-24C7-4D08-B877-C6AAEAE9EC02}" presName="thickLine" presStyleLbl="alignNode1" presStyleIdx="0" presStyleCnt="3"/>
      <dgm:spPr/>
    </dgm:pt>
    <dgm:pt modelId="{B358A3D7-E9A5-46A4-AB03-46A2AE6208A8}" type="pres">
      <dgm:prSet presAssocID="{5102A2B2-24C7-4D08-B877-C6AAEAE9EC02}" presName="horz1" presStyleCnt="0"/>
      <dgm:spPr/>
    </dgm:pt>
    <dgm:pt modelId="{F4C85A19-B509-452B-8187-B948E37622B4}" type="pres">
      <dgm:prSet presAssocID="{5102A2B2-24C7-4D08-B877-C6AAEAE9EC02}" presName="tx1" presStyleLbl="revTx" presStyleIdx="0" presStyleCnt="3"/>
      <dgm:spPr/>
    </dgm:pt>
    <dgm:pt modelId="{0CCBC821-0A08-4A4B-8E1E-A3FC6F23205B}" type="pres">
      <dgm:prSet presAssocID="{5102A2B2-24C7-4D08-B877-C6AAEAE9EC02}" presName="vert1" presStyleCnt="0"/>
      <dgm:spPr/>
    </dgm:pt>
    <dgm:pt modelId="{2F014A5F-F83E-4AB8-A0F1-1AAB25C8AE5A}" type="pres">
      <dgm:prSet presAssocID="{F01B2348-196E-44AB-BA25-0E82E625EBA0}" presName="thickLine" presStyleLbl="alignNode1" presStyleIdx="1" presStyleCnt="3"/>
      <dgm:spPr/>
    </dgm:pt>
    <dgm:pt modelId="{5297B544-8173-4265-AC02-1DA1189B36F8}" type="pres">
      <dgm:prSet presAssocID="{F01B2348-196E-44AB-BA25-0E82E625EBA0}" presName="horz1" presStyleCnt="0"/>
      <dgm:spPr/>
    </dgm:pt>
    <dgm:pt modelId="{0F5C19D8-5F10-42D0-B77D-580A50A92475}" type="pres">
      <dgm:prSet presAssocID="{F01B2348-196E-44AB-BA25-0E82E625EBA0}" presName="tx1" presStyleLbl="revTx" presStyleIdx="1" presStyleCnt="3"/>
      <dgm:spPr/>
    </dgm:pt>
    <dgm:pt modelId="{C2F16109-41A0-46C2-8536-CEF01108F00D}" type="pres">
      <dgm:prSet presAssocID="{F01B2348-196E-44AB-BA25-0E82E625EBA0}" presName="vert1" presStyleCnt="0"/>
      <dgm:spPr/>
    </dgm:pt>
    <dgm:pt modelId="{9626CA62-964C-47E5-A64D-AC9F16D4C5BA}" type="pres">
      <dgm:prSet presAssocID="{C9477337-78CA-45E3-AF4E-00BB6B5C3290}" presName="thickLine" presStyleLbl="alignNode1" presStyleIdx="2" presStyleCnt="3"/>
      <dgm:spPr/>
    </dgm:pt>
    <dgm:pt modelId="{DDE08198-B512-4F8F-9185-BF9EA6828F31}" type="pres">
      <dgm:prSet presAssocID="{C9477337-78CA-45E3-AF4E-00BB6B5C3290}" presName="horz1" presStyleCnt="0"/>
      <dgm:spPr/>
    </dgm:pt>
    <dgm:pt modelId="{8DF58DE3-6F0F-485D-B493-25F80C43F402}" type="pres">
      <dgm:prSet presAssocID="{C9477337-78CA-45E3-AF4E-00BB6B5C3290}" presName="tx1" presStyleLbl="revTx" presStyleIdx="2" presStyleCnt="3"/>
      <dgm:spPr/>
    </dgm:pt>
    <dgm:pt modelId="{EC9E92E8-3E14-43EA-B525-8FEFF620552C}" type="pres">
      <dgm:prSet presAssocID="{C9477337-78CA-45E3-AF4E-00BB6B5C3290}" presName="vert1" presStyleCnt="0"/>
      <dgm:spPr/>
    </dgm:pt>
  </dgm:ptLst>
  <dgm:cxnLst>
    <dgm:cxn modelId="{ACAA572D-A0BA-461B-BBA4-A401074F2C28}" type="presOf" srcId="{C9477337-78CA-45E3-AF4E-00BB6B5C3290}" destId="{8DF58DE3-6F0F-485D-B493-25F80C43F402}" srcOrd="0" destOrd="0" presId="urn:microsoft.com/office/officeart/2008/layout/LinedList"/>
    <dgm:cxn modelId="{BE841434-9738-4584-B6AB-1CB53A221C1B}" type="presOf" srcId="{F01B2348-196E-44AB-BA25-0E82E625EBA0}" destId="{0F5C19D8-5F10-42D0-B77D-580A50A92475}" srcOrd="0" destOrd="0" presId="urn:microsoft.com/office/officeart/2008/layout/LinedList"/>
    <dgm:cxn modelId="{97C7747C-DE99-483B-8CDE-8E1A1FBA5369}" type="presOf" srcId="{198510B4-5B05-4484-96B5-A8EA9E644CDC}" destId="{A2A9F2FD-446A-4602-87DA-6368EA21881E}" srcOrd="0" destOrd="0" presId="urn:microsoft.com/office/officeart/2008/layout/LinedList"/>
    <dgm:cxn modelId="{8D30408C-33A2-4CB2-B5D8-E1F521B12E13}" srcId="{198510B4-5B05-4484-96B5-A8EA9E644CDC}" destId="{5102A2B2-24C7-4D08-B877-C6AAEAE9EC02}" srcOrd="0" destOrd="0" parTransId="{0DCC79BA-ABAF-4D4C-A50F-363019E5DF2A}" sibTransId="{8DB7D3CA-2BE2-4711-B7A4-2B49E98C4ABD}"/>
    <dgm:cxn modelId="{65A1EE95-4746-485D-B07F-E30940AB63E7}" srcId="{198510B4-5B05-4484-96B5-A8EA9E644CDC}" destId="{F01B2348-196E-44AB-BA25-0E82E625EBA0}" srcOrd="1" destOrd="0" parTransId="{AA9D615F-986D-4817-B3BE-505FAFE5F772}" sibTransId="{ABFD5705-DD00-4E9D-A5B3-B473B6A57C83}"/>
    <dgm:cxn modelId="{9338C1C4-1935-41F3-888F-44CAC87E9839}" type="presOf" srcId="{5102A2B2-24C7-4D08-B877-C6AAEAE9EC02}" destId="{F4C85A19-B509-452B-8187-B948E37622B4}" srcOrd="0" destOrd="0" presId="urn:microsoft.com/office/officeart/2008/layout/LinedList"/>
    <dgm:cxn modelId="{5C6D7BC6-6AD0-4EF6-BD43-5AFAAE96C405}" srcId="{198510B4-5B05-4484-96B5-A8EA9E644CDC}" destId="{C9477337-78CA-45E3-AF4E-00BB6B5C3290}" srcOrd="2" destOrd="0" parTransId="{F265FDB4-0FFA-4068-B320-8EE4DE47C08C}" sibTransId="{9DD4242C-AF1F-43F2-9DE5-50F4B2D9055D}"/>
    <dgm:cxn modelId="{C44123AF-D3EA-47AC-9BC4-B0A803C2552E}" type="presParOf" srcId="{A2A9F2FD-446A-4602-87DA-6368EA21881E}" destId="{F9277906-5AE4-4CE6-AC9A-FE00ACD0FED0}" srcOrd="0" destOrd="0" presId="urn:microsoft.com/office/officeart/2008/layout/LinedList"/>
    <dgm:cxn modelId="{3D1EFE10-ABD7-4535-9E3B-6D59F3EF1CF2}" type="presParOf" srcId="{A2A9F2FD-446A-4602-87DA-6368EA21881E}" destId="{B358A3D7-E9A5-46A4-AB03-46A2AE6208A8}" srcOrd="1" destOrd="0" presId="urn:microsoft.com/office/officeart/2008/layout/LinedList"/>
    <dgm:cxn modelId="{CA5FDE6A-05D1-4429-9F1D-D4DC74FB57B9}" type="presParOf" srcId="{B358A3D7-E9A5-46A4-AB03-46A2AE6208A8}" destId="{F4C85A19-B509-452B-8187-B948E37622B4}" srcOrd="0" destOrd="0" presId="urn:microsoft.com/office/officeart/2008/layout/LinedList"/>
    <dgm:cxn modelId="{15F57862-6ABB-4AEB-8FA0-995F407AADC9}" type="presParOf" srcId="{B358A3D7-E9A5-46A4-AB03-46A2AE6208A8}" destId="{0CCBC821-0A08-4A4B-8E1E-A3FC6F23205B}" srcOrd="1" destOrd="0" presId="urn:microsoft.com/office/officeart/2008/layout/LinedList"/>
    <dgm:cxn modelId="{3B122F66-7CD1-42ED-8A5E-6CF8D774A309}" type="presParOf" srcId="{A2A9F2FD-446A-4602-87DA-6368EA21881E}" destId="{2F014A5F-F83E-4AB8-A0F1-1AAB25C8AE5A}" srcOrd="2" destOrd="0" presId="urn:microsoft.com/office/officeart/2008/layout/LinedList"/>
    <dgm:cxn modelId="{F7B3A5AF-DF5C-4119-9ED9-84A4BDE8D5D9}" type="presParOf" srcId="{A2A9F2FD-446A-4602-87DA-6368EA21881E}" destId="{5297B544-8173-4265-AC02-1DA1189B36F8}" srcOrd="3" destOrd="0" presId="urn:microsoft.com/office/officeart/2008/layout/LinedList"/>
    <dgm:cxn modelId="{249FC547-3FA6-461E-8BDB-8FD583D21D26}" type="presParOf" srcId="{5297B544-8173-4265-AC02-1DA1189B36F8}" destId="{0F5C19D8-5F10-42D0-B77D-580A50A92475}" srcOrd="0" destOrd="0" presId="urn:microsoft.com/office/officeart/2008/layout/LinedList"/>
    <dgm:cxn modelId="{036425B8-5EEA-42CC-93DE-DB2DFDD950AA}" type="presParOf" srcId="{5297B544-8173-4265-AC02-1DA1189B36F8}" destId="{C2F16109-41A0-46C2-8536-CEF01108F00D}" srcOrd="1" destOrd="0" presId="urn:microsoft.com/office/officeart/2008/layout/LinedList"/>
    <dgm:cxn modelId="{8DE77F3B-BCFD-4836-8131-45ECABCC9008}" type="presParOf" srcId="{A2A9F2FD-446A-4602-87DA-6368EA21881E}" destId="{9626CA62-964C-47E5-A64D-AC9F16D4C5BA}" srcOrd="4" destOrd="0" presId="urn:microsoft.com/office/officeart/2008/layout/LinedList"/>
    <dgm:cxn modelId="{BCF4DA56-C16E-44C7-95C8-0109CC912EA9}" type="presParOf" srcId="{A2A9F2FD-446A-4602-87DA-6368EA21881E}" destId="{DDE08198-B512-4F8F-9185-BF9EA6828F31}" srcOrd="5" destOrd="0" presId="urn:microsoft.com/office/officeart/2008/layout/LinedList"/>
    <dgm:cxn modelId="{E92690A5-09A6-43EF-B798-46982A5BF58E}" type="presParOf" srcId="{DDE08198-B512-4F8F-9185-BF9EA6828F31}" destId="{8DF58DE3-6F0F-485D-B493-25F80C43F402}" srcOrd="0" destOrd="0" presId="urn:microsoft.com/office/officeart/2008/layout/LinedList"/>
    <dgm:cxn modelId="{8A2F8548-FA6C-43F9-94E0-76480EF84882}" type="presParOf" srcId="{DDE08198-B512-4F8F-9185-BF9EA6828F31}" destId="{EC9E92E8-3E14-43EA-B525-8FEFF62055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BCD801-3DA8-4993-9D87-599DEA038903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B323E79-E3E2-4574-855F-259CAFBECC14}">
      <dgm:prSet/>
      <dgm:spPr/>
      <dgm:t>
        <a:bodyPr/>
        <a:lstStyle/>
        <a:p>
          <a:r>
            <a:rPr lang="en-US" dirty="0"/>
            <a:t>Integration of telehealth, community health programs and wellness initiatives.(Word Health organization.2016}</a:t>
          </a:r>
        </a:p>
      </dgm:t>
    </dgm:pt>
    <dgm:pt modelId="{9244512B-548C-41A8-8801-6B3621D49489}" type="parTrans" cxnId="{6FCF31D9-1BE1-4C57-B4AA-533E3476AC58}">
      <dgm:prSet/>
      <dgm:spPr/>
      <dgm:t>
        <a:bodyPr/>
        <a:lstStyle/>
        <a:p>
          <a:endParaRPr lang="en-US"/>
        </a:p>
      </dgm:t>
    </dgm:pt>
    <dgm:pt modelId="{8B2A2159-05B2-43BA-88D1-A9F2900135A6}" type="sibTrans" cxnId="{6FCF31D9-1BE1-4C57-B4AA-533E3476AC58}">
      <dgm:prSet/>
      <dgm:spPr/>
      <dgm:t>
        <a:bodyPr/>
        <a:lstStyle/>
        <a:p>
          <a:endParaRPr lang="en-US"/>
        </a:p>
      </dgm:t>
    </dgm:pt>
    <dgm:pt modelId="{7C368F0F-32C2-4188-A2FC-3A137535408E}">
      <dgm:prSet/>
      <dgm:spPr/>
      <dgm:t>
        <a:bodyPr/>
        <a:lstStyle/>
        <a:p>
          <a:r>
            <a:rPr lang="en-US" dirty="0"/>
            <a:t>Hospitals increasingly adopt multidisciplinary care teams.( Naylor 2013)</a:t>
          </a:r>
        </a:p>
      </dgm:t>
    </dgm:pt>
    <dgm:pt modelId="{70C0648C-16ED-4D34-B1CF-E87BDC77B20A}" type="parTrans" cxnId="{356C8ACC-488D-42B6-8FF2-5CE004DD13BB}">
      <dgm:prSet/>
      <dgm:spPr/>
      <dgm:t>
        <a:bodyPr/>
        <a:lstStyle/>
        <a:p>
          <a:endParaRPr lang="en-US"/>
        </a:p>
      </dgm:t>
    </dgm:pt>
    <dgm:pt modelId="{9FD850D2-9471-4818-B487-8AA1E6B88CEA}" type="sibTrans" cxnId="{356C8ACC-488D-42B6-8FF2-5CE004DD13BB}">
      <dgm:prSet/>
      <dgm:spPr/>
      <dgm:t>
        <a:bodyPr/>
        <a:lstStyle/>
        <a:p>
          <a:endParaRPr lang="en-US"/>
        </a:p>
      </dgm:t>
    </dgm:pt>
    <dgm:pt modelId="{58130A10-3067-472F-864D-46F180E66E98}">
      <dgm:prSet/>
      <dgm:spPr/>
      <dgm:t>
        <a:bodyPr/>
        <a:lstStyle/>
        <a:p>
          <a:r>
            <a:rPr lang="en-US" dirty="0"/>
            <a:t>Holistic care models improve patient outcomes and satisfaction.( (Sinsky,2014)</a:t>
          </a:r>
        </a:p>
      </dgm:t>
    </dgm:pt>
    <dgm:pt modelId="{EC18B2DD-748F-49F0-A3D7-340342BBF352}" type="parTrans" cxnId="{63A0721B-B5DE-4335-8973-4EE91A720F5B}">
      <dgm:prSet/>
      <dgm:spPr/>
      <dgm:t>
        <a:bodyPr/>
        <a:lstStyle/>
        <a:p>
          <a:endParaRPr lang="en-US"/>
        </a:p>
      </dgm:t>
    </dgm:pt>
    <dgm:pt modelId="{AF6A73DE-4AF4-45E9-A8F9-6EF4476104CD}" type="sibTrans" cxnId="{63A0721B-B5DE-4335-8973-4EE91A720F5B}">
      <dgm:prSet/>
      <dgm:spPr/>
      <dgm:t>
        <a:bodyPr/>
        <a:lstStyle/>
        <a:p>
          <a:endParaRPr lang="en-US"/>
        </a:p>
      </dgm:t>
    </dgm:pt>
    <dgm:pt modelId="{CE2093C8-CA19-4415-86ED-AF04733D30F6}" type="pres">
      <dgm:prSet presAssocID="{F2BCD801-3DA8-4993-9D87-599DEA038903}" presName="linear" presStyleCnt="0">
        <dgm:presLayoutVars>
          <dgm:animLvl val="lvl"/>
          <dgm:resizeHandles val="exact"/>
        </dgm:presLayoutVars>
      </dgm:prSet>
      <dgm:spPr/>
    </dgm:pt>
    <dgm:pt modelId="{027AFB4C-39E8-4700-BAA0-2AD296830120}" type="pres">
      <dgm:prSet presAssocID="{EB323E79-E3E2-4574-855F-259CAFBECC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688BCD2-76D8-43ED-B4B3-2F41E173668B}" type="pres">
      <dgm:prSet presAssocID="{8B2A2159-05B2-43BA-88D1-A9F2900135A6}" presName="spacer" presStyleCnt="0"/>
      <dgm:spPr/>
    </dgm:pt>
    <dgm:pt modelId="{5205D9B9-0AEB-40E6-A0DA-FBE8671F4B29}" type="pres">
      <dgm:prSet presAssocID="{7C368F0F-32C2-4188-A2FC-3A13753540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3AD6848-F104-462C-A6F1-E6BF205CA927}" type="pres">
      <dgm:prSet presAssocID="{9FD850D2-9471-4818-B487-8AA1E6B88CEA}" presName="spacer" presStyleCnt="0"/>
      <dgm:spPr/>
    </dgm:pt>
    <dgm:pt modelId="{948C3E95-8D1E-4A5A-A5A1-5B276274DBA1}" type="pres">
      <dgm:prSet presAssocID="{58130A10-3067-472F-864D-46F180E66E9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01FEB12-76ED-493E-8282-05A34971EA9A}" type="presOf" srcId="{58130A10-3067-472F-864D-46F180E66E98}" destId="{948C3E95-8D1E-4A5A-A5A1-5B276274DBA1}" srcOrd="0" destOrd="0" presId="urn:microsoft.com/office/officeart/2005/8/layout/vList2"/>
    <dgm:cxn modelId="{63A0721B-B5DE-4335-8973-4EE91A720F5B}" srcId="{F2BCD801-3DA8-4993-9D87-599DEA038903}" destId="{58130A10-3067-472F-864D-46F180E66E98}" srcOrd="2" destOrd="0" parTransId="{EC18B2DD-748F-49F0-A3D7-340342BBF352}" sibTransId="{AF6A73DE-4AF4-45E9-A8F9-6EF4476104CD}"/>
    <dgm:cxn modelId="{1F449491-1E11-49E7-B613-68D7F2902799}" type="presOf" srcId="{EB323E79-E3E2-4574-855F-259CAFBECC14}" destId="{027AFB4C-39E8-4700-BAA0-2AD296830120}" srcOrd="0" destOrd="0" presId="urn:microsoft.com/office/officeart/2005/8/layout/vList2"/>
    <dgm:cxn modelId="{356C8ACC-488D-42B6-8FF2-5CE004DD13BB}" srcId="{F2BCD801-3DA8-4993-9D87-599DEA038903}" destId="{7C368F0F-32C2-4188-A2FC-3A137535408E}" srcOrd="1" destOrd="0" parTransId="{70C0648C-16ED-4D34-B1CF-E87BDC77B20A}" sibTransId="{9FD850D2-9471-4818-B487-8AA1E6B88CEA}"/>
    <dgm:cxn modelId="{FE8C92D3-BF9E-4709-BCCC-2CC5C8BF5FF8}" type="presOf" srcId="{7C368F0F-32C2-4188-A2FC-3A137535408E}" destId="{5205D9B9-0AEB-40E6-A0DA-FBE8671F4B29}" srcOrd="0" destOrd="0" presId="urn:microsoft.com/office/officeart/2005/8/layout/vList2"/>
    <dgm:cxn modelId="{6FCF31D9-1BE1-4C57-B4AA-533E3476AC58}" srcId="{F2BCD801-3DA8-4993-9D87-599DEA038903}" destId="{EB323E79-E3E2-4574-855F-259CAFBECC14}" srcOrd="0" destOrd="0" parTransId="{9244512B-548C-41A8-8801-6B3621D49489}" sibTransId="{8B2A2159-05B2-43BA-88D1-A9F2900135A6}"/>
    <dgm:cxn modelId="{61F326E0-4CBD-46B2-92E5-549A596DEC56}" type="presOf" srcId="{F2BCD801-3DA8-4993-9D87-599DEA038903}" destId="{CE2093C8-CA19-4415-86ED-AF04733D30F6}" srcOrd="0" destOrd="0" presId="urn:microsoft.com/office/officeart/2005/8/layout/vList2"/>
    <dgm:cxn modelId="{0FBF9ECC-325C-4B4C-96CE-2B827FE42FC2}" type="presParOf" srcId="{CE2093C8-CA19-4415-86ED-AF04733D30F6}" destId="{027AFB4C-39E8-4700-BAA0-2AD296830120}" srcOrd="0" destOrd="0" presId="urn:microsoft.com/office/officeart/2005/8/layout/vList2"/>
    <dgm:cxn modelId="{E5132FD7-A791-46D0-870F-6887D4DD7268}" type="presParOf" srcId="{CE2093C8-CA19-4415-86ED-AF04733D30F6}" destId="{0688BCD2-76D8-43ED-B4B3-2F41E173668B}" srcOrd="1" destOrd="0" presId="urn:microsoft.com/office/officeart/2005/8/layout/vList2"/>
    <dgm:cxn modelId="{AB694328-CFBB-4F50-B71F-2F36FFFA9ED0}" type="presParOf" srcId="{CE2093C8-CA19-4415-86ED-AF04733D30F6}" destId="{5205D9B9-0AEB-40E6-A0DA-FBE8671F4B29}" srcOrd="2" destOrd="0" presId="urn:microsoft.com/office/officeart/2005/8/layout/vList2"/>
    <dgm:cxn modelId="{A6AAC243-F94E-4102-9D1F-5D2FAE4E5323}" type="presParOf" srcId="{CE2093C8-CA19-4415-86ED-AF04733D30F6}" destId="{93AD6848-F104-462C-A6F1-E6BF205CA927}" srcOrd="3" destOrd="0" presId="urn:microsoft.com/office/officeart/2005/8/layout/vList2"/>
    <dgm:cxn modelId="{41382AE4-1861-4BD1-8751-748712D22548}" type="presParOf" srcId="{CE2093C8-CA19-4415-86ED-AF04733D30F6}" destId="{948C3E95-8D1E-4A5A-A5A1-5B276274DBA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BF92E7-8E3E-4498-B2EC-F6C21CEB7B8C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56E344C-9FBF-40C8-B588-8BA67B6EF55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Campaigns promote healthy lifestyles, physical activity and balanced nutrition.(Word health organization ,2018)</a:t>
          </a:r>
        </a:p>
      </dgm:t>
    </dgm:pt>
    <dgm:pt modelId="{BFCFC335-D770-46E8-B118-822B4C121E2A}" type="parTrans" cxnId="{806816E4-8CA9-48C0-A5C0-321C3DD2FD5B}">
      <dgm:prSet/>
      <dgm:spPr/>
      <dgm:t>
        <a:bodyPr/>
        <a:lstStyle/>
        <a:p>
          <a:endParaRPr lang="en-US"/>
        </a:p>
      </dgm:t>
    </dgm:pt>
    <dgm:pt modelId="{E18F6F70-761D-4D10-9CF1-2EF845796509}" type="sibTrans" cxnId="{806816E4-8CA9-48C0-A5C0-321C3DD2FD5B}">
      <dgm:prSet/>
      <dgm:spPr/>
      <dgm:t>
        <a:bodyPr/>
        <a:lstStyle/>
        <a:p>
          <a:endParaRPr lang="en-US"/>
        </a:p>
      </dgm:t>
    </dgm:pt>
    <dgm:pt modelId="{F14F7E1B-7E8D-4E6A-858A-64DB2BEF221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Environmental initiatives improve air quality and living conditions</a:t>
          </a:r>
          <a:r>
            <a:rPr lang="en-US" dirty="0"/>
            <a:t>.(Public Health,2016)</a:t>
          </a:r>
        </a:p>
      </dgm:t>
    </dgm:pt>
    <dgm:pt modelId="{6C94A931-1B31-405B-8868-384A03309A68}" type="parTrans" cxnId="{DF7A2128-5FE1-4F4F-A53F-7196756840D7}">
      <dgm:prSet/>
      <dgm:spPr/>
      <dgm:t>
        <a:bodyPr/>
        <a:lstStyle/>
        <a:p>
          <a:endParaRPr lang="en-US"/>
        </a:p>
      </dgm:t>
    </dgm:pt>
    <dgm:pt modelId="{E2B458CE-8B90-4182-85D8-2F629D57F40B}" type="sibTrans" cxnId="{DF7A2128-5FE1-4F4F-A53F-7196756840D7}">
      <dgm:prSet/>
      <dgm:spPr/>
      <dgm:t>
        <a:bodyPr/>
        <a:lstStyle/>
        <a:p>
          <a:endParaRPr lang="en-US"/>
        </a:p>
      </dgm:t>
    </dgm:pt>
    <dgm:pt modelId="{9E5CE96A-E51C-46FC-AA62-734DD93E8DBD}">
      <dgm:prSet/>
      <dgm:spPr/>
      <dgm:t>
        <a:bodyPr/>
        <a:lstStyle/>
        <a:p>
          <a:r>
            <a:rPr lang="en-US" dirty="0"/>
            <a:t>Public health strategies contribute to long‑term societal wellbeing.( Word Health Organization ,2020)</a:t>
          </a:r>
        </a:p>
      </dgm:t>
    </dgm:pt>
    <dgm:pt modelId="{36BC936E-2F19-4EF0-A2D3-892CBA98EF92}" type="parTrans" cxnId="{6441154B-3C4D-4583-A4AB-A3EB676132C9}">
      <dgm:prSet/>
      <dgm:spPr/>
      <dgm:t>
        <a:bodyPr/>
        <a:lstStyle/>
        <a:p>
          <a:endParaRPr lang="en-US"/>
        </a:p>
      </dgm:t>
    </dgm:pt>
    <dgm:pt modelId="{6AEB9CC3-2D91-4A60-ADD6-0F388CF0D1FE}" type="sibTrans" cxnId="{6441154B-3C4D-4583-A4AB-A3EB676132C9}">
      <dgm:prSet/>
      <dgm:spPr/>
      <dgm:t>
        <a:bodyPr/>
        <a:lstStyle/>
        <a:p>
          <a:endParaRPr lang="en-US"/>
        </a:p>
      </dgm:t>
    </dgm:pt>
    <dgm:pt modelId="{AF811BA4-1EB6-48C4-A7FA-1834A976E661}" type="pres">
      <dgm:prSet presAssocID="{ECBF92E7-8E3E-4498-B2EC-F6C21CEB7B8C}" presName="vert0" presStyleCnt="0">
        <dgm:presLayoutVars>
          <dgm:dir/>
          <dgm:animOne val="branch"/>
          <dgm:animLvl val="lvl"/>
        </dgm:presLayoutVars>
      </dgm:prSet>
      <dgm:spPr/>
    </dgm:pt>
    <dgm:pt modelId="{A8298D5C-981B-438A-8E1B-587649046B70}" type="pres">
      <dgm:prSet presAssocID="{656E344C-9FBF-40C8-B588-8BA67B6EF555}" presName="thickLine" presStyleLbl="alignNode1" presStyleIdx="0" presStyleCnt="3"/>
      <dgm:spPr/>
    </dgm:pt>
    <dgm:pt modelId="{30A229E7-3980-47BC-8275-E34AFE901FC9}" type="pres">
      <dgm:prSet presAssocID="{656E344C-9FBF-40C8-B588-8BA67B6EF555}" presName="horz1" presStyleCnt="0"/>
      <dgm:spPr/>
    </dgm:pt>
    <dgm:pt modelId="{2D7F490C-21BB-4E26-B758-4D1726F157EE}" type="pres">
      <dgm:prSet presAssocID="{656E344C-9FBF-40C8-B588-8BA67B6EF555}" presName="tx1" presStyleLbl="revTx" presStyleIdx="0" presStyleCnt="3"/>
      <dgm:spPr/>
    </dgm:pt>
    <dgm:pt modelId="{FA98F6CE-1413-498E-88A9-D64486AA33EC}" type="pres">
      <dgm:prSet presAssocID="{656E344C-9FBF-40C8-B588-8BA67B6EF555}" presName="vert1" presStyleCnt="0"/>
      <dgm:spPr/>
    </dgm:pt>
    <dgm:pt modelId="{B1827984-4ED2-4F11-9CA0-10870CD87B8B}" type="pres">
      <dgm:prSet presAssocID="{F14F7E1B-7E8D-4E6A-858A-64DB2BEF2217}" presName="thickLine" presStyleLbl="alignNode1" presStyleIdx="1" presStyleCnt="3"/>
      <dgm:spPr/>
    </dgm:pt>
    <dgm:pt modelId="{91CFC61B-96FA-4D09-B4BE-F442A045F547}" type="pres">
      <dgm:prSet presAssocID="{F14F7E1B-7E8D-4E6A-858A-64DB2BEF2217}" presName="horz1" presStyleCnt="0"/>
      <dgm:spPr/>
    </dgm:pt>
    <dgm:pt modelId="{B1539BAE-8FBF-465A-94A4-38522AA87434}" type="pres">
      <dgm:prSet presAssocID="{F14F7E1B-7E8D-4E6A-858A-64DB2BEF2217}" presName="tx1" presStyleLbl="revTx" presStyleIdx="1" presStyleCnt="3"/>
      <dgm:spPr/>
    </dgm:pt>
    <dgm:pt modelId="{7AFEEFA1-A6C2-4AE7-A4BF-ED3ADE272310}" type="pres">
      <dgm:prSet presAssocID="{F14F7E1B-7E8D-4E6A-858A-64DB2BEF2217}" presName="vert1" presStyleCnt="0"/>
      <dgm:spPr/>
    </dgm:pt>
    <dgm:pt modelId="{331E068F-335B-45DE-8623-D738156162B5}" type="pres">
      <dgm:prSet presAssocID="{9E5CE96A-E51C-46FC-AA62-734DD93E8DBD}" presName="thickLine" presStyleLbl="alignNode1" presStyleIdx="2" presStyleCnt="3"/>
      <dgm:spPr/>
    </dgm:pt>
    <dgm:pt modelId="{3398402F-50B7-4E3C-A23F-4381AFC39647}" type="pres">
      <dgm:prSet presAssocID="{9E5CE96A-E51C-46FC-AA62-734DD93E8DBD}" presName="horz1" presStyleCnt="0"/>
      <dgm:spPr/>
    </dgm:pt>
    <dgm:pt modelId="{BF930525-6EC8-4234-AA91-47EA39383DDB}" type="pres">
      <dgm:prSet presAssocID="{9E5CE96A-E51C-46FC-AA62-734DD93E8DBD}" presName="tx1" presStyleLbl="revTx" presStyleIdx="2" presStyleCnt="3"/>
      <dgm:spPr/>
    </dgm:pt>
    <dgm:pt modelId="{ABB1AE17-76C4-4FE3-9A3D-0C7479FC80D8}" type="pres">
      <dgm:prSet presAssocID="{9E5CE96A-E51C-46FC-AA62-734DD93E8DBD}" presName="vert1" presStyleCnt="0"/>
      <dgm:spPr/>
    </dgm:pt>
  </dgm:ptLst>
  <dgm:cxnLst>
    <dgm:cxn modelId="{DF7A2128-5FE1-4F4F-A53F-7196756840D7}" srcId="{ECBF92E7-8E3E-4498-B2EC-F6C21CEB7B8C}" destId="{F14F7E1B-7E8D-4E6A-858A-64DB2BEF2217}" srcOrd="1" destOrd="0" parTransId="{6C94A931-1B31-405B-8868-384A03309A68}" sibTransId="{E2B458CE-8B90-4182-85D8-2F629D57F40B}"/>
    <dgm:cxn modelId="{6441154B-3C4D-4583-A4AB-A3EB676132C9}" srcId="{ECBF92E7-8E3E-4498-B2EC-F6C21CEB7B8C}" destId="{9E5CE96A-E51C-46FC-AA62-734DD93E8DBD}" srcOrd="2" destOrd="0" parTransId="{36BC936E-2F19-4EF0-A2D3-892CBA98EF92}" sibTransId="{6AEB9CC3-2D91-4A60-ADD6-0F388CF0D1FE}"/>
    <dgm:cxn modelId="{6E290880-4148-4B6D-AAD3-C905531DCE50}" type="presOf" srcId="{F14F7E1B-7E8D-4E6A-858A-64DB2BEF2217}" destId="{B1539BAE-8FBF-465A-94A4-38522AA87434}" srcOrd="0" destOrd="0" presId="urn:microsoft.com/office/officeart/2008/layout/LinedList"/>
    <dgm:cxn modelId="{AA89D4AC-0910-4EBD-9CB7-0329D1A450DA}" type="presOf" srcId="{656E344C-9FBF-40C8-B588-8BA67B6EF555}" destId="{2D7F490C-21BB-4E26-B758-4D1726F157EE}" srcOrd="0" destOrd="0" presId="urn:microsoft.com/office/officeart/2008/layout/LinedList"/>
    <dgm:cxn modelId="{5749B0BC-2A74-4D7C-8ABF-AFACE3D99CF9}" type="presOf" srcId="{9E5CE96A-E51C-46FC-AA62-734DD93E8DBD}" destId="{BF930525-6EC8-4234-AA91-47EA39383DDB}" srcOrd="0" destOrd="0" presId="urn:microsoft.com/office/officeart/2008/layout/LinedList"/>
    <dgm:cxn modelId="{806816E4-8CA9-48C0-A5C0-321C3DD2FD5B}" srcId="{ECBF92E7-8E3E-4498-B2EC-F6C21CEB7B8C}" destId="{656E344C-9FBF-40C8-B588-8BA67B6EF555}" srcOrd="0" destOrd="0" parTransId="{BFCFC335-D770-46E8-B118-822B4C121E2A}" sibTransId="{E18F6F70-761D-4D10-9CF1-2EF845796509}"/>
    <dgm:cxn modelId="{D62F8EF7-7867-44E8-B23C-48CC42677D27}" type="presOf" srcId="{ECBF92E7-8E3E-4498-B2EC-F6C21CEB7B8C}" destId="{AF811BA4-1EB6-48C4-A7FA-1834A976E661}" srcOrd="0" destOrd="0" presId="urn:microsoft.com/office/officeart/2008/layout/LinedList"/>
    <dgm:cxn modelId="{D9ECC5BC-04EA-4DDD-8258-242734E2B3B7}" type="presParOf" srcId="{AF811BA4-1EB6-48C4-A7FA-1834A976E661}" destId="{A8298D5C-981B-438A-8E1B-587649046B70}" srcOrd="0" destOrd="0" presId="urn:microsoft.com/office/officeart/2008/layout/LinedList"/>
    <dgm:cxn modelId="{2A782FE1-F5C9-40A4-9F21-B30A2B9892A1}" type="presParOf" srcId="{AF811BA4-1EB6-48C4-A7FA-1834A976E661}" destId="{30A229E7-3980-47BC-8275-E34AFE901FC9}" srcOrd="1" destOrd="0" presId="urn:microsoft.com/office/officeart/2008/layout/LinedList"/>
    <dgm:cxn modelId="{A09020D3-3CAC-40FB-A847-301A9FA4EC8C}" type="presParOf" srcId="{30A229E7-3980-47BC-8275-E34AFE901FC9}" destId="{2D7F490C-21BB-4E26-B758-4D1726F157EE}" srcOrd="0" destOrd="0" presId="urn:microsoft.com/office/officeart/2008/layout/LinedList"/>
    <dgm:cxn modelId="{7A0CA087-8300-46D9-A61D-1ADE5C100F33}" type="presParOf" srcId="{30A229E7-3980-47BC-8275-E34AFE901FC9}" destId="{FA98F6CE-1413-498E-88A9-D64486AA33EC}" srcOrd="1" destOrd="0" presId="urn:microsoft.com/office/officeart/2008/layout/LinedList"/>
    <dgm:cxn modelId="{3C4175DC-477F-4B22-959E-900D4B128C77}" type="presParOf" srcId="{AF811BA4-1EB6-48C4-A7FA-1834A976E661}" destId="{B1827984-4ED2-4F11-9CA0-10870CD87B8B}" srcOrd="2" destOrd="0" presId="urn:microsoft.com/office/officeart/2008/layout/LinedList"/>
    <dgm:cxn modelId="{3E091313-AFC1-450C-856B-FD432092007C}" type="presParOf" srcId="{AF811BA4-1EB6-48C4-A7FA-1834A976E661}" destId="{91CFC61B-96FA-4D09-B4BE-F442A045F547}" srcOrd="3" destOrd="0" presId="urn:microsoft.com/office/officeart/2008/layout/LinedList"/>
    <dgm:cxn modelId="{BE3AF002-2A87-481C-9602-4B8B655AA933}" type="presParOf" srcId="{91CFC61B-96FA-4D09-B4BE-F442A045F547}" destId="{B1539BAE-8FBF-465A-94A4-38522AA87434}" srcOrd="0" destOrd="0" presId="urn:microsoft.com/office/officeart/2008/layout/LinedList"/>
    <dgm:cxn modelId="{ED0B3846-B1AD-46CD-AA89-AFF3C4CC4C35}" type="presParOf" srcId="{91CFC61B-96FA-4D09-B4BE-F442A045F547}" destId="{7AFEEFA1-A6C2-4AE7-A4BF-ED3ADE272310}" srcOrd="1" destOrd="0" presId="urn:microsoft.com/office/officeart/2008/layout/LinedList"/>
    <dgm:cxn modelId="{D169B11A-43E4-4141-90C6-4B12C63AE830}" type="presParOf" srcId="{AF811BA4-1EB6-48C4-A7FA-1834A976E661}" destId="{331E068F-335B-45DE-8623-D738156162B5}" srcOrd="4" destOrd="0" presId="urn:microsoft.com/office/officeart/2008/layout/LinedList"/>
    <dgm:cxn modelId="{B4A2664F-0A5E-4B15-81D1-06ACF0894C4E}" type="presParOf" srcId="{AF811BA4-1EB6-48C4-A7FA-1834A976E661}" destId="{3398402F-50B7-4E3C-A23F-4381AFC39647}" srcOrd="5" destOrd="0" presId="urn:microsoft.com/office/officeart/2008/layout/LinedList"/>
    <dgm:cxn modelId="{67AC9F48-1467-4F4E-A7F8-2158EB5E3FD9}" type="presParOf" srcId="{3398402F-50B7-4E3C-A23F-4381AFC39647}" destId="{BF930525-6EC8-4234-AA91-47EA39383DDB}" srcOrd="0" destOrd="0" presId="urn:microsoft.com/office/officeart/2008/layout/LinedList"/>
    <dgm:cxn modelId="{979D82E1-E0E7-4DD9-AF73-B1643CF8A628}" type="presParOf" srcId="{3398402F-50B7-4E3C-A23F-4381AFC39647}" destId="{ABB1AE17-76C4-4FE3-9A3D-0C7479FC80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38B06D2-8203-4B68-BBFC-252901D1CC4B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EFA7B89-2858-44AE-AFB6-60A547B322D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Significant disparities exist in healthcare access and outcomes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.(Braveman,2014)</a:t>
          </a:r>
          <a:endParaRPr lang="en-US" sz="1200" dirty="0"/>
        </a:p>
      </dgm:t>
    </dgm:pt>
    <dgm:pt modelId="{201E8D1B-E8BA-4865-8BAC-E9A7B96E1AC4}" type="parTrans" cxnId="{415156DE-F2F2-4A94-8382-ADEDFF993EB9}">
      <dgm:prSet/>
      <dgm:spPr/>
      <dgm:t>
        <a:bodyPr/>
        <a:lstStyle/>
        <a:p>
          <a:endParaRPr lang="en-US"/>
        </a:p>
      </dgm:t>
    </dgm:pt>
    <dgm:pt modelId="{E2702D60-2302-42B6-A34C-98CBBA7934B6}" type="sibTrans" cxnId="{415156DE-F2F2-4A94-8382-ADEDFF993EB9}">
      <dgm:prSet/>
      <dgm:spPr/>
      <dgm:t>
        <a:bodyPr/>
        <a:lstStyle/>
        <a:p>
          <a:endParaRPr lang="en-US"/>
        </a:p>
      </dgm:t>
    </dgm:pt>
    <dgm:pt modelId="{C29C2904-486F-4F26-B30B-5B86566EC3EE}">
      <dgm:prSet custT="1"/>
      <dgm:spPr/>
      <dgm:t>
        <a:bodyPr/>
        <a:lstStyle/>
        <a:p>
          <a:r>
            <a:rPr lang="en-US" sz="1900" dirty="0"/>
            <a:t>Universal healthcare systems aim to reduce inequalities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.(Word Health Organization,2010)</a:t>
          </a:r>
        </a:p>
      </dgm:t>
    </dgm:pt>
    <dgm:pt modelId="{E380E18A-6565-4458-915B-8657664D1443}" type="parTrans" cxnId="{741D05B3-ED41-4EF6-8EB9-2846F0F8718B}">
      <dgm:prSet/>
      <dgm:spPr/>
      <dgm:t>
        <a:bodyPr/>
        <a:lstStyle/>
        <a:p>
          <a:endParaRPr lang="en-US"/>
        </a:p>
      </dgm:t>
    </dgm:pt>
    <dgm:pt modelId="{A93BFA89-37E3-4E7D-9176-C9E6D1FD412C}" type="sibTrans" cxnId="{741D05B3-ED41-4EF6-8EB9-2846F0F8718B}">
      <dgm:prSet/>
      <dgm:spPr/>
      <dgm:t>
        <a:bodyPr/>
        <a:lstStyle/>
        <a:p>
          <a:endParaRPr lang="en-US"/>
        </a:p>
      </dgm:t>
    </dgm:pt>
    <dgm:pt modelId="{DD170276-506C-4933-92CE-0BFDD62CABDB}">
      <dgm:prSet custT="1"/>
      <dgm:spPr/>
      <dgm:t>
        <a:bodyPr/>
        <a:lstStyle/>
        <a:p>
          <a:r>
            <a:rPr lang="en-US" sz="2000" dirty="0"/>
            <a:t>Targeted interventions support vulnerable populations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 (Fisher,2017) </a:t>
          </a:r>
        </a:p>
      </dgm:t>
    </dgm:pt>
    <dgm:pt modelId="{DBBD1002-63ED-4CE5-9D4B-94EF52A99893}" type="parTrans" cxnId="{CF38E916-D0AA-48A6-99B1-56ABC9B46884}">
      <dgm:prSet/>
      <dgm:spPr/>
      <dgm:t>
        <a:bodyPr/>
        <a:lstStyle/>
        <a:p>
          <a:endParaRPr lang="en-US"/>
        </a:p>
      </dgm:t>
    </dgm:pt>
    <dgm:pt modelId="{C96626BC-BC05-4FDB-827C-46378F245349}" type="sibTrans" cxnId="{CF38E916-D0AA-48A6-99B1-56ABC9B46884}">
      <dgm:prSet/>
      <dgm:spPr/>
      <dgm:t>
        <a:bodyPr/>
        <a:lstStyle/>
        <a:p>
          <a:endParaRPr lang="en-US"/>
        </a:p>
      </dgm:t>
    </dgm:pt>
    <dgm:pt modelId="{56AE23B2-1289-424F-A6A3-E95EA6A7C3A0}" type="pres">
      <dgm:prSet presAssocID="{138B06D2-8203-4B68-BBFC-252901D1CC4B}" presName="vert0" presStyleCnt="0">
        <dgm:presLayoutVars>
          <dgm:dir/>
          <dgm:animOne val="branch"/>
          <dgm:animLvl val="lvl"/>
        </dgm:presLayoutVars>
      </dgm:prSet>
      <dgm:spPr/>
    </dgm:pt>
    <dgm:pt modelId="{F2EBB4F7-7C0E-4917-986C-8A8DD268FC1E}" type="pres">
      <dgm:prSet presAssocID="{3EFA7B89-2858-44AE-AFB6-60A547B322DB}" presName="thickLine" presStyleLbl="alignNode1" presStyleIdx="0" presStyleCnt="3"/>
      <dgm:spPr/>
    </dgm:pt>
    <dgm:pt modelId="{4E1B3BA3-B062-4D7A-9836-1DE03C7D4CF9}" type="pres">
      <dgm:prSet presAssocID="{3EFA7B89-2858-44AE-AFB6-60A547B322DB}" presName="horz1" presStyleCnt="0"/>
      <dgm:spPr/>
    </dgm:pt>
    <dgm:pt modelId="{B8E85DA9-2382-40E1-BBE3-30EEE36531D0}" type="pres">
      <dgm:prSet presAssocID="{3EFA7B89-2858-44AE-AFB6-60A547B322DB}" presName="tx1" presStyleLbl="revTx" presStyleIdx="0" presStyleCnt="3"/>
      <dgm:spPr/>
    </dgm:pt>
    <dgm:pt modelId="{EEB67586-3842-44A9-8416-640D3B299AFC}" type="pres">
      <dgm:prSet presAssocID="{3EFA7B89-2858-44AE-AFB6-60A547B322DB}" presName="vert1" presStyleCnt="0"/>
      <dgm:spPr/>
    </dgm:pt>
    <dgm:pt modelId="{B74F7C37-ADF6-4C0B-A515-AC22198CE6FB}" type="pres">
      <dgm:prSet presAssocID="{C29C2904-486F-4F26-B30B-5B86566EC3EE}" presName="thickLine" presStyleLbl="alignNode1" presStyleIdx="1" presStyleCnt="3"/>
      <dgm:spPr/>
    </dgm:pt>
    <dgm:pt modelId="{CBE52269-CB71-454E-BEEE-2EF9405EE1AA}" type="pres">
      <dgm:prSet presAssocID="{C29C2904-486F-4F26-B30B-5B86566EC3EE}" presName="horz1" presStyleCnt="0"/>
      <dgm:spPr/>
    </dgm:pt>
    <dgm:pt modelId="{A39EA4AA-A1E0-4D16-853E-B971E8DBCC33}" type="pres">
      <dgm:prSet presAssocID="{C29C2904-486F-4F26-B30B-5B86566EC3EE}" presName="tx1" presStyleLbl="revTx" presStyleIdx="1" presStyleCnt="3"/>
      <dgm:spPr/>
    </dgm:pt>
    <dgm:pt modelId="{36142A10-16CF-4F44-8D52-89078A232298}" type="pres">
      <dgm:prSet presAssocID="{C29C2904-486F-4F26-B30B-5B86566EC3EE}" presName="vert1" presStyleCnt="0"/>
      <dgm:spPr/>
    </dgm:pt>
    <dgm:pt modelId="{48EBA87D-BEE8-4156-813F-69BDC6C8342E}" type="pres">
      <dgm:prSet presAssocID="{DD170276-506C-4933-92CE-0BFDD62CABDB}" presName="thickLine" presStyleLbl="alignNode1" presStyleIdx="2" presStyleCnt="3"/>
      <dgm:spPr/>
    </dgm:pt>
    <dgm:pt modelId="{CEEB399A-6250-471C-B397-73FB8674882B}" type="pres">
      <dgm:prSet presAssocID="{DD170276-506C-4933-92CE-0BFDD62CABDB}" presName="horz1" presStyleCnt="0"/>
      <dgm:spPr/>
    </dgm:pt>
    <dgm:pt modelId="{84BC47A3-B62A-4A40-A30B-D02AF6EE57F4}" type="pres">
      <dgm:prSet presAssocID="{DD170276-506C-4933-92CE-0BFDD62CABDB}" presName="tx1" presStyleLbl="revTx" presStyleIdx="2" presStyleCnt="3"/>
      <dgm:spPr/>
    </dgm:pt>
    <dgm:pt modelId="{2432199B-1290-455E-B365-F202370DC117}" type="pres">
      <dgm:prSet presAssocID="{DD170276-506C-4933-92CE-0BFDD62CABDB}" presName="vert1" presStyleCnt="0"/>
      <dgm:spPr/>
    </dgm:pt>
  </dgm:ptLst>
  <dgm:cxnLst>
    <dgm:cxn modelId="{CF38E916-D0AA-48A6-99B1-56ABC9B46884}" srcId="{138B06D2-8203-4B68-BBFC-252901D1CC4B}" destId="{DD170276-506C-4933-92CE-0BFDD62CABDB}" srcOrd="2" destOrd="0" parTransId="{DBBD1002-63ED-4CE5-9D4B-94EF52A99893}" sibTransId="{C96626BC-BC05-4FDB-827C-46378F245349}"/>
    <dgm:cxn modelId="{8A210028-4524-46D7-B11D-397B2963EAE9}" type="presOf" srcId="{DD170276-506C-4933-92CE-0BFDD62CABDB}" destId="{84BC47A3-B62A-4A40-A30B-D02AF6EE57F4}" srcOrd="0" destOrd="0" presId="urn:microsoft.com/office/officeart/2008/layout/LinedList"/>
    <dgm:cxn modelId="{6DF0B550-EA9B-49DF-A908-EB48F465DF73}" type="presOf" srcId="{138B06D2-8203-4B68-BBFC-252901D1CC4B}" destId="{56AE23B2-1289-424F-A6A3-E95EA6A7C3A0}" srcOrd="0" destOrd="0" presId="urn:microsoft.com/office/officeart/2008/layout/LinedList"/>
    <dgm:cxn modelId="{FEC112A2-937F-4D1A-9D10-34511F0C9012}" type="presOf" srcId="{C29C2904-486F-4F26-B30B-5B86566EC3EE}" destId="{A39EA4AA-A1E0-4D16-853E-B971E8DBCC33}" srcOrd="0" destOrd="0" presId="urn:microsoft.com/office/officeart/2008/layout/LinedList"/>
    <dgm:cxn modelId="{FD1E51B2-8A8A-4A51-8DFF-8656B8700406}" type="presOf" srcId="{3EFA7B89-2858-44AE-AFB6-60A547B322DB}" destId="{B8E85DA9-2382-40E1-BBE3-30EEE36531D0}" srcOrd="0" destOrd="0" presId="urn:microsoft.com/office/officeart/2008/layout/LinedList"/>
    <dgm:cxn modelId="{741D05B3-ED41-4EF6-8EB9-2846F0F8718B}" srcId="{138B06D2-8203-4B68-BBFC-252901D1CC4B}" destId="{C29C2904-486F-4F26-B30B-5B86566EC3EE}" srcOrd="1" destOrd="0" parTransId="{E380E18A-6565-4458-915B-8657664D1443}" sibTransId="{A93BFA89-37E3-4E7D-9176-C9E6D1FD412C}"/>
    <dgm:cxn modelId="{415156DE-F2F2-4A94-8382-ADEDFF993EB9}" srcId="{138B06D2-8203-4B68-BBFC-252901D1CC4B}" destId="{3EFA7B89-2858-44AE-AFB6-60A547B322DB}" srcOrd="0" destOrd="0" parTransId="{201E8D1B-E8BA-4865-8BAC-E9A7B96E1AC4}" sibTransId="{E2702D60-2302-42B6-A34C-98CBBA7934B6}"/>
    <dgm:cxn modelId="{AE04CA77-BF4B-4749-9A76-B88C152438E8}" type="presParOf" srcId="{56AE23B2-1289-424F-A6A3-E95EA6A7C3A0}" destId="{F2EBB4F7-7C0E-4917-986C-8A8DD268FC1E}" srcOrd="0" destOrd="0" presId="urn:microsoft.com/office/officeart/2008/layout/LinedList"/>
    <dgm:cxn modelId="{88D9F44E-E0E4-48D4-B3C3-1C8704ADD72E}" type="presParOf" srcId="{56AE23B2-1289-424F-A6A3-E95EA6A7C3A0}" destId="{4E1B3BA3-B062-4D7A-9836-1DE03C7D4CF9}" srcOrd="1" destOrd="0" presId="urn:microsoft.com/office/officeart/2008/layout/LinedList"/>
    <dgm:cxn modelId="{D7130244-E736-4C5B-A729-BE2E21B31225}" type="presParOf" srcId="{4E1B3BA3-B062-4D7A-9836-1DE03C7D4CF9}" destId="{B8E85DA9-2382-40E1-BBE3-30EEE36531D0}" srcOrd="0" destOrd="0" presId="urn:microsoft.com/office/officeart/2008/layout/LinedList"/>
    <dgm:cxn modelId="{A6D3360A-6F3C-4BB7-9606-502A5FDF1962}" type="presParOf" srcId="{4E1B3BA3-B062-4D7A-9836-1DE03C7D4CF9}" destId="{EEB67586-3842-44A9-8416-640D3B299AFC}" srcOrd="1" destOrd="0" presId="urn:microsoft.com/office/officeart/2008/layout/LinedList"/>
    <dgm:cxn modelId="{3B9C6204-9B0F-4E92-9D3A-E9509DE78BF5}" type="presParOf" srcId="{56AE23B2-1289-424F-A6A3-E95EA6A7C3A0}" destId="{B74F7C37-ADF6-4C0B-A515-AC22198CE6FB}" srcOrd="2" destOrd="0" presId="urn:microsoft.com/office/officeart/2008/layout/LinedList"/>
    <dgm:cxn modelId="{09197781-EADD-421D-8BF9-481619E8CD1D}" type="presParOf" srcId="{56AE23B2-1289-424F-A6A3-E95EA6A7C3A0}" destId="{CBE52269-CB71-454E-BEEE-2EF9405EE1AA}" srcOrd="3" destOrd="0" presId="urn:microsoft.com/office/officeart/2008/layout/LinedList"/>
    <dgm:cxn modelId="{8FB09F1E-8C95-4107-8D26-CE58EC410CE4}" type="presParOf" srcId="{CBE52269-CB71-454E-BEEE-2EF9405EE1AA}" destId="{A39EA4AA-A1E0-4D16-853E-B971E8DBCC33}" srcOrd="0" destOrd="0" presId="urn:microsoft.com/office/officeart/2008/layout/LinedList"/>
    <dgm:cxn modelId="{B1222FC8-793D-4439-8ACD-D399884A6420}" type="presParOf" srcId="{CBE52269-CB71-454E-BEEE-2EF9405EE1AA}" destId="{36142A10-16CF-4F44-8D52-89078A232298}" srcOrd="1" destOrd="0" presId="urn:microsoft.com/office/officeart/2008/layout/LinedList"/>
    <dgm:cxn modelId="{4116436A-84F3-4BDB-919B-D795AFD953C2}" type="presParOf" srcId="{56AE23B2-1289-424F-A6A3-E95EA6A7C3A0}" destId="{48EBA87D-BEE8-4156-813F-69BDC6C8342E}" srcOrd="4" destOrd="0" presId="urn:microsoft.com/office/officeart/2008/layout/LinedList"/>
    <dgm:cxn modelId="{85BCCD94-7E12-439F-B4A6-43733EC35AEA}" type="presParOf" srcId="{56AE23B2-1289-424F-A6A3-E95EA6A7C3A0}" destId="{CEEB399A-6250-471C-B397-73FB8674882B}" srcOrd="5" destOrd="0" presId="urn:microsoft.com/office/officeart/2008/layout/LinedList"/>
    <dgm:cxn modelId="{B0810048-45C3-4606-A2C3-5F5B5C3DF960}" type="presParOf" srcId="{CEEB399A-6250-471C-B397-73FB8674882B}" destId="{84BC47A3-B62A-4A40-A30B-D02AF6EE57F4}" srcOrd="0" destOrd="0" presId="urn:microsoft.com/office/officeart/2008/layout/LinedList"/>
    <dgm:cxn modelId="{606B144A-7251-45A8-9F91-BE9D2B41D0D0}" type="presParOf" srcId="{CEEB399A-6250-471C-B397-73FB8674882B}" destId="{2432199B-1290-455E-B365-F202370DC1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6B462-EB85-4878-A4C3-C30A866BECA7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1F336-6F41-46D3-9089-8E595A47EFD9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A9A6A-C164-4EC0-BB8D-91A52D681881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Health: physical, mental and social wellbeing, not only absence of disease (World Health Organization 1948.)</a:t>
          </a:r>
        </a:p>
      </dsp:txBody>
      <dsp:txXfrm>
        <a:off x="1058686" y="1808"/>
        <a:ext cx="6828013" cy="916611"/>
      </dsp:txXfrm>
    </dsp:sp>
    <dsp:sp modelId="{D957AE08-47EA-4BCD-A0A4-ABE88C29DAFC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ECD17-BF71-4EA7-8FF8-792A60FD86C3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32DD4-AE86-4369-A02A-C98A5A34B9BD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Wellbeing: holistic state including emotional, psychological and social health.(Word Health Organization 2020)</a:t>
          </a:r>
        </a:p>
      </dsp:txBody>
      <dsp:txXfrm>
        <a:off x="1058686" y="1147573"/>
        <a:ext cx="6828013" cy="916611"/>
      </dsp:txXfrm>
    </dsp:sp>
    <dsp:sp modelId="{90E00D49-74E7-4C83-B3EE-D57195D23404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490C46-408F-472B-811E-5E4B7F30F177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E3522-2824-413B-97ED-FDE19EA743CE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development: meeting present needs without compromising future generations.(United Nations (1987</a:t>
          </a:r>
          <a:r>
            <a:rPr lang="en-US" sz="2200" kern="1200" dirty="0"/>
            <a:t>)</a:t>
          </a:r>
        </a:p>
      </dsp:txBody>
      <dsp:txXfrm>
        <a:off x="1058686" y="2293338"/>
        <a:ext cx="6828013" cy="916611"/>
      </dsp:txXfrm>
    </dsp:sp>
    <dsp:sp modelId="{E08C6481-98A6-4FCB-B269-EB61E39256E8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CECFB-2562-4C6E-8C86-3EDBADA8DAE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B4AC9-4E92-4F14-A1AA-2A0A832A1306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These ideas guide modern healthcare systems and global policy.(United Nations 2015)</a:t>
          </a:r>
        </a:p>
      </dsp:txBody>
      <dsp:txXfrm>
        <a:off x="1058686" y="3439103"/>
        <a:ext cx="6828013" cy="916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6DEE2-ADBB-4D47-9532-F3ABBC7BE449}">
      <dsp:nvSpPr>
        <dsp:cNvPr id="0" name=""/>
        <dsp:cNvSpPr/>
      </dsp:nvSpPr>
      <dsp:spPr>
        <a:xfrm>
          <a:off x="0" y="0"/>
          <a:ext cx="6703695" cy="1307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Healthcare systems increasingly focus on prevention and long‑term wellbeing.( WHO , 2023)</a:t>
          </a:r>
        </a:p>
      </dsp:txBody>
      <dsp:txXfrm>
        <a:off x="38288" y="38288"/>
        <a:ext cx="5293063" cy="1230681"/>
      </dsp:txXfrm>
    </dsp:sp>
    <dsp:sp modelId="{4F14319E-7911-41C5-BD61-32C69D297CAB}">
      <dsp:nvSpPr>
        <dsp:cNvPr id="0" name=""/>
        <dsp:cNvSpPr/>
      </dsp:nvSpPr>
      <dsp:spPr>
        <a:xfrm>
          <a:off x="503013" y="1502740"/>
          <a:ext cx="6703695" cy="1307257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Sustainable health systems protect both population health and future resources. .(  WHO , 2023)</a:t>
          </a:r>
        </a:p>
      </dsp:txBody>
      <dsp:txXfrm>
        <a:off x="541301" y="1541028"/>
        <a:ext cx="5185899" cy="1230681"/>
      </dsp:txXfrm>
    </dsp:sp>
    <dsp:sp modelId="{11A48DE6-EE94-43A8-9388-945B692D2D00}">
      <dsp:nvSpPr>
        <dsp:cNvPr id="0" name=""/>
        <dsp:cNvSpPr/>
      </dsp:nvSpPr>
      <dsp:spPr>
        <a:xfrm>
          <a:off x="1183004" y="3050266"/>
          <a:ext cx="6703695" cy="1307257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 Goals link health, environment and social equity.( UN ,2015)</a:t>
          </a:r>
        </a:p>
      </dsp:txBody>
      <dsp:txXfrm>
        <a:off x="1221292" y="3088554"/>
        <a:ext cx="5185899" cy="1230681"/>
      </dsp:txXfrm>
    </dsp:sp>
    <dsp:sp modelId="{158E6C6B-0266-469F-9BED-E1D8B505C55D}">
      <dsp:nvSpPr>
        <dsp:cNvPr id="0" name=""/>
        <dsp:cNvSpPr/>
      </dsp:nvSpPr>
      <dsp:spPr>
        <a:xfrm>
          <a:off x="5853977" y="991336"/>
          <a:ext cx="849717" cy="849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5163" y="991336"/>
        <a:ext cx="467345" cy="639412"/>
      </dsp:txXfrm>
    </dsp:sp>
    <dsp:sp modelId="{AA8A8DDF-43FE-4DE5-A4AC-8E8592AF9B31}">
      <dsp:nvSpPr>
        <dsp:cNvPr id="0" name=""/>
        <dsp:cNvSpPr/>
      </dsp:nvSpPr>
      <dsp:spPr>
        <a:xfrm>
          <a:off x="6445480" y="2507755"/>
          <a:ext cx="849717" cy="849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6666" y="2507755"/>
        <a:ext cx="467345" cy="6394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BB590-72ED-41B0-9234-B2ACDC69DD03}">
      <dsp:nvSpPr>
        <dsp:cNvPr id="0" name=""/>
        <dsp:cNvSpPr/>
      </dsp:nvSpPr>
      <dsp:spPr>
        <a:xfrm>
          <a:off x="0" y="1373"/>
          <a:ext cx="4683949" cy="110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C6A52-6FA7-49F9-A372-D2402715AD04}">
      <dsp:nvSpPr>
        <dsp:cNvPr id="0" name=""/>
        <dsp:cNvSpPr/>
      </dsp:nvSpPr>
      <dsp:spPr>
        <a:xfrm>
          <a:off x="33575" y="26346"/>
          <a:ext cx="61045" cy="61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50AAE-52B8-46FF-A0B3-B25E3AF4E086}">
      <dsp:nvSpPr>
        <dsp:cNvPr id="0" name=""/>
        <dsp:cNvSpPr/>
      </dsp:nvSpPr>
      <dsp:spPr>
        <a:xfrm>
          <a:off x="128195" y="1373"/>
          <a:ext cx="4110425" cy="1664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200" tIns="176200" rIns="176200" bIns="17620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Healthcare now adopts holistic approaches addressing physical, psychological and social factors.(United Nations ,2023)</a:t>
          </a:r>
        </a:p>
      </dsp:txBody>
      <dsp:txXfrm>
        <a:off x="128195" y="1373"/>
        <a:ext cx="4110425" cy="1664881"/>
      </dsp:txXfrm>
    </dsp:sp>
    <dsp:sp modelId="{6DFFA06B-BEEB-4830-955F-17FE67D644E7}">
      <dsp:nvSpPr>
        <dsp:cNvPr id="0" name=""/>
        <dsp:cNvSpPr/>
      </dsp:nvSpPr>
      <dsp:spPr>
        <a:xfrm>
          <a:off x="0" y="1962232"/>
          <a:ext cx="4683949" cy="110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1B174-87B5-40CD-9B06-1CB7D564C1FA}">
      <dsp:nvSpPr>
        <dsp:cNvPr id="0" name=""/>
        <dsp:cNvSpPr/>
      </dsp:nvSpPr>
      <dsp:spPr>
        <a:xfrm>
          <a:off x="33575" y="1987206"/>
          <a:ext cx="61045" cy="61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1A9FD-74A3-460C-9BE2-7660EBE8C653}">
      <dsp:nvSpPr>
        <dsp:cNvPr id="0" name=""/>
        <dsp:cNvSpPr/>
      </dsp:nvSpPr>
      <dsp:spPr>
        <a:xfrm>
          <a:off x="128195" y="1962232"/>
          <a:ext cx="4110425" cy="1664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200" tIns="176200" rIns="176200" bIns="17620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Preventive care, mental health support and community services are increasingly integrated.(Word Health Organization ,2023)</a:t>
          </a:r>
        </a:p>
      </dsp:txBody>
      <dsp:txXfrm>
        <a:off x="128195" y="1962232"/>
        <a:ext cx="4110425" cy="1664881"/>
      </dsp:txXfrm>
    </dsp:sp>
    <dsp:sp modelId="{514C7EDF-D25C-4598-9A47-67B81CA54DEF}">
      <dsp:nvSpPr>
        <dsp:cNvPr id="0" name=""/>
        <dsp:cNvSpPr/>
      </dsp:nvSpPr>
      <dsp:spPr>
        <a:xfrm>
          <a:off x="0" y="3923092"/>
          <a:ext cx="4683949" cy="110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95E40-B317-429D-93E8-08D002C9F340}">
      <dsp:nvSpPr>
        <dsp:cNvPr id="0" name=""/>
        <dsp:cNvSpPr/>
      </dsp:nvSpPr>
      <dsp:spPr>
        <a:xfrm>
          <a:off x="33575" y="3948066"/>
          <a:ext cx="61045" cy="610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A2D40-CCAF-47C4-B340-5B1F3B208D64}">
      <dsp:nvSpPr>
        <dsp:cNvPr id="0" name=""/>
        <dsp:cNvSpPr/>
      </dsp:nvSpPr>
      <dsp:spPr>
        <a:xfrm>
          <a:off x="128195" y="3923092"/>
          <a:ext cx="4110425" cy="1664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200" tIns="176200" rIns="176200" bIns="17620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Focus moves from treating illness to promoting wellbeing.(Word Health Organization 2023)</a:t>
          </a:r>
        </a:p>
      </dsp:txBody>
      <dsp:txXfrm>
        <a:off x="128195" y="3923092"/>
        <a:ext cx="4110425" cy="16648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D810E-2D24-4090-AE92-04C281FC451C}">
      <dsp:nvSpPr>
        <dsp:cNvPr id="0" name=""/>
        <dsp:cNvSpPr/>
      </dsp:nvSpPr>
      <dsp:spPr>
        <a:xfrm>
          <a:off x="0" y="782273"/>
          <a:ext cx="4683949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Frameworks encourage collaboration between health, education, housing and environment sectors.( United Nations,2023)</a:t>
          </a:r>
        </a:p>
      </dsp:txBody>
      <dsp:txXfrm>
        <a:off x="59399" y="841672"/>
        <a:ext cx="4565151" cy="1098002"/>
      </dsp:txXfrm>
    </dsp:sp>
    <dsp:sp modelId="{2FF4DF7B-685F-44E9-AEAF-81DA8F261FBB}">
      <dsp:nvSpPr>
        <dsp:cNvPr id="0" name=""/>
        <dsp:cNvSpPr/>
      </dsp:nvSpPr>
      <dsp:spPr>
        <a:xfrm>
          <a:off x="0" y="2186273"/>
          <a:ext cx="4683949" cy="12168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'Health in All Policies' promotes health considerations across government policies.(Word Health Organization ,2023)</a:t>
          </a:r>
        </a:p>
      </dsp:txBody>
      <dsp:txXfrm>
        <a:off x="59399" y="2245672"/>
        <a:ext cx="4565151" cy="1098002"/>
      </dsp:txXfrm>
    </dsp:sp>
    <dsp:sp modelId="{B4E75ED3-8592-46F2-BE48-1D456B9A02D7}">
      <dsp:nvSpPr>
        <dsp:cNvPr id="0" name=""/>
        <dsp:cNvSpPr/>
      </dsp:nvSpPr>
      <dsp:spPr>
        <a:xfrm>
          <a:off x="0" y="3590273"/>
          <a:ext cx="4683949" cy="12168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Sustainability ensures long‑term effectiveness of healthcare services.( Word Health Organization ,2023)</a:t>
          </a:r>
        </a:p>
      </dsp:txBody>
      <dsp:txXfrm>
        <a:off x="59399" y="3649672"/>
        <a:ext cx="4565151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7B1BD-097B-4EEE-A925-395AFA05BC37}">
      <dsp:nvSpPr>
        <dsp:cNvPr id="0" name=""/>
        <dsp:cNvSpPr/>
      </dsp:nvSpPr>
      <dsp:spPr>
        <a:xfrm>
          <a:off x="0" y="1764"/>
          <a:ext cx="3485179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C632B41-BD0A-48FA-B32A-973F0D96A289}">
      <dsp:nvSpPr>
        <dsp:cNvPr id="0" name=""/>
        <dsp:cNvSpPr/>
      </dsp:nvSpPr>
      <dsp:spPr>
        <a:xfrm>
          <a:off x="0" y="1764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Biopsychosocial model integrates biological, psychological and social influences on health.</a:t>
          </a:r>
        </a:p>
      </dsp:txBody>
      <dsp:txXfrm>
        <a:off x="0" y="1764"/>
        <a:ext cx="3485179" cy="1203206"/>
      </dsp:txXfrm>
    </dsp:sp>
    <dsp:sp modelId="{BB78C66E-273F-41D8-AD30-492E56B962C4}">
      <dsp:nvSpPr>
        <dsp:cNvPr id="0" name=""/>
        <dsp:cNvSpPr/>
      </dsp:nvSpPr>
      <dsp:spPr>
        <a:xfrm>
          <a:off x="0" y="1204971"/>
          <a:ext cx="3485179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63F81A9-E342-407F-AC29-66BF559028A3}">
      <dsp:nvSpPr>
        <dsp:cNvPr id="0" name=""/>
        <dsp:cNvSpPr/>
      </dsp:nvSpPr>
      <dsp:spPr>
        <a:xfrm>
          <a:off x="0" y="1204971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Encourages holistic understanding of patient needs.(Engel.1977)</a:t>
          </a:r>
        </a:p>
      </dsp:txBody>
      <dsp:txXfrm>
        <a:off x="0" y="1204971"/>
        <a:ext cx="3485179" cy="1203206"/>
      </dsp:txXfrm>
    </dsp:sp>
    <dsp:sp modelId="{AFDAB521-1507-43D2-9E13-98302361FE29}">
      <dsp:nvSpPr>
        <dsp:cNvPr id="0" name=""/>
        <dsp:cNvSpPr/>
      </dsp:nvSpPr>
      <dsp:spPr>
        <a:xfrm>
          <a:off x="0" y="2408177"/>
          <a:ext cx="3485179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E4B1F2D-6DC7-41D7-976E-B033592F708F}">
      <dsp:nvSpPr>
        <dsp:cNvPr id="0" name=""/>
        <dsp:cNvSpPr/>
      </dsp:nvSpPr>
      <dsp:spPr>
        <a:xfrm>
          <a:off x="0" y="2408177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Supports interdisciplinary collaboration in health and social care.( Epstein,2004)</a:t>
          </a:r>
        </a:p>
      </dsp:txBody>
      <dsp:txXfrm>
        <a:off x="0" y="2408177"/>
        <a:ext cx="3485179" cy="1203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277906-5AE4-4CE6-AC9A-FE00ACD0FED0}">
      <dsp:nvSpPr>
        <dsp:cNvPr id="0" name=""/>
        <dsp:cNvSpPr/>
      </dsp:nvSpPr>
      <dsp:spPr>
        <a:xfrm>
          <a:off x="0" y="1647"/>
          <a:ext cx="349481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4C85A19-B509-452B-8187-B948E37622B4}">
      <dsp:nvSpPr>
        <dsp:cNvPr id="0" name=""/>
        <dsp:cNvSpPr/>
      </dsp:nvSpPr>
      <dsp:spPr>
        <a:xfrm>
          <a:off x="0" y="1647"/>
          <a:ext cx="3494817" cy="112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Government policies support preventive healthcare and mental health services.(Word Health organization,2010}</a:t>
          </a:r>
        </a:p>
      </dsp:txBody>
      <dsp:txXfrm>
        <a:off x="0" y="1647"/>
        <a:ext cx="3494817" cy="1123613"/>
      </dsp:txXfrm>
    </dsp:sp>
    <dsp:sp modelId="{2F014A5F-F83E-4AB8-A0F1-1AAB25C8AE5A}">
      <dsp:nvSpPr>
        <dsp:cNvPr id="0" name=""/>
        <dsp:cNvSpPr/>
      </dsp:nvSpPr>
      <dsp:spPr>
        <a:xfrm>
          <a:off x="0" y="1125261"/>
          <a:ext cx="349481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F5C19D8-5F10-42D0-B77D-580A50A92475}">
      <dsp:nvSpPr>
        <dsp:cNvPr id="0" name=""/>
        <dsp:cNvSpPr/>
      </dsp:nvSpPr>
      <dsp:spPr>
        <a:xfrm>
          <a:off x="0" y="1125261"/>
          <a:ext cx="3494817" cy="112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Examples include NHS prevention strategies and public health frameworks. (NHS ,2019)	</a:t>
          </a:r>
        </a:p>
      </dsp:txBody>
      <dsp:txXfrm>
        <a:off x="0" y="1125261"/>
        <a:ext cx="3494817" cy="1123613"/>
      </dsp:txXfrm>
    </dsp:sp>
    <dsp:sp modelId="{9626CA62-964C-47E5-A64D-AC9F16D4C5BA}">
      <dsp:nvSpPr>
        <dsp:cNvPr id="0" name=""/>
        <dsp:cNvSpPr/>
      </dsp:nvSpPr>
      <dsp:spPr>
        <a:xfrm>
          <a:off x="0" y="2248875"/>
          <a:ext cx="349481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DF58DE3-6F0F-485D-B493-25F80C43F402}">
      <dsp:nvSpPr>
        <dsp:cNvPr id="0" name=""/>
        <dsp:cNvSpPr/>
      </dsp:nvSpPr>
      <dsp:spPr>
        <a:xfrm>
          <a:off x="0" y="2248875"/>
          <a:ext cx="3494817" cy="112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Challenges include funding limitations and regulatory complexity.(The Kings” Fund ,2022)</a:t>
          </a:r>
        </a:p>
      </dsp:txBody>
      <dsp:txXfrm>
        <a:off x="0" y="2248875"/>
        <a:ext cx="3494817" cy="11236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7AFB4C-39E8-4700-BAA0-2AD296830120}">
      <dsp:nvSpPr>
        <dsp:cNvPr id="0" name=""/>
        <dsp:cNvSpPr/>
      </dsp:nvSpPr>
      <dsp:spPr>
        <a:xfrm>
          <a:off x="0" y="7861"/>
          <a:ext cx="3781227" cy="13560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Integration of telehealth, community health programs and wellness initiatives.(Word Health organization.2016}</a:t>
          </a:r>
        </a:p>
      </dsp:txBody>
      <dsp:txXfrm>
        <a:off x="66196" y="74057"/>
        <a:ext cx="3648835" cy="1223637"/>
      </dsp:txXfrm>
    </dsp:sp>
    <dsp:sp modelId="{5205D9B9-0AEB-40E6-A0DA-FBE8671F4B29}">
      <dsp:nvSpPr>
        <dsp:cNvPr id="0" name=""/>
        <dsp:cNvSpPr/>
      </dsp:nvSpPr>
      <dsp:spPr>
        <a:xfrm>
          <a:off x="0" y="1418611"/>
          <a:ext cx="3781227" cy="135602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Hospitals increasingly adopt multidisciplinary care teams.( Naylor 2013)</a:t>
          </a:r>
        </a:p>
      </dsp:txBody>
      <dsp:txXfrm>
        <a:off x="66196" y="1484807"/>
        <a:ext cx="3648835" cy="1223637"/>
      </dsp:txXfrm>
    </dsp:sp>
    <dsp:sp modelId="{948C3E95-8D1E-4A5A-A5A1-5B276274DBA1}">
      <dsp:nvSpPr>
        <dsp:cNvPr id="0" name=""/>
        <dsp:cNvSpPr/>
      </dsp:nvSpPr>
      <dsp:spPr>
        <a:xfrm>
          <a:off x="0" y="2829361"/>
          <a:ext cx="3781227" cy="135602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Holistic care models improve patient outcomes and satisfaction.( (Sinsky,2014)</a:t>
          </a:r>
        </a:p>
      </dsp:txBody>
      <dsp:txXfrm>
        <a:off x="66196" y="2895557"/>
        <a:ext cx="3648835" cy="122363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98D5C-981B-438A-8E1B-587649046B70}">
      <dsp:nvSpPr>
        <dsp:cNvPr id="0" name=""/>
        <dsp:cNvSpPr/>
      </dsp:nvSpPr>
      <dsp:spPr>
        <a:xfrm>
          <a:off x="0" y="1764"/>
          <a:ext cx="348517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7F490C-21BB-4E26-B758-4D1726F157EE}">
      <dsp:nvSpPr>
        <dsp:cNvPr id="0" name=""/>
        <dsp:cNvSpPr/>
      </dsp:nvSpPr>
      <dsp:spPr>
        <a:xfrm>
          <a:off x="0" y="1764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Campaigns promote healthy lifestyles, physical activity and balanced nutrition.(Word health organization ,2018)</a:t>
          </a:r>
        </a:p>
      </dsp:txBody>
      <dsp:txXfrm>
        <a:off x="0" y="1764"/>
        <a:ext cx="3485179" cy="1203206"/>
      </dsp:txXfrm>
    </dsp:sp>
    <dsp:sp modelId="{B1827984-4ED2-4F11-9CA0-10870CD87B8B}">
      <dsp:nvSpPr>
        <dsp:cNvPr id="0" name=""/>
        <dsp:cNvSpPr/>
      </dsp:nvSpPr>
      <dsp:spPr>
        <a:xfrm>
          <a:off x="0" y="1204971"/>
          <a:ext cx="348517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1539BAE-8FBF-465A-94A4-38522AA87434}">
      <dsp:nvSpPr>
        <dsp:cNvPr id="0" name=""/>
        <dsp:cNvSpPr/>
      </dsp:nvSpPr>
      <dsp:spPr>
        <a:xfrm>
          <a:off x="0" y="1204971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Environmental initiatives improve air quality and living conditions</a:t>
          </a:r>
          <a:r>
            <a:rPr lang="en-US" sz="1800" kern="1200" dirty="0"/>
            <a:t>.(Public Health,2016)</a:t>
          </a:r>
        </a:p>
      </dsp:txBody>
      <dsp:txXfrm>
        <a:off x="0" y="1204971"/>
        <a:ext cx="3485179" cy="1203206"/>
      </dsp:txXfrm>
    </dsp:sp>
    <dsp:sp modelId="{331E068F-335B-45DE-8623-D738156162B5}">
      <dsp:nvSpPr>
        <dsp:cNvPr id="0" name=""/>
        <dsp:cNvSpPr/>
      </dsp:nvSpPr>
      <dsp:spPr>
        <a:xfrm>
          <a:off x="0" y="2408177"/>
          <a:ext cx="348517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930525-6EC8-4234-AA91-47EA39383DDB}">
      <dsp:nvSpPr>
        <dsp:cNvPr id="0" name=""/>
        <dsp:cNvSpPr/>
      </dsp:nvSpPr>
      <dsp:spPr>
        <a:xfrm>
          <a:off x="0" y="2408177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Public health strategies contribute to long‑term societal wellbeing.( Word Health Organization ,2020)</a:t>
          </a:r>
        </a:p>
      </dsp:txBody>
      <dsp:txXfrm>
        <a:off x="0" y="2408177"/>
        <a:ext cx="3485179" cy="12032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EBB4F7-7C0E-4917-986C-8A8DD268FC1E}">
      <dsp:nvSpPr>
        <dsp:cNvPr id="0" name=""/>
        <dsp:cNvSpPr/>
      </dsp:nvSpPr>
      <dsp:spPr>
        <a:xfrm>
          <a:off x="0" y="1764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E85DA9-2382-40E1-BBE3-30EEE36531D0}">
      <dsp:nvSpPr>
        <dsp:cNvPr id="0" name=""/>
        <dsp:cNvSpPr/>
      </dsp:nvSpPr>
      <dsp:spPr>
        <a:xfrm>
          <a:off x="0" y="1764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Significant disparities exist in healthcare access and outcomes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.(Braveman,2014)</a:t>
          </a:r>
          <a:endParaRPr lang="en-US" sz="1200" kern="1200" dirty="0"/>
        </a:p>
      </dsp:txBody>
      <dsp:txXfrm>
        <a:off x="0" y="1764"/>
        <a:ext cx="3485179" cy="1203206"/>
      </dsp:txXfrm>
    </dsp:sp>
    <dsp:sp modelId="{B74F7C37-ADF6-4C0B-A515-AC22198CE6FB}">
      <dsp:nvSpPr>
        <dsp:cNvPr id="0" name=""/>
        <dsp:cNvSpPr/>
      </dsp:nvSpPr>
      <dsp:spPr>
        <a:xfrm>
          <a:off x="0" y="1204971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9EA4AA-A1E0-4D16-853E-B971E8DBCC33}">
      <dsp:nvSpPr>
        <dsp:cNvPr id="0" name=""/>
        <dsp:cNvSpPr/>
      </dsp:nvSpPr>
      <dsp:spPr>
        <a:xfrm>
          <a:off x="0" y="1204971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Universal healthcare systems aim to reduce inequalities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.(Word Health Organization,2010)</a:t>
          </a:r>
        </a:p>
      </dsp:txBody>
      <dsp:txXfrm>
        <a:off x="0" y="1204971"/>
        <a:ext cx="3485179" cy="1203206"/>
      </dsp:txXfrm>
    </dsp:sp>
    <dsp:sp modelId="{48EBA87D-BEE8-4156-813F-69BDC6C8342E}">
      <dsp:nvSpPr>
        <dsp:cNvPr id="0" name=""/>
        <dsp:cNvSpPr/>
      </dsp:nvSpPr>
      <dsp:spPr>
        <a:xfrm>
          <a:off x="0" y="2408177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4BC47A3-B62A-4A40-A30B-D02AF6EE57F4}">
      <dsp:nvSpPr>
        <dsp:cNvPr id="0" name=""/>
        <dsp:cNvSpPr/>
      </dsp:nvSpPr>
      <dsp:spPr>
        <a:xfrm>
          <a:off x="0" y="2408177"/>
          <a:ext cx="3485179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Targeted interventions support vulnerable populations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 (Fisher,2017) </a:t>
          </a:r>
        </a:p>
      </dsp:txBody>
      <dsp:txXfrm>
        <a:off x="0" y="2408177"/>
        <a:ext cx="3485179" cy="1203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#38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E0FE1-1E99-4FFF-BB18-B7FB29FE530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0C0CB-8E51-4246-9CD1-B09EFEB5C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C0CB-8E51-4246-9CD1-B09EFEB5CCE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045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C0CB-8E51-4246-9CD1-B09EFEB5CCE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018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moodle.uwtsd.ac.uk/course/view.php?id=1302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microsoft.com/office/2018/10/relationships/comments" Target="../comments/modernComment_105_0.xml"/><Relationship Id="rId7" Type="http://schemas.openxmlformats.org/officeDocument/2006/relationships/diagramLayout" Target="../diagrams/layout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mappingignorance.org/2017/05/10/sexual-differences-in-the-human-brain/brains/" TargetMode="External"/><Relationship Id="rId10" Type="http://schemas.microsoft.com/office/2007/relationships/diagramDrawing" Target="../diagrams/drawing5.xml"/><Relationship Id="rId4" Type="http://schemas.openxmlformats.org/officeDocument/2006/relationships/image" Target="../media/image18.jpg"/><Relationship Id="rId9" Type="http://schemas.openxmlformats.org/officeDocument/2006/relationships/diagramColors" Target="../diagrams/colors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hyperlink" Target="https://www.gov.br/saude/pt-br/assuntos/noticias/2025/maio/ministerio-da-saude-amplia-vacinacao-contra-hepatite-a-para-usuarios-de-prep" TargetMode="External"/><Relationship Id="rId7" Type="http://schemas.openxmlformats.org/officeDocument/2006/relationships/diagramColors" Target="../diagrams/colors6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hyperlink" Target="https://creativecommons.org/licenses/by-nd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hyperlink" Target="https://www.wired.it/scienza/medicina/2021/02/23/telemedicina-terapie-verticali/" TargetMode="External"/><Relationship Id="rId7" Type="http://schemas.openxmlformats.org/officeDocument/2006/relationships/diagramColors" Target="../diagrams/colors7.xm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21.jpeg"/><Relationship Id="rId7" Type="http://schemas.openxmlformats.org/officeDocument/2006/relationships/diagramQuickStyle" Target="../diagrams/quickStyle8.xml"/><Relationship Id="rId2" Type="http://schemas.microsoft.com/office/2018/10/relationships/comments" Target="../comments/modernComment_108_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hyperlink" Target="https://therebelchick.com/simple-lifestyle-changes-that-can-improve-your-long-term-health/" TargetMode="External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22.jpg"/><Relationship Id="rId7" Type="http://schemas.openxmlformats.org/officeDocument/2006/relationships/diagramQuickStyle" Target="../diagrams/quickStyle9.xml"/><Relationship Id="rId2" Type="http://schemas.microsoft.com/office/2018/10/relationships/comments" Target="../comments/modernComment_109_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humanas.blog.scielo.org/blog/2023/05/25/conceito-de-inclusao-apresenta-contradicoes-praticas-e-revela-necessidade-de-transformar-espacos/" TargetMode="External"/><Relationship Id="rId9" Type="http://schemas.microsoft.com/office/2007/relationships/diagramDrawing" Target="../diagrams/drawing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publications/reports/the-marmot-review-10-years-on" TargetMode="External"/><Relationship Id="rId2" Type="http://schemas.openxmlformats.org/officeDocument/2006/relationships/hyperlink" Target="https://unesdoc.unesco.org/ark:/48223/pf000014373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health-topics/sustainable-development-goals" TargetMode="External"/><Relationship Id="rId4" Type="http://schemas.openxmlformats.org/officeDocument/2006/relationships/hyperlink" Target="https://www.longtermplan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nt">
            <a:extLst>
              <a:ext uri="{FF2B5EF4-FFF2-40B4-BE49-F238E27FC236}">
                <a16:creationId xmlns:a16="http://schemas.microsoft.com/office/drawing/2014/main" id="{D380959B-464C-9ED8-C9EB-AB6FC997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086" y="8300"/>
            <a:ext cx="8224913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B83858-ED7D-57B6-6CAA-83168807C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1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765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dist="139700" dir="300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62C384FB-B046-B01A-9169-BB501F533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5732" y="2556388"/>
            <a:ext cx="3744063" cy="396436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40826" y="505954"/>
            <a:ext cx="3721740" cy="6485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Danielle Gotz Colombo das Candeias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2231187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Dr. Laila Surani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&amp; Title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u="sng" dirty="0">
                <a:solidFill>
                  <a:schemeClr val="tx1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Health, Wellbeing and Sustainable Development (BMHP6030_LON)</a:t>
            </a:r>
            <a:endParaRPr lang="en-US" sz="1800" b="1" u="sng" dirty="0">
              <a:solidFill>
                <a:schemeClr val="tx1"/>
              </a:solidFill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highlight>
                <a:srgbClr val="C0C0C0"/>
              </a:highlight>
              <a:latin typeface="Alasassy Caps" panose="020F0502020204030204" pitchFamily="2" charset="0"/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highlight>
                <a:srgbClr val="C0C0C0"/>
              </a:highlight>
              <a:latin typeface="Alasassy Caps" panose="020F0502020204030204" pitchFamily="2" charset="0"/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Alasassy Caps" panose="020F0502020204030204" pitchFamily="2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E66EECD-E87E-68AB-24DA-CA262B162420}"/>
              </a:ext>
            </a:extLst>
          </p:cNvPr>
          <p:cNvSpPr/>
          <p:nvPr/>
        </p:nvSpPr>
        <p:spPr>
          <a:xfrm>
            <a:off x="123953" y="505954"/>
            <a:ext cx="3721740" cy="15444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Integration of Health, Wellbeing and Sustainable Development in Health &amp; Social Care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3A5690-81C4-9D24-EC17-4B6ED885C887}"/>
              </a:ext>
            </a:extLst>
          </p:cNvPr>
          <p:cNvSpPr txBox="1"/>
          <p:nvPr/>
        </p:nvSpPr>
        <p:spPr>
          <a:xfrm>
            <a:off x="5710697" y="-1288025"/>
            <a:ext cx="3540842" cy="20565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dirty="0">
                <a:latin typeface="+mj-lt"/>
                <a:ea typeface="+mj-ea"/>
                <a:cs typeface="+mj-cs"/>
              </a:rPr>
              <a:t>Introduction.</a:t>
            </a:r>
          </a:p>
        </p:txBody>
      </p:sp>
      <p:pic>
        <p:nvPicPr>
          <p:cNvPr id="30" name="Picture 29" descr="Beakers with solution on shelf in lab">
            <a:extLst>
              <a:ext uri="{FF2B5EF4-FFF2-40B4-BE49-F238E27FC236}">
                <a16:creationId xmlns:a16="http://schemas.microsoft.com/office/drawing/2014/main" id="{3AA676D9-4C7B-CCC7-D78C-E4428B6E63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79" r="12323" b="-1"/>
          <a:stretch>
            <a:fillRect/>
          </a:stretch>
        </p:blipFill>
        <p:spPr>
          <a:xfrm>
            <a:off x="20" y="431"/>
            <a:ext cx="5388057" cy="64083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B36BD9-3F25-1917-A424-A1867C154C66}"/>
              </a:ext>
            </a:extLst>
          </p:cNvPr>
          <p:cNvSpPr txBox="1"/>
          <p:nvPr/>
        </p:nvSpPr>
        <p:spPr>
          <a:xfrm>
            <a:off x="5346536" y="865240"/>
            <a:ext cx="3104781" cy="55355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Critically examine the integration of health, wellbeing and sustainable development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Analyze impact on service delivery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Explore policy, theory and practical applications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This Matters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demand on health systems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mental health needs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Climate crisis impacting health outcomes</a:t>
            </a:r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Growing health inequalities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741"/>
            <a:ext cx="9143997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8742"/>
            <a:ext cx="6086475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263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t>Key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363C2E-F807-CB46-AD8D-145BBF6DB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014441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t>Global Relevance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5DFEC0-A8B7-9F65-407A-C422A9F801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099203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377D6-9159-C059-6530-89FB80942FC3}"/>
              </a:ext>
            </a:extLst>
          </p:cNvPr>
          <p:cNvSpPr txBox="1"/>
          <p:nvPr/>
        </p:nvSpPr>
        <p:spPr>
          <a:xfrm>
            <a:off x="985684" y="592577"/>
            <a:ext cx="6858000" cy="651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Exemple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BA1DF4E-4F18-CF25-D880-80E41C251A36}"/>
              </a:ext>
            </a:extLst>
          </p:cNvPr>
          <p:cNvSpPr txBox="1"/>
          <p:nvPr/>
        </p:nvSpPr>
        <p:spPr>
          <a:xfrm>
            <a:off x="1170039" y="2164188"/>
            <a:ext cx="709889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UK runs national vaccination programs for children (e.g., MMR, whooping cough).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programs prevent diseases before they happen, protecting both current and future population health.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real-world illustration of sustainable, preventive health systems linked to long-term wellbeing.</a:t>
            </a:r>
          </a:p>
        </p:txBody>
      </p:sp>
    </p:spTree>
    <p:extLst>
      <p:ext uri="{BB962C8B-B14F-4D97-AF65-F5344CB8AC3E}">
        <p14:creationId xmlns:p14="http://schemas.microsoft.com/office/powerpoint/2010/main" val="289714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and Wellbeing Approaches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9F11EC-EFBC-643E-26F0-8DD1CEF7F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366059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in Health Policy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576118-C856-797B-7709-1814DC4D5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4804846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Theoretical Perspectives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48E5FE-AF45-355C-45B2-0C1C7169A5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5230" r="37228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77B1F88-B9FC-DB65-A1F6-7CCDCCDF3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4665973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2073BDF-B2FA-3166-9BC3-E7FB46749E93}"/>
              </a:ext>
            </a:extLst>
          </p:cNvPr>
          <p:cNvSpPr txBox="1"/>
          <p:nvPr/>
        </p:nvSpPr>
        <p:spPr>
          <a:xfrm>
            <a:off x="6689791" y="6657946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mappingignorance.org/2017/05/10/sexual-differences-in-the-human-brain/brai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5FAFBF-DA1C-1BA8-357E-346065909A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316" r="24052" b="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Policy and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3BF83C-40F8-F130-8623-ED107320DA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737058"/>
              </p:ext>
            </p:extLst>
          </p:nvPr>
        </p:nvGraphicFramePr>
        <p:xfrm>
          <a:off x="571350" y="2884929"/>
          <a:ext cx="3494817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A339D5E-5B5F-36CE-76AA-B2F40FA2A8DB}"/>
              </a:ext>
            </a:extLst>
          </p:cNvPr>
          <p:cNvSpPr txBox="1"/>
          <p:nvPr/>
        </p:nvSpPr>
        <p:spPr>
          <a:xfrm>
            <a:off x="6817720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ov.br/saude/pt-br/assuntos/noticias/2025/maio/ministerio-da-saude-amplia-vacinacao-contra-hepatite-a-para-usuarios-de-pre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Service Delivery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9B32AF-D77C-BC50-1346-012399776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380" r="46078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2D3B63-3F26-6D86-1992-36849ECAA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991298"/>
              </p:ext>
            </p:extLst>
          </p:nvPr>
        </p:nvGraphicFramePr>
        <p:xfrm>
          <a:off x="275303" y="2163098"/>
          <a:ext cx="3781227" cy="4193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5C3B785-50FA-E241-FE3F-062B6B0A600D}"/>
              </a:ext>
            </a:extLst>
          </p:cNvPr>
          <p:cNvSpPr txBox="1"/>
          <p:nvPr/>
        </p:nvSpPr>
        <p:spPr>
          <a:xfrm>
            <a:off x="6689791" y="6657946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wired.it/scienza/medicina/2021/02/23/telemedicina-terapie-vertical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Public Health Initiatives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6B3744-79F3-A22C-4ED6-784A045FA1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2022" r="1342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B3AA3F-954C-9F05-2074-5471AA55EC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589322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A201F8-A69D-8328-D560-A056CF5AB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9144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48780-0F9C-26CC-BC6C-828143B18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85" y="2191894"/>
            <a:ext cx="5540829" cy="337828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24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Initiatives.</a:t>
            </a:r>
            <a:br>
              <a:rPr lang="en-US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1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Smoking cessation programs reduce tobacco use and related diseases 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initiatives promote physical activity and healthy eating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Air pollution policies improve respiratory health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These strategies reduce chronic diseases (World Health Organization, 2021)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667538" y="0"/>
            <a:ext cx="5476462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0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Equity and Access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8B0818-5B71-2632-741A-CE48DFCCDE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483" r="2246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755EE5-BC09-F7E1-44EE-91F279A263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176613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CFFF736-2975-522C-9033-7273EF020FD3}"/>
              </a:ext>
            </a:extLst>
          </p:cNvPr>
          <p:cNvSpPr txBox="1"/>
          <p:nvPr/>
        </p:nvSpPr>
        <p:spPr>
          <a:xfrm>
            <a:off x="6962302" y="665794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humanas.blog.scielo.org/blog/2023/05/25/conceito-de-inclusao-apresenta-contradicoes-praticas-e-revela-necessidade-de-transformar-espaco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2FC2E-8682-1CED-0ACD-BDA11C224BFE}"/>
              </a:ext>
            </a:extLst>
          </p:cNvPr>
          <p:cNvSpPr txBox="1"/>
          <p:nvPr/>
        </p:nvSpPr>
        <p:spPr>
          <a:xfrm>
            <a:off x="2195055" y="1863213"/>
            <a:ext cx="4229097" cy="3505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US" sz="24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mobile clinic visits underserved neighborhoods to provide </a:t>
            </a: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vaccinations and basic check-ups</a:t>
            </a:r>
            <a:r>
              <a:rPr lang="en-US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ensuring healthcare access for all.</a:t>
            </a:r>
          </a:p>
          <a:p>
            <a:pPr marL="57150" defTabSz="91440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programs allow patients in rural areas to consult doctors remotely.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3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nt">
            <a:extLst>
              <a:ext uri="{FF2B5EF4-FFF2-40B4-BE49-F238E27FC236}">
                <a16:creationId xmlns:a16="http://schemas.microsoft.com/office/drawing/2014/main" id="{D380959B-464C-9ED8-C9EB-AB6FC997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086" y="8300"/>
            <a:ext cx="8224913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B83858-ED7D-57B6-6CAA-83168807C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1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765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dist="139700" dir="300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Doctor">
            <a:extLst>
              <a:ext uri="{FF2B5EF4-FFF2-40B4-BE49-F238E27FC236}">
                <a16:creationId xmlns:a16="http://schemas.microsoft.com/office/drawing/2014/main" id="{F13DB6E3-AED1-CA81-A657-3A3A45A84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654" y="1994083"/>
            <a:ext cx="2904342" cy="29043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73EF62-7B8B-547B-3172-FEE98B00C02C}"/>
              </a:ext>
            </a:extLst>
          </p:cNvPr>
          <p:cNvSpPr txBox="1"/>
          <p:nvPr/>
        </p:nvSpPr>
        <p:spPr>
          <a:xfrm>
            <a:off x="4579792" y="2470244"/>
            <a:ext cx="3447184" cy="3769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sustainability strengthens healthcare systems.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Holistic approaches  including biopsychosocial care , multidisciplinary teams, telehealth, community programs , and public health initiative's, improve patient  outcomes. satisfaction, and societal well-being .Future policies should prioritize prevention, equity, and long-term sustainability to reduce disparities and ensure access to care for all population.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1F3E08-71BA-707C-081E-6E4F6807908C}"/>
              </a:ext>
            </a:extLst>
          </p:cNvPr>
          <p:cNvSpPr txBox="1"/>
          <p:nvPr/>
        </p:nvSpPr>
        <p:spPr>
          <a:xfrm>
            <a:off x="5125193" y="1008440"/>
            <a:ext cx="2369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</a:p>
        </p:txBody>
      </p:sp>
    </p:spTree>
    <p:extLst>
      <p:ext uri="{BB962C8B-B14F-4D97-AF65-F5344CB8AC3E}">
        <p14:creationId xmlns:p14="http://schemas.microsoft.com/office/powerpoint/2010/main" val="2641445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66799" y="-957943"/>
            <a:ext cx="9753600" cy="2375581"/>
          </a:xfrm>
        </p:spPr>
        <p:txBody>
          <a:bodyPr>
            <a:normAutofit/>
          </a:bodyPr>
          <a:lstStyle/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135" y="412955"/>
            <a:ext cx="9016181" cy="6956322"/>
          </a:xfrm>
        </p:spPr>
        <p:txBody>
          <a:bodyPr>
            <a:normAutofit fontScale="25000" lnSpcReduction="2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Engel, G. (1977)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‘The need for a new medical model: a challenge for biomedicine’,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https://science.sciencemag.org/content/196/4286/129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/>
              <a:t>World Health Organization (2021</a:t>
            </a:r>
            <a:r>
              <a:rPr lang="en-GB" sz="4400" dirty="0"/>
              <a:t>). </a:t>
            </a:r>
            <a:r>
              <a:rPr lang="en-GB" sz="4400" i="1" dirty="0"/>
              <a:t>Public health interventions for chronic disease prevention</a:t>
            </a:r>
            <a:r>
              <a:rPr lang="en-GB" sz="4400" dirty="0"/>
              <a:t>. </a:t>
            </a:r>
            <a:r>
              <a:rPr lang="en-GB" sz="4400" dirty="0" err="1"/>
              <a:t>Avalaible</a:t>
            </a:r>
            <a:r>
              <a:rPr lang="en-GB" sz="4400" dirty="0"/>
              <a:t> At : </a:t>
            </a:r>
            <a:r>
              <a:rPr lang="en-GB" sz="4400" dirty="0">
                <a:hlinkClick r:id="rId2"/>
              </a:rPr>
              <a:t>Preventing chronic diseases: a vital investment - UNESCO Digital Library</a:t>
            </a:r>
            <a:r>
              <a:rPr lang="en-GB" sz="4400" dirty="0"/>
              <a:t> (</a:t>
            </a:r>
            <a:r>
              <a:rPr lang="en-GB" sz="4400" dirty="0" err="1"/>
              <a:t>Acessed</a:t>
            </a:r>
            <a:r>
              <a:rPr lang="en-GB" sz="4400" dirty="0"/>
              <a:t> 13 March 2026)</a:t>
            </a:r>
          </a:p>
          <a:p>
            <a:endParaRPr lang="en-GB" sz="4400" dirty="0"/>
          </a:p>
          <a:p>
            <a:pPr marL="0" indent="0">
              <a:buNone/>
            </a:pP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Marmot, M. et al. (2020)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https://www.health.org.uk/publications/reports/the-marmot-review-10-years-on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pPr marL="0" indent="0">
              <a:buNone/>
            </a:pP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(2019)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https://www.longtermplan.nhs.uk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pPr marL="0" indent="0">
              <a:buNone/>
            </a:pP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Framework for Country Action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https://www.who.int/publications/i/item/health-in-all-policies-framework-for-country-action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and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   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https://www.who.int/health-topics/sustainable-development-goals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    (Accessed: 14 March 2026).</a:t>
            </a:r>
          </a:p>
          <a:p>
            <a:pPr marL="0" indent="0">
              <a:buNone/>
            </a:pP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Hancock, T. (2015)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‘Health, wellbeing and sustainability: The role of public health’,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129(3), pp. 193–199.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https://doi.org/10.1016/j.puhe.2014.10.021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pPr marL="0" indent="0">
              <a:buNone/>
            </a:pP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Kickbusch, I. and Gleicher, D. (2012)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Governance for Health in the 21st Century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Copenhagen: World Health Organization Regional Office for Europe.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https://www.euro.who.int/en/publications/abstracts/governance-for-health-in-the-21st-century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18617</TotalTime>
  <Words>1177</Words>
  <Application>Microsoft Office PowerPoint</Application>
  <PresentationFormat>On-screen Show (4:3)</PresentationFormat>
  <Paragraphs>89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Alasassy Caps</vt:lpstr>
      <vt:lpstr>Aptos</vt:lpstr>
      <vt:lpstr>Arial</vt:lpstr>
      <vt:lpstr>Calibri</vt:lpstr>
      <vt:lpstr>Office Theme</vt:lpstr>
      <vt:lpstr>PowerPoint Presentation</vt:lpstr>
      <vt:lpstr>PowerPoint Presentation</vt:lpstr>
      <vt:lpstr>Key Concepts</vt:lpstr>
      <vt:lpstr>Global Relevance</vt:lpstr>
      <vt:lpstr>PowerPoint Presentation</vt:lpstr>
      <vt:lpstr>Integration of Health and Wellbeing Approaches</vt:lpstr>
      <vt:lpstr>Sustainable Development in Health Policy</vt:lpstr>
      <vt:lpstr>Theoretical Perspectives</vt:lpstr>
      <vt:lpstr>Policy and Governance</vt:lpstr>
      <vt:lpstr>Service Delivery</vt:lpstr>
      <vt:lpstr>Public Health Initiatives</vt:lpstr>
      <vt:lpstr> Public Health Initiatives.  ●Smoking cessation programs reduce tobacco use and related diseases . ● Community initiatives promote physical activity and healthy eating  ● Air pollution policies improve respiratory health   These strategies reduce chronic diseases (World Health Organization, 2021) </vt:lpstr>
      <vt:lpstr>Equity and Access</vt:lpstr>
      <vt:lpstr>PowerPoint Presentation</vt:lpstr>
      <vt:lpstr>PowerPoint Presentation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>generated using python-pptx</dc:description>
  <cp:lastModifiedBy>Danielle Gotz Colombo Das Candeias (2231187)</cp:lastModifiedBy>
  <cp:revision>5</cp:revision>
  <dcterms:created xsi:type="dcterms:W3CDTF">2013-01-27T09:14:16Z</dcterms:created>
  <dcterms:modified xsi:type="dcterms:W3CDTF">2026-03-27T13:00:17Z</dcterms:modified>
  <cp:category/>
</cp:coreProperties>
</file>