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6"/>
  </p:notesMasterIdLst>
  <p:sldIdLst>
    <p:sldId id="759" r:id="rId5"/>
    <p:sldId id="760" r:id="rId6"/>
    <p:sldId id="765" r:id="rId7"/>
    <p:sldId id="764" r:id="rId8"/>
    <p:sldId id="766" r:id="rId9"/>
    <p:sldId id="761" r:id="rId10"/>
    <p:sldId id="700" r:id="rId11"/>
    <p:sldId id="770" r:id="rId12"/>
    <p:sldId id="769" r:id="rId13"/>
    <p:sldId id="775" r:id="rId14"/>
    <p:sldId id="772" r:id="rId15"/>
    <p:sldId id="525" r:id="rId16"/>
    <p:sldId id="526" r:id="rId17"/>
    <p:sldId id="527" r:id="rId18"/>
    <p:sldId id="545" r:id="rId19"/>
    <p:sldId id="708" r:id="rId20"/>
    <p:sldId id="361" r:id="rId21"/>
    <p:sldId id="773" r:id="rId22"/>
    <p:sldId id="337" r:id="rId23"/>
    <p:sldId id="778" r:id="rId24"/>
    <p:sldId id="354" r:id="rId25"/>
    <p:sldId id="355" r:id="rId26"/>
    <p:sldId id="774" r:id="rId27"/>
    <p:sldId id="779" r:id="rId28"/>
    <p:sldId id="367" r:id="rId29"/>
    <p:sldId id="371" r:id="rId30"/>
    <p:sldId id="357" r:id="rId31"/>
    <p:sldId id="359" r:id="rId32"/>
    <p:sldId id="468" r:id="rId33"/>
    <p:sldId id="370" r:id="rId34"/>
    <p:sldId id="77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6A2E48-D1B3-0B7B-0E51-DDB4DD744980}" v="303" dt="2025-11-11T12:36:59.4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0390" autoAdjust="0"/>
  </p:normalViewPr>
  <p:slideViewPr>
    <p:cSldViewPr snapToGrid="0">
      <p:cViewPr>
        <p:scale>
          <a:sx n="78" d="100"/>
          <a:sy n="78" d="100"/>
        </p:scale>
        <p:origin x="1314"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Williams" userId="S::z.williams@uwtsd.ac.uk::a851023d-09f5-4bf4-a036-6dfbdc353a14" providerId="AD" clId="Web-{53755135-1783-18CC-AE86-56AE3DBBB113}"/>
    <pc:docChg chg="modSld">
      <pc:chgData name="Zoe Williams" userId="S::z.williams@uwtsd.ac.uk::a851023d-09f5-4bf4-a036-6dfbdc353a14" providerId="AD" clId="Web-{53755135-1783-18CC-AE86-56AE3DBBB113}" dt="2025-11-04T17:08:29.415" v="3349"/>
      <pc:docMkLst>
        <pc:docMk/>
      </pc:docMkLst>
      <pc:sldChg chg="modNotes">
        <pc:chgData name="Zoe Williams" userId="S::z.williams@uwtsd.ac.uk::a851023d-09f5-4bf4-a036-6dfbdc353a14" providerId="AD" clId="Web-{53755135-1783-18CC-AE86-56AE3DBBB113}" dt="2025-11-04T17:04:57.176" v="3125"/>
        <pc:sldMkLst>
          <pc:docMk/>
          <pc:sldMk cId="0" sldId="361"/>
        </pc:sldMkLst>
      </pc:sldChg>
      <pc:sldChg chg="modNotes">
        <pc:chgData name="Zoe Williams" userId="S::z.williams@uwtsd.ac.uk::a851023d-09f5-4bf4-a036-6dfbdc353a14" providerId="AD" clId="Web-{53755135-1783-18CC-AE86-56AE3DBBB113}" dt="2025-11-04T16:54:00.968" v="2986"/>
        <pc:sldMkLst>
          <pc:docMk/>
          <pc:sldMk cId="1197851117" sldId="525"/>
        </pc:sldMkLst>
      </pc:sldChg>
      <pc:sldChg chg="modNotes">
        <pc:chgData name="Zoe Williams" userId="S::z.williams@uwtsd.ac.uk::a851023d-09f5-4bf4-a036-6dfbdc353a14" providerId="AD" clId="Web-{53755135-1783-18CC-AE86-56AE3DBBB113}" dt="2025-11-04T16:54:20.782" v="2989"/>
        <pc:sldMkLst>
          <pc:docMk/>
          <pc:sldMk cId="1804056392" sldId="526"/>
        </pc:sldMkLst>
      </pc:sldChg>
      <pc:sldChg chg="modNotes">
        <pc:chgData name="Zoe Williams" userId="S::z.williams@uwtsd.ac.uk::a851023d-09f5-4bf4-a036-6dfbdc353a14" providerId="AD" clId="Web-{53755135-1783-18CC-AE86-56AE3DBBB113}" dt="2025-11-04T16:54:37.533" v="2991"/>
        <pc:sldMkLst>
          <pc:docMk/>
          <pc:sldMk cId="3556542205" sldId="545"/>
        </pc:sldMkLst>
      </pc:sldChg>
      <pc:sldChg chg="modNotes">
        <pc:chgData name="Zoe Williams" userId="S::z.williams@uwtsd.ac.uk::a851023d-09f5-4bf4-a036-6dfbdc353a14" providerId="AD" clId="Web-{53755135-1783-18CC-AE86-56AE3DBBB113}" dt="2025-11-04T16:57:23.588" v="3008"/>
        <pc:sldMkLst>
          <pc:docMk/>
          <pc:sldMk cId="1259700085" sldId="708"/>
        </pc:sldMkLst>
      </pc:sldChg>
      <pc:sldChg chg="modNotes">
        <pc:chgData name="Zoe Williams" userId="S::z.williams@uwtsd.ac.uk::a851023d-09f5-4bf4-a036-6dfbdc353a14" providerId="AD" clId="Web-{53755135-1783-18CC-AE86-56AE3DBBB113}" dt="2025-11-04T15:45:57.216" v="44"/>
        <pc:sldMkLst>
          <pc:docMk/>
          <pc:sldMk cId="2099788177" sldId="760"/>
        </pc:sldMkLst>
      </pc:sldChg>
      <pc:sldChg chg="modNotes">
        <pc:chgData name="Zoe Williams" userId="S::z.williams@uwtsd.ac.uk::a851023d-09f5-4bf4-a036-6dfbdc353a14" providerId="AD" clId="Web-{53755135-1783-18CC-AE86-56AE3DBBB113}" dt="2025-11-04T16:18:40.647" v="725"/>
        <pc:sldMkLst>
          <pc:docMk/>
          <pc:sldMk cId="3177969528" sldId="761"/>
        </pc:sldMkLst>
      </pc:sldChg>
      <pc:sldChg chg="modSp modNotes">
        <pc:chgData name="Zoe Williams" userId="S::z.williams@uwtsd.ac.uk::a851023d-09f5-4bf4-a036-6dfbdc353a14" providerId="AD" clId="Web-{53755135-1783-18CC-AE86-56AE3DBBB113}" dt="2025-11-04T15:51:44.209" v="206"/>
        <pc:sldMkLst>
          <pc:docMk/>
          <pc:sldMk cId="273435909" sldId="764"/>
        </pc:sldMkLst>
        <pc:spChg chg="mod">
          <ac:chgData name="Zoe Williams" userId="S::z.williams@uwtsd.ac.uk::a851023d-09f5-4bf4-a036-6dfbdc353a14" providerId="AD" clId="Web-{53755135-1783-18CC-AE86-56AE3DBBB113}" dt="2025-11-04T15:51:19.004" v="203" actId="20577"/>
          <ac:spMkLst>
            <pc:docMk/>
            <pc:sldMk cId="273435909" sldId="764"/>
            <ac:spMk id="3" creationId="{58F95925-2D78-752B-A41F-E525E77DA054}"/>
          </ac:spMkLst>
        </pc:spChg>
      </pc:sldChg>
      <pc:sldChg chg="modNotes">
        <pc:chgData name="Zoe Williams" userId="S::z.williams@uwtsd.ac.uk::a851023d-09f5-4bf4-a036-6dfbdc353a14" providerId="AD" clId="Web-{53755135-1783-18CC-AE86-56AE3DBBB113}" dt="2025-11-04T15:51:22.957" v="204"/>
        <pc:sldMkLst>
          <pc:docMk/>
          <pc:sldMk cId="1607044471" sldId="765"/>
        </pc:sldMkLst>
      </pc:sldChg>
      <pc:sldChg chg="modSp modNotes">
        <pc:chgData name="Zoe Williams" userId="S::z.williams@uwtsd.ac.uk::a851023d-09f5-4bf4-a036-6dfbdc353a14" providerId="AD" clId="Web-{53755135-1783-18CC-AE86-56AE3DBBB113}" dt="2025-11-04T15:55:34.974" v="257" actId="20577"/>
        <pc:sldMkLst>
          <pc:docMk/>
          <pc:sldMk cId="526561853" sldId="766"/>
        </pc:sldMkLst>
        <pc:spChg chg="mod">
          <ac:chgData name="Zoe Williams" userId="S::z.williams@uwtsd.ac.uk::a851023d-09f5-4bf4-a036-6dfbdc353a14" providerId="AD" clId="Web-{53755135-1783-18CC-AE86-56AE3DBBB113}" dt="2025-11-04T15:55:34.974" v="257" actId="20577"/>
          <ac:spMkLst>
            <pc:docMk/>
            <pc:sldMk cId="526561853" sldId="766"/>
            <ac:spMk id="2" creationId="{921C68CE-D1A0-BCBC-EAB4-7DCD416FCA01}"/>
          </ac:spMkLst>
        </pc:spChg>
        <pc:spChg chg="mod">
          <ac:chgData name="Zoe Williams" userId="S::z.williams@uwtsd.ac.uk::a851023d-09f5-4bf4-a036-6dfbdc353a14" providerId="AD" clId="Web-{53755135-1783-18CC-AE86-56AE3DBBB113}" dt="2025-11-04T15:55:09.973" v="234" actId="20577"/>
          <ac:spMkLst>
            <pc:docMk/>
            <pc:sldMk cId="526561853" sldId="766"/>
            <ac:spMk id="3" creationId="{F84F66F0-6B4B-D25F-C036-D1220A17184F}"/>
          </ac:spMkLst>
        </pc:spChg>
      </pc:sldChg>
      <pc:sldChg chg="modNotes">
        <pc:chgData name="Zoe Williams" userId="S::z.williams@uwtsd.ac.uk::a851023d-09f5-4bf4-a036-6dfbdc353a14" providerId="AD" clId="Web-{53755135-1783-18CC-AE86-56AE3DBBB113}" dt="2025-11-04T16:54:32.392" v="2990"/>
        <pc:sldMkLst>
          <pc:docMk/>
          <pc:sldMk cId="1578369264" sldId="770"/>
        </pc:sldMkLst>
      </pc:sldChg>
      <pc:sldChg chg="modNotes">
        <pc:chgData name="Zoe Williams" userId="S::z.williams@uwtsd.ac.uk::a851023d-09f5-4bf4-a036-6dfbdc353a14" providerId="AD" clId="Web-{53755135-1783-18CC-AE86-56AE3DBBB113}" dt="2025-11-04T16:53:49.202" v="2983"/>
        <pc:sldMkLst>
          <pc:docMk/>
          <pc:sldMk cId="1273633536" sldId="772"/>
        </pc:sldMkLst>
      </pc:sldChg>
      <pc:sldChg chg="modNotes">
        <pc:chgData name="Zoe Williams" userId="S::z.williams@uwtsd.ac.uk::a851023d-09f5-4bf4-a036-6dfbdc353a14" providerId="AD" clId="Web-{53755135-1783-18CC-AE86-56AE3DBBB113}" dt="2025-11-04T17:08:29.415" v="3349"/>
        <pc:sldMkLst>
          <pc:docMk/>
          <pc:sldMk cId="2830901348" sldId="773"/>
        </pc:sldMkLst>
      </pc:sldChg>
      <pc:sldChg chg="modSp">
        <pc:chgData name="Zoe Williams" userId="S::z.williams@uwtsd.ac.uk::a851023d-09f5-4bf4-a036-6dfbdc353a14" providerId="AD" clId="Web-{53755135-1783-18CC-AE86-56AE3DBBB113}" dt="2025-11-04T16:48:39.232" v="2978" actId="20577"/>
        <pc:sldMkLst>
          <pc:docMk/>
          <pc:sldMk cId="4133653157" sldId="775"/>
        </pc:sldMkLst>
        <pc:spChg chg="mod">
          <ac:chgData name="Zoe Williams" userId="S::z.williams@uwtsd.ac.uk::a851023d-09f5-4bf4-a036-6dfbdc353a14" providerId="AD" clId="Web-{53755135-1783-18CC-AE86-56AE3DBBB113}" dt="2025-11-04T16:48:39.232" v="2978" actId="20577"/>
          <ac:spMkLst>
            <pc:docMk/>
            <pc:sldMk cId="4133653157" sldId="775"/>
            <ac:spMk id="3" creationId="{F84F66F0-6B4B-D25F-C036-D1220A17184F}"/>
          </ac:spMkLst>
        </pc:spChg>
      </pc:sldChg>
    </pc:docChg>
  </pc:docChgLst>
  <pc:docChgLst>
    <pc:chgData name="Zoe Williams" userId="S::z.williams@uwtsd.ac.uk::a851023d-09f5-4bf4-a036-6dfbdc353a14" providerId="AD" clId="Web-{166A2E48-D1B3-0B7B-0E51-DDB4DD744980}"/>
    <pc:docChg chg="addSld delSld modSld sldOrd">
      <pc:chgData name="Zoe Williams" userId="S::z.williams@uwtsd.ac.uk::a851023d-09f5-4bf4-a036-6dfbdc353a14" providerId="AD" clId="Web-{166A2E48-D1B3-0B7B-0E51-DDB4DD744980}" dt="2025-11-11T12:49:01.986" v="5195"/>
      <pc:docMkLst>
        <pc:docMk/>
      </pc:docMkLst>
      <pc:sldChg chg="modNotes">
        <pc:chgData name="Zoe Williams" userId="S::z.williams@uwtsd.ac.uk::a851023d-09f5-4bf4-a036-6dfbdc353a14" providerId="AD" clId="Web-{166A2E48-D1B3-0B7B-0E51-DDB4DD744980}" dt="2025-11-11T11:43:03.307" v="2496"/>
        <pc:sldMkLst>
          <pc:docMk/>
          <pc:sldMk cId="0" sldId="337"/>
        </pc:sldMkLst>
      </pc:sldChg>
      <pc:sldChg chg="modNotes">
        <pc:chgData name="Zoe Williams" userId="S::z.williams@uwtsd.ac.uk::a851023d-09f5-4bf4-a036-6dfbdc353a14" providerId="AD" clId="Web-{166A2E48-D1B3-0B7B-0E51-DDB4DD744980}" dt="2025-11-11T12:26:45.880" v="4340"/>
        <pc:sldMkLst>
          <pc:docMk/>
          <pc:sldMk cId="0" sldId="354"/>
        </pc:sldMkLst>
      </pc:sldChg>
      <pc:sldChg chg="modNotes">
        <pc:chgData name="Zoe Williams" userId="S::z.williams@uwtsd.ac.uk::a851023d-09f5-4bf4-a036-6dfbdc353a14" providerId="AD" clId="Web-{166A2E48-D1B3-0B7B-0E51-DDB4DD744980}" dt="2025-11-11T12:22:24.006" v="4205"/>
        <pc:sldMkLst>
          <pc:docMk/>
          <pc:sldMk cId="0" sldId="355"/>
        </pc:sldMkLst>
      </pc:sldChg>
      <pc:sldChg chg="modNotes">
        <pc:chgData name="Zoe Williams" userId="S::z.williams@uwtsd.ac.uk::a851023d-09f5-4bf4-a036-6dfbdc353a14" providerId="AD" clId="Web-{166A2E48-D1B3-0B7B-0E51-DDB4DD744980}" dt="2025-11-11T12:30:55.207" v="4351"/>
        <pc:sldMkLst>
          <pc:docMk/>
          <pc:sldMk cId="0" sldId="357"/>
        </pc:sldMkLst>
      </pc:sldChg>
      <pc:sldChg chg="modNotes">
        <pc:chgData name="Zoe Williams" userId="S::z.williams@uwtsd.ac.uk::a851023d-09f5-4bf4-a036-6dfbdc353a14" providerId="AD" clId="Web-{166A2E48-D1B3-0B7B-0E51-DDB4DD744980}" dt="2025-11-11T12:24:55.260" v="4335"/>
        <pc:sldMkLst>
          <pc:docMk/>
          <pc:sldMk cId="0" sldId="367"/>
        </pc:sldMkLst>
      </pc:sldChg>
      <pc:sldChg chg="modNotes">
        <pc:chgData name="Zoe Williams" userId="S::z.williams@uwtsd.ac.uk::a851023d-09f5-4bf4-a036-6dfbdc353a14" providerId="AD" clId="Web-{166A2E48-D1B3-0B7B-0E51-DDB4DD744980}" dt="2025-11-11T12:49:01.986" v="5195"/>
        <pc:sldMkLst>
          <pc:docMk/>
          <pc:sldMk cId="0" sldId="370"/>
        </pc:sldMkLst>
      </pc:sldChg>
      <pc:sldChg chg="modNotes">
        <pc:chgData name="Zoe Williams" userId="S::z.williams@uwtsd.ac.uk::a851023d-09f5-4bf4-a036-6dfbdc353a14" providerId="AD" clId="Web-{166A2E48-D1B3-0B7B-0E51-DDB4DD744980}" dt="2025-11-11T12:26:31.848" v="4339"/>
        <pc:sldMkLst>
          <pc:docMk/>
          <pc:sldMk cId="0" sldId="371"/>
        </pc:sldMkLst>
      </pc:sldChg>
      <pc:sldChg chg="modNotes">
        <pc:chgData name="Zoe Williams" userId="S::z.williams@uwtsd.ac.uk::a851023d-09f5-4bf4-a036-6dfbdc353a14" providerId="AD" clId="Web-{166A2E48-D1B3-0B7B-0E51-DDB4DD744980}" dt="2025-11-11T12:36:58.873" v="4882"/>
        <pc:sldMkLst>
          <pc:docMk/>
          <pc:sldMk cId="0" sldId="468"/>
        </pc:sldMkLst>
      </pc:sldChg>
      <pc:sldChg chg="modNotes">
        <pc:chgData name="Zoe Williams" userId="S::z.williams@uwtsd.ac.uk::a851023d-09f5-4bf4-a036-6dfbdc353a14" providerId="AD" clId="Web-{166A2E48-D1B3-0B7B-0E51-DDB4DD744980}" dt="2025-11-11T11:35:41.317" v="2417"/>
        <pc:sldMkLst>
          <pc:docMk/>
          <pc:sldMk cId="2830901348" sldId="773"/>
        </pc:sldMkLst>
      </pc:sldChg>
      <pc:sldChg chg="del">
        <pc:chgData name="Zoe Williams" userId="S::z.williams@uwtsd.ac.uk::a851023d-09f5-4bf4-a036-6dfbdc353a14" providerId="AD" clId="Web-{166A2E48-D1B3-0B7B-0E51-DDB4DD744980}" dt="2025-11-11T12:22:41.709" v="4207"/>
        <pc:sldMkLst>
          <pc:docMk/>
          <pc:sldMk cId="2650336111" sldId="776"/>
        </pc:sldMkLst>
      </pc:sldChg>
      <pc:sldChg chg="del">
        <pc:chgData name="Zoe Williams" userId="S::z.williams@uwtsd.ac.uk::a851023d-09f5-4bf4-a036-6dfbdc353a14" providerId="AD" clId="Web-{166A2E48-D1B3-0B7B-0E51-DDB4DD744980}" dt="2025-11-11T12:22:41.709" v="4206"/>
        <pc:sldMkLst>
          <pc:docMk/>
          <pc:sldMk cId="3258944090" sldId="777"/>
        </pc:sldMkLst>
      </pc:sldChg>
      <pc:sldChg chg="modSp add ord replId modNotes">
        <pc:chgData name="Zoe Williams" userId="S::z.williams@uwtsd.ac.uk::a851023d-09f5-4bf4-a036-6dfbdc353a14" providerId="AD" clId="Web-{166A2E48-D1B3-0B7B-0E51-DDB4DD744980}" dt="2025-11-11T11:45:39.170" v="2670" actId="20577"/>
        <pc:sldMkLst>
          <pc:docMk/>
          <pc:sldMk cId="3146341823" sldId="778"/>
        </pc:sldMkLst>
        <pc:spChg chg="mod">
          <ac:chgData name="Zoe Williams" userId="S::z.williams@uwtsd.ac.uk::a851023d-09f5-4bf4-a036-6dfbdc353a14" providerId="AD" clId="Web-{166A2E48-D1B3-0B7B-0E51-DDB4DD744980}" dt="2025-11-11T11:45:39.170" v="2670" actId="20577"/>
          <ac:spMkLst>
            <pc:docMk/>
            <pc:sldMk cId="3146341823" sldId="778"/>
            <ac:spMk id="2" creationId="{71225BE6-4551-A533-30FF-35B1EE1AE000}"/>
          </ac:spMkLst>
        </pc:spChg>
        <pc:spChg chg="mod">
          <ac:chgData name="Zoe Williams" userId="S::z.williams@uwtsd.ac.uk::a851023d-09f5-4bf4-a036-6dfbdc353a14" providerId="AD" clId="Web-{166A2E48-D1B3-0B7B-0E51-DDB4DD744980}" dt="2025-11-11T11:45:21.622" v="2666" actId="20577"/>
          <ac:spMkLst>
            <pc:docMk/>
            <pc:sldMk cId="3146341823" sldId="778"/>
            <ac:spMk id="3" creationId="{24293EFA-F41D-6BF7-3DBC-B2A005207D6B}"/>
          </ac:spMkLst>
        </pc:spChg>
      </pc:sldChg>
      <pc:sldChg chg="modSp add ord replId modNotes">
        <pc:chgData name="Zoe Williams" userId="S::z.williams@uwtsd.ac.uk::a851023d-09f5-4bf4-a036-6dfbdc353a14" providerId="AD" clId="Web-{166A2E48-D1B3-0B7B-0E51-DDB4DD744980}" dt="2025-11-11T12:24:10.414" v="4332" actId="20577"/>
        <pc:sldMkLst>
          <pc:docMk/>
          <pc:sldMk cId="2110233504" sldId="779"/>
        </pc:sldMkLst>
        <pc:spChg chg="mod">
          <ac:chgData name="Zoe Williams" userId="S::z.williams@uwtsd.ac.uk::a851023d-09f5-4bf4-a036-6dfbdc353a14" providerId="AD" clId="Web-{166A2E48-D1B3-0B7B-0E51-DDB4DD744980}" dt="2025-11-11T12:24:10.414" v="4332" actId="20577"/>
          <ac:spMkLst>
            <pc:docMk/>
            <pc:sldMk cId="2110233504" sldId="779"/>
            <ac:spMk id="3" creationId="{061EDDED-1835-40EE-2DFF-B5D9FBA8192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C7C66A-D121-4B9D-8244-9F5E06EF2CCD}"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00A9E85C-9D82-4A48-8C22-9AE18BF4D67F}">
      <dgm:prSet phldrT="[Text]"/>
      <dgm:spPr/>
      <dgm:t>
        <a:bodyPr/>
        <a:lstStyle/>
        <a:p>
          <a:r>
            <a:rPr lang="en-GB" dirty="0"/>
            <a:t>I’m hungry</a:t>
          </a:r>
        </a:p>
      </dgm:t>
    </dgm:pt>
    <dgm:pt modelId="{CCB40DE8-B98F-4678-B661-0236B956E59C}" type="parTrans" cxnId="{6CDEB0E6-96BD-408B-89FF-0703DDB13026}">
      <dgm:prSet/>
      <dgm:spPr/>
      <dgm:t>
        <a:bodyPr/>
        <a:lstStyle/>
        <a:p>
          <a:endParaRPr lang="en-GB"/>
        </a:p>
      </dgm:t>
    </dgm:pt>
    <dgm:pt modelId="{9738DEBA-3403-408F-AE62-9F3B5A758660}" type="sibTrans" cxnId="{6CDEB0E6-96BD-408B-89FF-0703DDB13026}">
      <dgm:prSet/>
      <dgm:spPr/>
      <dgm:t>
        <a:bodyPr/>
        <a:lstStyle/>
        <a:p>
          <a:endParaRPr lang="en-GB"/>
        </a:p>
      </dgm:t>
    </dgm:pt>
    <dgm:pt modelId="{F5E9A484-1EF6-4C72-A6D0-3EB4CF3874D9}">
      <dgm:prSet phldrT="[Text]"/>
      <dgm:spPr/>
      <dgm:t>
        <a:bodyPr/>
        <a:lstStyle/>
        <a:p>
          <a:r>
            <a:rPr lang="en-GB" dirty="0"/>
            <a:t>What’s available?</a:t>
          </a:r>
        </a:p>
      </dgm:t>
    </dgm:pt>
    <dgm:pt modelId="{49A1C2A4-2DDC-4D6D-B9DC-5CCBE1EFD9AC}" type="parTrans" cxnId="{459EF2C3-D25D-4CF4-A044-29D5FEF3545C}">
      <dgm:prSet/>
      <dgm:spPr/>
      <dgm:t>
        <a:bodyPr/>
        <a:lstStyle/>
        <a:p>
          <a:endParaRPr lang="en-GB"/>
        </a:p>
      </dgm:t>
    </dgm:pt>
    <dgm:pt modelId="{A96F0751-1975-4CF8-8B36-BC223EC8B6F3}" type="sibTrans" cxnId="{459EF2C3-D25D-4CF4-A044-29D5FEF3545C}">
      <dgm:prSet/>
      <dgm:spPr/>
      <dgm:t>
        <a:bodyPr/>
        <a:lstStyle/>
        <a:p>
          <a:endParaRPr lang="en-GB"/>
        </a:p>
      </dgm:t>
    </dgm:pt>
    <dgm:pt modelId="{9024E138-D872-43DD-84FC-AEC2BF95FDD1}">
      <dgm:prSet phldrT="[Text]"/>
      <dgm:spPr/>
      <dgm:t>
        <a:bodyPr/>
        <a:lstStyle/>
        <a:p>
          <a:r>
            <a:rPr lang="en-GB" dirty="0"/>
            <a:t>Cakes or chocolate? </a:t>
          </a:r>
        </a:p>
      </dgm:t>
    </dgm:pt>
    <dgm:pt modelId="{FA63307A-99A4-4DF0-B5CE-B2B19C7BF5CD}" type="parTrans" cxnId="{470B154F-3E3C-4E1D-A608-F25C131B4809}">
      <dgm:prSet/>
      <dgm:spPr/>
      <dgm:t>
        <a:bodyPr/>
        <a:lstStyle/>
        <a:p>
          <a:endParaRPr lang="en-GB"/>
        </a:p>
      </dgm:t>
    </dgm:pt>
    <dgm:pt modelId="{6A9044F4-114D-4F47-9160-D41361E669C7}" type="sibTrans" cxnId="{470B154F-3E3C-4E1D-A608-F25C131B4809}">
      <dgm:prSet/>
      <dgm:spPr/>
      <dgm:t>
        <a:bodyPr/>
        <a:lstStyle/>
        <a:p>
          <a:endParaRPr lang="en-GB"/>
        </a:p>
      </dgm:t>
    </dgm:pt>
    <dgm:pt modelId="{DD4C0165-709B-4DD3-B431-16FCB399309C}">
      <dgm:prSet phldrT="[Text]"/>
      <dgm:spPr/>
      <dgm:t>
        <a:bodyPr/>
        <a:lstStyle/>
        <a:p>
          <a:r>
            <a:rPr lang="en-GB" dirty="0"/>
            <a:t>Problem recognition </a:t>
          </a:r>
        </a:p>
      </dgm:t>
    </dgm:pt>
    <dgm:pt modelId="{B972CEA9-0793-45B6-9C79-7DAA79EC62B1}" type="parTrans" cxnId="{2FA89237-6645-44A0-B617-788C3EA5E8B6}">
      <dgm:prSet/>
      <dgm:spPr/>
      <dgm:t>
        <a:bodyPr/>
        <a:lstStyle/>
        <a:p>
          <a:endParaRPr lang="en-GB"/>
        </a:p>
      </dgm:t>
    </dgm:pt>
    <dgm:pt modelId="{3416360E-3735-41A3-B95B-29B78105AAC1}" type="sibTrans" cxnId="{2FA89237-6645-44A0-B617-788C3EA5E8B6}">
      <dgm:prSet/>
      <dgm:spPr/>
      <dgm:t>
        <a:bodyPr/>
        <a:lstStyle/>
        <a:p>
          <a:endParaRPr lang="en-GB"/>
        </a:p>
      </dgm:t>
    </dgm:pt>
    <dgm:pt modelId="{AE9CFEA8-43EA-4892-887C-55F3A9C54AE8}">
      <dgm:prSet phldrT="[Text]"/>
      <dgm:spPr/>
      <dgm:t>
        <a:bodyPr/>
        <a:lstStyle/>
        <a:p>
          <a:r>
            <a:rPr lang="en-GB" dirty="0"/>
            <a:t>Information search </a:t>
          </a:r>
        </a:p>
      </dgm:t>
    </dgm:pt>
    <dgm:pt modelId="{763B949D-3BDA-4F77-95D9-F2481E21199C}" type="parTrans" cxnId="{A6E54CDD-78B6-4981-AC0D-05A161BBA51C}">
      <dgm:prSet/>
      <dgm:spPr/>
      <dgm:t>
        <a:bodyPr/>
        <a:lstStyle/>
        <a:p>
          <a:endParaRPr lang="en-GB"/>
        </a:p>
      </dgm:t>
    </dgm:pt>
    <dgm:pt modelId="{CA9E07B0-2D8B-4318-A7B7-9C5D4A01E273}" type="sibTrans" cxnId="{A6E54CDD-78B6-4981-AC0D-05A161BBA51C}">
      <dgm:prSet/>
      <dgm:spPr/>
      <dgm:t>
        <a:bodyPr/>
        <a:lstStyle/>
        <a:p>
          <a:endParaRPr lang="en-GB"/>
        </a:p>
      </dgm:t>
    </dgm:pt>
    <dgm:pt modelId="{FCD0AF28-48FE-4F23-ADAB-0B47AA2B40C5}">
      <dgm:prSet phldrT="[Text]"/>
      <dgm:spPr/>
      <dgm:t>
        <a:bodyPr/>
        <a:lstStyle/>
        <a:p>
          <a:r>
            <a:rPr lang="en-GB" dirty="0"/>
            <a:t>Information evaluation</a:t>
          </a:r>
        </a:p>
      </dgm:t>
    </dgm:pt>
    <dgm:pt modelId="{D3DECCB0-BF4D-49DC-A4F7-4045863C554D}" type="parTrans" cxnId="{98AAF1FB-6E2D-4DC5-A188-D8F54E60033C}">
      <dgm:prSet/>
      <dgm:spPr/>
      <dgm:t>
        <a:bodyPr/>
        <a:lstStyle/>
        <a:p>
          <a:endParaRPr lang="en-GB"/>
        </a:p>
      </dgm:t>
    </dgm:pt>
    <dgm:pt modelId="{A5247F18-B2C5-49B8-BA13-0554583EB539}" type="sibTrans" cxnId="{98AAF1FB-6E2D-4DC5-A188-D8F54E60033C}">
      <dgm:prSet/>
      <dgm:spPr/>
      <dgm:t>
        <a:bodyPr/>
        <a:lstStyle/>
        <a:p>
          <a:endParaRPr lang="en-GB"/>
        </a:p>
      </dgm:t>
    </dgm:pt>
    <dgm:pt modelId="{1AA5D6B8-46A0-44E8-9436-8404D3335E20}">
      <dgm:prSet/>
      <dgm:spPr/>
      <dgm:t>
        <a:bodyPr/>
        <a:lstStyle/>
        <a:p>
          <a:r>
            <a:rPr lang="en-GB" dirty="0"/>
            <a:t>Mars Bar</a:t>
          </a:r>
        </a:p>
      </dgm:t>
    </dgm:pt>
    <dgm:pt modelId="{64324E94-DB19-40F9-9F2E-BC304389EC5F}" type="parTrans" cxnId="{5B7C34C1-73E6-4EEC-AC7E-1846963146B1}">
      <dgm:prSet/>
      <dgm:spPr/>
      <dgm:t>
        <a:bodyPr/>
        <a:lstStyle/>
        <a:p>
          <a:endParaRPr lang="en-GB"/>
        </a:p>
      </dgm:t>
    </dgm:pt>
    <dgm:pt modelId="{88F7C068-05EF-47CF-85F0-0BECBC29B2C1}" type="sibTrans" cxnId="{5B7C34C1-73E6-4EEC-AC7E-1846963146B1}">
      <dgm:prSet/>
      <dgm:spPr/>
      <dgm:t>
        <a:bodyPr/>
        <a:lstStyle/>
        <a:p>
          <a:endParaRPr lang="en-GB"/>
        </a:p>
      </dgm:t>
    </dgm:pt>
    <dgm:pt modelId="{D226EAFE-A07C-491C-940D-6B13B5F4A397}">
      <dgm:prSet/>
      <dgm:spPr/>
      <dgm:t>
        <a:bodyPr/>
        <a:lstStyle/>
        <a:p>
          <a:r>
            <a:rPr lang="en-GB" dirty="0"/>
            <a:t>I should have had cake </a:t>
          </a:r>
          <a:r>
            <a:rPr lang="en-GB" dirty="0">
              <a:sym typeface="Wingdings" panose="05000000000000000000" pitchFamily="2" charset="2"/>
            </a:rPr>
            <a:t></a:t>
          </a:r>
          <a:endParaRPr lang="en-GB" dirty="0"/>
        </a:p>
      </dgm:t>
    </dgm:pt>
    <dgm:pt modelId="{BCF010D1-4DCB-453D-8D95-A6C9C5B02822}" type="parTrans" cxnId="{B159CE33-7C31-4793-BB46-46A54DB75B13}">
      <dgm:prSet/>
      <dgm:spPr/>
      <dgm:t>
        <a:bodyPr/>
        <a:lstStyle/>
        <a:p>
          <a:endParaRPr lang="en-GB"/>
        </a:p>
      </dgm:t>
    </dgm:pt>
    <dgm:pt modelId="{D5423C0B-B86A-4DB9-84F3-815AD13C01BD}" type="sibTrans" cxnId="{B159CE33-7C31-4793-BB46-46A54DB75B13}">
      <dgm:prSet/>
      <dgm:spPr/>
      <dgm:t>
        <a:bodyPr/>
        <a:lstStyle/>
        <a:p>
          <a:endParaRPr lang="en-GB"/>
        </a:p>
      </dgm:t>
    </dgm:pt>
    <dgm:pt modelId="{DC671684-B398-4436-8F56-2A4E2CF5B2DD}">
      <dgm:prSet/>
      <dgm:spPr/>
      <dgm:t>
        <a:bodyPr/>
        <a:lstStyle/>
        <a:p>
          <a:r>
            <a:rPr lang="en-GB" dirty="0"/>
            <a:t>Decision </a:t>
          </a:r>
        </a:p>
      </dgm:t>
    </dgm:pt>
    <dgm:pt modelId="{3A46A732-0DD7-4D8B-AB87-C7139264A8C8}" type="parTrans" cxnId="{49335478-2CE8-4FC9-BFC9-C1FDA475F5B2}">
      <dgm:prSet/>
      <dgm:spPr/>
      <dgm:t>
        <a:bodyPr/>
        <a:lstStyle/>
        <a:p>
          <a:endParaRPr lang="en-GB"/>
        </a:p>
      </dgm:t>
    </dgm:pt>
    <dgm:pt modelId="{2CBAA760-206A-465D-90DA-7F0C2082666A}" type="sibTrans" cxnId="{49335478-2CE8-4FC9-BFC9-C1FDA475F5B2}">
      <dgm:prSet/>
      <dgm:spPr/>
      <dgm:t>
        <a:bodyPr/>
        <a:lstStyle/>
        <a:p>
          <a:endParaRPr lang="en-GB"/>
        </a:p>
      </dgm:t>
    </dgm:pt>
    <dgm:pt modelId="{756C2882-2F80-4CAE-B824-CE2753E02106}">
      <dgm:prSet/>
      <dgm:spPr/>
      <dgm:t>
        <a:bodyPr/>
        <a:lstStyle/>
        <a:p>
          <a:r>
            <a:rPr lang="en-GB" dirty="0"/>
            <a:t>Post purchase evaluation </a:t>
          </a:r>
        </a:p>
      </dgm:t>
    </dgm:pt>
    <dgm:pt modelId="{C17CADA9-2FE1-49E6-A331-8639C9E703CF}" type="parTrans" cxnId="{6642105F-FD31-48C1-9BB1-11730D11B3E0}">
      <dgm:prSet/>
      <dgm:spPr/>
      <dgm:t>
        <a:bodyPr/>
        <a:lstStyle/>
        <a:p>
          <a:endParaRPr lang="en-GB"/>
        </a:p>
      </dgm:t>
    </dgm:pt>
    <dgm:pt modelId="{93C79649-4E9A-44EB-8838-03F8C20E3A84}" type="sibTrans" cxnId="{6642105F-FD31-48C1-9BB1-11730D11B3E0}">
      <dgm:prSet/>
      <dgm:spPr/>
      <dgm:t>
        <a:bodyPr/>
        <a:lstStyle/>
        <a:p>
          <a:endParaRPr lang="en-GB"/>
        </a:p>
      </dgm:t>
    </dgm:pt>
    <dgm:pt modelId="{93A41431-DD86-4564-9702-265016CC49DE}" type="pres">
      <dgm:prSet presAssocID="{12C7C66A-D121-4B9D-8244-9F5E06EF2CCD}" presName="Name0" presStyleCnt="0">
        <dgm:presLayoutVars>
          <dgm:dir/>
          <dgm:animLvl val="lvl"/>
          <dgm:resizeHandles val="exact"/>
        </dgm:presLayoutVars>
      </dgm:prSet>
      <dgm:spPr/>
    </dgm:pt>
    <dgm:pt modelId="{9573855B-ECC8-4A90-8A85-2E2098037A81}" type="pres">
      <dgm:prSet presAssocID="{00A9E85C-9D82-4A48-8C22-9AE18BF4D67F}" presName="vertFlow" presStyleCnt="0"/>
      <dgm:spPr/>
    </dgm:pt>
    <dgm:pt modelId="{054B5653-7D6C-4364-B738-E66F57FBAB16}" type="pres">
      <dgm:prSet presAssocID="{00A9E85C-9D82-4A48-8C22-9AE18BF4D67F}" presName="header" presStyleLbl="node1" presStyleIdx="0" presStyleCnt="2"/>
      <dgm:spPr/>
    </dgm:pt>
    <dgm:pt modelId="{997DEDE9-2978-4EA7-99CE-247277781A59}" type="pres">
      <dgm:prSet presAssocID="{49A1C2A4-2DDC-4D6D-B9DC-5CCBE1EFD9AC}" presName="parTrans" presStyleLbl="sibTrans2D1" presStyleIdx="0" presStyleCnt="8"/>
      <dgm:spPr/>
    </dgm:pt>
    <dgm:pt modelId="{0B9D8613-94B7-4B16-8AA4-4376DE1FD8A7}" type="pres">
      <dgm:prSet presAssocID="{F5E9A484-1EF6-4C72-A6D0-3EB4CF3874D9}" presName="child" presStyleLbl="alignAccFollowNode1" presStyleIdx="0" presStyleCnt="8">
        <dgm:presLayoutVars>
          <dgm:chMax val="0"/>
          <dgm:bulletEnabled val="1"/>
        </dgm:presLayoutVars>
      </dgm:prSet>
      <dgm:spPr/>
    </dgm:pt>
    <dgm:pt modelId="{2A045EA2-4EAE-47D7-9ADB-AB9C33FAA10F}" type="pres">
      <dgm:prSet presAssocID="{A96F0751-1975-4CF8-8B36-BC223EC8B6F3}" presName="sibTrans" presStyleLbl="sibTrans2D1" presStyleIdx="1" presStyleCnt="8"/>
      <dgm:spPr/>
    </dgm:pt>
    <dgm:pt modelId="{D9C331CA-EED8-4B45-9A36-2DD27D992283}" type="pres">
      <dgm:prSet presAssocID="{9024E138-D872-43DD-84FC-AEC2BF95FDD1}" presName="child" presStyleLbl="alignAccFollowNode1" presStyleIdx="1" presStyleCnt="8">
        <dgm:presLayoutVars>
          <dgm:chMax val="0"/>
          <dgm:bulletEnabled val="1"/>
        </dgm:presLayoutVars>
      </dgm:prSet>
      <dgm:spPr/>
    </dgm:pt>
    <dgm:pt modelId="{4A75D941-FC39-4F9D-9B80-4E47FE7145C6}" type="pres">
      <dgm:prSet presAssocID="{6A9044F4-114D-4F47-9160-D41361E669C7}" presName="sibTrans" presStyleLbl="sibTrans2D1" presStyleIdx="2" presStyleCnt="8"/>
      <dgm:spPr/>
    </dgm:pt>
    <dgm:pt modelId="{2B819A6E-255E-434E-AAF1-3A5634F15F47}" type="pres">
      <dgm:prSet presAssocID="{1AA5D6B8-46A0-44E8-9436-8404D3335E20}" presName="child" presStyleLbl="alignAccFollowNode1" presStyleIdx="2" presStyleCnt="8">
        <dgm:presLayoutVars>
          <dgm:chMax val="0"/>
          <dgm:bulletEnabled val="1"/>
        </dgm:presLayoutVars>
      </dgm:prSet>
      <dgm:spPr/>
    </dgm:pt>
    <dgm:pt modelId="{9163F980-A525-4023-BA1B-9ADC64DF4C25}" type="pres">
      <dgm:prSet presAssocID="{88F7C068-05EF-47CF-85F0-0BECBC29B2C1}" presName="sibTrans" presStyleLbl="sibTrans2D1" presStyleIdx="3" presStyleCnt="8"/>
      <dgm:spPr/>
    </dgm:pt>
    <dgm:pt modelId="{95E2BEF3-22FD-4D49-9C0C-15107EE3793E}" type="pres">
      <dgm:prSet presAssocID="{D226EAFE-A07C-491C-940D-6B13B5F4A397}" presName="child" presStyleLbl="alignAccFollowNode1" presStyleIdx="3" presStyleCnt="8">
        <dgm:presLayoutVars>
          <dgm:chMax val="0"/>
          <dgm:bulletEnabled val="1"/>
        </dgm:presLayoutVars>
      </dgm:prSet>
      <dgm:spPr/>
    </dgm:pt>
    <dgm:pt modelId="{F8CC8E2A-C29C-462C-B7CB-6C5869108933}" type="pres">
      <dgm:prSet presAssocID="{00A9E85C-9D82-4A48-8C22-9AE18BF4D67F}" presName="hSp" presStyleCnt="0"/>
      <dgm:spPr/>
    </dgm:pt>
    <dgm:pt modelId="{F79E81AC-BDE2-4D74-B033-17AE4AEFD690}" type="pres">
      <dgm:prSet presAssocID="{DD4C0165-709B-4DD3-B431-16FCB399309C}" presName="vertFlow" presStyleCnt="0"/>
      <dgm:spPr/>
    </dgm:pt>
    <dgm:pt modelId="{C15A2B2C-6793-49FB-B335-507A557E1F33}" type="pres">
      <dgm:prSet presAssocID="{DD4C0165-709B-4DD3-B431-16FCB399309C}" presName="header" presStyleLbl="node1" presStyleIdx="1" presStyleCnt="2"/>
      <dgm:spPr/>
    </dgm:pt>
    <dgm:pt modelId="{5E3F16CD-C571-4627-93BF-B7B8F8D4C150}" type="pres">
      <dgm:prSet presAssocID="{763B949D-3BDA-4F77-95D9-F2481E21199C}" presName="parTrans" presStyleLbl="sibTrans2D1" presStyleIdx="4" presStyleCnt="8"/>
      <dgm:spPr/>
    </dgm:pt>
    <dgm:pt modelId="{20F12D20-5C55-4C24-BF52-3031F18A443F}" type="pres">
      <dgm:prSet presAssocID="{AE9CFEA8-43EA-4892-887C-55F3A9C54AE8}" presName="child" presStyleLbl="alignAccFollowNode1" presStyleIdx="4" presStyleCnt="8">
        <dgm:presLayoutVars>
          <dgm:chMax val="0"/>
          <dgm:bulletEnabled val="1"/>
        </dgm:presLayoutVars>
      </dgm:prSet>
      <dgm:spPr/>
    </dgm:pt>
    <dgm:pt modelId="{78416B24-5510-4CAB-9D3A-88B7174E703C}" type="pres">
      <dgm:prSet presAssocID="{CA9E07B0-2D8B-4318-A7B7-9C5D4A01E273}" presName="sibTrans" presStyleLbl="sibTrans2D1" presStyleIdx="5" presStyleCnt="8"/>
      <dgm:spPr/>
    </dgm:pt>
    <dgm:pt modelId="{B2EDB5C0-133D-494E-8AE9-76EE2D88FE68}" type="pres">
      <dgm:prSet presAssocID="{FCD0AF28-48FE-4F23-ADAB-0B47AA2B40C5}" presName="child" presStyleLbl="alignAccFollowNode1" presStyleIdx="5" presStyleCnt="8">
        <dgm:presLayoutVars>
          <dgm:chMax val="0"/>
          <dgm:bulletEnabled val="1"/>
        </dgm:presLayoutVars>
      </dgm:prSet>
      <dgm:spPr/>
    </dgm:pt>
    <dgm:pt modelId="{391F63C6-839B-4E57-AF15-7CEC1B93B786}" type="pres">
      <dgm:prSet presAssocID="{A5247F18-B2C5-49B8-BA13-0554583EB539}" presName="sibTrans" presStyleLbl="sibTrans2D1" presStyleIdx="6" presStyleCnt="8"/>
      <dgm:spPr/>
    </dgm:pt>
    <dgm:pt modelId="{E1C02BF2-C53C-4C19-8E4F-BC4C213951DF}" type="pres">
      <dgm:prSet presAssocID="{DC671684-B398-4436-8F56-2A4E2CF5B2DD}" presName="child" presStyleLbl="alignAccFollowNode1" presStyleIdx="6" presStyleCnt="8">
        <dgm:presLayoutVars>
          <dgm:chMax val="0"/>
          <dgm:bulletEnabled val="1"/>
        </dgm:presLayoutVars>
      </dgm:prSet>
      <dgm:spPr/>
    </dgm:pt>
    <dgm:pt modelId="{8E7E7E66-25D7-4952-A40B-0D91444B7786}" type="pres">
      <dgm:prSet presAssocID="{2CBAA760-206A-465D-90DA-7F0C2082666A}" presName="sibTrans" presStyleLbl="sibTrans2D1" presStyleIdx="7" presStyleCnt="8"/>
      <dgm:spPr/>
    </dgm:pt>
    <dgm:pt modelId="{73527ED7-AF9A-4829-BF1F-F92C7A550AE4}" type="pres">
      <dgm:prSet presAssocID="{756C2882-2F80-4CAE-B824-CE2753E02106}" presName="child" presStyleLbl="alignAccFollowNode1" presStyleIdx="7" presStyleCnt="8">
        <dgm:presLayoutVars>
          <dgm:chMax val="0"/>
          <dgm:bulletEnabled val="1"/>
        </dgm:presLayoutVars>
      </dgm:prSet>
      <dgm:spPr/>
    </dgm:pt>
  </dgm:ptLst>
  <dgm:cxnLst>
    <dgm:cxn modelId="{F987F510-81C0-4CCC-A90D-A6B4A1FB5C3D}" type="presOf" srcId="{763B949D-3BDA-4F77-95D9-F2481E21199C}" destId="{5E3F16CD-C571-4627-93BF-B7B8F8D4C150}" srcOrd="0" destOrd="0" presId="urn:microsoft.com/office/officeart/2005/8/layout/lProcess1"/>
    <dgm:cxn modelId="{D89C0617-8CE5-45D4-BCC5-93CC153B7D78}" type="presOf" srcId="{49A1C2A4-2DDC-4D6D-B9DC-5CCBE1EFD9AC}" destId="{997DEDE9-2978-4EA7-99CE-247277781A59}" srcOrd="0" destOrd="0" presId="urn:microsoft.com/office/officeart/2005/8/layout/lProcess1"/>
    <dgm:cxn modelId="{8980B91C-8657-40DB-A293-31C37D8A9CD7}" type="presOf" srcId="{12C7C66A-D121-4B9D-8244-9F5E06EF2CCD}" destId="{93A41431-DD86-4564-9702-265016CC49DE}" srcOrd="0" destOrd="0" presId="urn:microsoft.com/office/officeart/2005/8/layout/lProcess1"/>
    <dgm:cxn modelId="{B159CE33-7C31-4793-BB46-46A54DB75B13}" srcId="{00A9E85C-9D82-4A48-8C22-9AE18BF4D67F}" destId="{D226EAFE-A07C-491C-940D-6B13B5F4A397}" srcOrd="3" destOrd="0" parTransId="{BCF010D1-4DCB-453D-8D95-A6C9C5B02822}" sibTransId="{D5423C0B-B86A-4DB9-84F3-815AD13C01BD}"/>
    <dgm:cxn modelId="{2FA89237-6645-44A0-B617-788C3EA5E8B6}" srcId="{12C7C66A-D121-4B9D-8244-9F5E06EF2CCD}" destId="{DD4C0165-709B-4DD3-B431-16FCB399309C}" srcOrd="1" destOrd="0" parTransId="{B972CEA9-0793-45B6-9C79-7DAA79EC62B1}" sibTransId="{3416360E-3735-41A3-B95B-29B78105AAC1}"/>
    <dgm:cxn modelId="{6642105F-FD31-48C1-9BB1-11730D11B3E0}" srcId="{DD4C0165-709B-4DD3-B431-16FCB399309C}" destId="{756C2882-2F80-4CAE-B824-CE2753E02106}" srcOrd="3" destOrd="0" parTransId="{C17CADA9-2FE1-49E6-A331-8639C9E703CF}" sibTransId="{93C79649-4E9A-44EB-8838-03F8C20E3A84}"/>
    <dgm:cxn modelId="{34FF0E48-E652-4FD0-8A11-12EF2B6E4B16}" type="presOf" srcId="{9024E138-D872-43DD-84FC-AEC2BF95FDD1}" destId="{D9C331CA-EED8-4B45-9A36-2DD27D992283}" srcOrd="0" destOrd="0" presId="urn:microsoft.com/office/officeart/2005/8/layout/lProcess1"/>
    <dgm:cxn modelId="{0D7E594C-E147-4697-BDC4-CF006DE58084}" type="presOf" srcId="{2CBAA760-206A-465D-90DA-7F0C2082666A}" destId="{8E7E7E66-25D7-4952-A40B-0D91444B7786}" srcOrd="0" destOrd="0" presId="urn:microsoft.com/office/officeart/2005/8/layout/lProcess1"/>
    <dgm:cxn modelId="{E466354D-41D2-421E-B707-67B45E1A9AE3}" type="presOf" srcId="{A96F0751-1975-4CF8-8B36-BC223EC8B6F3}" destId="{2A045EA2-4EAE-47D7-9ADB-AB9C33FAA10F}" srcOrd="0" destOrd="0" presId="urn:microsoft.com/office/officeart/2005/8/layout/lProcess1"/>
    <dgm:cxn modelId="{470B154F-3E3C-4E1D-A608-F25C131B4809}" srcId="{00A9E85C-9D82-4A48-8C22-9AE18BF4D67F}" destId="{9024E138-D872-43DD-84FC-AEC2BF95FDD1}" srcOrd="1" destOrd="0" parTransId="{FA63307A-99A4-4DF0-B5CE-B2B19C7BF5CD}" sibTransId="{6A9044F4-114D-4F47-9160-D41361E669C7}"/>
    <dgm:cxn modelId="{49335478-2CE8-4FC9-BFC9-C1FDA475F5B2}" srcId="{DD4C0165-709B-4DD3-B431-16FCB399309C}" destId="{DC671684-B398-4436-8F56-2A4E2CF5B2DD}" srcOrd="2" destOrd="0" parTransId="{3A46A732-0DD7-4D8B-AB87-C7139264A8C8}" sibTransId="{2CBAA760-206A-465D-90DA-7F0C2082666A}"/>
    <dgm:cxn modelId="{44D5057C-99B2-4F5A-BD26-99502414B173}" type="presOf" srcId="{00A9E85C-9D82-4A48-8C22-9AE18BF4D67F}" destId="{054B5653-7D6C-4364-B738-E66F57FBAB16}" srcOrd="0" destOrd="0" presId="urn:microsoft.com/office/officeart/2005/8/layout/lProcess1"/>
    <dgm:cxn modelId="{63FA258F-6714-439D-983B-B2DCD4603CEA}" type="presOf" srcId="{DD4C0165-709B-4DD3-B431-16FCB399309C}" destId="{C15A2B2C-6793-49FB-B335-507A557E1F33}" srcOrd="0" destOrd="0" presId="urn:microsoft.com/office/officeart/2005/8/layout/lProcess1"/>
    <dgm:cxn modelId="{3340AC92-E602-42E5-89CA-F629F1BFA861}" type="presOf" srcId="{6A9044F4-114D-4F47-9160-D41361E669C7}" destId="{4A75D941-FC39-4F9D-9B80-4E47FE7145C6}" srcOrd="0" destOrd="0" presId="urn:microsoft.com/office/officeart/2005/8/layout/lProcess1"/>
    <dgm:cxn modelId="{4774ECA6-AADA-4291-B1B0-3DB9180EBE0C}" type="presOf" srcId="{F5E9A484-1EF6-4C72-A6D0-3EB4CF3874D9}" destId="{0B9D8613-94B7-4B16-8AA4-4376DE1FD8A7}" srcOrd="0" destOrd="0" presId="urn:microsoft.com/office/officeart/2005/8/layout/lProcess1"/>
    <dgm:cxn modelId="{A0C11FAC-A5E6-4611-A99A-54316F4937B1}" type="presOf" srcId="{1AA5D6B8-46A0-44E8-9436-8404D3335E20}" destId="{2B819A6E-255E-434E-AAF1-3A5634F15F47}" srcOrd="0" destOrd="0" presId="urn:microsoft.com/office/officeart/2005/8/layout/lProcess1"/>
    <dgm:cxn modelId="{0D7249B8-684F-4C8A-9687-D50F511D2DDE}" type="presOf" srcId="{88F7C068-05EF-47CF-85F0-0BECBC29B2C1}" destId="{9163F980-A525-4023-BA1B-9ADC64DF4C25}" srcOrd="0" destOrd="0" presId="urn:microsoft.com/office/officeart/2005/8/layout/lProcess1"/>
    <dgm:cxn modelId="{5B7C34C1-73E6-4EEC-AC7E-1846963146B1}" srcId="{00A9E85C-9D82-4A48-8C22-9AE18BF4D67F}" destId="{1AA5D6B8-46A0-44E8-9436-8404D3335E20}" srcOrd="2" destOrd="0" parTransId="{64324E94-DB19-40F9-9F2E-BC304389EC5F}" sibTransId="{88F7C068-05EF-47CF-85F0-0BECBC29B2C1}"/>
    <dgm:cxn modelId="{459EF2C3-D25D-4CF4-A044-29D5FEF3545C}" srcId="{00A9E85C-9D82-4A48-8C22-9AE18BF4D67F}" destId="{F5E9A484-1EF6-4C72-A6D0-3EB4CF3874D9}" srcOrd="0" destOrd="0" parTransId="{49A1C2A4-2DDC-4D6D-B9DC-5CCBE1EFD9AC}" sibTransId="{A96F0751-1975-4CF8-8B36-BC223EC8B6F3}"/>
    <dgm:cxn modelId="{E291A8D7-D4EC-48D5-96FA-ECC7DDF330E7}" type="presOf" srcId="{FCD0AF28-48FE-4F23-ADAB-0B47AA2B40C5}" destId="{B2EDB5C0-133D-494E-8AE9-76EE2D88FE68}" srcOrd="0" destOrd="0" presId="urn:microsoft.com/office/officeart/2005/8/layout/lProcess1"/>
    <dgm:cxn modelId="{1CEC38D8-ED1F-4438-AB86-F872722AF66A}" type="presOf" srcId="{D226EAFE-A07C-491C-940D-6B13B5F4A397}" destId="{95E2BEF3-22FD-4D49-9C0C-15107EE3793E}" srcOrd="0" destOrd="0" presId="urn:microsoft.com/office/officeart/2005/8/layout/lProcess1"/>
    <dgm:cxn modelId="{A6E54CDD-78B6-4981-AC0D-05A161BBA51C}" srcId="{DD4C0165-709B-4DD3-B431-16FCB399309C}" destId="{AE9CFEA8-43EA-4892-887C-55F3A9C54AE8}" srcOrd="0" destOrd="0" parTransId="{763B949D-3BDA-4F77-95D9-F2481E21199C}" sibTransId="{CA9E07B0-2D8B-4318-A7B7-9C5D4A01E273}"/>
    <dgm:cxn modelId="{CDEFE7DD-0324-4E5B-9578-842812288FE6}" type="presOf" srcId="{CA9E07B0-2D8B-4318-A7B7-9C5D4A01E273}" destId="{78416B24-5510-4CAB-9D3A-88B7174E703C}" srcOrd="0" destOrd="0" presId="urn:microsoft.com/office/officeart/2005/8/layout/lProcess1"/>
    <dgm:cxn modelId="{6CDEB0E6-96BD-408B-89FF-0703DDB13026}" srcId="{12C7C66A-D121-4B9D-8244-9F5E06EF2CCD}" destId="{00A9E85C-9D82-4A48-8C22-9AE18BF4D67F}" srcOrd="0" destOrd="0" parTransId="{CCB40DE8-B98F-4678-B661-0236B956E59C}" sibTransId="{9738DEBA-3403-408F-AE62-9F3B5A758660}"/>
    <dgm:cxn modelId="{AE1EC9EC-2741-445B-9FD9-4FC3BE7D8E79}" type="presOf" srcId="{A5247F18-B2C5-49B8-BA13-0554583EB539}" destId="{391F63C6-839B-4E57-AF15-7CEC1B93B786}" srcOrd="0" destOrd="0" presId="urn:microsoft.com/office/officeart/2005/8/layout/lProcess1"/>
    <dgm:cxn modelId="{DAA8A9F4-14FA-47F3-B35D-1B12CCEE564E}" type="presOf" srcId="{AE9CFEA8-43EA-4892-887C-55F3A9C54AE8}" destId="{20F12D20-5C55-4C24-BF52-3031F18A443F}" srcOrd="0" destOrd="0" presId="urn:microsoft.com/office/officeart/2005/8/layout/lProcess1"/>
    <dgm:cxn modelId="{D60BC9F4-6447-43AA-85EC-C75B022482A3}" type="presOf" srcId="{DC671684-B398-4436-8F56-2A4E2CF5B2DD}" destId="{E1C02BF2-C53C-4C19-8E4F-BC4C213951DF}" srcOrd="0" destOrd="0" presId="urn:microsoft.com/office/officeart/2005/8/layout/lProcess1"/>
    <dgm:cxn modelId="{98AAF1FB-6E2D-4DC5-A188-D8F54E60033C}" srcId="{DD4C0165-709B-4DD3-B431-16FCB399309C}" destId="{FCD0AF28-48FE-4F23-ADAB-0B47AA2B40C5}" srcOrd="1" destOrd="0" parTransId="{D3DECCB0-BF4D-49DC-A4F7-4045863C554D}" sibTransId="{A5247F18-B2C5-49B8-BA13-0554583EB539}"/>
    <dgm:cxn modelId="{4FBDC8FC-1A93-4A4D-B8CA-8064E8EB5725}" type="presOf" srcId="{756C2882-2F80-4CAE-B824-CE2753E02106}" destId="{73527ED7-AF9A-4829-BF1F-F92C7A550AE4}" srcOrd="0" destOrd="0" presId="urn:microsoft.com/office/officeart/2005/8/layout/lProcess1"/>
    <dgm:cxn modelId="{47CE1A12-09B9-42D2-ACD6-F934E2228B0B}" type="presParOf" srcId="{93A41431-DD86-4564-9702-265016CC49DE}" destId="{9573855B-ECC8-4A90-8A85-2E2098037A81}" srcOrd="0" destOrd="0" presId="urn:microsoft.com/office/officeart/2005/8/layout/lProcess1"/>
    <dgm:cxn modelId="{89E17968-BE86-4EDE-8B3F-3663A2934EE1}" type="presParOf" srcId="{9573855B-ECC8-4A90-8A85-2E2098037A81}" destId="{054B5653-7D6C-4364-B738-E66F57FBAB16}" srcOrd="0" destOrd="0" presId="urn:microsoft.com/office/officeart/2005/8/layout/lProcess1"/>
    <dgm:cxn modelId="{432BF928-49DF-4887-A72E-4B4E0B81D206}" type="presParOf" srcId="{9573855B-ECC8-4A90-8A85-2E2098037A81}" destId="{997DEDE9-2978-4EA7-99CE-247277781A59}" srcOrd="1" destOrd="0" presId="urn:microsoft.com/office/officeart/2005/8/layout/lProcess1"/>
    <dgm:cxn modelId="{B6F1756D-8DC6-4B2E-B85A-82EB7A865E2A}" type="presParOf" srcId="{9573855B-ECC8-4A90-8A85-2E2098037A81}" destId="{0B9D8613-94B7-4B16-8AA4-4376DE1FD8A7}" srcOrd="2" destOrd="0" presId="urn:microsoft.com/office/officeart/2005/8/layout/lProcess1"/>
    <dgm:cxn modelId="{176279F1-CDDB-4E95-8099-B7F6E06658CD}" type="presParOf" srcId="{9573855B-ECC8-4A90-8A85-2E2098037A81}" destId="{2A045EA2-4EAE-47D7-9ADB-AB9C33FAA10F}" srcOrd="3" destOrd="0" presId="urn:microsoft.com/office/officeart/2005/8/layout/lProcess1"/>
    <dgm:cxn modelId="{5FB8CB38-ED16-41DD-8F60-B3A0A84FF995}" type="presParOf" srcId="{9573855B-ECC8-4A90-8A85-2E2098037A81}" destId="{D9C331CA-EED8-4B45-9A36-2DD27D992283}" srcOrd="4" destOrd="0" presId="urn:microsoft.com/office/officeart/2005/8/layout/lProcess1"/>
    <dgm:cxn modelId="{8EC40114-A318-4C19-ACAF-8F1C34143FAA}" type="presParOf" srcId="{9573855B-ECC8-4A90-8A85-2E2098037A81}" destId="{4A75D941-FC39-4F9D-9B80-4E47FE7145C6}" srcOrd="5" destOrd="0" presId="urn:microsoft.com/office/officeart/2005/8/layout/lProcess1"/>
    <dgm:cxn modelId="{FA1BC5ED-39F2-4D5B-8B4A-7EF8090468B0}" type="presParOf" srcId="{9573855B-ECC8-4A90-8A85-2E2098037A81}" destId="{2B819A6E-255E-434E-AAF1-3A5634F15F47}" srcOrd="6" destOrd="0" presId="urn:microsoft.com/office/officeart/2005/8/layout/lProcess1"/>
    <dgm:cxn modelId="{098BE262-ADF4-4C93-B4B1-7B7AF34BCAE9}" type="presParOf" srcId="{9573855B-ECC8-4A90-8A85-2E2098037A81}" destId="{9163F980-A525-4023-BA1B-9ADC64DF4C25}" srcOrd="7" destOrd="0" presId="urn:microsoft.com/office/officeart/2005/8/layout/lProcess1"/>
    <dgm:cxn modelId="{99B08714-F861-4F5E-9188-019918CB4B1C}" type="presParOf" srcId="{9573855B-ECC8-4A90-8A85-2E2098037A81}" destId="{95E2BEF3-22FD-4D49-9C0C-15107EE3793E}" srcOrd="8" destOrd="0" presId="urn:microsoft.com/office/officeart/2005/8/layout/lProcess1"/>
    <dgm:cxn modelId="{3D42AE91-9DFE-4E5F-B3CB-90B415521BA8}" type="presParOf" srcId="{93A41431-DD86-4564-9702-265016CC49DE}" destId="{F8CC8E2A-C29C-462C-B7CB-6C5869108933}" srcOrd="1" destOrd="0" presId="urn:microsoft.com/office/officeart/2005/8/layout/lProcess1"/>
    <dgm:cxn modelId="{6F7CA002-5D26-49DD-BFDD-C8FB4055FF6C}" type="presParOf" srcId="{93A41431-DD86-4564-9702-265016CC49DE}" destId="{F79E81AC-BDE2-4D74-B033-17AE4AEFD690}" srcOrd="2" destOrd="0" presId="urn:microsoft.com/office/officeart/2005/8/layout/lProcess1"/>
    <dgm:cxn modelId="{0D6B9E29-E17C-49E3-88A1-85946948F81A}" type="presParOf" srcId="{F79E81AC-BDE2-4D74-B033-17AE4AEFD690}" destId="{C15A2B2C-6793-49FB-B335-507A557E1F33}" srcOrd="0" destOrd="0" presId="urn:microsoft.com/office/officeart/2005/8/layout/lProcess1"/>
    <dgm:cxn modelId="{19B423A4-BB88-4CB4-AC91-4CA4A344C2D3}" type="presParOf" srcId="{F79E81AC-BDE2-4D74-B033-17AE4AEFD690}" destId="{5E3F16CD-C571-4627-93BF-B7B8F8D4C150}" srcOrd="1" destOrd="0" presId="urn:microsoft.com/office/officeart/2005/8/layout/lProcess1"/>
    <dgm:cxn modelId="{8F49F104-5E32-4C8A-9635-BA89BC82B198}" type="presParOf" srcId="{F79E81AC-BDE2-4D74-B033-17AE4AEFD690}" destId="{20F12D20-5C55-4C24-BF52-3031F18A443F}" srcOrd="2" destOrd="0" presId="urn:microsoft.com/office/officeart/2005/8/layout/lProcess1"/>
    <dgm:cxn modelId="{D25D0EA7-58FD-4B38-AEBE-F50C2300C486}" type="presParOf" srcId="{F79E81AC-BDE2-4D74-B033-17AE4AEFD690}" destId="{78416B24-5510-4CAB-9D3A-88B7174E703C}" srcOrd="3" destOrd="0" presId="urn:microsoft.com/office/officeart/2005/8/layout/lProcess1"/>
    <dgm:cxn modelId="{35C2A5AF-2897-4B0F-A867-DC3501514E0C}" type="presParOf" srcId="{F79E81AC-BDE2-4D74-B033-17AE4AEFD690}" destId="{B2EDB5C0-133D-494E-8AE9-76EE2D88FE68}" srcOrd="4" destOrd="0" presId="urn:microsoft.com/office/officeart/2005/8/layout/lProcess1"/>
    <dgm:cxn modelId="{6235A829-B07D-495D-A390-32EF40BDDDA8}" type="presParOf" srcId="{F79E81AC-BDE2-4D74-B033-17AE4AEFD690}" destId="{391F63C6-839B-4E57-AF15-7CEC1B93B786}" srcOrd="5" destOrd="0" presId="urn:microsoft.com/office/officeart/2005/8/layout/lProcess1"/>
    <dgm:cxn modelId="{722A5ED8-2FC2-4074-8773-EA78433B6B4E}" type="presParOf" srcId="{F79E81AC-BDE2-4D74-B033-17AE4AEFD690}" destId="{E1C02BF2-C53C-4C19-8E4F-BC4C213951DF}" srcOrd="6" destOrd="0" presId="urn:microsoft.com/office/officeart/2005/8/layout/lProcess1"/>
    <dgm:cxn modelId="{3CBC3D8D-CDED-4FBD-9A0A-1C42CCE5BED7}" type="presParOf" srcId="{F79E81AC-BDE2-4D74-B033-17AE4AEFD690}" destId="{8E7E7E66-25D7-4952-A40B-0D91444B7786}" srcOrd="7" destOrd="0" presId="urn:microsoft.com/office/officeart/2005/8/layout/lProcess1"/>
    <dgm:cxn modelId="{FEEBDC55-EAC5-4229-B6A3-3A7EDA485286}" type="presParOf" srcId="{F79E81AC-BDE2-4D74-B033-17AE4AEFD690}" destId="{73527ED7-AF9A-4829-BF1F-F92C7A550AE4}" srcOrd="8"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F13E30-0E56-403D-A1A6-BF7C0B16792C}" type="doc">
      <dgm:prSet loTypeId="urn:microsoft.com/office/officeart/2005/8/layout/chart3" loCatId="relationship" qsTypeId="urn:microsoft.com/office/officeart/2005/8/quickstyle/simple1" qsCatId="simple" csTypeId="urn:microsoft.com/office/officeart/2005/8/colors/accent1_2" csCatId="accent1" phldr="1"/>
      <dgm:spPr/>
    </dgm:pt>
    <dgm:pt modelId="{C7E16B0E-8122-49DC-8300-5D78C1A2F98A}">
      <dgm:prSet phldrT="[Text]"/>
      <dgm:spPr/>
      <dgm:t>
        <a:bodyPr/>
        <a:lstStyle/>
        <a:p>
          <a:r>
            <a:rPr lang="en-GB" dirty="0"/>
            <a:t>Age and life cycle</a:t>
          </a:r>
        </a:p>
      </dgm:t>
    </dgm:pt>
    <dgm:pt modelId="{6B747782-CCDC-43D1-B9AE-7E4C1EBAB4B6}" type="parTrans" cxnId="{2BE1480B-C439-423A-92E4-EF7B96BA2152}">
      <dgm:prSet/>
      <dgm:spPr/>
      <dgm:t>
        <a:bodyPr/>
        <a:lstStyle/>
        <a:p>
          <a:endParaRPr lang="en-GB"/>
        </a:p>
      </dgm:t>
    </dgm:pt>
    <dgm:pt modelId="{0C4274CB-9479-4B5F-95CA-AB25CD36F0CB}" type="sibTrans" cxnId="{2BE1480B-C439-423A-92E4-EF7B96BA2152}">
      <dgm:prSet/>
      <dgm:spPr/>
      <dgm:t>
        <a:bodyPr/>
        <a:lstStyle/>
        <a:p>
          <a:endParaRPr lang="en-GB"/>
        </a:p>
      </dgm:t>
    </dgm:pt>
    <dgm:pt modelId="{6781DD1B-55DA-44CC-85A4-7C975CED6E40}">
      <dgm:prSet phldrT="[Text]"/>
      <dgm:spPr/>
      <dgm:t>
        <a:bodyPr/>
        <a:lstStyle/>
        <a:p>
          <a:r>
            <a:rPr lang="en-GB" dirty="0"/>
            <a:t>Economic Situation </a:t>
          </a:r>
        </a:p>
      </dgm:t>
    </dgm:pt>
    <dgm:pt modelId="{FA686965-8E7E-4EB8-9270-946B99BD9D65}" type="parTrans" cxnId="{627F9EEF-14D4-4CC6-9984-53C96D81C461}">
      <dgm:prSet/>
      <dgm:spPr/>
      <dgm:t>
        <a:bodyPr/>
        <a:lstStyle/>
        <a:p>
          <a:endParaRPr lang="en-GB"/>
        </a:p>
      </dgm:t>
    </dgm:pt>
    <dgm:pt modelId="{86006689-CCD9-4DAD-8C63-EB926A0B2D7A}" type="sibTrans" cxnId="{627F9EEF-14D4-4CC6-9984-53C96D81C461}">
      <dgm:prSet/>
      <dgm:spPr/>
      <dgm:t>
        <a:bodyPr/>
        <a:lstStyle/>
        <a:p>
          <a:endParaRPr lang="en-GB"/>
        </a:p>
      </dgm:t>
    </dgm:pt>
    <dgm:pt modelId="{BD51CF29-2303-4074-B0C7-CE595B936F5A}">
      <dgm:prSet phldrT="[Text]"/>
      <dgm:spPr/>
      <dgm:t>
        <a:bodyPr/>
        <a:lstStyle/>
        <a:p>
          <a:r>
            <a:rPr lang="en-GB" dirty="0"/>
            <a:t>Personality and self concept </a:t>
          </a:r>
        </a:p>
      </dgm:t>
    </dgm:pt>
    <dgm:pt modelId="{FBE78294-E647-449F-A351-D7F2FF7F50E3}" type="parTrans" cxnId="{F8D409B9-6378-45A8-B8F4-8E70CC399DF2}">
      <dgm:prSet/>
      <dgm:spPr/>
      <dgm:t>
        <a:bodyPr/>
        <a:lstStyle/>
        <a:p>
          <a:endParaRPr lang="en-GB"/>
        </a:p>
      </dgm:t>
    </dgm:pt>
    <dgm:pt modelId="{1F328BCA-F677-4AD1-B32D-C6B1195CE3EF}" type="sibTrans" cxnId="{F8D409B9-6378-45A8-B8F4-8E70CC399DF2}">
      <dgm:prSet/>
      <dgm:spPr/>
      <dgm:t>
        <a:bodyPr/>
        <a:lstStyle/>
        <a:p>
          <a:endParaRPr lang="en-GB"/>
        </a:p>
      </dgm:t>
    </dgm:pt>
    <dgm:pt modelId="{8BB0490D-1DC0-4814-BD05-9AA76CBC23FE}">
      <dgm:prSet/>
      <dgm:spPr/>
      <dgm:t>
        <a:bodyPr/>
        <a:lstStyle/>
        <a:p>
          <a:r>
            <a:rPr lang="en-GB" dirty="0"/>
            <a:t>Lifestyle</a:t>
          </a:r>
        </a:p>
      </dgm:t>
    </dgm:pt>
    <dgm:pt modelId="{73DA9BAE-CA1E-4C9A-8B74-AE03D9D1ECC6}" type="parTrans" cxnId="{DF6DF698-6B6F-4A1E-A6BB-4992C32DFE00}">
      <dgm:prSet/>
      <dgm:spPr/>
      <dgm:t>
        <a:bodyPr/>
        <a:lstStyle/>
        <a:p>
          <a:endParaRPr lang="en-GB"/>
        </a:p>
      </dgm:t>
    </dgm:pt>
    <dgm:pt modelId="{3CC3DC33-2064-4EBF-B8F1-D30798DAB456}" type="sibTrans" cxnId="{DF6DF698-6B6F-4A1E-A6BB-4992C32DFE00}">
      <dgm:prSet/>
      <dgm:spPr/>
      <dgm:t>
        <a:bodyPr/>
        <a:lstStyle/>
        <a:p>
          <a:endParaRPr lang="en-GB"/>
        </a:p>
      </dgm:t>
    </dgm:pt>
    <dgm:pt modelId="{F625EFCA-99FF-4A94-BED4-B3F089444263}" type="pres">
      <dgm:prSet presAssocID="{46F13E30-0E56-403D-A1A6-BF7C0B16792C}" presName="compositeShape" presStyleCnt="0">
        <dgm:presLayoutVars>
          <dgm:chMax val="7"/>
          <dgm:dir/>
          <dgm:resizeHandles val="exact"/>
        </dgm:presLayoutVars>
      </dgm:prSet>
      <dgm:spPr/>
    </dgm:pt>
    <dgm:pt modelId="{D4151FA8-A7B8-4385-B258-02FD023DBD88}" type="pres">
      <dgm:prSet presAssocID="{46F13E30-0E56-403D-A1A6-BF7C0B16792C}" presName="wedge1" presStyleLbl="node1" presStyleIdx="0" presStyleCnt="4" custLinFactNeighborX="-622" custLinFactNeighborY="3592"/>
      <dgm:spPr/>
    </dgm:pt>
    <dgm:pt modelId="{1BEFC4C2-A979-4348-A2C4-26608CF9FA09}" type="pres">
      <dgm:prSet presAssocID="{46F13E30-0E56-403D-A1A6-BF7C0B16792C}" presName="wedge1Tx" presStyleLbl="node1" presStyleIdx="0" presStyleCnt="4">
        <dgm:presLayoutVars>
          <dgm:chMax val="0"/>
          <dgm:chPref val="0"/>
          <dgm:bulletEnabled val="1"/>
        </dgm:presLayoutVars>
      </dgm:prSet>
      <dgm:spPr/>
    </dgm:pt>
    <dgm:pt modelId="{43CF5D38-5FF6-4CC7-802B-CC6AA93535EE}" type="pres">
      <dgm:prSet presAssocID="{46F13E30-0E56-403D-A1A6-BF7C0B16792C}" presName="wedge2" presStyleLbl="node1" presStyleIdx="1" presStyleCnt="4" custLinFactNeighborX="3592" custLinFactNeighborY="1487"/>
      <dgm:spPr/>
    </dgm:pt>
    <dgm:pt modelId="{E8649F1E-1FF2-4267-A53B-DD0C37031DFF}" type="pres">
      <dgm:prSet presAssocID="{46F13E30-0E56-403D-A1A6-BF7C0B16792C}" presName="wedge2Tx" presStyleLbl="node1" presStyleIdx="1" presStyleCnt="4">
        <dgm:presLayoutVars>
          <dgm:chMax val="0"/>
          <dgm:chPref val="0"/>
          <dgm:bulletEnabled val="1"/>
        </dgm:presLayoutVars>
      </dgm:prSet>
      <dgm:spPr/>
    </dgm:pt>
    <dgm:pt modelId="{9F1065D3-4040-44EE-924F-FD8255A72524}" type="pres">
      <dgm:prSet presAssocID="{46F13E30-0E56-403D-A1A6-BF7C0B16792C}" presName="wedge3" presStyleLbl="node1" presStyleIdx="2" presStyleCnt="4" custLinFactNeighborX="-626" custLinFactNeighborY="1487"/>
      <dgm:spPr/>
    </dgm:pt>
    <dgm:pt modelId="{DE9F821A-02B7-4652-B8E2-8E4F6C926ACE}" type="pres">
      <dgm:prSet presAssocID="{46F13E30-0E56-403D-A1A6-BF7C0B16792C}" presName="wedge3Tx" presStyleLbl="node1" presStyleIdx="2" presStyleCnt="4">
        <dgm:presLayoutVars>
          <dgm:chMax val="0"/>
          <dgm:chPref val="0"/>
          <dgm:bulletEnabled val="1"/>
        </dgm:presLayoutVars>
      </dgm:prSet>
      <dgm:spPr/>
    </dgm:pt>
    <dgm:pt modelId="{E18EB97E-D1D8-46EC-916E-57CD0A1B837F}" type="pres">
      <dgm:prSet presAssocID="{46F13E30-0E56-403D-A1A6-BF7C0B16792C}" presName="wedge4" presStyleLbl="node1" presStyleIdx="3" presStyleCnt="4"/>
      <dgm:spPr/>
    </dgm:pt>
    <dgm:pt modelId="{D2FC26E8-1BF7-4515-8C88-2CAE12BFF830}" type="pres">
      <dgm:prSet presAssocID="{46F13E30-0E56-403D-A1A6-BF7C0B16792C}" presName="wedge4Tx" presStyleLbl="node1" presStyleIdx="3" presStyleCnt="4">
        <dgm:presLayoutVars>
          <dgm:chMax val="0"/>
          <dgm:chPref val="0"/>
          <dgm:bulletEnabled val="1"/>
        </dgm:presLayoutVars>
      </dgm:prSet>
      <dgm:spPr/>
    </dgm:pt>
  </dgm:ptLst>
  <dgm:cxnLst>
    <dgm:cxn modelId="{927E9D04-69EA-4F26-BFD3-E898DFA39EA5}" type="presOf" srcId="{C7E16B0E-8122-49DC-8300-5D78C1A2F98A}" destId="{D4151FA8-A7B8-4385-B258-02FD023DBD88}" srcOrd="0" destOrd="0" presId="urn:microsoft.com/office/officeart/2005/8/layout/chart3"/>
    <dgm:cxn modelId="{2BE1480B-C439-423A-92E4-EF7B96BA2152}" srcId="{46F13E30-0E56-403D-A1A6-BF7C0B16792C}" destId="{C7E16B0E-8122-49DC-8300-5D78C1A2F98A}" srcOrd="0" destOrd="0" parTransId="{6B747782-CCDC-43D1-B9AE-7E4C1EBAB4B6}" sibTransId="{0C4274CB-9479-4B5F-95CA-AB25CD36F0CB}"/>
    <dgm:cxn modelId="{58766A0D-CD8D-4DDB-B649-018B826746E3}" type="presOf" srcId="{8BB0490D-1DC0-4814-BD05-9AA76CBC23FE}" destId="{DE9F821A-02B7-4652-B8E2-8E4F6C926ACE}" srcOrd="1" destOrd="0" presId="urn:microsoft.com/office/officeart/2005/8/layout/chart3"/>
    <dgm:cxn modelId="{7799AD41-F577-4DA0-89B6-4CAA2CB96DC4}" type="presOf" srcId="{46F13E30-0E56-403D-A1A6-BF7C0B16792C}" destId="{F625EFCA-99FF-4A94-BED4-B3F089444263}" srcOrd="0" destOrd="0" presId="urn:microsoft.com/office/officeart/2005/8/layout/chart3"/>
    <dgm:cxn modelId="{23CA8B42-2575-4C3C-A72D-D66F3F6155FF}" type="presOf" srcId="{6781DD1B-55DA-44CC-85A4-7C975CED6E40}" destId="{43CF5D38-5FF6-4CC7-802B-CC6AA93535EE}" srcOrd="0" destOrd="0" presId="urn:microsoft.com/office/officeart/2005/8/layout/chart3"/>
    <dgm:cxn modelId="{4C7A2259-158F-4FF9-8DFB-901FA413134A}" type="presOf" srcId="{BD51CF29-2303-4074-B0C7-CE595B936F5A}" destId="{E18EB97E-D1D8-46EC-916E-57CD0A1B837F}" srcOrd="0" destOrd="0" presId="urn:microsoft.com/office/officeart/2005/8/layout/chart3"/>
    <dgm:cxn modelId="{EB54AD98-021F-4951-B964-550B5A7B79CF}" type="presOf" srcId="{BD51CF29-2303-4074-B0C7-CE595B936F5A}" destId="{D2FC26E8-1BF7-4515-8C88-2CAE12BFF830}" srcOrd="1" destOrd="0" presId="urn:microsoft.com/office/officeart/2005/8/layout/chart3"/>
    <dgm:cxn modelId="{DF6DF698-6B6F-4A1E-A6BB-4992C32DFE00}" srcId="{46F13E30-0E56-403D-A1A6-BF7C0B16792C}" destId="{8BB0490D-1DC0-4814-BD05-9AA76CBC23FE}" srcOrd="2" destOrd="0" parTransId="{73DA9BAE-CA1E-4C9A-8B74-AE03D9D1ECC6}" sibTransId="{3CC3DC33-2064-4EBF-B8F1-D30798DAB456}"/>
    <dgm:cxn modelId="{F8D409B9-6378-45A8-B8F4-8E70CC399DF2}" srcId="{46F13E30-0E56-403D-A1A6-BF7C0B16792C}" destId="{BD51CF29-2303-4074-B0C7-CE595B936F5A}" srcOrd="3" destOrd="0" parTransId="{FBE78294-E647-449F-A351-D7F2FF7F50E3}" sibTransId="{1F328BCA-F677-4AD1-B32D-C6B1195CE3EF}"/>
    <dgm:cxn modelId="{BD2929B9-5E91-4A22-BE52-6D372634C7A1}" type="presOf" srcId="{6781DD1B-55DA-44CC-85A4-7C975CED6E40}" destId="{E8649F1E-1FF2-4267-A53B-DD0C37031DFF}" srcOrd="1" destOrd="0" presId="urn:microsoft.com/office/officeart/2005/8/layout/chart3"/>
    <dgm:cxn modelId="{1844EDD0-C768-421B-8B26-9A42D228139A}" type="presOf" srcId="{C7E16B0E-8122-49DC-8300-5D78C1A2F98A}" destId="{1BEFC4C2-A979-4348-A2C4-26608CF9FA09}" srcOrd="1" destOrd="0" presId="urn:microsoft.com/office/officeart/2005/8/layout/chart3"/>
    <dgm:cxn modelId="{627F9EEF-14D4-4CC6-9984-53C96D81C461}" srcId="{46F13E30-0E56-403D-A1A6-BF7C0B16792C}" destId="{6781DD1B-55DA-44CC-85A4-7C975CED6E40}" srcOrd="1" destOrd="0" parTransId="{FA686965-8E7E-4EB8-9270-946B99BD9D65}" sibTransId="{86006689-CCD9-4DAD-8C63-EB926A0B2D7A}"/>
    <dgm:cxn modelId="{665F5DFA-4F8E-488D-B01B-7CA030E5B609}" type="presOf" srcId="{8BB0490D-1DC0-4814-BD05-9AA76CBC23FE}" destId="{9F1065D3-4040-44EE-924F-FD8255A72524}" srcOrd="0" destOrd="0" presId="urn:microsoft.com/office/officeart/2005/8/layout/chart3"/>
    <dgm:cxn modelId="{AE0A12CC-9DCC-4A5D-94EB-6E9B79CC01A0}" type="presParOf" srcId="{F625EFCA-99FF-4A94-BED4-B3F089444263}" destId="{D4151FA8-A7B8-4385-B258-02FD023DBD88}" srcOrd="0" destOrd="0" presId="urn:microsoft.com/office/officeart/2005/8/layout/chart3"/>
    <dgm:cxn modelId="{C06D6219-B236-4459-AB4D-BA89C410396B}" type="presParOf" srcId="{F625EFCA-99FF-4A94-BED4-B3F089444263}" destId="{1BEFC4C2-A979-4348-A2C4-26608CF9FA09}" srcOrd="1" destOrd="0" presId="urn:microsoft.com/office/officeart/2005/8/layout/chart3"/>
    <dgm:cxn modelId="{4F3600AD-D39A-4A06-9072-FA8285A724B5}" type="presParOf" srcId="{F625EFCA-99FF-4A94-BED4-B3F089444263}" destId="{43CF5D38-5FF6-4CC7-802B-CC6AA93535EE}" srcOrd="2" destOrd="0" presId="urn:microsoft.com/office/officeart/2005/8/layout/chart3"/>
    <dgm:cxn modelId="{210039D1-3E23-44EF-8DE1-4B57F3EFCE41}" type="presParOf" srcId="{F625EFCA-99FF-4A94-BED4-B3F089444263}" destId="{E8649F1E-1FF2-4267-A53B-DD0C37031DFF}" srcOrd="3" destOrd="0" presId="urn:microsoft.com/office/officeart/2005/8/layout/chart3"/>
    <dgm:cxn modelId="{B4530BE8-2998-4EF4-819C-081FBB705907}" type="presParOf" srcId="{F625EFCA-99FF-4A94-BED4-B3F089444263}" destId="{9F1065D3-4040-44EE-924F-FD8255A72524}" srcOrd="4" destOrd="0" presId="urn:microsoft.com/office/officeart/2005/8/layout/chart3"/>
    <dgm:cxn modelId="{D7A57D8E-70AF-4139-BD2B-B01CF260F4EF}" type="presParOf" srcId="{F625EFCA-99FF-4A94-BED4-B3F089444263}" destId="{DE9F821A-02B7-4652-B8E2-8E4F6C926ACE}" srcOrd="5" destOrd="0" presId="urn:microsoft.com/office/officeart/2005/8/layout/chart3"/>
    <dgm:cxn modelId="{CA8815D7-0554-4511-B522-B7F1F4E8332C}" type="presParOf" srcId="{F625EFCA-99FF-4A94-BED4-B3F089444263}" destId="{E18EB97E-D1D8-46EC-916E-57CD0A1B837F}" srcOrd="6" destOrd="0" presId="urn:microsoft.com/office/officeart/2005/8/layout/chart3"/>
    <dgm:cxn modelId="{E8AE5F98-D08B-4477-9781-2CC48B03B366}" type="presParOf" srcId="{F625EFCA-99FF-4A94-BED4-B3F089444263}" destId="{D2FC26E8-1BF7-4515-8C88-2CAE12BFF830}"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B5653-7D6C-4364-B738-E66F57FBAB16}">
      <dsp:nvSpPr>
        <dsp:cNvPr id="0" name=""/>
        <dsp:cNvSpPr/>
      </dsp:nvSpPr>
      <dsp:spPr>
        <a:xfrm>
          <a:off x="2149638" y="0"/>
          <a:ext cx="2979896" cy="74497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I’m hungry</a:t>
          </a:r>
        </a:p>
      </dsp:txBody>
      <dsp:txXfrm>
        <a:off x="2171458" y="21820"/>
        <a:ext cx="2936256" cy="701334"/>
      </dsp:txXfrm>
    </dsp:sp>
    <dsp:sp modelId="{997DEDE9-2978-4EA7-99CE-247277781A59}">
      <dsp:nvSpPr>
        <dsp:cNvPr id="0" name=""/>
        <dsp:cNvSpPr/>
      </dsp:nvSpPr>
      <dsp:spPr>
        <a:xfrm rot="5400000">
          <a:off x="3574400" y="810159"/>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9D8613-94B7-4B16-8AA4-4376DE1FD8A7}">
      <dsp:nvSpPr>
        <dsp:cNvPr id="0" name=""/>
        <dsp:cNvSpPr/>
      </dsp:nvSpPr>
      <dsp:spPr>
        <a:xfrm>
          <a:off x="2149638" y="1005714"/>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What’s available?</a:t>
          </a:r>
        </a:p>
      </dsp:txBody>
      <dsp:txXfrm>
        <a:off x="2171458" y="1027534"/>
        <a:ext cx="2936256" cy="701334"/>
      </dsp:txXfrm>
    </dsp:sp>
    <dsp:sp modelId="{2A045EA2-4EAE-47D7-9ADB-AB9C33FAA10F}">
      <dsp:nvSpPr>
        <dsp:cNvPr id="0" name=""/>
        <dsp:cNvSpPr/>
      </dsp:nvSpPr>
      <dsp:spPr>
        <a:xfrm rot="5400000">
          <a:off x="3574400" y="1815874"/>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9C331CA-EED8-4B45-9A36-2DD27D992283}">
      <dsp:nvSpPr>
        <dsp:cNvPr id="0" name=""/>
        <dsp:cNvSpPr/>
      </dsp:nvSpPr>
      <dsp:spPr>
        <a:xfrm>
          <a:off x="2149638" y="2011429"/>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Cakes or chocolate? </a:t>
          </a:r>
        </a:p>
      </dsp:txBody>
      <dsp:txXfrm>
        <a:off x="2171458" y="2033249"/>
        <a:ext cx="2936256" cy="701334"/>
      </dsp:txXfrm>
    </dsp:sp>
    <dsp:sp modelId="{4A75D941-FC39-4F9D-9B80-4E47FE7145C6}">
      <dsp:nvSpPr>
        <dsp:cNvPr id="0" name=""/>
        <dsp:cNvSpPr/>
      </dsp:nvSpPr>
      <dsp:spPr>
        <a:xfrm rot="5400000">
          <a:off x="3574400" y="2821589"/>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819A6E-255E-434E-AAF1-3A5634F15F47}">
      <dsp:nvSpPr>
        <dsp:cNvPr id="0" name=""/>
        <dsp:cNvSpPr/>
      </dsp:nvSpPr>
      <dsp:spPr>
        <a:xfrm>
          <a:off x="2149638" y="3017144"/>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Mars Bar</a:t>
          </a:r>
        </a:p>
      </dsp:txBody>
      <dsp:txXfrm>
        <a:off x="2171458" y="3038964"/>
        <a:ext cx="2936256" cy="701334"/>
      </dsp:txXfrm>
    </dsp:sp>
    <dsp:sp modelId="{9163F980-A525-4023-BA1B-9ADC64DF4C25}">
      <dsp:nvSpPr>
        <dsp:cNvPr id="0" name=""/>
        <dsp:cNvSpPr/>
      </dsp:nvSpPr>
      <dsp:spPr>
        <a:xfrm rot="5400000">
          <a:off x="3574400" y="3827304"/>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5E2BEF3-22FD-4D49-9C0C-15107EE3793E}">
      <dsp:nvSpPr>
        <dsp:cNvPr id="0" name=""/>
        <dsp:cNvSpPr/>
      </dsp:nvSpPr>
      <dsp:spPr>
        <a:xfrm>
          <a:off x="2149638" y="4022859"/>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 should have had cake </a:t>
          </a:r>
          <a:r>
            <a:rPr lang="en-GB" sz="2400" kern="1200" dirty="0">
              <a:sym typeface="Wingdings" panose="05000000000000000000" pitchFamily="2" charset="2"/>
            </a:rPr>
            <a:t></a:t>
          </a:r>
          <a:endParaRPr lang="en-GB" sz="2400" kern="1200" dirty="0"/>
        </a:p>
      </dsp:txBody>
      <dsp:txXfrm>
        <a:off x="2171458" y="4044679"/>
        <a:ext cx="2936256" cy="701334"/>
      </dsp:txXfrm>
    </dsp:sp>
    <dsp:sp modelId="{C15A2B2C-6793-49FB-B335-507A557E1F33}">
      <dsp:nvSpPr>
        <dsp:cNvPr id="0" name=""/>
        <dsp:cNvSpPr/>
      </dsp:nvSpPr>
      <dsp:spPr>
        <a:xfrm>
          <a:off x="5546719" y="0"/>
          <a:ext cx="2979896" cy="74497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Problem recognition </a:t>
          </a:r>
        </a:p>
      </dsp:txBody>
      <dsp:txXfrm>
        <a:off x="5568539" y="21820"/>
        <a:ext cx="2936256" cy="701334"/>
      </dsp:txXfrm>
    </dsp:sp>
    <dsp:sp modelId="{5E3F16CD-C571-4627-93BF-B7B8F8D4C150}">
      <dsp:nvSpPr>
        <dsp:cNvPr id="0" name=""/>
        <dsp:cNvSpPr/>
      </dsp:nvSpPr>
      <dsp:spPr>
        <a:xfrm rot="5400000">
          <a:off x="6971482" y="810159"/>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0F12D20-5C55-4C24-BF52-3031F18A443F}">
      <dsp:nvSpPr>
        <dsp:cNvPr id="0" name=""/>
        <dsp:cNvSpPr/>
      </dsp:nvSpPr>
      <dsp:spPr>
        <a:xfrm>
          <a:off x="5546719" y="1005714"/>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Information search </a:t>
          </a:r>
        </a:p>
      </dsp:txBody>
      <dsp:txXfrm>
        <a:off x="5568539" y="1027534"/>
        <a:ext cx="2936256" cy="701334"/>
      </dsp:txXfrm>
    </dsp:sp>
    <dsp:sp modelId="{78416B24-5510-4CAB-9D3A-88B7174E703C}">
      <dsp:nvSpPr>
        <dsp:cNvPr id="0" name=""/>
        <dsp:cNvSpPr/>
      </dsp:nvSpPr>
      <dsp:spPr>
        <a:xfrm rot="5400000">
          <a:off x="6971482" y="1815874"/>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EDB5C0-133D-494E-8AE9-76EE2D88FE68}">
      <dsp:nvSpPr>
        <dsp:cNvPr id="0" name=""/>
        <dsp:cNvSpPr/>
      </dsp:nvSpPr>
      <dsp:spPr>
        <a:xfrm>
          <a:off x="5546719" y="2011429"/>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Information evaluation</a:t>
          </a:r>
        </a:p>
      </dsp:txBody>
      <dsp:txXfrm>
        <a:off x="5568539" y="2033249"/>
        <a:ext cx="2936256" cy="701334"/>
      </dsp:txXfrm>
    </dsp:sp>
    <dsp:sp modelId="{391F63C6-839B-4E57-AF15-7CEC1B93B786}">
      <dsp:nvSpPr>
        <dsp:cNvPr id="0" name=""/>
        <dsp:cNvSpPr/>
      </dsp:nvSpPr>
      <dsp:spPr>
        <a:xfrm rot="5400000">
          <a:off x="6971482" y="2821589"/>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C02BF2-C53C-4C19-8E4F-BC4C213951DF}">
      <dsp:nvSpPr>
        <dsp:cNvPr id="0" name=""/>
        <dsp:cNvSpPr/>
      </dsp:nvSpPr>
      <dsp:spPr>
        <a:xfrm>
          <a:off x="5546719" y="3017144"/>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Decision </a:t>
          </a:r>
        </a:p>
      </dsp:txBody>
      <dsp:txXfrm>
        <a:off x="5568539" y="3038964"/>
        <a:ext cx="2936256" cy="701334"/>
      </dsp:txXfrm>
    </dsp:sp>
    <dsp:sp modelId="{8E7E7E66-25D7-4952-A40B-0D91444B7786}">
      <dsp:nvSpPr>
        <dsp:cNvPr id="0" name=""/>
        <dsp:cNvSpPr/>
      </dsp:nvSpPr>
      <dsp:spPr>
        <a:xfrm rot="5400000">
          <a:off x="6971482" y="3827304"/>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3527ED7-AF9A-4829-BF1F-F92C7A550AE4}">
      <dsp:nvSpPr>
        <dsp:cNvPr id="0" name=""/>
        <dsp:cNvSpPr/>
      </dsp:nvSpPr>
      <dsp:spPr>
        <a:xfrm>
          <a:off x="5546719" y="4022859"/>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Post purchase evaluation </a:t>
          </a:r>
        </a:p>
      </dsp:txBody>
      <dsp:txXfrm>
        <a:off x="5568539" y="4044679"/>
        <a:ext cx="2936256" cy="7013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51FA8-A7B8-4385-B258-02FD023DBD88}">
      <dsp:nvSpPr>
        <dsp:cNvPr id="0" name=""/>
        <dsp:cNvSpPr/>
      </dsp:nvSpPr>
      <dsp:spPr>
        <a:xfrm>
          <a:off x="3206954" y="393660"/>
          <a:ext cx="3575913" cy="3575913"/>
        </a:xfrm>
        <a:prstGeom prst="pie">
          <a:avLst>
            <a:gd name="adj1" fmla="val 16200000"/>
            <a:gd name="adj2" fmla="val 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Age and life cycle</a:t>
          </a:r>
        </a:p>
      </dsp:txBody>
      <dsp:txXfrm>
        <a:off x="5035779" y="1055204"/>
        <a:ext cx="1319682" cy="1064260"/>
      </dsp:txXfrm>
    </dsp:sp>
    <dsp:sp modelId="{43CF5D38-5FF6-4CC7-802B-CC6AA93535EE}">
      <dsp:nvSpPr>
        <dsp:cNvPr id="0" name=""/>
        <dsp:cNvSpPr/>
      </dsp:nvSpPr>
      <dsp:spPr>
        <a:xfrm>
          <a:off x="3206944" y="469086"/>
          <a:ext cx="3575913" cy="3575913"/>
        </a:xfrm>
        <a:prstGeom prst="pie">
          <a:avLst>
            <a:gd name="adj1" fmla="val 0"/>
            <a:gd name="adj2" fmla="val 54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Economic Situation </a:t>
          </a:r>
        </a:p>
      </dsp:txBody>
      <dsp:txXfrm>
        <a:off x="5058756" y="2320899"/>
        <a:ext cx="1319682" cy="1064260"/>
      </dsp:txXfrm>
    </dsp:sp>
    <dsp:sp modelId="{9F1065D3-4040-44EE-924F-FD8255A72524}">
      <dsp:nvSpPr>
        <dsp:cNvPr id="0" name=""/>
        <dsp:cNvSpPr/>
      </dsp:nvSpPr>
      <dsp:spPr>
        <a:xfrm>
          <a:off x="3056112" y="469086"/>
          <a:ext cx="3575913" cy="3575913"/>
        </a:xfrm>
        <a:prstGeom prst="pie">
          <a:avLst>
            <a:gd name="adj1" fmla="val 5400000"/>
            <a:gd name="adj2" fmla="val 108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Lifestyle</a:t>
          </a:r>
        </a:p>
      </dsp:txBody>
      <dsp:txXfrm>
        <a:off x="3460531" y="2320899"/>
        <a:ext cx="1319682" cy="1064260"/>
      </dsp:txXfrm>
    </dsp:sp>
    <dsp:sp modelId="{E18EB97E-D1D8-46EC-916E-57CD0A1B837F}">
      <dsp:nvSpPr>
        <dsp:cNvPr id="0" name=""/>
        <dsp:cNvSpPr/>
      </dsp:nvSpPr>
      <dsp:spPr>
        <a:xfrm>
          <a:off x="3078497" y="415912"/>
          <a:ext cx="3575913" cy="3575913"/>
        </a:xfrm>
        <a:prstGeom prst="pie">
          <a:avLst>
            <a:gd name="adj1" fmla="val 10800000"/>
            <a:gd name="adj2" fmla="val 162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Personality and self concept </a:t>
          </a:r>
        </a:p>
      </dsp:txBody>
      <dsp:txXfrm>
        <a:off x="3482916" y="1075754"/>
        <a:ext cx="1319682" cy="1064260"/>
      </dsp:txXfrm>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zoovu.com/blog/types-buying-behavior"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accountend.com/understanding-decision-making-units-definition-roles-and-example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themba.institute/consumer-behaviour/subcultures-and-their-influence/"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psyforu.com/harnessing-the-power-of-stimulus-response-in-marketing-and-advertising/"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www.marketingstudyguide.com/stimulus-response-theory-in-market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2</a:t>
            </a:fld>
            <a:endParaRPr lang="en-GB"/>
          </a:p>
        </p:txBody>
      </p:sp>
    </p:spTree>
    <p:extLst>
      <p:ext uri="{BB962C8B-B14F-4D97-AF65-F5344CB8AC3E}">
        <p14:creationId xmlns:p14="http://schemas.microsoft.com/office/powerpoint/2010/main" val="2557053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3</a:t>
            </a:fld>
            <a:endParaRPr lang="en-GB"/>
          </a:p>
        </p:txBody>
      </p:sp>
    </p:spTree>
    <p:extLst>
      <p:ext uri="{BB962C8B-B14F-4D97-AF65-F5344CB8AC3E}">
        <p14:creationId xmlns:p14="http://schemas.microsoft.com/office/powerpoint/2010/main" val="95089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Customer – person or entity that purchases goods or services from a business</a:t>
            </a:r>
            <a:endParaRPr lang="en-US" dirty="0"/>
          </a:p>
          <a:p>
            <a:endParaRPr lang="en-US" dirty="0"/>
          </a:p>
          <a:p>
            <a:r>
              <a:rPr lang="en-US" dirty="0"/>
              <a:t>Consumer – ultimate user of those goods or services regardless whether they have paid for them</a:t>
            </a:r>
          </a:p>
          <a:p>
            <a:endParaRPr lang="en-US" dirty="0"/>
          </a:p>
          <a:p>
            <a:endParaRPr lang="en-US" dirty="0"/>
          </a:p>
          <a:p>
            <a:r>
              <a:rPr lang="en-US" dirty="0"/>
              <a:t>Manufacturer that buys parts to build a car is a customer, end-users of the car are the consumers</a:t>
            </a:r>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4</a:t>
            </a:fld>
            <a:endParaRPr lang="en-GB"/>
          </a:p>
        </p:txBody>
      </p:sp>
    </p:spTree>
    <p:extLst>
      <p:ext uri="{BB962C8B-B14F-4D97-AF65-F5344CB8AC3E}">
        <p14:creationId xmlns:p14="http://schemas.microsoft.com/office/powerpoint/2010/main" val="743922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Do on forms</a:t>
            </a:r>
          </a:p>
        </p:txBody>
      </p:sp>
      <p:sp>
        <p:nvSpPr>
          <p:cNvPr id="4" name="Slide Number Placeholder 3"/>
          <p:cNvSpPr>
            <a:spLocks noGrp="1"/>
          </p:cNvSpPr>
          <p:nvPr>
            <p:ph type="sldNum" sz="quarter" idx="5"/>
          </p:nvPr>
        </p:nvSpPr>
        <p:spPr/>
        <p:txBody>
          <a:bodyPr/>
          <a:lstStyle/>
          <a:p>
            <a:fld id="{F6B8B7B6-E3BA-4A0D-9A2A-6CFC733A398F}" type="slidenum">
              <a:rPr lang="en-GB" smtClean="0"/>
              <a:t>5</a:t>
            </a:fld>
            <a:endParaRPr lang="en-GB"/>
          </a:p>
        </p:txBody>
      </p:sp>
    </p:spTree>
    <p:extLst>
      <p:ext uri="{BB962C8B-B14F-4D97-AF65-F5344CB8AC3E}">
        <p14:creationId xmlns:p14="http://schemas.microsoft.com/office/powerpoint/2010/main" val="4089225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Buyer behavior refers to the decision-making processes and actions of consumers when purchasing products or services, influenced by various psychological, social, and cultural factors.</a:t>
            </a:r>
          </a:p>
          <a:p>
            <a:endParaRPr lang="en-US" dirty="0"/>
          </a:p>
          <a:p>
            <a:r>
              <a:rPr lang="en-US" dirty="0"/>
              <a:t>Definition of Buyer Behavior</a:t>
            </a:r>
            <a:endParaRPr lang="en-US" dirty="0">
              <a:ea typeface="Calibri" panose="020F0502020204030204"/>
              <a:cs typeface="Calibri" panose="020F0502020204030204"/>
            </a:endParaRPr>
          </a:p>
          <a:p>
            <a:r>
              <a:rPr lang="en-US" dirty="0"/>
              <a:t>Buyer behavior, also known as consumer buying behavior, encompasses the choices and actions individuals or groups make when purchasing goods or services. It is a critical aspect of marketing, as understanding buyer behavior helps businesses tailor their strategies to meet consumer needs and preferences.</a:t>
            </a:r>
            <a:endParaRPr lang="en-US" dirty="0">
              <a:ea typeface="Calibri"/>
              <a:cs typeface="Calibri"/>
            </a:endParaRPr>
          </a:p>
          <a:p>
            <a:endParaRPr lang="en-US" dirty="0">
              <a:ea typeface="Calibri"/>
              <a:cs typeface="Calibri"/>
            </a:endParaRPr>
          </a:p>
          <a:p>
            <a:r>
              <a:rPr lang="en-US" dirty="0">
                <a:ea typeface="Calibri"/>
                <a:cs typeface="Calibri"/>
              </a:rPr>
              <a:t>Understanding of customers can be gained by answering the questions in figure. Help define key dimensions of </a:t>
            </a:r>
            <a:r>
              <a:rPr lang="en-US" dirty="0" err="1">
                <a:ea typeface="Calibri"/>
                <a:cs typeface="Calibri"/>
              </a:rPr>
              <a:t>behaviour</a:t>
            </a:r>
            <a:r>
              <a:rPr lang="en-US" dirty="0">
                <a:ea typeface="Calibri"/>
                <a:cs typeface="Calibri"/>
              </a:rPr>
              <a:t> and are relevant to both consumer and </a:t>
            </a:r>
            <a:r>
              <a:rPr lang="en-US" dirty="0" err="1">
                <a:ea typeface="Calibri"/>
                <a:cs typeface="Calibri"/>
              </a:rPr>
              <a:t>organisational</a:t>
            </a:r>
            <a:r>
              <a:rPr lang="en-US" dirty="0">
                <a:ea typeface="Calibri"/>
                <a:cs typeface="Calibri"/>
              </a:rPr>
              <a:t> purchasers. Understanding the dimensions identified by these questions is important and has implications for different levels of marketing planning. </a:t>
            </a:r>
          </a:p>
          <a:p>
            <a:endParaRPr lang="en-US" dirty="0">
              <a:ea typeface="Calibri"/>
              <a:cs typeface="Calibri"/>
            </a:endParaRPr>
          </a:p>
          <a:p>
            <a:r>
              <a:rPr lang="en-US" b="1" dirty="0">
                <a:ea typeface="Calibri"/>
                <a:cs typeface="Calibri"/>
              </a:rPr>
              <a:t>Who buys: </a:t>
            </a:r>
            <a:r>
              <a:rPr lang="en-US" dirty="0">
                <a:ea typeface="Calibri"/>
                <a:cs typeface="Calibri"/>
              </a:rPr>
              <a:t>many consumers are individuals, they can be make an impulse purchase or can be made by a group such as a household. A number of individuals may interact to influence the purchase decision.  Understanding the roles within buying is a prerequisite for targeting persuasive communications. </a:t>
            </a:r>
          </a:p>
          <a:p>
            <a:endParaRPr lang="en-US" dirty="0">
              <a:ea typeface="Calibri"/>
              <a:cs typeface="Calibri"/>
            </a:endParaRPr>
          </a:p>
          <a:p>
            <a:endParaRPr lang="en-US" b="1"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6</a:t>
            </a:fld>
            <a:endParaRPr lang="en-GB"/>
          </a:p>
        </p:txBody>
      </p:sp>
    </p:spTree>
    <p:extLst>
      <p:ext uri="{BB962C8B-B14F-4D97-AF65-F5344CB8AC3E}">
        <p14:creationId xmlns:p14="http://schemas.microsoft.com/office/powerpoint/2010/main" val="823014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How they buy:</a:t>
            </a:r>
          </a:p>
          <a:p>
            <a:endParaRPr lang="en-US" b="1" dirty="0">
              <a:ea typeface="Calibri"/>
              <a:cs typeface="Calibri"/>
            </a:endParaRPr>
          </a:p>
          <a:p>
            <a:r>
              <a:rPr lang="en-US" dirty="0">
                <a:ea typeface="Calibri"/>
                <a:cs typeface="Calibri"/>
              </a:rPr>
              <a:t>How consumers buy ay be regarded as a decision making process beginning with the recognition that a problem exists. Ie </a:t>
            </a:r>
            <a:r>
              <a:rPr lang="en-US" dirty="0" err="1">
                <a:ea typeface="Calibri"/>
                <a:cs typeface="Calibri"/>
              </a:rPr>
              <a:t>fitbit</a:t>
            </a:r>
            <a:r>
              <a:rPr lang="en-US" dirty="0">
                <a:ea typeface="Calibri"/>
                <a:cs typeface="Calibri"/>
              </a:rPr>
              <a:t> brought to solve a perceived problem of unhealthy lifestyle. - this model is a linear step which leads to a purchase.</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pPr indent="-171450"/>
            <a:endParaRPr lang="en-US" dirty="0">
              <a:ea typeface="Calibri"/>
              <a:cs typeface="Calibri"/>
            </a:endParaRPr>
          </a:p>
          <a:p>
            <a:pPr indent="-171450"/>
            <a:endParaRPr lang="en-US" dirty="0">
              <a:ea typeface="Calibri"/>
              <a:cs typeface="Calibri"/>
            </a:endParaRPr>
          </a:p>
          <a:p>
            <a:pPr indent="-171450"/>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8</a:t>
            </a:fld>
            <a:endParaRPr lang="en-GB"/>
          </a:p>
        </p:txBody>
      </p:sp>
    </p:spTree>
    <p:extLst>
      <p:ext uri="{BB962C8B-B14F-4D97-AF65-F5344CB8AC3E}">
        <p14:creationId xmlns:p14="http://schemas.microsoft.com/office/powerpoint/2010/main" val="12800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Recognition of need: need recognition is functional and </a:t>
            </a:r>
            <a:r>
              <a:rPr lang="en-US" err="1"/>
              <a:t>realisation</a:t>
            </a:r>
            <a:r>
              <a:rPr lang="en-US"/>
              <a:t> may take place over time. Consumer purchasing maybe initiated by more emotional or psychological needs – buying high value perfumes motivated by status than any marginal functional superiority over other perfumes.</a:t>
            </a:r>
          </a:p>
          <a:p>
            <a:r>
              <a:rPr lang="en-US" dirty="0"/>
              <a:t>A problem maybe perceived but if the difference between the current and desired situation is small then the consumer will not move onto the next decision making product </a:t>
            </a:r>
            <a:r>
              <a:rPr lang="en-US" dirty="0" err="1"/>
              <a:t>eg</a:t>
            </a:r>
            <a:r>
              <a:rPr lang="en-US" dirty="0"/>
              <a:t> people looking to upgrade their mobile phone will only do so if they consider the differences in benefits to be sufficient to incur the costs involved.</a:t>
            </a:r>
            <a:endParaRPr lang="en-US" dirty="0">
              <a:ea typeface="Calibri"/>
              <a:cs typeface="Calibri"/>
            </a:endParaRPr>
          </a:p>
          <a:p>
            <a:r>
              <a:rPr lang="en-US" dirty="0"/>
              <a:t>Other reasons not to progress to next step could be problem is too small, the existence of need</a:t>
            </a:r>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11</a:t>
            </a:fld>
            <a:endParaRPr lang="en-GB"/>
          </a:p>
        </p:txBody>
      </p:sp>
    </p:spTree>
    <p:extLst>
      <p:ext uri="{BB962C8B-B14F-4D97-AF65-F5344CB8AC3E}">
        <p14:creationId xmlns:p14="http://schemas.microsoft.com/office/powerpoint/2010/main" val="451409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Information Search –</a:t>
            </a:r>
            <a:r>
              <a:rPr lang="en-US"/>
              <a:t> if problem recognition is strong enough then the consumer is likely to move to information search. Looking at alternative ways to solve the problem. Search can be internal or external, internal from your own memories and external – friends, family and commercial sources – adverts, sales people, websites and social media or third party reports (reviews).</a:t>
            </a:r>
            <a:endParaRPr lang="en-US">
              <a:solidFill>
                <a:srgbClr val="444444"/>
              </a:solidFill>
            </a:endParaRPr>
          </a:p>
          <a:p>
            <a:r>
              <a:rPr lang="en-US" dirty="0"/>
              <a:t>Objective of information search is to build up an awareness set – array of brands that may provide a solution.</a:t>
            </a:r>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12</a:t>
            </a:fld>
            <a:endParaRPr lang="en-GB"/>
          </a:p>
        </p:txBody>
      </p:sp>
    </p:spTree>
    <p:extLst>
      <p:ext uri="{BB962C8B-B14F-4D97-AF65-F5344CB8AC3E}">
        <p14:creationId xmlns:p14="http://schemas.microsoft.com/office/powerpoint/2010/main" val="18030876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Evaluation and purchase– </a:t>
            </a:r>
            <a:r>
              <a:rPr lang="en-US"/>
              <a:t>first step is to reduce the number of potential solutions to a smaller set of brands for serious consideration – those brands that have gone through a screening process to be those that a consumer is seriously considering. Final choice could be down to ease of use, price, quality etc.</a:t>
            </a:r>
            <a:endParaRPr lang="en-US">
              <a:solidFill>
                <a:srgbClr val="444444"/>
              </a:solidFill>
            </a:endParaRPr>
          </a:p>
          <a:p>
            <a:r>
              <a:rPr lang="en-US"/>
              <a:t>Two brands can have the same product or similar but one will be preferred over the other – number of reasons:</a:t>
            </a:r>
            <a:endParaRPr lang="en-US">
              <a:solidFill>
                <a:srgbClr val="444444"/>
              </a:solidFill>
            </a:endParaRPr>
          </a:p>
          <a:p>
            <a:pPr marL="628650" lvl="1" indent="-171450">
              <a:buFont typeface="Courier New,monospace"/>
              <a:buChar char="•"/>
            </a:pPr>
            <a:r>
              <a:rPr lang="en-US"/>
              <a:t>Involvement – degree of perceived and personal importance accompanying the brand – high involving - tend to be the high expenditure purchases – cars houses, low involving – day to day items.</a:t>
            </a:r>
            <a:endParaRPr lang="en-US">
              <a:solidFill>
                <a:srgbClr val="444444"/>
              </a:solidFill>
            </a:endParaRPr>
          </a:p>
          <a:p>
            <a:pPr marL="628650" lvl="1" indent="-171450">
              <a:buFont typeface="Courier New,monospace"/>
              <a:buChar char="•"/>
            </a:pPr>
            <a:r>
              <a:rPr lang="en-US"/>
              <a:t>Attitude/beliefs - beliefs about the brands attributes or attitude, how much someone likes or dislikes a brand.</a:t>
            </a:r>
            <a:endParaRPr lang="en-US">
              <a:solidFill>
                <a:srgbClr val="444444"/>
              </a:solidFill>
            </a:endParaRPr>
          </a:p>
          <a:p>
            <a:pPr marL="628650" lvl="1" indent="-171450">
              <a:buFont typeface="Courier New,monospace"/>
              <a:buChar char="•"/>
            </a:pPr>
            <a:r>
              <a:rPr lang="en-US" dirty="0"/>
              <a:t>Planned </a:t>
            </a:r>
            <a:r>
              <a:rPr lang="en-US" dirty="0" err="1"/>
              <a:t>behaviour</a:t>
            </a:r>
            <a:r>
              <a:rPr lang="en-US" dirty="0"/>
              <a:t> – we want to eat healthily so we buy healthy food but these too can be influenced. If a nutritionist can readily identify healthy food based on their expertise about the subject, controlled </a:t>
            </a:r>
            <a:r>
              <a:rPr lang="en-US" dirty="0" err="1"/>
              <a:t>behaviour</a:t>
            </a:r>
            <a:r>
              <a:rPr lang="en-US" dirty="0"/>
              <a:t>, but a less informed person could be more inclined to be influenced.</a:t>
            </a:r>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13</a:t>
            </a:fld>
            <a:endParaRPr lang="en-GB"/>
          </a:p>
        </p:txBody>
      </p:sp>
    </p:spTree>
    <p:extLst>
      <p:ext uri="{BB962C8B-B14F-4D97-AF65-F5344CB8AC3E}">
        <p14:creationId xmlns:p14="http://schemas.microsoft.com/office/powerpoint/2010/main" val="15654072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71450"/>
            <a:endParaRPr lang="en-US" dirty="0">
              <a:solidFill>
                <a:srgbClr val="444444"/>
              </a:solidFill>
            </a:endParaRPr>
          </a:p>
          <a:p>
            <a:pPr indent="-171450"/>
            <a:r>
              <a:rPr lang="en-US" b="1"/>
              <a:t>Post purchase –</a:t>
            </a:r>
            <a:r>
              <a:rPr lang="en-US"/>
              <a:t> effective marketing aims to create customer satisfaction by creating positive experiences from the purchase. Is common for customers to experience post-purchase concerns – cognitive dissonance especially with high value purchases.</a:t>
            </a:r>
            <a:endParaRPr lang="en-GB"/>
          </a:p>
        </p:txBody>
      </p:sp>
      <p:sp>
        <p:nvSpPr>
          <p:cNvPr id="4" name="Slide Number Placeholder 3"/>
          <p:cNvSpPr>
            <a:spLocks noGrp="1"/>
          </p:cNvSpPr>
          <p:nvPr>
            <p:ph type="sldNum" sz="quarter" idx="5"/>
          </p:nvPr>
        </p:nvSpPr>
        <p:spPr/>
        <p:txBody>
          <a:bodyPr/>
          <a:lstStyle/>
          <a:p>
            <a:fld id="{F6B8B7B6-E3BA-4A0D-9A2A-6CFC733A398F}" type="slidenum">
              <a:rPr lang="en-GB" smtClean="0"/>
              <a:t>15</a:t>
            </a:fld>
            <a:endParaRPr lang="en-GB"/>
          </a:p>
        </p:txBody>
      </p:sp>
    </p:spTree>
    <p:extLst>
      <p:ext uri="{BB962C8B-B14F-4D97-AF65-F5344CB8AC3E}">
        <p14:creationId xmlns:p14="http://schemas.microsoft.com/office/powerpoint/2010/main" val="1429986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overcome cognitive dissonance in marketing, consider the following strategies:</a:t>
            </a:r>
          </a:p>
          <a:p>
            <a:r>
              <a:rPr lang="en-US" dirty="0"/>
              <a:t>Provide Clear Product Information: Ensure detailed descriptions, pricing, and comparisons to help consumers make informed decisions and set realistic expectations. </a:t>
            </a:r>
            <a:endParaRPr lang="en-US" dirty="0">
              <a:ea typeface="Calibri"/>
              <a:cs typeface="Calibri"/>
            </a:endParaRPr>
          </a:p>
          <a:p>
            <a:endParaRPr lang="en-US" dirty="0">
              <a:ea typeface="Calibri"/>
              <a:cs typeface="Calibri"/>
            </a:endParaRPr>
          </a:p>
          <a:p>
            <a:r>
              <a:rPr lang="en-US" dirty="0"/>
              <a:t>Offer Social Proof: Use testimonials, reviews, and positive feedback to reassure consumers that they made the right choice. </a:t>
            </a:r>
            <a:endParaRPr lang="en-US" dirty="0">
              <a:ea typeface="Calibri"/>
              <a:cs typeface="Calibri"/>
            </a:endParaRPr>
          </a:p>
          <a:p>
            <a:endParaRPr lang="en-US" dirty="0">
              <a:ea typeface="Calibri"/>
              <a:cs typeface="Calibri"/>
            </a:endParaRPr>
          </a:p>
          <a:p>
            <a:r>
              <a:rPr lang="en-US" dirty="0"/>
              <a:t>Encourage Consumer Beliefs: Appeal to consumers' beliefs and values through consistent messaging and tone in marketing campaigns. </a:t>
            </a:r>
            <a:endParaRPr lang="en-US" dirty="0">
              <a:ea typeface="Calibri"/>
              <a:cs typeface="Calibri"/>
            </a:endParaRPr>
          </a:p>
          <a:p>
            <a:endParaRPr lang="en-US" dirty="0">
              <a:ea typeface="Calibri"/>
              <a:cs typeface="Calibri"/>
            </a:endParaRPr>
          </a:p>
          <a:p>
            <a:r>
              <a:rPr lang="en-US" dirty="0"/>
              <a:t>Use Relevant Facts: Provide factual information that aligns with consumers' beliefs, such as independent studies and expert opinions. </a:t>
            </a:r>
            <a:endParaRPr lang="en-US" dirty="0">
              <a:ea typeface="Calibri"/>
              <a:cs typeface="Calibri"/>
            </a:endParaRPr>
          </a:p>
          <a:p>
            <a:endParaRPr lang="en-US" dirty="0">
              <a:ea typeface="Calibri"/>
              <a:cs typeface="Calibri"/>
            </a:endParaRPr>
          </a:p>
          <a:p>
            <a:r>
              <a:rPr lang="en-US" dirty="0"/>
              <a:t>Address Post-Purchase Dissonance: Follow up with </a:t>
            </a:r>
            <a:r>
              <a:rPr lang="en-US" dirty="0" err="1"/>
              <a:t>personalised</a:t>
            </a:r>
            <a:r>
              <a:rPr lang="en-US" dirty="0"/>
              <a:t> communication after a purchase to alleviate any feelings of regret and reinforce brand loyalty. </a:t>
            </a:r>
            <a:endParaRPr lang="en-US" dirty="0">
              <a:ea typeface="Calibri"/>
              <a:cs typeface="Calibri"/>
            </a:endParaRPr>
          </a:p>
          <a:p>
            <a:endParaRPr lang="en-US" dirty="0">
              <a:ea typeface="Calibri"/>
              <a:cs typeface="Calibri"/>
            </a:endParaRPr>
          </a:p>
          <a:p>
            <a:br>
              <a:rPr lang="en-US" dirty="0">
                <a:cs typeface="+mn-lt"/>
              </a:rPr>
            </a:br>
            <a:r>
              <a:rPr lang="en-US" dirty="0"/>
              <a:t>By implementing these strategies, marketers can effectively reduce cognitive dissonance and enhance customer satisfaction.</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16</a:t>
            </a:fld>
            <a:endParaRPr lang="en-GB"/>
          </a:p>
        </p:txBody>
      </p:sp>
    </p:spTree>
    <p:extLst>
      <p:ext uri="{BB962C8B-B14F-4D97-AF65-F5344CB8AC3E}">
        <p14:creationId xmlns:p14="http://schemas.microsoft.com/office/powerpoint/2010/main" val="16996684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57D2BC1E-8357-8396-6905-3D986E8D191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6BAF9053-E185-8000-0C7B-8ACCEE3395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ea typeface="Calibri" panose="020F0502020204030204"/>
                <a:cs typeface="Calibri" panose="020F0502020204030204"/>
              </a:rPr>
              <a:t>Routine/Nominal</a:t>
            </a:r>
            <a:r>
              <a:rPr lang="en-GB" altLang="en-US" dirty="0">
                <a:ea typeface="Calibri" panose="020F0502020204030204"/>
                <a:cs typeface="Calibri" panose="020F0502020204030204"/>
              </a:rPr>
              <a:t> - </a:t>
            </a:r>
            <a:r>
              <a:rPr lang="en-GB">
                <a:solidFill>
                  <a:srgbClr val="192B50"/>
                </a:solidFill>
              </a:rPr>
              <a:t>decisions are often made about low-cost products. They include frequent purchases, purchases from a familiar brand or product, buying that requires low involvement, or little search efforts.</a:t>
            </a:r>
            <a:endParaRPr lang="en-GB" altLang="en-US" dirty="0">
              <a:ea typeface="Calibri" panose="020F0502020204030204"/>
              <a:cs typeface="Calibri" panose="020F0502020204030204"/>
            </a:endParaRPr>
          </a:p>
          <a:p>
            <a:r>
              <a:rPr lang="en-GB">
                <a:solidFill>
                  <a:srgbClr val="192B50"/>
                </a:solidFill>
              </a:rPr>
              <a:t>If you've been using the same laundry detergent for twelve years, you're unlikely to spend much time researching different brands unless you notice a problem with your existing purchase. In other words, you'll keep picking up the same bottle without thinking about it.</a:t>
            </a:r>
            <a:endParaRPr lang="en-GB"/>
          </a:p>
          <a:p>
            <a:r>
              <a:rPr lang="en-GB" dirty="0"/>
              <a:t>Nominal decision-making doesn't always start off as nominal. Initially, you may have spent weeks searching for a laundry detergent that was within your budget, smelled great, and kept your clothes soft. However, your purchase becomes nominal over time because of your loyalty to the brand you ended up choosing.</a:t>
            </a:r>
            <a:endParaRPr lang="en-GB" dirty="0">
              <a:ea typeface="Calibri"/>
              <a:cs typeface="Calibri"/>
            </a:endParaRPr>
          </a:p>
          <a:p>
            <a:r>
              <a:rPr lang="en-GB">
                <a:solidFill>
                  <a:srgbClr val="192B50"/>
                </a:solidFill>
              </a:rPr>
              <a:t>When purchasing your product is a nominal decision, marketers simply need to perform brand maintenance. In other words:</a:t>
            </a:r>
            <a:endParaRPr lang="en-GB"/>
          </a:p>
          <a:p>
            <a:r>
              <a:rPr lang="en-GB">
                <a:solidFill>
                  <a:srgbClr val="192B50"/>
                </a:solidFill>
              </a:rPr>
              <a:t>Make sure the product is available where your customers are shopping</a:t>
            </a:r>
            <a:endParaRPr lang="en-GB"/>
          </a:p>
          <a:p>
            <a:r>
              <a:rPr lang="en-GB">
                <a:solidFill>
                  <a:srgbClr val="192B50"/>
                </a:solidFill>
              </a:rPr>
              <a:t>Maintain the right pricing structure and introduce new concepts when interest drops</a:t>
            </a:r>
            <a:endParaRPr lang="en-GB"/>
          </a:p>
          <a:p>
            <a:r>
              <a:rPr lang="en-GB" dirty="0">
                <a:solidFill>
                  <a:srgbClr val="192B50"/>
                </a:solidFill>
              </a:rPr>
              <a:t>Create advertisements that ensure memorability for your brand.</a:t>
            </a:r>
            <a:endParaRPr lang="en-GB" dirty="0"/>
          </a:p>
          <a:p>
            <a:endParaRPr lang="en-GB" dirty="0">
              <a:solidFill>
                <a:srgbClr val="192B50"/>
              </a:solidFill>
              <a:ea typeface="Calibri"/>
              <a:cs typeface="Calibri"/>
            </a:endParaRPr>
          </a:p>
          <a:p>
            <a:r>
              <a:rPr lang="en-GB" b="1" dirty="0">
                <a:solidFill>
                  <a:srgbClr val="192B50"/>
                </a:solidFill>
                <a:ea typeface="Calibri"/>
                <a:cs typeface="Calibri"/>
              </a:rPr>
              <a:t>Limited</a:t>
            </a:r>
            <a:r>
              <a:rPr lang="en-GB" dirty="0">
                <a:solidFill>
                  <a:srgbClr val="192B50"/>
                </a:solidFill>
                <a:ea typeface="Calibri"/>
                <a:cs typeface="Calibri"/>
              </a:rPr>
              <a:t> - </a:t>
            </a:r>
            <a:r>
              <a:rPr lang="en-GB">
                <a:solidFill>
                  <a:srgbClr val="192B50"/>
                </a:solidFill>
                <a:ea typeface="Calibri"/>
                <a:cs typeface="Calibri"/>
              </a:rPr>
              <a:t>it's still not a process that requires in-depth research. Limited decisions are made about mid-cost products, semi-frequent purchases, or purchases from a somewhat familiar brand. They require a little involvement, and perhaps some searching.</a:t>
            </a:r>
          </a:p>
          <a:p>
            <a:r>
              <a:rPr lang="en-GB">
                <a:solidFill>
                  <a:srgbClr val="192B50"/>
                </a:solidFill>
              </a:rPr>
              <a:t>When customers make limited decisions, they take a small amount of time to ponder over their purchase, but they might not go online to look for testimonials and reviews. Instead, they could consider their memory of their product, and make decisions based on logical inferences.</a:t>
            </a:r>
            <a:endParaRPr lang="en-GB"/>
          </a:p>
          <a:p>
            <a:r>
              <a:rPr lang="en-GB">
                <a:solidFill>
                  <a:srgbClr val="192B50"/>
                </a:solidFill>
              </a:rPr>
              <a:t>For instance, you might go to a store with every intention to pick up a particular brand of juice, but when you arrive you notice that another juice is on offer. Your memory tells you that you enjoyed this juice before, but found it too expensive for your regular shopping habits, so you decide to make a change for a limited time, and purchase the alternative juice instead. While the argument could be made that limited decisions come from a lack of brand loyalty, the truth is that they can be attributed to anything from the novelty of a new product, to a feeling of boredom with an existing shopping habit.</a:t>
            </a:r>
            <a:endParaRPr lang="en-GB"/>
          </a:p>
          <a:p>
            <a:r>
              <a:rPr lang="en-GB">
                <a:solidFill>
                  <a:srgbClr val="192B50"/>
                </a:solidFill>
              </a:rPr>
              <a:t>When it comes to addressing limited decision-making, it's important for marketers and brands to examine their customer data, and understand the factors that influenced decision-making, such as:</a:t>
            </a:r>
            <a:endParaRPr lang="en-GB"/>
          </a:p>
          <a:p>
            <a:r>
              <a:rPr lang="en-GB">
                <a:solidFill>
                  <a:srgbClr val="192B50"/>
                </a:solidFill>
              </a:rPr>
              <a:t>Product quality</a:t>
            </a:r>
            <a:endParaRPr lang="en-GB"/>
          </a:p>
          <a:p>
            <a:r>
              <a:rPr lang="en-GB" dirty="0">
                <a:solidFill>
                  <a:srgbClr val="192B50"/>
                </a:solidFill>
              </a:rPr>
              <a:t>Product availability</a:t>
            </a:r>
            <a:endParaRPr lang="en-GB" dirty="0"/>
          </a:p>
          <a:p>
            <a:r>
              <a:rPr lang="en-GB" dirty="0">
                <a:solidFill>
                  <a:srgbClr val="192B50"/>
                </a:solidFill>
              </a:rPr>
              <a:t>Price</a:t>
            </a:r>
            <a:endParaRPr lang="en-GB" dirty="0"/>
          </a:p>
          <a:p>
            <a:r>
              <a:rPr lang="en-GB" dirty="0">
                <a:solidFill>
                  <a:srgbClr val="192B50"/>
                </a:solidFill>
              </a:rPr>
              <a:t>Packaging style</a:t>
            </a:r>
            <a:endParaRPr lang="en-GB" dirty="0"/>
          </a:p>
          <a:p>
            <a:endParaRPr lang="en-GB" dirty="0">
              <a:solidFill>
                <a:srgbClr val="192B50"/>
              </a:solidFill>
              <a:ea typeface="Calibri"/>
              <a:cs typeface="Calibri"/>
            </a:endParaRPr>
          </a:p>
          <a:p>
            <a:r>
              <a:rPr lang="en-GB" b="1" dirty="0">
                <a:solidFill>
                  <a:srgbClr val="192B50"/>
                </a:solidFill>
                <a:ea typeface="Calibri"/>
                <a:cs typeface="Calibri"/>
              </a:rPr>
              <a:t>Extended </a:t>
            </a:r>
            <a:r>
              <a:rPr lang="en-GB" dirty="0">
                <a:solidFill>
                  <a:srgbClr val="192B50"/>
                </a:solidFill>
                <a:ea typeface="Calibri"/>
                <a:cs typeface="Calibri"/>
              </a:rPr>
              <a:t>- </a:t>
            </a:r>
            <a:r>
              <a:rPr lang="en-GB" dirty="0">
                <a:solidFill>
                  <a:srgbClr val="192B50"/>
                </a:solidFill>
              </a:rPr>
              <a:t> </a:t>
            </a:r>
            <a:r>
              <a:rPr lang="en-GB">
                <a:solidFill>
                  <a:srgbClr val="192B50"/>
                </a:solidFill>
              </a:rPr>
              <a:t>extended decisions are made about higher-cost products, and infrequent purchases. They require a lot of involvement, often center around unfamiliar brands or products, and need extended thought and search efforts to ensure buyer confidence.</a:t>
            </a:r>
            <a:endParaRPr lang="en-GB" dirty="0">
              <a:solidFill>
                <a:srgbClr val="192B50"/>
              </a:solidFill>
              <a:ea typeface="Calibri"/>
              <a:cs typeface="Calibri"/>
            </a:endParaRPr>
          </a:p>
          <a:p>
            <a:r>
              <a:rPr lang="en-GB">
                <a:solidFill>
                  <a:srgbClr val="192B50"/>
                </a:solidFill>
              </a:rPr>
              <a:t>For instance, we don't buy a huge flat-screen television every day, so when the time comes to make this kind of investment, we want to know for sure that we're making the right choice in everything from brand to picture quality.</a:t>
            </a:r>
            <a:endParaRPr lang="en-GB"/>
          </a:p>
          <a:p>
            <a:r>
              <a:rPr lang="en-GB">
                <a:solidFill>
                  <a:srgbClr val="192B50"/>
                </a:solidFill>
              </a:rPr>
              <a:t>Major purchases come with more risk for the customer, and that means that there's more cause to consider things from a deeper perspective. Rather than grabbing the first television you see, or buying one just because it's on sale, you'd generally ask for advice from friends and family, find out as much as you can about different specifications, and spend a substantial amount of time looking up product reviews and testimonials.</a:t>
            </a:r>
            <a:endParaRPr lang="en-GB"/>
          </a:p>
          <a:p>
            <a:r>
              <a:rPr lang="en-GB">
                <a:solidFill>
                  <a:srgbClr val="192B50"/>
                </a:solidFill>
              </a:rPr>
              <a:t>When it comes to influencing extended decision-making, the best thing that any brand can do is work on building their positive online presence:</a:t>
            </a:r>
            <a:endParaRPr lang="en-GB"/>
          </a:p>
          <a:p>
            <a:r>
              <a:rPr lang="en-GB" dirty="0">
                <a:solidFill>
                  <a:srgbClr val="192B50"/>
                </a:solidFill>
              </a:rPr>
              <a:t>Make sure that you have a social presence where people can share their opinions and thoughts about your products, and ensure that you reply and respond positively to negative comments</a:t>
            </a:r>
            <a:endParaRPr lang="en-GB" dirty="0"/>
          </a:p>
          <a:p>
            <a:r>
              <a:rPr lang="en-GB" dirty="0">
                <a:solidFill>
                  <a:srgbClr val="192B50"/>
                </a:solidFill>
              </a:rPr>
              <a:t>Give people plenty of spaces to review your product and post testimonials so that people can find opinions online in a hurry</a:t>
            </a:r>
            <a:endParaRPr lang="en-GB" dirty="0"/>
          </a:p>
          <a:p>
            <a:r>
              <a:rPr lang="en-GB" dirty="0">
                <a:solidFill>
                  <a:srgbClr val="192B50"/>
                </a:solidFill>
              </a:rPr>
              <a:t>Provide extensive product details on listing pages, and make sure that your staff members are well-equipped to answer any questions customers might have.</a:t>
            </a:r>
            <a:endParaRPr lang="en-GB" dirty="0"/>
          </a:p>
          <a:p>
            <a:r>
              <a:rPr lang="en-GB" dirty="0">
                <a:solidFill>
                  <a:srgbClr val="192B50"/>
                </a:solidFill>
              </a:rPr>
              <a:t>Offer interactive guides and other tools that will help them through the decision-making process</a:t>
            </a:r>
            <a:endParaRPr lang="en-GB" dirty="0"/>
          </a:p>
          <a:p>
            <a:endParaRPr lang="en-GB" dirty="0">
              <a:solidFill>
                <a:srgbClr val="192B50"/>
              </a:solidFill>
              <a:ea typeface="Calibri"/>
              <a:cs typeface="Calibri"/>
            </a:endParaRPr>
          </a:p>
          <a:p>
            <a:r>
              <a:rPr lang="en-GB" dirty="0">
                <a:solidFill>
                  <a:srgbClr val="192B50"/>
                </a:solidFill>
                <a:hlinkClick r:id="rId3"/>
              </a:rPr>
              <a:t>Understanding the 3 Types of Consumer Buying Decisions</a:t>
            </a:r>
            <a:endParaRPr lang="en-GB"/>
          </a:p>
          <a:p>
            <a:endParaRPr lang="en-GB" dirty="0">
              <a:solidFill>
                <a:srgbClr val="192B50"/>
              </a:solidFill>
              <a:ea typeface="Calibri"/>
              <a:cs typeface="Calibri"/>
            </a:endParaRPr>
          </a:p>
          <a:p>
            <a:endParaRPr lang="en-GB" dirty="0">
              <a:ea typeface="Calibri"/>
              <a:cs typeface="Calibri"/>
            </a:endParaRPr>
          </a:p>
        </p:txBody>
      </p:sp>
      <p:sp>
        <p:nvSpPr>
          <p:cNvPr id="30724" name="Slide Number Placeholder 3">
            <a:extLst>
              <a:ext uri="{FF2B5EF4-FFF2-40B4-BE49-F238E27FC236}">
                <a16:creationId xmlns:a16="http://schemas.microsoft.com/office/drawing/2014/main" id="{B0FE8332-F586-9036-80C6-F5A61048CA4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16ADD7A-1739-41A4-BFD2-8941B6AD1883}" type="slidenum">
              <a:rPr lang="en-GB" altLang="en-US" smtClean="0"/>
              <a:pPr/>
              <a:t>17</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Industrial or B2B – are more </a:t>
            </a:r>
            <a:r>
              <a:rPr lang="en-US" dirty="0" err="1">
                <a:ea typeface="Calibri"/>
                <a:cs typeface="Calibri"/>
              </a:rPr>
              <a:t>formalised</a:t>
            </a:r>
            <a:r>
              <a:rPr lang="en-US" dirty="0">
                <a:ea typeface="Calibri"/>
                <a:cs typeface="Calibri"/>
              </a:rPr>
              <a:t> in their buying, they are buying to meet the </a:t>
            </a:r>
            <a:r>
              <a:rPr lang="en-US" dirty="0" err="1">
                <a:ea typeface="Calibri"/>
                <a:cs typeface="Calibri"/>
              </a:rPr>
              <a:t>organisations</a:t>
            </a:r>
            <a:r>
              <a:rPr lang="en-US" dirty="0">
                <a:ea typeface="Calibri"/>
                <a:cs typeface="Calibri"/>
              </a:rPr>
              <a:t> needs. Chief considerations are:</a:t>
            </a:r>
          </a:p>
          <a:p>
            <a:endParaRPr lang="en-US" dirty="0">
              <a:ea typeface="Calibri"/>
              <a:cs typeface="Calibri"/>
            </a:endParaRPr>
          </a:p>
          <a:p>
            <a:r>
              <a:rPr lang="en-US" dirty="0">
                <a:ea typeface="Calibri"/>
                <a:cs typeface="Calibri"/>
              </a:rPr>
              <a:t>(</a:t>
            </a:r>
            <a:r>
              <a:rPr lang="en-US" dirty="0" err="1">
                <a:ea typeface="Calibri"/>
                <a:cs typeface="Calibri"/>
              </a:rPr>
              <a:t>blythe</a:t>
            </a:r>
            <a:r>
              <a:rPr lang="en-US" dirty="0">
                <a:ea typeface="Calibri"/>
                <a:cs typeface="Calibri"/>
              </a:rPr>
              <a:t> &amp; Martin 2019)</a:t>
            </a:r>
          </a:p>
          <a:p>
            <a:pPr marL="171450" indent="-171450">
              <a:buFont typeface="Arial"/>
              <a:buChar char="•"/>
            </a:pPr>
            <a:r>
              <a:rPr lang="en-US" dirty="0">
                <a:ea typeface="Calibri"/>
                <a:cs typeface="Calibri"/>
              </a:rPr>
              <a:t>Bigger order values – monetary and quantity</a:t>
            </a:r>
          </a:p>
          <a:p>
            <a:pPr marL="171450" indent="-171450">
              <a:buFont typeface="Arial"/>
              <a:buChar char="•"/>
            </a:pPr>
            <a:r>
              <a:rPr lang="en-US" dirty="0">
                <a:ea typeface="Calibri"/>
                <a:cs typeface="Calibri"/>
              </a:rPr>
              <a:t>Reciprocity – companies buying goods from each other as part of negotiated deal</a:t>
            </a:r>
          </a:p>
          <a:p>
            <a:pPr marL="171450" indent="-171450">
              <a:buFont typeface="Arial"/>
              <a:buChar char="•"/>
            </a:pPr>
            <a:r>
              <a:rPr lang="en-US" dirty="0">
                <a:ea typeface="Calibri"/>
                <a:cs typeface="Calibri"/>
              </a:rPr>
              <a:t>Fewer buyers</a:t>
            </a:r>
          </a:p>
          <a:p>
            <a:pPr marL="171450" indent="-171450">
              <a:buFont typeface="Arial"/>
              <a:buChar char="•"/>
            </a:pPr>
            <a:r>
              <a:rPr lang="en-US" dirty="0">
                <a:ea typeface="Calibri"/>
                <a:cs typeface="Calibri"/>
              </a:rPr>
              <a:t>More individuals involved in decision process</a:t>
            </a:r>
          </a:p>
          <a:p>
            <a:pPr marL="171450" indent="-171450">
              <a:buFont typeface="Arial"/>
              <a:buChar char="•"/>
            </a:pPr>
            <a:r>
              <a:rPr lang="en-US" dirty="0">
                <a:ea typeface="Calibri"/>
                <a:cs typeface="Calibri"/>
              </a:rPr>
              <a:t>Fewer sales in terms of number of deals</a:t>
            </a:r>
          </a:p>
          <a:p>
            <a:pPr marL="171450" indent="-171450">
              <a:buFont typeface="Arial"/>
              <a:buChar char="•"/>
            </a:pPr>
            <a:r>
              <a:rPr lang="en-US" dirty="0">
                <a:ea typeface="Calibri"/>
                <a:cs typeface="Calibri"/>
              </a:rPr>
              <a:t>More complex techniques exist for buying and negotiating</a:t>
            </a:r>
          </a:p>
          <a:p>
            <a:pPr marL="171450" indent="-171450">
              <a:buFont typeface="Arial"/>
              <a:buChar char="•"/>
            </a:pPr>
            <a:endParaRPr lang="en-US" dirty="0">
              <a:ea typeface="Calibri"/>
              <a:cs typeface="Calibri"/>
            </a:endParaRPr>
          </a:p>
          <a:p>
            <a:r>
              <a:rPr lang="en-US" dirty="0">
                <a:ea typeface="Calibri"/>
                <a:cs typeface="Calibri"/>
              </a:rPr>
              <a:t>Buyers/Procurement/Purchasing can have personal needs as well as the </a:t>
            </a:r>
            <a:r>
              <a:rPr lang="en-US" err="1">
                <a:ea typeface="Calibri"/>
                <a:cs typeface="Calibri"/>
              </a:rPr>
              <a:t>organisational</a:t>
            </a:r>
            <a:r>
              <a:rPr lang="en-US" dirty="0">
                <a:ea typeface="Calibri"/>
                <a:cs typeface="Calibri"/>
              </a:rPr>
              <a:t> needs in mind. Could be a need for prestige, career security, friendship/social needs, satisfaction of driving a hard </a:t>
            </a:r>
            <a:r>
              <a:rPr lang="en-US" err="1">
                <a:ea typeface="Calibri"/>
                <a:cs typeface="Calibri"/>
              </a:rPr>
              <a:t>bargin</a:t>
            </a:r>
            <a:r>
              <a:rPr lang="en-US" dirty="0">
                <a:ea typeface="Calibri"/>
                <a:cs typeface="Calibri"/>
              </a:rPr>
              <a:t> or buyers personality, attitudes and beliefs (Powers 1991)</a:t>
            </a:r>
            <a:br>
              <a:rPr lang="en-US" dirty="0">
                <a:ea typeface="Calibri"/>
                <a:cs typeface="+mn-lt"/>
              </a:rPr>
            </a:br>
            <a:br>
              <a:rPr lang="en-US" dirty="0">
                <a:ea typeface="Calibri"/>
                <a:cs typeface="+mn-lt"/>
              </a:rPr>
            </a:br>
            <a:r>
              <a:rPr lang="en-US" dirty="0">
                <a:ea typeface="Calibri"/>
                <a:cs typeface="Calibri"/>
              </a:rPr>
              <a:t>(Green et al 1968) - chief considerations of most buyers are around – quality, delivery, service and price – buyers work to a set specifications about the products</a:t>
            </a:r>
          </a:p>
          <a:p>
            <a:endParaRPr lang="en-US" dirty="0">
              <a:ea typeface="Calibri"/>
              <a:cs typeface="Calibri"/>
            </a:endParaRPr>
          </a:p>
          <a:p>
            <a:r>
              <a:rPr lang="en-US" dirty="0">
                <a:ea typeface="Calibri"/>
                <a:cs typeface="Calibri"/>
              </a:rPr>
              <a:t>Webster and Wind (1972) </a:t>
            </a:r>
            <a:r>
              <a:rPr lang="en-US" dirty="0" err="1">
                <a:ea typeface="Calibri"/>
                <a:cs typeface="Calibri"/>
              </a:rPr>
              <a:t>theorised</a:t>
            </a:r>
            <a:r>
              <a:rPr lang="en-US" dirty="0">
                <a:ea typeface="Calibri"/>
                <a:cs typeface="Calibri"/>
              </a:rPr>
              <a:t> 4 main forces determining </a:t>
            </a:r>
            <a:r>
              <a:rPr lang="en-US" dirty="0" err="1">
                <a:ea typeface="Calibri"/>
                <a:cs typeface="Calibri"/>
              </a:rPr>
              <a:t>organisational</a:t>
            </a:r>
            <a:r>
              <a:rPr lang="en-US" dirty="0">
                <a:ea typeface="Calibri"/>
                <a:cs typeface="Calibri"/>
              </a:rPr>
              <a:t> buyer </a:t>
            </a:r>
            <a:r>
              <a:rPr lang="en-US" dirty="0" err="1">
                <a:ea typeface="Calibri"/>
                <a:cs typeface="Calibri"/>
              </a:rPr>
              <a:t>behaviour</a:t>
            </a:r>
            <a:r>
              <a:rPr lang="en-US" dirty="0">
                <a:ea typeface="Calibri"/>
                <a:cs typeface="Calibri"/>
              </a:rPr>
              <a:t>:</a:t>
            </a:r>
            <a:br>
              <a:rPr lang="en-US" dirty="0">
                <a:ea typeface="Calibri"/>
                <a:cs typeface="+mn-lt"/>
              </a:rPr>
            </a:br>
            <a:endParaRPr lang="en-US" dirty="0">
              <a:ea typeface="Calibri"/>
              <a:cs typeface="+mn-lt"/>
            </a:endParaRPr>
          </a:p>
          <a:p>
            <a:pPr marL="171450" indent="-171450">
              <a:buFont typeface="Arial"/>
              <a:buChar char="•"/>
            </a:pPr>
            <a:r>
              <a:rPr lang="en-US">
                <a:ea typeface="Calibri"/>
                <a:cs typeface="+mn-lt"/>
              </a:rPr>
              <a:t>Environmental – state of the economy</a:t>
            </a:r>
          </a:p>
          <a:p>
            <a:pPr marL="171450" indent="-171450">
              <a:buFont typeface="Arial"/>
              <a:buChar char="•"/>
            </a:pPr>
            <a:r>
              <a:rPr lang="en-US" dirty="0" err="1">
                <a:ea typeface="Calibri"/>
                <a:cs typeface="+mn-lt"/>
              </a:rPr>
              <a:t>Organisational</a:t>
            </a:r>
            <a:r>
              <a:rPr lang="en-US" dirty="0">
                <a:ea typeface="Calibri"/>
                <a:cs typeface="+mn-lt"/>
              </a:rPr>
              <a:t> – size of the company –affects its buying powers</a:t>
            </a:r>
          </a:p>
          <a:p>
            <a:pPr marL="171450" indent="-171450">
              <a:buFont typeface="Arial"/>
              <a:buChar char="•"/>
            </a:pPr>
            <a:r>
              <a:rPr lang="en-US" dirty="0">
                <a:ea typeface="Calibri"/>
                <a:cs typeface="+mn-lt"/>
              </a:rPr>
              <a:t>Group forces – internal politics and relative power of group </a:t>
            </a:r>
            <a:r>
              <a:rPr lang="en-US" dirty="0" err="1">
                <a:ea typeface="Calibri"/>
                <a:cs typeface="+mn-lt"/>
              </a:rPr>
              <a:t>memembers</a:t>
            </a:r>
            <a:endParaRPr lang="en-US" dirty="0">
              <a:ea typeface="Calibri"/>
              <a:cs typeface="+mn-lt"/>
            </a:endParaRPr>
          </a:p>
          <a:p>
            <a:pPr marL="171450" indent="-171450">
              <a:buFont typeface="Arial"/>
              <a:buChar char="•"/>
            </a:pPr>
            <a:r>
              <a:rPr lang="en-US" dirty="0">
                <a:ea typeface="Calibri"/>
                <a:cs typeface="+mn-lt"/>
              </a:rPr>
              <a:t>Individual forces – personality and preferences of decision maker</a:t>
            </a:r>
          </a:p>
          <a:p>
            <a:pPr marL="171450" indent="-171450">
              <a:buFont typeface="Arial"/>
              <a:buChar char="•"/>
            </a:pPr>
            <a:endParaRPr lang="en-US" dirty="0">
              <a:ea typeface="Calibri"/>
              <a:cs typeface="+mn-lt"/>
            </a:endParaRPr>
          </a:p>
          <a:p>
            <a:r>
              <a:rPr lang="en-US" dirty="0">
                <a:ea typeface="Calibri"/>
                <a:cs typeface="+mn-lt"/>
              </a:rPr>
              <a:t>Therefore role of sales person is crucial to industrial markets. Sales people are able to identify potential customers and approach them with a solution for their specific problems. Even in cases where companies are invited to tender a good sales person can often ensure the tender is drawn up in a way that excludes the competition. Sales people, and specifically key account sales people, are crucially important in relationship marketing as they negotiate the terms of the relationship and are the human face of the supplying corporation/company. (Blythe and Martin 2019)</a:t>
            </a:r>
          </a:p>
          <a:p>
            <a:endParaRPr lang="en-US" dirty="0">
              <a:ea typeface="Calibri"/>
              <a:cs typeface="+mn-lt"/>
            </a:endParaRPr>
          </a:p>
          <a:p>
            <a:r>
              <a:rPr lang="en-US" dirty="0">
                <a:ea typeface="Calibri"/>
                <a:cs typeface="+mn-lt"/>
              </a:rPr>
              <a:t>Looking at fig - </a:t>
            </a:r>
          </a:p>
          <a:p>
            <a:r>
              <a:rPr lang="en-US" b="1" dirty="0">
                <a:ea typeface="Calibri"/>
                <a:cs typeface="+mn-lt"/>
              </a:rPr>
              <a:t>Problem recognition/general need description</a:t>
            </a:r>
            <a:r>
              <a:rPr lang="en-US" dirty="0">
                <a:ea typeface="Calibri"/>
                <a:cs typeface="+mn-lt"/>
              </a:rPr>
              <a:t> – Managers identify a problem and liaise with the purchasing/buying team what is required to rectify the problem and also a brief of finding the best supplier – this can be done by tendering process or not.</a:t>
            </a:r>
          </a:p>
          <a:p>
            <a:r>
              <a:rPr lang="en-US" b="1" dirty="0">
                <a:ea typeface="Calibri"/>
                <a:cs typeface="+mn-lt"/>
              </a:rPr>
              <a:t>Inspection/specification - </a:t>
            </a:r>
            <a:r>
              <a:rPr lang="en-US" dirty="0">
                <a:ea typeface="Calibri"/>
                <a:cs typeface="+mn-lt"/>
              </a:rPr>
              <a:t>what products are needed can be multiple, will these need to come from different suppliers etc.</a:t>
            </a:r>
          </a:p>
          <a:p>
            <a:r>
              <a:rPr lang="en-US" b="1" dirty="0">
                <a:ea typeface="Calibri"/>
                <a:cs typeface="+mn-lt"/>
              </a:rPr>
              <a:t>Supplier search – </a:t>
            </a:r>
            <a:r>
              <a:rPr lang="en-US" dirty="0">
                <a:ea typeface="Calibri"/>
                <a:cs typeface="+mn-lt"/>
              </a:rPr>
              <a:t>who produces/sells what you need, good sales people will already have been in touch with the company over time to establish a relationship</a:t>
            </a:r>
          </a:p>
          <a:p>
            <a:r>
              <a:rPr lang="en-US" b="1" dirty="0">
                <a:ea typeface="Calibri"/>
                <a:cs typeface="+mn-lt"/>
              </a:rPr>
              <a:t>Proposal solicitation</a:t>
            </a:r>
            <a:r>
              <a:rPr lang="en-US" dirty="0">
                <a:ea typeface="Calibri"/>
                <a:cs typeface="+mn-lt"/>
              </a:rPr>
              <a:t> – tender process or just one supplier you have already selected – may or may not be needed</a:t>
            </a:r>
          </a:p>
          <a:p>
            <a:r>
              <a:rPr lang="en-US" b="1" dirty="0">
                <a:ea typeface="Calibri"/>
                <a:cs typeface="+mn-lt"/>
              </a:rPr>
              <a:t>Supplier selection</a:t>
            </a:r>
            <a:r>
              <a:rPr lang="en-US" dirty="0">
                <a:ea typeface="Calibri"/>
                <a:cs typeface="+mn-lt"/>
              </a:rPr>
              <a:t> – via existing or new relationships or tender process you select the supplier or suppliers</a:t>
            </a:r>
          </a:p>
          <a:p>
            <a:r>
              <a:rPr lang="en-US" dirty="0">
                <a:ea typeface="Calibri"/>
                <a:cs typeface="+mn-lt"/>
              </a:rPr>
              <a:t>Order-routine specification – defines the exact steps a company follows when placing repeat orders with suppliers. Reduces procurements costs, </a:t>
            </a:r>
            <a:r>
              <a:rPr lang="en-US" dirty="0" err="1">
                <a:ea typeface="Calibri"/>
                <a:cs typeface="+mn-lt"/>
              </a:rPr>
              <a:t>minimises</a:t>
            </a:r>
            <a:r>
              <a:rPr lang="en-US" dirty="0">
                <a:ea typeface="Calibri"/>
                <a:cs typeface="+mn-lt"/>
              </a:rPr>
              <a:t> manual inventions and prevents errors – costs are already negotiated for period of time for the that specific tender.</a:t>
            </a:r>
          </a:p>
          <a:p>
            <a:r>
              <a:rPr lang="en-US" b="1" dirty="0">
                <a:ea typeface="Calibri"/>
                <a:cs typeface="+mn-lt"/>
              </a:rPr>
              <a:t>Performance review – </a:t>
            </a:r>
            <a:r>
              <a:rPr lang="en-US" dirty="0">
                <a:ea typeface="Calibri"/>
                <a:cs typeface="+mn-lt"/>
              </a:rPr>
              <a:t>assesses the effectiveness of the procurement process, are suppliers meeting quality, delivery and compliance standards or other KPI's as agreed. Contracts can be terminated if not met</a:t>
            </a:r>
          </a:p>
          <a:p>
            <a:endParaRPr lang="en-US" dirty="0">
              <a:ea typeface="Calibri"/>
              <a:cs typeface="+mn-lt"/>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18</a:t>
            </a:fld>
            <a:endParaRPr lang="en-GB"/>
          </a:p>
        </p:txBody>
      </p:sp>
    </p:spTree>
    <p:extLst>
      <p:ext uri="{BB962C8B-B14F-4D97-AF65-F5344CB8AC3E}">
        <p14:creationId xmlns:p14="http://schemas.microsoft.com/office/powerpoint/2010/main" val="2875575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32F5E8A8-5E4B-A536-3704-B0E2CF45CCA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F34D545-0AED-BC17-20FF-E9DC6D3F8DF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Refers to a group of individuals or stakeholders involved in the process of making decisions related to purchasing goods or services. This concept is crucial in understanding how decisions are made within organizations, considering the dynamics of multiple influencers and decision criteria.</a:t>
            </a:r>
            <a:endParaRPr lang="en-US" dirty="0"/>
          </a:p>
          <a:p>
            <a:endParaRPr lang="en-GB" dirty="0">
              <a:ea typeface="Calibri"/>
              <a:cs typeface="Calibri"/>
            </a:endParaRPr>
          </a:p>
          <a:p>
            <a:r>
              <a:rPr lang="en-GB" b="1" dirty="0"/>
              <a:t>Key Components of Decision-Making Units</a:t>
            </a:r>
            <a:endParaRPr lang="en-GB" b="1" dirty="0">
              <a:ea typeface="Calibri"/>
              <a:cs typeface="Calibri"/>
            </a:endParaRPr>
          </a:p>
          <a:p>
            <a:r>
              <a:rPr lang="en-GB" i="1" dirty="0"/>
              <a:t>Stakeholders: </a:t>
            </a:r>
            <a:r>
              <a:rPr lang="en-GB" dirty="0"/>
              <a:t>Individuals or groups with a vested interest in the decision outcome.</a:t>
            </a:r>
            <a:endParaRPr lang="en-GB" dirty="0">
              <a:ea typeface="Calibri"/>
              <a:cs typeface="Calibri"/>
            </a:endParaRPr>
          </a:p>
          <a:p>
            <a:r>
              <a:rPr lang="en-GB" i="1" dirty="0"/>
              <a:t>Roles and Responsibilities</a:t>
            </a:r>
            <a:r>
              <a:rPr lang="en-GB" dirty="0"/>
              <a:t>: Defines who within the unit has authority, influence, or expertise in specific aspects of the decision.</a:t>
            </a:r>
            <a:endParaRPr lang="en-GB" dirty="0">
              <a:ea typeface="Calibri"/>
              <a:cs typeface="Calibri"/>
            </a:endParaRPr>
          </a:p>
          <a:p>
            <a:r>
              <a:rPr lang="en-GB" i="1" dirty="0"/>
              <a:t>Decision Criteria: </a:t>
            </a:r>
            <a:r>
              <a:rPr lang="en-GB" dirty="0"/>
              <a:t>Factors considered when evaluating alternatives and making final choices.</a:t>
            </a:r>
            <a:endParaRPr lang="en-GB" dirty="0">
              <a:ea typeface="Calibri"/>
              <a:cs typeface="Calibri"/>
            </a:endParaRPr>
          </a:p>
          <a:p>
            <a:r>
              <a:rPr lang="en-GB" i="1" dirty="0"/>
              <a:t>Decision Process: </a:t>
            </a:r>
            <a:r>
              <a:rPr lang="en-GB" dirty="0"/>
              <a:t>The sequence of steps followed from problem identification to final decision implementation.</a:t>
            </a:r>
            <a:endParaRPr lang="en-GB" dirty="0">
              <a:ea typeface="Calibri"/>
              <a:cs typeface="Calibri"/>
            </a:endParaRPr>
          </a:p>
          <a:p>
            <a:r>
              <a:rPr lang="en-GB" dirty="0">
                <a:hlinkClick r:id="rId3"/>
              </a:rPr>
              <a:t>Understanding Decision-Making Units: Definition, Roles, and Examples - Accounting, Finance, and Money Insights</a:t>
            </a:r>
            <a:endParaRPr lang="en-GB"/>
          </a:p>
          <a:p>
            <a:endParaRPr lang="en-GB" altLang="en-US"/>
          </a:p>
          <a:p>
            <a:r>
              <a:rPr lang="en-GB" altLang="en-US" b="1" dirty="0"/>
              <a:t>Roles</a:t>
            </a:r>
            <a:endParaRPr lang="en-GB" altLang="en-US" b="1" dirty="0">
              <a:ea typeface="Calibri"/>
              <a:cs typeface="Calibri"/>
            </a:endParaRPr>
          </a:p>
          <a:p>
            <a:r>
              <a:rPr lang="en-GB" altLang="en-US" dirty="0"/>
              <a:t>Initiator – A person who first suggests the idea of buying the particular product or service</a:t>
            </a:r>
            <a:endParaRPr lang="en-GB" altLang="en-US" dirty="0">
              <a:ea typeface="Calibri"/>
              <a:cs typeface="Calibri"/>
            </a:endParaRPr>
          </a:p>
          <a:p>
            <a:r>
              <a:rPr lang="en-GB" altLang="en-US" dirty="0"/>
              <a:t>Influencer - A person whose view or advice influences the decision</a:t>
            </a:r>
            <a:endParaRPr lang="en-GB" altLang="en-US" dirty="0">
              <a:ea typeface="Calibri"/>
              <a:cs typeface="Calibri"/>
            </a:endParaRPr>
          </a:p>
          <a:p>
            <a:r>
              <a:rPr lang="en-GB" altLang="en-US" dirty="0"/>
              <a:t>Decider - A person who decides on any component of a buying decision; whether to buy, what to buy, how to buy, or where to buy</a:t>
            </a:r>
            <a:endParaRPr lang="en-GB" altLang="en-US" dirty="0">
              <a:ea typeface="Calibri"/>
              <a:cs typeface="Calibri"/>
            </a:endParaRPr>
          </a:p>
          <a:p>
            <a:r>
              <a:rPr lang="en-GB" altLang="en-US" dirty="0"/>
              <a:t>Buyer - The person who makes the actual purchase</a:t>
            </a:r>
            <a:endParaRPr lang="en-GB" altLang="en-US" dirty="0">
              <a:ea typeface="Calibri"/>
              <a:cs typeface="Calibri"/>
            </a:endParaRPr>
          </a:p>
          <a:p>
            <a:r>
              <a:rPr lang="en-GB" altLang="en-US" dirty="0"/>
              <a:t>User - A person who consumes or uses the product or service.</a:t>
            </a:r>
            <a:endParaRPr lang="en-GB" altLang="en-US" dirty="0">
              <a:ea typeface="Calibri"/>
              <a:cs typeface="Calibri"/>
            </a:endParaRPr>
          </a:p>
          <a:p>
            <a:endParaRPr lang="en-GB" altLang="en-US"/>
          </a:p>
          <a:p>
            <a:r>
              <a:rPr lang="en-GB" altLang="en-US" dirty="0"/>
              <a:t>Wife and husband</a:t>
            </a:r>
            <a:endParaRPr lang="en-GB" altLang="en-US" dirty="0">
              <a:ea typeface="Calibri"/>
              <a:cs typeface="Calibri"/>
            </a:endParaRPr>
          </a:p>
          <a:p>
            <a:r>
              <a:rPr lang="en-GB" altLang="en-US" dirty="0"/>
              <a:t>Parent and child, etc.</a:t>
            </a:r>
            <a:endParaRPr lang="en-GB" altLang="en-US" dirty="0">
              <a:ea typeface="Calibri"/>
              <a:cs typeface="Calibri"/>
            </a:endParaRPr>
          </a:p>
          <a:p>
            <a:endParaRPr lang="en-GB" altLang="en-US" dirty="0">
              <a:ea typeface="Calibri"/>
              <a:cs typeface="Calibri"/>
            </a:endParaRPr>
          </a:p>
          <a:p>
            <a:r>
              <a:rPr lang="en-GB" dirty="0">
                <a:hlinkClick r:id="rId3"/>
              </a:rPr>
              <a:t>Understanding Decision-Making Units: Definition, Roles, and Examples - Accounting, Finance, and Money Insights</a:t>
            </a:r>
            <a:r>
              <a:rPr lang="en-GB" dirty="0"/>
              <a:t> - below</a:t>
            </a:r>
            <a:endParaRPr lang="en-GB" dirty="0">
              <a:ea typeface="Calibri"/>
              <a:cs typeface="Calibri"/>
            </a:endParaRPr>
          </a:p>
          <a:p>
            <a:r>
              <a:rPr lang="en-GB" b="1" dirty="0"/>
              <a:t>Importance of Understanding Decision-Making Units</a:t>
            </a:r>
            <a:endParaRPr lang="en-GB" b="1" dirty="0">
              <a:ea typeface="Calibri"/>
              <a:cs typeface="Calibri"/>
            </a:endParaRPr>
          </a:p>
          <a:p>
            <a:endParaRPr lang="en-GB" b="1" dirty="0"/>
          </a:p>
          <a:p>
            <a:r>
              <a:rPr lang="en-GB" b="1" dirty="0"/>
              <a:t>Significance in Business Operations</a:t>
            </a:r>
            <a:endParaRPr lang="en-GB" b="1" dirty="0">
              <a:ea typeface="Calibri"/>
              <a:cs typeface="Calibri"/>
            </a:endParaRPr>
          </a:p>
          <a:p>
            <a:r>
              <a:rPr lang="en-GB" dirty="0"/>
              <a:t>Complex Decision Processes: Recognizing the diversity of roles helps in understanding how decisions are formulated and executed.</a:t>
            </a:r>
            <a:endParaRPr lang="en-GB" dirty="0">
              <a:ea typeface="Calibri"/>
              <a:cs typeface="Calibri"/>
            </a:endParaRPr>
          </a:p>
          <a:p>
            <a:r>
              <a:rPr lang="en-GB" dirty="0"/>
              <a:t>Influence Mapping: Identifying key influencers ensures that all relevant perspectives are considered in decision-making.</a:t>
            </a:r>
            <a:endParaRPr lang="en-GB" dirty="0">
              <a:ea typeface="Calibri"/>
              <a:cs typeface="Calibri"/>
            </a:endParaRPr>
          </a:p>
          <a:p>
            <a:r>
              <a:rPr lang="en-GB" dirty="0"/>
              <a:t>Efficiency in Decision-Making: Streamlining communication and coordination among decision unit members enhances the efficiency of the decision-making process.</a:t>
            </a:r>
            <a:endParaRPr lang="en-GB" dirty="0">
              <a:ea typeface="Calibri"/>
              <a:cs typeface="Calibri"/>
            </a:endParaRPr>
          </a:p>
          <a:p>
            <a:endParaRPr lang="en-GB" dirty="0">
              <a:ea typeface="Calibri"/>
              <a:cs typeface="Calibri"/>
            </a:endParaRPr>
          </a:p>
          <a:p>
            <a:endParaRPr lang="en-GB" b="1" dirty="0">
              <a:ea typeface="Calibri"/>
              <a:cs typeface="Calibri"/>
            </a:endParaRPr>
          </a:p>
          <a:p>
            <a:r>
              <a:rPr lang="en-GB" b="1" dirty="0"/>
              <a:t>Real-World Applications</a:t>
            </a:r>
            <a:endParaRPr lang="en-GB" b="1" dirty="0">
              <a:ea typeface="Calibri"/>
              <a:cs typeface="Calibri"/>
            </a:endParaRPr>
          </a:p>
          <a:p>
            <a:r>
              <a:rPr lang="en-GB" dirty="0"/>
              <a:t>1. Corporate Purchasing Decision</a:t>
            </a:r>
            <a:endParaRPr lang="en-GB" dirty="0">
              <a:ea typeface="Calibri"/>
              <a:cs typeface="Calibri"/>
            </a:endParaRPr>
          </a:p>
          <a:p>
            <a:r>
              <a:rPr lang="en-GB" dirty="0"/>
              <a:t>Scenario: A company is considering upgrading its manufacturing equipment.</a:t>
            </a:r>
            <a:endParaRPr lang="en-GB" dirty="0">
              <a:ea typeface="Calibri"/>
              <a:cs typeface="Calibri"/>
            </a:endParaRPr>
          </a:p>
          <a:p>
            <a:r>
              <a:rPr lang="en-GB" dirty="0"/>
              <a:t>DMU Composition: Includes engineers (influencers), finance managers (deciders), and procurement officers (buyers).</a:t>
            </a:r>
            <a:endParaRPr lang="en-GB" dirty="0">
              <a:ea typeface="Calibri"/>
              <a:cs typeface="Calibri"/>
            </a:endParaRPr>
          </a:p>
          <a:p>
            <a:r>
              <a:rPr lang="en-GB" dirty="0"/>
              <a:t>Process: Engineers propose technical specifications, finance managers assess financial implications, and procurement officers negotiate with suppliers.</a:t>
            </a:r>
            <a:endParaRPr lang="en-GB" dirty="0">
              <a:ea typeface="Calibri"/>
              <a:cs typeface="Calibri"/>
            </a:endParaRPr>
          </a:p>
          <a:p>
            <a:endParaRPr lang="en-GB" dirty="0"/>
          </a:p>
          <a:p>
            <a:r>
              <a:rPr lang="en-GB" dirty="0"/>
              <a:t>2. Marketing Strategy Development</a:t>
            </a:r>
            <a:endParaRPr lang="en-GB" dirty="0">
              <a:ea typeface="Calibri" panose="020F0502020204030204"/>
              <a:cs typeface="Calibri" panose="020F0502020204030204"/>
            </a:endParaRPr>
          </a:p>
          <a:p>
            <a:r>
              <a:rPr lang="en-GB" dirty="0"/>
              <a:t>Scenario: A marketing team is deciding on a new advertising campaign.</a:t>
            </a:r>
            <a:endParaRPr lang="en-GB" dirty="0">
              <a:ea typeface="Calibri" panose="020F0502020204030204"/>
              <a:cs typeface="Calibri" panose="020F0502020204030204"/>
            </a:endParaRPr>
          </a:p>
          <a:p>
            <a:r>
              <a:rPr lang="en-GB" dirty="0"/>
              <a:t>DMU Composition: Marketing managers (deciders), market researchers (influencers), and creative designers (users).</a:t>
            </a:r>
            <a:endParaRPr lang="en-GB" dirty="0">
              <a:ea typeface="Calibri"/>
              <a:cs typeface="Calibri"/>
            </a:endParaRPr>
          </a:p>
          <a:p>
            <a:endParaRPr lang="en-GB" dirty="0"/>
          </a:p>
          <a:p>
            <a:r>
              <a:rPr lang="en-GB" dirty="0"/>
              <a:t>Process: Market researchers provide consumer insights, creative designers propose campaign concepts, and marketing managers make the final decision.</a:t>
            </a:r>
            <a:endParaRPr lang="en-GB" dirty="0">
              <a:ea typeface="Calibri" panose="020F0502020204030204"/>
              <a:cs typeface="Calibri" panose="020F0502020204030204"/>
            </a:endParaRPr>
          </a:p>
          <a:p>
            <a:r>
              <a:rPr lang="en-GB" dirty="0"/>
              <a:t>Challenges in Decision-Making Units</a:t>
            </a:r>
            <a:endParaRPr lang="en-GB" dirty="0">
              <a:ea typeface="Calibri"/>
              <a:cs typeface="Calibri"/>
            </a:endParaRPr>
          </a:p>
          <a:p>
            <a:endParaRPr lang="en-GB" dirty="0">
              <a:ea typeface="Calibri"/>
              <a:cs typeface="Calibri"/>
            </a:endParaRPr>
          </a:p>
          <a:p>
            <a:endParaRPr lang="en-GB" b="1" dirty="0">
              <a:ea typeface="Calibri"/>
              <a:cs typeface="Calibri"/>
            </a:endParaRPr>
          </a:p>
          <a:p>
            <a:endParaRPr lang="en-GB" dirty="0"/>
          </a:p>
          <a:p>
            <a:endParaRPr lang="en-GB" dirty="0">
              <a:ea typeface="Calibri" panose="020F0502020204030204"/>
              <a:cs typeface="Calibri" panose="020F0502020204030204"/>
            </a:endParaRPr>
          </a:p>
        </p:txBody>
      </p:sp>
      <p:sp>
        <p:nvSpPr>
          <p:cNvPr id="35844" name="Slide Number Placeholder 3">
            <a:extLst>
              <a:ext uri="{FF2B5EF4-FFF2-40B4-BE49-F238E27FC236}">
                <a16:creationId xmlns:a16="http://schemas.microsoft.com/office/drawing/2014/main" id="{ABC5D5FA-5C31-EF07-DBC1-0C692AA12C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9ED659-9D86-445A-BE5F-6E54FCCC257B}" type="slidenum">
              <a:rPr lang="en-GB" altLang="en-US" smtClean="0"/>
              <a:pPr/>
              <a:t>19</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Considerations to Address</a:t>
            </a:r>
            <a:endParaRPr lang="en-GB" dirty="0">
              <a:solidFill>
                <a:srgbClr val="444444"/>
              </a:solidFill>
            </a:endParaRPr>
          </a:p>
          <a:p>
            <a:r>
              <a:rPr lang="en-GB" i="1"/>
              <a:t>Conflict of Interest:</a:t>
            </a:r>
            <a:r>
              <a:rPr lang="en-GB"/>
              <a:t> Balancing diverse viewpoints and interests within the unit can lead to conflicts.</a:t>
            </a:r>
            <a:endParaRPr lang="en-GB" dirty="0">
              <a:solidFill>
                <a:srgbClr val="444444"/>
              </a:solidFill>
            </a:endParaRPr>
          </a:p>
          <a:p>
            <a:r>
              <a:rPr lang="en-GB" i="1"/>
              <a:t>Information Asymmetry:</a:t>
            </a:r>
            <a:r>
              <a:rPr lang="en-GB"/>
              <a:t> Unequal access to information among stakeholders may affect decision quality.</a:t>
            </a:r>
            <a:endParaRPr lang="en-GB" dirty="0">
              <a:solidFill>
                <a:srgbClr val="444444"/>
              </a:solidFill>
            </a:endParaRPr>
          </a:p>
          <a:p>
            <a:r>
              <a:rPr lang="en-GB" i="1"/>
              <a:t>Decision Consensus: </a:t>
            </a:r>
            <a:r>
              <a:rPr lang="en-GB"/>
              <a:t>Achieving consensus among stakeholders with different priorities and preferences can be challenging.</a:t>
            </a:r>
            <a:endParaRPr lang="en-GB" dirty="0">
              <a:solidFill>
                <a:srgbClr val="444444"/>
              </a:solidFill>
            </a:endParaRPr>
          </a:p>
          <a:p>
            <a:r>
              <a:rPr lang="en-GB" i="1"/>
              <a:t>Decision Accountability:</a:t>
            </a:r>
            <a:r>
              <a:rPr lang="en-GB"/>
              <a:t> Ensuring clear accountability for decisions made within the unit to avoid ambiguity.</a:t>
            </a:r>
            <a:endParaRPr lang="en-GB" dirty="0">
              <a:solidFill>
                <a:srgbClr val="444444"/>
              </a:solidFill>
            </a:endParaRPr>
          </a:p>
          <a:p>
            <a:endParaRPr lang="en-GB" dirty="0">
              <a:solidFill>
                <a:srgbClr val="444444"/>
              </a:solidFill>
            </a:endParaRPr>
          </a:p>
          <a:p>
            <a:endParaRPr lang="en-GB" dirty="0">
              <a:solidFill>
                <a:srgbClr val="444444"/>
              </a:solidFill>
            </a:endParaRPr>
          </a:p>
          <a:p>
            <a:r>
              <a:rPr lang="en-GB"/>
              <a:t>Understanding Decision-Making Units is essential for navigating complex decision processes within organizations. By recognizing the roles, responsibilities, and dynamics of stakeholders involved, businesses can streamline decision-making, enhance efficiency, and improve outcomes. From initiating decisions to executing them and evaluating their success, each role within the DMU contributes uniquely to the overall process. As organizations continue to evolve, the ability to effectively manage decision-making units will remain critical in achieving strategic objectives and maintaining competitive advantage in dynamic business environments.</a:t>
            </a:r>
            <a:endParaRPr lang="en-GB" dirty="0">
              <a:solidFill>
                <a:srgbClr val="444444"/>
              </a:solidFill>
            </a:endParaRPr>
          </a:p>
          <a:p>
            <a:endParaRPr lang="en-GB"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20</a:t>
            </a:fld>
            <a:endParaRPr lang="en-GB"/>
          </a:p>
        </p:txBody>
      </p:sp>
    </p:spTree>
    <p:extLst>
      <p:ext uri="{BB962C8B-B14F-4D97-AF65-F5344CB8AC3E}">
        <p14:creationId xmlns:p14="http://schemas.microsoft.com/office/powerpoint/2010/main" val="14726232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9548EF4-6D85-1BF8-C615-3E10DA39D9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DE7767FE-527E-85F5-7954-9117A9EF59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Consumer purchases are influenced strongly by cultural, social, personal, and psychological characteristics, as shown here. This is the individual.</a:t>
            </a:r>
          </a:p>
          <a:p>
            <a:endParaRPr lang="en-US" altLang="en-US"/>
          </a:p>
          <a:p>
            <a:r>
              <a:rPr lang="en-US" altLang="en-US" dirty="0"/>
              <a:t>For the most part, marketers cannot control such factors, but they must take them into account.</a:t>
            </a:r>
            <a:endParaRPr lang="en-US" altLang="en-US" dirty="0">
              <a:ea typeface="Calibri"/>
              <a:cs typeface="Calibri"/>
            </a:endParaRPr>
          </a:p>
          <a:p>
            <a:endParaRPr lang="en-US" altLang="en-US" dirty="0">
              <a:ea typeface="Calibri"/>
              <a:cs typeface="Calibri"/>
            </a:endParaRPr>
          </a:p>
          <a:p>
            <a:endParaRPr lang="en-US" altLang="en-US" b="1" dirty="0">
              <a:ea typeface="Calibri"/>
              <a:cs typeface="Calibri"/>
            </a:endParaRPr>
          </a:p>
          <a:p>
            <a:endParaRPr lang="en-US" altLang="en-US" dirty="0">
              <a:ea typeface="Calibri"/>
              <a:cs typeface="Calibri"/>
            </a:endParaRPr>
          </a:p>
          <a:p>
            <a:endParaRPr lang="en-US" altLang="en-US" dirty="0">
              <a:ea typeface="Calibri"/>
              <a:cs typeface="Calibri"/>
            </a:endParaRPr>
          </a:p>
          <a:p>
            <a:endParaRPr lang="en-US" altLang="en-US" b="1" dirty="0">
              <a:ea typeface="Calibri"/>
              <a:cs typeface="Calibri"/>
            </a:endParaRPr>
          </a:p>
          <a:p>
            <a:endParaRPr lang="en-US" altLang="en-US" dirty="0">
              <a:ea typeface="Calibri"/>
              <a:cs typeface="Calibri"/>
            </a:endParaRPr>
          </a:p>
          <a:p>
            <a:endParaRPr lang="en-US" altLang="en-US" dirty="0">
              <a:ea typeface="Calibri"/>
              <a:cs typeface="Calibri"/>
            </a:endParaRPr>
          </a:p>
        </p:txBody>
      </p:sp>
      <p:sp>
        <p:nvSpPr>
          <p:cNvPr id="17412" name="Slide Number Placeholder 3">
            <a:extLst>
              <a:ext uri="{FF2B5EF4-FFF2-40B4-BE49-F238E27FC236}">
                <a16:creationId xmlns:a16="http://schemas.microsoft.com/office/drawing/2014/main" id="{26B875DC-6927-CEDC-E4A7-3E0D3CE6B3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9BE03DA-EE90-4902-AFB7-FC391D8A2D95}" type="slidenum">
              <a:rPr lang="en-US" altLang="en-US" smtClean="0">
                <a:ea typeface="ヒラギノ角ゴ Pro W3"/>
                <a:cs typeface="ヒラギノ角ゴ Pro W3"/>
              </a:rPr>
              <a:pPr>
                <a:spcBef>
                  <a:spcPct val="0"/>
                </a:spcBef>
              </a:pPr>
              <a:t>20</a:t>
            </a:fld>
            <a:endParaRPr lang="en-US" altLang="en-US">
              <a:ea typeface="ヒラギノ角ゴ Pro W3"/>
              <a:cs typeface="ヒラギノ角ゴ Pro W3"/>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EB8B323-511E-F783-A44C-3C05429A930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4B0579D4-F119-3AE6-9A29-55AA0D0D56E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Global v local is an important factor in marketing planning and one which is affected by cultural influences. These can include language, religion, beliefs &amp; social norms. </a:t>
            </a:r>
          </a:p>
          <a:p>
            <a:endParaRPr lang="en-GB" altLang="en-US" dirty="0">
              <a:ea typeface="Calibri"/>
              <a:cs typeface="Calibri"/>
            </a:endParaRPr>
          </a:p>
          <a:p>
            <a:r>
              <a:rPr lang="en-US" b="1" dirty="0"/>
              <a:t>Cultural</a:t>
            </a:r>
            <a:r>
              <a:rPr lang="en-US" dirty="0"/>
              <a:t> – traditions, taboos, values and attitudes – provides framework within which your lifestyle develops. </a:t>
            </a:r>
            <a:endParaRPr lang="en-GB" dirty="0"/>
          </a:p>
          <a:p>
            <a:endParaRPr lang="en-US" dirty="0"/>
          </a:p>
          <a:p>
            <a:r>
              <a:rPr lang="en-US" dirty="0"/>
              <a:t>Social class – spoke about this before – people within the same social class can still have very different buying patterns. Geographic locations – regional differences</a:t>
            </a:r>
            <a:endParaRPr lang="en-GB" dirty="0">
              <a:ea typeface="Calibri"/>
              <a:cs typeface="Calibri"/>
            </a:endParaRPr>
          </a:p>
          <a:p>
            <a:endParaRPr lang="en-GB" altLang="en-US" dirty="0">
              <a:ea typeface="Calibri" panose="020F0502020204030204"/>
              <a:cs typeface="Calibri" panose="020F0502020204030204"/>
            </a:endParaRPr>
          </a:p>
          <a:p>
            <a:r>
              <a:rPr lang="en-GB" altLang="en-US" b="1" dirty="0">
                <a:ea typeface="Calibri" panose="020F0502020204030204"/>
                <a:cs typeface="Calibri" panose="020F0502020204030204"/>
              </a:rPr>
              <a:t>Culture</a:t>
            </a:r>
            <a:endParaRPr lang="en-GB" b="1" dirty="0"/>
          </a:p>
          <a:p>
            <a:r>
              <a:rPr lang="en-GB" dirty="0"/>
              <a:t> Culture is a reflection of its traditions, norms, values, and customs. The shopping habits of individuals are particularly shaped by these factors. Consumer </a:t>
            </a:r>
            <a:r>
              <a:rPr lang="en-GB" dirty="0" err="1"/>
              <a:t>behavior</a:t>
            </a:r>
            <a:r>
              <a:rPr lang="en-GB" dirty="0"/>
              <a:t> depends on attitudes, motives, experiences, perceptions, values, self-concept, culture, family, profession, and reference groups of society.</a:t>
            </a:r>
            <a:endParaRPr lang="en-GB" dirty="0">
              <a:ea typeface="Calibri"/>
              <a:cs typeface="Calibri"/>
            </a:endParaRPr>
          </a:p>
          <a:p>
            <a:r>
              <a:rPr lang="en-GB" dirty="0"/>
              <a:t>In order to understand the consumer mindset, therefore, it is critical to know the cultural aspects that they practice. This culture is not just limited to the traditions and customs, it also includes consumers’ thinking style, likes, dislike, language, customs, tools, feelings, and attitudes.</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dirty="0">
                <a:ea typeface="Calibri" panose="020F0502020204030204"/>
                <a:cs typeface="Calibri" panose="020F0502020204030204"/>
              </a:rPr>
              <a:t>Global – different countries have different cultures however there can be similarities between certain countries that can make it easier for marketers to target more than one country with the same tagline or product.  For instance, number four is considered unlucky in Japan, which is why most of the items sold in the country are sold in a group of five. </a:t>
            </a:r>
          </a:p>
          <a:p>
            <a:r>
              <a:rPr lang="en-GB" dirty="0"/>
              <a:t>Culture determines the consumer’s experiences, beliefs, and values, which in turn is directly linked to attitudes, emotions, social norms, intentions, and </a:t>
            </a:r>
            <a:r>
              <a:rPr lang="en-GB" dirty="0" err="1"/>
              <a:t>behaviors</a:t>
            </a:r>
            <a:r>
              <a:rPr lang="en-GB" dirty="0"/>
              <a:t>. Personal culture represents the local area. For instance, the people residing in several states in a specific area of South America have similar cultural habits.</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altLang="en-US" b="1" dirty="0">
                <a:ea typeface="Calibri" panose="020F0502020204030204"/>
                <a:cs typeface="Calibri" panose="020F0502020204030204"/>
              </a:rPr>
              <a:t>Sub Culture</a:t>
            </a:r>
            <a:r>
              <a:rPr lang="en-GB" altLang="en-US" dirty="0">
                <a:ea typeface="Calibri" panose="020F0502020204030204"/>
                <a:cs typeface="Calibri" panose="020F0502020204030204"/>
              </a:rPr>
              <a:t> -</a:t>
            </a:r>
          </a:p>
          <a:p>
            <a:r>
              <a:rPr lang="en-GB" dirty="0"/>
              <a:t>Subcultures are smaller, specialized cultural groups within a larger society that share unique values, beliefs, interests, and </a:t>
            </a:r>
            <a:r>
              <a:rPr lang="en-GB" dirty="0" err="1"/>
              <a:t>behaviors</a:t>
            </a:r>
            <a:r>
              <a:rPr lang="en-GB" dirty="0"/>
              <a:t>. They often form around shared characteristics or interests, such as age, ethnicity, hobbies, or lifestyles.</a:t>
            </a:r>
            <a:endParaRPr lang="en-GB" dirty="0">
              <a:ea typeface="Calibri"/>
              <a:cs typeface="Calibri"/>
            </a:endParaRPr>
          </a:p>
          <a:p>
            <a:endParaRPr lang="en-GB" dirty="0"/>
          </a:p>
          <a:p>
            <a:r>
              <a:rPr lang="en-GB" i="1" dirty="0"/>
              <a:t> Examples of Subcultures</a:t>
            </a:r>
            <a:endParaRPr lang="en-GB" i="1" dirty="0">
              <a:ea typeface="Calibri"/>
              <a:cs typeface="Calibri"/>
            </a:endParaRPr>
          </a:p>
          <a:p>
            <a:r>
              <a:rPr lang="en-GB"/>
              <a:t>Subcultures can encompass a wide range of groups, including:</a:t>
            </a:r>
          </a:p>
          <a:p>
            <a:r>
              <a:rPr lang="en-GB" u="sng"/>
              <a:t>Generational Subcultures</a:t>
            </a:r>
            <a:r>
              <a:rPr lang="en-GB"/>
              <a:t>: e.g., Baby Boomers, Millennials, Generation Z.</a:t>
            </a:r>
          </a:p>
          <a:p>
            <a:r>
              <a:rPr lang="en-GB" u="sng"/>
              <a:t>Ethnic and Cultural Subcultures:</a:t>
            </a:r>
            <a:r>
              <a:rPr lang="en-GB"/>
              <a:t> e.g., Hispanic Americans, Asian Americans, LGBTQ+ communities.</a:t>
            </a:r>
          </a:p>
          <a:p>
            <a:r>
              <a:rPr lang="en-GB" u="sng"/>
              <a:t>Religious Subcultures:</a:t>
            </a:r>
            <a:r>
              <a:rPr lang="en-GB"/>
              <a:t> e.g., various religious groups and denominations.</a:t>
            </a:r>
          </a:p>
          <a:p>
            <a:r>
              <a:rPr lang="en-GB" u="sng" dirty="0"/>
              <a:t>Interest-Based Subcultures</a:t>
            </a:r>
            <a:r>
              <a:rPr lang="en-GB" dirty="0"/>
              <a:t>: e.g., sports enthusiasts, gamers, eco-conscious consumers.</a:t>
            </a:r>
            <a:endParaRPr lang="en-GB" dirty="0">
              <a:ea typeface="Calibri"/>
              <a:cs typeface="Calibri"/>
            </a:endParaRPr>
          </a:p>
          <a:p>
            <a:endParaRPr lang="en-GB" dirty="0"/>
          </a:p>
          <a:p>
            <a:r>
              <a:rPr lang="en-GB" b="1"/>
              <a:t>The Influence of Subcultures on Consumer Behavior</a:t>
            </a:r>
            <a:endParaRPr lang="en-GB" b="1">
              <a:ea typeface="Calibri"/>
              <a:cs typeface="Calibri"/>
            </a:endParaRPr>
          </a:p>
          <a:p>
            <a:r>
              <a:rPr lang="en-GB"/>
              <a:t>1. Distinct Consumer Preferences</a:t>
            </a:r>
          </a:p>
          <a:p>
            <a:r>
              <a:rPr lang="en-GB" dirty="0"/>
              <a:t>Subcultures often have unique preferences and tastes that differ from the mainstream culture. For example, a subculture of fitness enthusiasts may prioritize health-conscious products and services.</a:t>
            </a:r>
            <a:endParaRPr lang="en-GB" dirty="0">
              <a:ea typeface="Calibri"/>
              <a:cs typeface="Calibri"/>
            </a:endParaRPr>
          </a:p>
          <a:p>
            <a:endParaRPr lang="en-GB" dirty="0"/>
          </a:p>
          <a:p>
            <a:r>
              <a:rPr lang="en-GB" dirty="0"/>
              <a:t>2. Behavioural Patterns</a:t>
            </a:r>
            <a:endParaRPr lang="en-GB" dirty="0">
              <a:ea typeface="Calibri"/>
              <a:cs typeface="Calibri"/>
            </a:endParaRPr>
          </a:p>
          <a:p>
            <a:r>
              <a:rPr lang="en-GB" dirty="0"/>
              <a:t>Subcultures can exhibit distinct </a:t>
            </a:r>
            <a:r>
              <a:rPr lang="en-GB" dirty="0" err="1"/>
              <a:t>behavioral</a:t>
            </a:r>
            <a:r>
              <a:rPr lang="en-GB" dirty="0"/>
              <a:t> patterns, such as purchasing habits, brand loyalty, and communication styles. Marketers must understand and adapt to these patterns.</a:t>
            </a:r>
            <a:endParaRPr lang="en-GB" dirty="0">
              <a:ea typeface="Calibri"/>
              <a:cs typeface="Calibri"/>
            </a:endParaRPr>
          </a:p>
          <a:p>
            <a:endParaRPr lang="en-GB" dirty="0"/>
          </a:p>
          <a:p>
            <a:r>
              <a:rPr lang="en-GB"/>
              <a:t>3. Identity and Belonging</a:t>
            </a:r>
          </a:p>
          <a:p>
            <a:r>
              <a:rPr lang="en-GB" dirty="0"/>
              <a:t>Membership in a subculture provides individuals with a sense of identity and belonging. They may seek products and brands that align with their subcultural identity.</a:t>
            </a:r>
            <a:endParaRPr lang="en-GB" dirty="0">
              <a:ea typeface="Calibri"/>
              <a:cs typeface="Calibri"/>
            </a:endParaRPr>
          </a:p>
          <a:p>
            <a:endParaRPr lang="en-GB" dirty="0"/>
          </a:p>
          <a:p>
            <a:r>
              <a:rPr lang="en-GB" dirty="0"/>
              <a:t>4. Influence on Trends</a:t>
            </a:r>
            <a:endParaRPr lang="en-GB" dirty="0">
              <a:ea typeface="Calibri"/>
              <a:cs typeface="Calibri"/>
            </a:endParaRPr>
          </a:p>
          <a:p>
            <a:r>
              <a:rPr lang="en-GB" dirty="0"/>
              <a:t>Subcultures often play a role in shaping trends and popular culture. What is embraced by a subculture can eventually become mainstream.</a:t>
            </a:r>
            <a:endParaRPr lang="en-GB" dirty="0">
              <a:ea typeface="Calibri"/>
              <a:cs typeface="Calibri"/>
            </a:endParaRPr>
          </a:p>
          <a:p>
            <a:endParaRPr lang="en-GB" dirty="0"/>
          </a:p>
          <a:p>
            <a:r>
              <a:rPr lang="en-GB" dirty="0"/>
              <a:t>5. Communication Channels</a:t>
            </a:r>
            <a:endParaRPr lang="en-GB" dirty="0">
              <a:ea typeface="Calibri"/>
              <a:cs typeface="Calibri"/>
            </a:endParaRPr>
          </a:p>
          <a:p>
            <a:r>
              <a:rPr lang="en-GB" dirty="0"/>
              <a:t>Subcultures may have their own preferred communication channels and media. Effective marketing requires targeting the channels that resonate with the subculture.</a:t>
            </a:r>
            <a:endParaRPr lang="en-GB" dirty="0">
              <a:ea typeface="Calibri"/>
              <a:cs typeface="Calibri"/>
            </a:endParaRPr>
          </a:p>
          <a:p>
            <a:endParaRPr lang="en-GB" dirty="0"/>
          </a:p>
          <a:p>
            <a:r>
              <a:rPr lang="en-GB" dirty="0"/>
              <a:t>Marketing to Subcultures</a:t>
            </a:r>
            <a:endParaRPr lang="en-GB" dirty="0">
              <a:ea typeface="Calibri"/>
              <a:cs typeface="Calibri"/>
            </a:endParaRPr>
          </a:p>
          <a:p>
            <a:r>
              <a:rPr lang="en-GB" dirty="0"/>
              <a:t>1. Research and Understanding</a:t>
            </a:r>
            <a:endParaRPr lang="en-GB" dirty="0">
              <a:ea typeface="Calibri"/>
              <a:cs typeface="Calibri"/>
            </a:endParaRPr>
          </a:p>
          <a:p>
            <a:r>
              <a:rPr lang="en-GB" dirty="0"/>
              <a:t>In-depth research and understanding of the specific subculture are essential. Marketers should immerse themselves in the subculture’s values, interests, and language.</a:t>
            </a:r>
            <a:endParaRPr lang="en-GB" dirty="0">
              <a:ea typeface="Calibri"/>
              <a:cs typeface="Calibri"/>
            </a:endParaRPr>
          </a:p>
          <a:p>
            <a:r>
              <a:rPr lang="en-GB" dirty="0"/>
              <a:t>2. Tailored Messaging</a:t>
            </a:r>
            <a:endParaRPr lang="en-GB" dirty="0">
              <a:ea typeface="Calibri"/>
              <a:cs typeface="Calibri"/>
            </a:endParaRPr>
          </a:p>
          <a:p>
            <a:r>
              <a:rPr lang="en-GB" dirty="0"/>
              <a:t>Tailor marketing messages to resonate with the subculture’s values and preferences. Authenticity is crucial; subcultures can be sensitive to perceived exploitation.</a:t>
            </a:r>
            <a:endParaRPr lang="en-GB" dirty="0">
              <a:ea typeface="Calibri"/>
              <a:cs typeface="Calibri"/>
            </a:endParaRPr>
          </a:p>
          <a:p>
            <a:r>
              <a:rPr lang="en-GB" dirty="0"/>
              <a:t>3. Inclusivity and Representation</a:t>
            </a:r>
            <a:endParaRPr lang="en-GB" dirty="0">
              <a:ea typeface="Calibri"/>
              <a:cs typeface="Calibri"/>
            </a:endParaRPr>
          </a:p>
          <a:p>
            <a:r>
              <a:rPr lang="en-GB" dirty="0"/>
              <a:t>Embrace inclusivity and representation in marketing campaigns. Include diverse voices and perspectives from the subculture to build trust and authenticity.</a:t>
            </a:r>
            <a:endParaRPr lang="en-GB" dirty="0">
              <a:ea typeface="Calibri"/>
              <a:cs typeface="Calibri"/>
            </a:endParaRPr>
          </a:p>
          <a:p>
            <a:r>
              <a:rPr lang="en-GB" dirty="0"/>
              <a:t>4. Subculture-Specific Events</a:t>
            </a:r>
            <a:endParaRPr lang="en-GB" dirty="0">
              <a:ea typeface="Calibri"/>
              <a:cs typeface="Calibri"/>
            </a:endParaRPr>
          </a:p>
          <a:p>
            <a:r>
              <a:rPr lang="en-GB" dirty="0"/>
              <a:t>Participate in or sponsor events, gatherings, or initiatives that are relevant to the subculture. This can enhance brand visibility and credibility.</a:t>
            </a:r>
            <a:endParaRPr lang="en-GB" dirty="0">
              <a:ea typeface="Calibri"/>
              <a:cs typeface="Calibri"/>
            </a:endParaRPr>
          </a:p>
          <a:p>
            <a:endParaRPr lang="en-GB" b="1" dirty="0">
              <a:ea typeface="Calibri"/>
              <a:cs typeface="Calibri"/>
            </a:endParaRPr>
          </a:p>
          <a:p>
            <a:r>
              <a:rPr lang="en-GB" b="1" dirty="0"/>
              <a:t>Conclusion</a:t>
            </a:r>
            <a:endParaRPr lang="en-GB" b="1" dirty="0">
              <a:ea typeface="Calibri"/>
              <a:cs typeface="Calibri"/>
            </a:endParaRPr>
          </a:p>
          <a:p>
            <a:r>
              <a:rPr lang="en-GB" dirty="0"/>
              <a:t>Subcultures are not to be overlooked in the study of consumer behaviour. Their influence is potent, shaping consumer preferences, behaviours, and trends. For businesses and marketers, recognizing and respecting subcultures is not just a matter of inclusivity; it’s a strategic imperative. By understanding the unique characteristics and values of subcultures, companies can create marketing strategies that resonate deeply with these niche communities, building brand loyalty and trust.</a:t>
            </a:r>
            <a:endParaRPr lang="en-GB" dirty="0">
              <a:ea typeface="Calibri"/>
              <a:cs typeface="Calibri"/>
            </a:endParaRPr>
          </a:p>
          <a:p>
            <a:endParaRPr lang="en-GB" dirty="0">
              <a:ea typeface="Calibri"/>
              <a:cs typeface="Calibri"/>
            </a:endParaRPr>
          </a:p>
          <a:p>
            <a:r>
              <a:rPr lang="en-GB" dirty="0">
                <a:hlinkClick r:id="rId3"/>
              </a:rPr>
              <a:t>Subcultures and Their Influence on Consumer Behavior • MBA Notes by TheMBA.Institute</a:t>
            </a:r>
            <a:endParaRPr lang="en-GB"/>
          </a:p>
          <a:p>
            <a:endParaRPr lang="en-GB" altLang="en-US" dirty="0">
              <a:ea typeface="Calibri" panose="020F0502020204030204"/>
              <a:cs typeface="Calibri" panose="020F0502020204030204"/>
            </a:endParaRPr>
          </a:p>
          <a:p>
            <a:endParaRPr lang="en-GB" altLang="en-US" dirty="0">
              <a:ea typeface="Calibri" panose="020F0502020204030204"/>
              <a:cs typeface="Calibri" panose="020F0502020204030204"/>
            </a:endParaRPr>
          </a:p>
        </p:txBody>
      </p:sp>
      <p:sp>
        <p:nvSpPr>
          <p:cNvPr id="19460" name="Slide Number Placeholder 3">
            <a:extLst>
              <a:ext uri="{FF2B5EF4-FFF2-40B4-BE49-F238E27FC236}">
                <a16:creationId xmlns:a16="http://schemas.microsoft.com/office/drawing/2014/main" id="{35A14227-6873-6D82-03E6-B7F2269FD6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7876C31-8286-4967-8CEA-C2137E20BB9B}" type="slidenum">
              <a:rPr lang="en-GB" altLang="en-US" smtClean="0"/>
              <a:pPr/>
              <a:t>21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A9D07-696D-D023-7107-2879F36CC0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657C47-6F19-629B-FD35-C061D19F24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D21ED4-FB87-1829-FD8A-233D26D7CE62}"/>
              </a:ext>
            </a:extLst>
          </p:cNvPr>
          <p:cNvSpPr>
            <a:spLocks noGrp="1"/>
          </p:cNvSpPr>
          <p:nvPr>
            <p:ph type="body" idx="1"/>
          </p:nvPr>
        </p:nvSpPr>
        <p:spPr/>
        <p:txBody>
          <a:bodyPr/>
          <a:lstStyle/>
          <a:p>
            <a:endParaRPr lang="en-US" dirty="0">
              <a:ea typeface="Calibri"/>
              <a:cs typeface="Calibri"/>
            </a:endParaRPr>
          </a:p>
        </p:txBody>
      </p:sp>
      <p:sp>
        <p:nvSpPr>
          <p:cNvPr id="4" name="Slide Number Placeholder 3">
            <a:extLst>
              <a:ext uri="{FF2B5EF4-FFF2-40B4-BE49-F238E27FC236}">
                <a16:creationId xmlns:a16="http://schemas.microsoft.com/office/drawing/2014/main" id="{4E7CC88A-C715-78CA-93AC-C143CA3965A6}"/>
              </a:ext>
            </a:extLst>
          </p:cNvPr>
          <p:cNvSpPr>
            <a:spLocks noGrp="1"/>
          </p:cNvSpPr>
          <p:nvPr>
            <p:ph type="sldNum" sz="quarter" idx="5"/>
          </p:nvPr>
        </p:nvSpPr>
        <p:spPr/>
        <p:txBody>
          <a:bodyPr/>
          <a:lstStyle/>
          <a:p>
            <a:fld id="{F6B8B7B6-E3BA-4A0D-9A2A-6CFC733A398F}" type="slidenum">
              <a:rPr lang="en-GB" smtClean="0"/>
              <a:t>21</a:t>
            </a:fld>
            <a:endParaRPr lang="en-GB"/>
          </a:p>
        </p:txBody>
      </p:sp>
    </p:spTree>
    <p:extLst>
      <p:ext uri="{BB962C8B-B14F-4D97-AF65-F5344CB8AC3E}">
        <p14:creationId xmlns:p14="http://schemas.microsoft.com/office/powerpoint/2010/main" val="34382533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Social reference groups – group of people who influence an individuals attitude or </a:t>
            </a:r>
            <a:r>
              <a:rPr lang="en-US" err="1"/>
              <a:t>behaviour</a:t>
            </a:r>
            <a:r>
              <a:rPr lang="en-US"/>
              <a:t> – family, friends, work colleagues or influencers and celebrities in todays social media world.</a:t>
            </a:r>
          </a:p>
        </p:txBody>
      </p:sp>
      <p:sp>
        <p:nvSpPr>
          <p:cNvPr id="4" name="Slide Number Placeholder 3"/>
          <p:cNvSpPr>
            <a:spLocks noGrp="1"/>
          </p:cNvSpPr>
          <p:nvPr>
            <p:ph type="sldNum" sz="quarter" idx="5"/>
          </p:nvPr>
        </p:nvSpPr>
        <p:spPr/>
        <p:txBody>
          <a:bodyPr/>
          <a:lstStyle/>
          <a:p>
            <a:fld id="{F6B8B7B6-E3BA-4A0D-9A2A-6CFC733A398F}" type="slidenum">
              <a:rPr lang="en-GB" smtClean="0"/>
              <a:t>25</a:t>
            </a:fld>
            <a:endParaRPr lang="en-GB"/>
          </a:p>
        </p:txBody>
      </p:sp>
    </p:spTree>
    <p:extLst>
      <p:ext uri="{BB962C8B-B14F-4D97-AF65-F5344CB8AC3E}">
        <p14:creationId xmlns:p14="http://schemas.microsoft.com/office/powerpoint/2010/main" val="27991452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a:t>Personal Criteria – self image – what brands we want to be seen in or do we not care? </a:t>
            </a:r>
            <a:endParaRPr lang="en-US" dirty="0"/>
          </a:p>
          <a:p>
            <a:r>
              <a:rPr lang="en-US"/>
              <a:t>Risk adverse individuals may prefer to choose "Safe/known" brands, ethical beliefs – sustainability, give back to society, fare trade goods etc.</a:t>
            </a:r>
            <a:endParaRPr lang="en-US" dirty="0"/>
          </a:p>
          <a:p>
            <a:r>
              <a:rPr lang="en-US"/>
              <a:t>Emotions - what makes you feel good, pride or pleasure. </a:t>
            </a:r>
            <a:endParaRPr lang="en-US" dirty="0"/>
          </a:p>
          <a:p>
            <a:r>
              <a:rPr lang="en-US"/>
              <a:t>Lifestyle – pattern of living as expressed in a persons interests, activities and opinions. - think about emergences of on-the-go food and drink but has also now developed to Fresh/Gusto - no waste, good quality food, nutritional etc.</a:t>
            </a:r>
            <a:endParaRPr lang="en-US" dirty="0"/>
          </a:p>
          <a:p>
            <a:r>
              <a:rPr lang="en-US"/>
              <a:t>Age – different ages have different needs and buying patterns.</a:t>
            </a:r>
            <a:endParaRPr lang="en-US" dirty="0"/>
          </a:p>
          <a:p>
            <a:r>
              <a:rPr lang="en-US" dirty="0"/>
              <a:t>Economic – economy can drive decisions, earnings etc.</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26</a:t>
            </a:fld>
            <a:endParaRPr lang="en-GB"/>
          </a:p>
        </p:txBody>
      </p:sp>
    </p:spTree>
    <p:extLst>
      <p:ext uri="{BB962C8B-B14F-4D97-AF65-F5344CB8AC3E}">
        <p14:creationId xmlns:p14="http://schemas.microsoft.com/office/powerpoint/2010/main" val="16075231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2DEF4EA-2064-BD96-48A7-55FD5E0BF2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DB037BA5-F833-6327-2797-4B628B70E3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b="1" dirty="0" err="1"/>
              <a:t>Pyschological</a:t>
            </a:r>
            <a:r>
              <a:rPr lang="en-US" b="1" dirty="0"/>
              <a:t> –</a:t>
            </a:r>
            <a:r>
              <a:rPr lang="en-US" dirty="0"/>
              <a:t> motivation – lies in the relationship between needs, drives and goals (</a:t>
            </a:r>
            <a:r>
              <a:rPr lang="en-US" dirty="0" err="1"/>
              <a:t>luthanas</a:t>
            </a:r>
            <a:r>
              <a:rPr lang="en-US" dirty="0"/>
              <a:t>, 2001) What motivates you – cost, quality, status etc.</a:t>
            </a:r>
          </a:p>
          <a:p>
            <a:endParaRPr lang="en-US" dirty="0">
              <a:ea typeface="Calibri"/>
              <a:cs typeface="Calibri"/>
            </a:endParaRPr>
          </a:p>
          <a:p>
            <a:endParaRPr lang="en-US" altLang="en-US" dirty="0"/>
          </a:p>
          <a:p>
            <a:r>
              <a:rPr lang="en-US" altLang="en-US" dirty="0"/>
              <a:t>Maslow sought to explain why people are driven by particular needs at particular times. Why does one person spend a lot of time and energy on personal safety and another on gaining the esteem of others? Maslow’s answer is that human needs are arranged in a hierarchy, as shown in Figure 5.4, from the most pressing at the bottom to the least pressing at the top. They include </a:t>
            </a:r>
            <a:r>
              <a:rPr lang="en-US" altLang="en-US" i="1" dirty="0"/>
              <a:t>physiological</a:t>
            </a:r>
            <a:r>
              <a:rPr lang="en-US" altLang="en-US" dirty="0"/>
              <a:t> needs, </a:t>
            </a:r>
            <a:r>
              <a:rPr lang="en-US" altLang="en-US" i="1" dirty="0"/>
              <a:t>safety</a:t>
            </a:r>
            <a:r>
              <a:rPr lang="en-US" altLang="en-US" dirty="0"/>
              <a:t> needs, </a:t>
            </a:r>
            <a:r>
              <a:rPr lang="en-US" altLang="en-US" i="1" dirty="0"/>
              <a:t>social</a:t>
            </a:r>
            <a:r>
              <a:rPr lang="en-US" altLang="en-US" dirty="0"/>
              <a:t> needs, </a:t>
            </a:r>
            <a:r>
              <a:rPr lang="en-US" altLang="en-US" i="1" dirty="0"/>
              <a:t>esteem</a:t>
            </a:r>
            <a:r>
              <a:rPr lang="en-US" altLang="en-US" dirty="0"/>
              <a:t> needs, and </a:t>
            </a:r>
            <a:r>
              <a:rPr lang="en-US" altLang="en-US" i="1" dirty="0"/>
              <a:t>self-actualization</a:t>
            </a:r>
            <a:r>
              <a:rPr lang="en-US" altLang="en-US" dirty="0"/>
              <a:t> needs.</a:t>
            </a:r>
            <a:endParaRPr lang="en-US"/>
          </a:p>
          <a:p>
            <a:endParaRPr lang="en-US" altLang="en-US"/>
          </a:p>
          <a:p>
            <a:r>
              <a:rPr lang="en-US" altLang="en-US" dirty="0"/>
              <a:t>A person tries to satisfy the most important need first. When that need is satisfied, it will stop being a motivator, and the person will then try to satisfy the next most important need. For example, starving people (physiological need) will not take an interest in the latest happenings in the art world (self-actualization needs) nor in how they are seen or esteemed by others (social or esteem needs) nor even in whether they are breathing clean air (safety needs). But as each important need is satisfied, the next most important need will come into play.</a:t>
            </a:r>
            <a:endParaRPr lang="en-US" altLang="en-US" dirty="0">
              <a:ea typeface="Calibri"/>
              <a:cs typeface="Calibri"/>
            </a:endParaRPr>
          </a:p>
          <a:p>
            <a:endParaRPr lang="en-US" altLang="en-US" dirty="0">
              <a:ea typeface="Calibri"/>
              <a:cs typeface="Calibri"/>
            </a:endParaRPr>
          </a:p>
          <a:p>
            <a:endParaRPr lang="en-US" dirty="0">
              <a:solidFill>
                <a:srgbClr val="444444"/>
              </a:solidFill>
            </a:endParaRPr>
          </a:p>
          <a:p>
            <a:endParaRPr lang="en-US" dirty="0">
              <a:ea typeface="Calibri"/>
              <a:cs typeface="Calibri"/>
            </a:endParaRPr>
          </a:p>
        </p:txBody>
      </p:sp>
      <p:sp>
        <p:nvSpPr>
          <p:cNvPr id="25604" name="Slide Number Placeholder 3">
            <a:extLst>
              <a:ext uri="{FF2B5EF4-FFF2-40B4-BE49-F238E27FC236}">
                <a16:creationId xmlns:a16="http://schemas.microsoft.com/office/drawing/2014/main" id="{B3F28B23-C91B-9B59-01FF-D4D45AAB177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901FBDB-0981-4A75-BF1A-30D964130F51}" type="slidenum">
              <a:rPr lang="en-US" altLang="en-US" smtClean="0">
                <a:ea typeface="ヒラギノ角ゴ Pro W3"/>
                <a:cs typeface="ヒラギノ角ゴ Pro W3"/>
              </a:rPr>
              <a:pPr>
                <a:spcBef>
                  <a:spcPct val="0"/>
                </a:spcBef>
              </a:pPr>
              <a:t>27</a:t>
            </a:fld>
            <a:endParaRPr lang="en-US" altLang="en-US">
              <a:ea typeface="ヒラギノ角ゴ Pro W3"/>
              <a:cs typeface="ヒラギノ角ゴ Pro W3"/>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Beliefs and attitudes </a:t>
            </a:r>
            <a:r>
              <a:rPr lang="en-US" dirty="0"/>
              <a:t>– beliefs you may have about a product, attitude a </a:t>
            </a:r>
            <a:r>
              <a:rPr lang="en-US" dirty="0" err="1"/>
              <a:t>favourable</a:t>
            </a:r>
            <a:r>
              <a:rPr lang="en-US" dirty="0"/>
              <a:t> or </a:t>
            </a:r>
            <a:r>
              <a:rPr lang="en-US" dirty="0" err="1"/>
              <a:t>unfavourable</a:t>
            </a:r>
            <a:r>
              <a:rPr lang="en-US" dirty="0"/>
              <a:t> evaluation of a service or product.</a:t>
            </a:r>
          </a:p>
          <a:p>
            <a:endParaRPr lang="en-US" dirty="0">
              <a:ea typeface="Calibri"/>
              <a:cs typeface="Calibri"/>
            </a:endParaRPr>
          </a:p>
          <a:p>
            <a:r>
              <a:rPr lang="en-US" dirty="0">
                <a:ea typeface="Calibri"/>
                <a:cs typeface="Calibri"/>
              </a:rPr>
              <a:t>Belief for example that Volvo's are safe, reliable and high status. Marketers very interested in beliefs as linked to attitudes. Also misconceptions about a brand/product can be harmful to sales.</a:t>
            </a:r>
          </a:p>
          <a:p>
            <a:endParaRPr lang="en-US" dirty="0">
              <a:ea typeface="Calibri"/>
              <a:cs typeface="Calibri"/>
            </a:endParaRPr>
          </a:p>
          <a:p>
            <a:r>
              <a:rPr lang="en-US" dirty="0">
                <a:ea typeface="Calibri"/>
                <a:cs typeface="Calibri"/>
              </a:rPr>
              <a:t>Beliefs and attitudes play an important part in the evaluation of alternatives in the consumer decision making process. Maybe developed as part of an information search activity or result of product use and play important part in the product design, in persuasive communications, reinforcing existing beliefs/attitudes or correcting misconceptions and establishing new beliefs.</a:t>
            </a:r>
          </a:p>
          <a:p>
            <a:endParaRPr lang="en-US" dirty="0">
              <a:ea typeface="Calibri"/>
              <a:cs typeface="Calibri"/>
            </a:endParaRPr>
          </a:p>
          <a:p>
            <a:r>
              <a:rPr lang="en-US" dirty="0">
                <a:ea typeface="Calibri"/>
                <a:cs typeface="Calibri"/>
              </a:rPr>
              <a:t>(Jobber and Ellis Chadwick 2019)</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29</a:t>
            </a:fld>
            <a:endParaRPr lang="en-GB"/>
          </a:p>
        </p:txBody>
      </p:sp>
    </p:spTree>
    <p:extLst>
      <p:ext uri="{BB962C8B-B14F-4D97-AF65-F5344CB8AC3E}">
        <p14:creationId xmlns:p14="http://schemas.microsoft.com/office/powerpoint/2010/main" val="40052573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theory is a fundamental psychological principle applied in marketing, proposing that an environmental stimulus can directly influence consumer behavior.</a:t>
            </a:r>
          </a:p>
          <a:p>
            <a:r>
              <a:rPr lang="en-US"/>
              <a:t>In simple terms, it’s all about marketers creating a “stimulus” to encourage potential buyers or “respondents” to take action, such as buying a product or signing up for a service.</a:t>
            </a:r>
          </a:p>
          <a:p>
            <a:endParaRPr lang="en-US" dirty="0"/>
          </a:p>
          <a:p>
            <a:r>
              <a:rPr lang="en-US" dirty="0"/>
              <a:t>As marketers, it gives you the tools to predict buyer behavior and hone your campaigns accordingly. When you understand how different stimuli might influence the responses of your target demographics, you can create marketing strategies that are more effective and resonate deeper with consumers.</a:t>
            </a:r>
            <a:endParaRPr lang="en-US" dirty="0">
              <a:ea typeface="Calibri" panose="020F0502020204030204"/>
              <a:cs typeface="Calibri" panose="020F0502020204030204"/>
            </a:endParaRPr>
          </a:p>
          <a:p>
            <a:r>
              <a:rPr lang="en-US" dirty="0"/>
              <a:t>Moreover, the theory supports you in refining your understanding of what drives consumer decision-making, enhancing your ability to create successful marketing campaigns.</a:t>
            </a:r>
            <a:endParaRPr lang="en-US" dirty="0">
              <a:ea typeface="Calibri" panose="020F0502020204030204"/>
              <a:cs typeface="Calibri" panose="020F0502020204030204"/>
            </a:endParaRPr>
          </a:p>
          <a:p>
            <a:br>
              <a:rPr lang="en-US" dirty="0">
                <a:cs typeface="+mn-lt"/>
              </a:rPr>
            </a:br>
            <a:endParaRPr lang="en-US">
              <a:ea typeface="Calibri"/>
              <a:cs typeface="Calibri"/>
            </a:endParaRPr>
          </a:p>
          <a:p>
            <a:r>
              <a:rPr lang="en-US" b="1"/>
              <a:t>Stimulus:</a:t>
            </a:r>
            <a:r>
              <a:rPr lang="en-US"/>
              <a:t> This can be any marketing communication from print ads, commercials, or digital ads intending to influence the consumer’s perception.</a:t>
            </a:r>
          </a:p>
          <a:p>
            <a:r>
              <a:rPr lang="en-US" b="1"/>
              <a:t>Black Box Processor:</a:t>
            </a:r>
            <a:r>
              <a:rPr lang="en-US"/>
              <a:t> This is where the magic occurs. It refers to the consumer’s mind, which processes the stimulus based on personal, psychological, and social factors and shapes the response.</a:t>
            </a:r>
          </a:p>
          <a:p>
            <a:r>
              <a:rPr lang="en-US" b="1"/>
              <a:t>Response:</a:t>
            </a:r>
            <a:r>
              <a:rPr lang="en-US"/>
              <a:t> This is the consumer’s reaction to the stimulus. It could be purchasing the product, subscribing to a service, changing brand preferences, or even refraining from a purchase.</a:t>
            </a:r>
          </a:p>
          <a:p>
            <a:endParaRPr lang="en-US" dirty="0">
              <a:ea typeface="Calibri"/>
              <a:cs typeface="Calibri"/>
            </a:endParaRPr>
          </a:p>
          <a:p>
            <a:r>
              <a:rPr lang="en-US" b="1" dirty="0">
                <a:ea typeface="Calibri"/>
                <a:cs typeface="Calibri"/>
              </a:rPr>
              <a:t>Advantages</a:t>
            </a:r>
            <a:endParaRPr lang="en-US" b="1" dirty="0"/>
          </a:p>
          <a:p>
            <a:endParaRPr lang="en-US" dirty="0"/>
          </a:p>
          <a:p>
            <a:r>
              <a:rPr lang="en-US" i="1"/>
              <a:t>Improved Marketing Strategy: </a:t>
            </a:r>
            <a:r>
              <a:rPr lang="en-US"/>
              <a:t>By understanding how different stimuli influence consumer responses, marketers can create more effective and targeted marketing strategies. </a:t>
            </a:r>
          </a:p>
          <a:p>
            <a:endParaRPr lang="en-US" dirty="0">
              <a:ea typeface="Calibri"/>
              <a:cs typeface="Calibri"/>
            </a:endParaRPr>
          </a:p>
          <a:p>
            <a:r>
              <a:rPr lang="en-US" i="1"/>
              <a:t>Enhanced Consumer Understanding:</a:t>
            </a:r>
            <a:r>
              <a:rPr lang="en-US"/>
              <a:t> The model helps marketers understand what drives consumer decision-making, allowing for the creation of successful marketing campaigns. </a:t>
            </a:r>
          </a:p>
          <a:p>
            <a:endParaRPr lang="en-US" dirty="0">
              <a:ea typeface="Calibri"/>
              <a:cs typeface="Calibri"/>
            </a:endParaRPr>
          </a:p>
          <a:p>
            <a:r>
              <a:rPr lang="en-US" i="1"/>
              <a:t>Increased Engagement and Loyalty: </a:t>
            </a:r>
            <a:r>
              <a:rPr lang="en-US"/>
              <a:t>By aligning marketing messages with emotional and psychological triggers, brands can build stronger consumer engagement and loyalty. </a:t>
            </a:r>
          </a:p>
          <a:p>
            <a:endParaRPr lang="en-US" dirty="0">
              <a:ea typeface="Calibri"/>
              <a:cs typeface="Calibri"/>
            </a:endParaRPr>
          </a:p>
          <a:p>
            <a:r>
              <a:rPr lang="en-US" i="1"/>
              <a:t>Predictable Results: </a:t>
            </a:r>
            <a:r>
              <a:rPr lang="en-US"/>
              <a:t>The model provides a clear framework for marketing strategies, transforming marketing from a guessing game to a more predictable science. </a:t>
            </a:r>
          </a:p>
          <a:p>
            <a:endParaRPr lang="en-US" i="1" dirty="0">
              <a:ea typeface="Calibri"/>
              <a:cs typeface="Calibri"/>
            </a:endParaRPr>
          </a:p>
          <a:p>
            <a:r>
              <a:rPr lang="en-US" i="1"/>
              <a:t>Targeted Audience Engagement:</a:t>
            </a:r>
            <a:r>
              <a:rPr lang="en-US"/>
              <a:t> Marketers can create stimuli that resonate with specific audience segments, leading to more effective communication and engagement. </a:t>
            </a:r>
          </a:p>
          <a:p>
            <a:endParaRPr lang="en-US" dirty="0">
              <a:ea typeface="Calibri"/>
              <a:cs typeface="Calibri"/>
            </a:endParaRPr>
          </a:p>
          <a:p>
            <a:br>
              <a:rPr lang="en-US" dirty="0">
                <a:cs typeface="+mn-lt"/>
              </a:rPr>
            </a:br>
            <a:r>
              <a:rPr lang="en-US" dirty="0"/>
              <a:t>These advantages make the Stimulus-Response Model a valuable tool for marketers looking to </a:t>
            </a:r>
            <a:r>
              <a:rPr lang="en-US" dirty="0" err="1"/>
              <a:t>optimise</a:t>
            </a:r>
            <a:r>
              <a:rPr lang="en-US" dirty="0"/>
              <a:t> their strategies and achieve better results.</a:t>
            </a:r>
            <a:endParaRPr lang="en-US" dirty="0">
              <a:ea typeface="Calibri"/>
              <a:cs typeface="Calibri"/>
            </a:endParaRPr>
          </a:p>
          <a:p>
            <a:r>
              <a:rPr lang="en-US" dirty="0">
                <a:hlinkClick r:id="rId3"/>
              </a:rPr>
              <a:t>Harnessing the Power of Stimulus-Response in Marketing and Advertising - PSYFORU</a:t>
            </a:r>
            <a:endParaRPr lang="en-US"/>
          </a:p>
          <a:p>
            <a:endParaRPr lang="en-US" dirty="0"/>
          </a:p>
          <a:p>
            <a:r>
              <a:rPr lang="en-US" b="1" dirty="0"/>
              <a:t>Limitations of Stimulus-Response Theory</a:t>
            </a:r>
            <a:endParaRPr lang="en-US" b="1" dirty="0">
              <a:ea typeface="Calibri"/>
              <a:cs typeface="Calibri"/>
            </a:endParaRPr>
          </a:p>
          <a:p>
            <a:endParaRPr lang="en-US" b="1" dirty="0">
              <a:ea typeface="Calibri"/>
              <a:cs typeface="Calibri"/>
            </a:endParaRPr>
          </a:p>
          <a:p>
            <a:r>
              <a:rPr lang="en-US" i="1"/>
              <a:t>Unable to predict unexpected responses</a:t>
            </a:r>
            <a:endParaRPr lang="en-US" i="1">
              <a:ea typeface="Calibri"/>
              <a:cs typeface="Calibri"/>
            </a:endParaRPr>
          </a:p>
          <a:p>
            <a:endParaRPr lang="en-US" dirty="0">
              <a:ea typeface="Calibri"/>
              <a:cs typeface="Calibri"/>
            </a:endParaRPr>
          </a:p>
          <a:p>
            <a:r>
              <a:rPr lang="en-US"/>
              <a:t>Not all consumers will have the same response to the same stimulus. We all have our individual likes, dislikes and preferences. For instance, setting an alarm tone to your favorite song might work for some but annoy others.</a:t>
            </a:r>
          </a:p>
          <a:p>
            <a:r>
              <a:rPr lang="en-US" dirty="0"/>
              <a:t>Cultural differences and individual perception</a:t>
            </a:r>
            <a:endParaRPr lang="en-US" dirty="0">
              <a:ea typeface="Calibri"/>
              <a:cs typeface="Calibri"/>
            </a:endParaRPr>
          </a:p>
          <a:p>
            <a:endParaRPr lang="en-US" dirty="0"/>
          </a:p>
          <a:p>
            <a:r>
              <a:rPr lang="en-US" dirty="0"/>
              <a:t>Cultural differences can have a significant effect on how certain stimuli are perceived. Take color, for example. In western societies, white is often associated with purity and innocence, whereas in some Asian countries, it’s linked with mourning. Marketers need to take such cultural nuances into consideration when devising a campaign.</a:t>
            </a:r>
            <a:endParaRPr lang="en-US" dirty="0">
              <a:ea typeface="Calibri"/>
              <a:cs typeface="Calibri"/>
            </a:endParaRPr>
          </a:p>
          <a:p>
            <a:endParaRPr lang="en-US" dirty="0"/>
          </a:p>
          <a:p>
            <a:r>
              <a:rPr lang="en-US" i="1"/>
              <a:t>Conscious vs unconscious responses</a:t>
            </a:r>
            <a:endParaRPr lang="en-US" i="1">
              <a:ea typeface="Calibri"/>
              <a:cs typeface="Calibri"/>
            </a:endParaRPr>
          </a:p>
          <a:p>
            <a:r>
              <a:rPr lang="en-US"/>
              <a:t>Another drawback of this model is it only accounts for conscious responses, that is, how consumers intentionally respond to stimuli.</a:t>
            </a:r>
          </a:p>
          <a:p>
            <a:r>
              <a:rPr lang="en-US" dirty="0"/>
              <a:t>Unconscious responses, like an impromptu purchase due to Say, a 50% discount banner on your favorite website, escape the model’s radar.</a:t>
            </a:r>
            <a:endParaRPr lang="en-US" dirty="0">
              <a:ea typeface="Calibri"/>
              <a:cs typeface="Calibri"/>
            </a:endParaRPr>
          </a:p>
          <a:p>
            <a:endParaRPr lang="en-US" dirty="0"/>
          </a:p>
          <a:p>
            <a:r>
              <a:rPr lang="en-US" i="1"/>
              <a:t>Overstimulation</a:t>
            </a:r>
            <a:endParaRPr lang="en-US" i="1">
              <a:ea typeface="Calibri"/>
              <a:cs typeface="Calibri"/>
            </a:endParaRPr>
          </a:p>
          <a:p>
            <a:r>
              <a:rPr lang="en-US" dirty="0"/>
              <a:t>In a world bombarded with marketing stimuli, consumers can become overstimulated and respond negatively or become indifferent to the stimuli.</a:t>
            </a:r>
            <a:endParaRPr lang="en-US" dirty="0">
              <a:ea typeface="Calibri"/>
              <a:cs typeface="Calibri"/>
            </a:endParaRPr>
          </a:p>
          <a:p>
            <a:endParaRPr lang="en-US" dirty="0">
              <a:ea typeface="Calibri"/>
              <a:cs typeface="Calibri"/>
            </a:endParaRPr>
          </a:p>
          <a:p>
            <a:r>
              <a:rPr lang="en-US" i="1"/>
              <a:t>Maintaining the effect of the stimulus</a:t>
            </a:r>
          </a:p>
          <a:p>
            <a:r>
              <a:rPr lang="en-US" dirty="0"/>
              <a:t>Maintaining the desired response is another challenge. Consumers may become conditioned to respond in a certain way, but over time, this response might wear off or they may get attracted to a competitor’s stimuli. </a:t>
            </a:r>
            <a:endParaRPr lang="en-US" dirty="0">
              <a:ea typeface="Calibri"/>
              <a:cs typeface="Calibri"/>
            </a:endParaRPr>
          </a:p>
          <a:p>
            <a:endParaRPr lang="en-US" dirty="0">
              <a:ea typeface="Calibri"/>
              <a:cs typeface="Calibri"/>
            </a:endParaRPr>
          </a:p>
          <a:p>
            <a:r>
              <a:rPr lang="en-US" dirty="0">
                <a:hlinkClick r:id="rId4"/>
              </a:rPr>
              <a:t>Stimulus-Response Theory in Marketing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30</a:t>
            </a:fld>
            <a:endParaRPr lang="en-GB"/>
          </a:p>
        </p:txBody>
      </p:sp>
    </p:spTree>
    <p:extLst>
      <p:ext uri="{BB962C8B-B14F-4D97-AF65-F5344CB8AC3E}">
        <p14:creationId xmlns:p14="http://schemas.microsoft.com/office/powerpoint/2010/main" val="981237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11/11/2025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11/11/2025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11/11/2025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11/11/2025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11/11/2025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11/11/2025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11/11/2025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11/11/2025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11/11/2025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12E58295-5FB6-47B2-EF4A-CA8242957BC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072034" y="6046788"/>
            <a:ext cx="2707217" cy="81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14400" y="228600"/>
            <a:ext cx="10363200" cy="1143000"/>
          </a:xfrm>
        </p:spPr>
        <p:txBody>
          <a:bodyPr/>
          <a:lstStyle>
            <a:lvl1pPr>
              <a:lnSpc>
                <a:spcPts val="3600"/>
              </a:lnSpc>
              <a:defRPr sz="3600" b="1"/>
            </a:lvl1pPr>
          </a:lstStyle>
          <a:p>
            <a:r>
              <a:rPr lang="en-US" dirty="0"/>
              <a:t>Click to edit Master title style</a:t>
            </a:r>
          </a:p>
        </p:txBody>
      </p:sp>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447800"/>
            <a:ext cx="9550400" cy="381000"/>
          </a:xfrm>
        </p:spPr>
        <p:txBody>
          <a:bodyPr/>
          <a:lstStyle>
            <a:lvl1pPr algn="ctr">
              <a:spcBef>
                <a:spcPts val="0"/>
              </a:spcBef>
              <a:buNone/>
              <a:defRPr sz="2800" b="1" i="0">
                <a:solidFill>
                  <a:schemeClr val="tx2"/>
                </a:solidFill>
              </a:defRPr>
            </a:lvl1pPr>
          </a:lstStyle>
          <a:p>
            <a:pPr lvl="0"/>
            <a:r>
              <a:rPr lang="en-US" dirty="0"/>
              <a:t>Click to edit Master text styles</a:t>
            </a:r>
          </a:p>
        </p:txBody>
      </p:sp>
    </p:spTree>
    <p:extLst>
      <p:ext uri="{BB962C8B-B14F-4D97-AF65-F5344CB8AC3E}">
        <p14:creationId xmlns:p14="http://schemas.microsoft.com/office/powerpoint/2010/main" val="2759102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E56A08C9-3D6C-2815-E961-5BF5FA93CC1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737601" y="5894388"/>
            <a:ext cx="2707217" cy="81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7526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4BFD754-760D-D8BB-C137-83E4E6D7F24D}"/>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E5983499-CC02-AED6-BEE3-E136C91690AB}"/>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3453047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11/11/2025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 id="2147483763" r:id="rId12"/>
    <p:sldLayoutId id="2147483764" r:id="rId13"/>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hyperlink" Target="https://www.tiktok.com/@marketingmeetup/video/7266849561057004833"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12.xml"/><Relationship Id="rId5" Type="http://schemas.openxmlformats.org/officeDocument/2006/relationships/image" Target="../media/image17.jpeg"/><Relationship Id="rId4" Type="http://schemas.openxmlformats.org/officeDocument/2006/relationships/image" Target="../media/image16.jpe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onsumer Buyer Behaviour - Marketing Teacher">
            <a:extLst>
              <a:ext uri="{FF2B5EF4-FFF2-40B4-BE49-F238E27FC236}">
                <a16:creationId xmlns:a16="http://schemas.microsoft.com/office/drawing/2014/main" id="{628CD53D-10C3-10A9-5C98-DDC4536FA6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431" b="834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82" name="Rectangle 1081">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4" name="Rectangle 1083">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ADEB71-18B0-FF78-CEAD-0E03609CEF05}"/>
              </a:ext>
            </a:extLst>
          </p:cNvPr>
          <p:cNvSpPr>
            <a:spLocks noGrp="1"/>
          </p:cNvSpPr>
          <p:nvPr>
            <p:ph type="title"/>
          </p:nvPr>
        </p:nvSpPr>
        <p:spPr>
          <a:xfrm>
            <a:off x="679600" y="4613395"/>
            <a:ext cx="3353432" cy="1336485"/>
          </a:xfrm>
        </p:spPr>
        <p:txBody>
          <a:bodyPr vert="horz" lIns="91440" tIns="45720" rIns="91440" bIns="45720" rtlCol="0" anchor="ctr">
            <a:normAutofit/>
          </a:bodyPr>
          <a:lstStyle/>
          <a:p>
            <a:pPr>
              <a:lnSpc>
                <a:spcPct val="90000"/>
              </a:lnSpc>
            </a:pPr>
            <a:r>
              <a:rPr lang="en-US" b="1">
                <a:solidFill>
                  <a:schemeClr val="tx1"/>
                </a:solidFill>
                <a:latin typeface="Arial" panose="020B0604020202020204" pitchFamily="34" charset="0"/>
                <a:cs typeface="Arial" panose="020B0604020202020204" pitchFamily="34" charset="0"/>
              </a:rPr>
              <a:t>Marketing Fundamentals</a:t>
            </a:r>
            <a:br>
              <a:rPr lang="en-US" b="1">
                <a:solidFill>
                  <a:schemeClr val="tx1"/>
                </a:solidFill>
                <a:latin typeface="Arial" panose="020B0604020202020204" pitchFamily="34" charset="0"/>
                <a:cs typeface="Arial" panose="020B0604020202020204" pitchFamily="34" charset="0"/>
              </a:rPr>
            </a:br>
            <a:r>
              <a:rPr lang="en-GB" b="1" i="0">
                <a:solidFill>
                  <a:schemeClr val="tx1"/>
                </a:solidFill>
                <a:effectLst/>
                <a:latin typeface="Arial" panose="020B0604020202020204" pitchFamily="34" charset="0"/>
                <a:cs typeface="Arial" panose="020B0604020202020204" pitchFamily="34" charset="0"/>
              </a:rPr>
              <a:t>BMBM</a:t>
            </a:r>
            <a:r>
              <a:rPr lang="en-GB" b="1">
                <a:solidFill>
                  <a:schemeClr val="tx1"/>
                </a:solidFill>
                <a:latin typeface="Arial" panose="020B0604020202020204" pitchFamily="34" charset="0"/>
                <a:cs typeface="Arial" panose="020B0604020202020204" pitchFamily="34" charset="0"/>
              </a:rPr>
              <a:t>4005</a:t>
            </a:r>
            <a:endParaRPr lang="en-US" b="1">
              <a:solidFill>
                <a:schemeClr val="tx1"/>
              </a:solidFill>
              <a:latin typeface="Arial" panose="020B0604020202020204" pitchFamily="34" charset="0"/>
              <a:cs typeface="Arial" panose="020B0604020202020204" pitchFamily="34" charset="0"/>
            </a:endParaRPr>
          </a:p>
        </p:txBody>
      </p:sp>
      <p:sp>
        <p:nvSpPr>
          <p:cNvPr id="1066" name="Content Placeholder 1065">
            <a:extLst>
              <a:ext uri="{FF2B5EF4-FFF2-40B4-BE49-F238E27FC236}">
                <a16:creationId xmlns:a16="http://schemas.microsoft.com/office/drawing/2014/main" id="{80A514E9-6468-F746-2944-CF385937DA0E}"/>
              </a:ext>
            </a:extLst>
          </p:cNvPr>
          <p:cNvSpPr>
            <a:spLocks noGrp="1"/>
          </p:cNvSpPr>
          <p:nvPr>
            <p:ph idx="1"/>
          </p:nvPr>
        </p:nvSpPr>
        <p:spPr>
          <a:xfrm>
            <a:off x="4271491" y="4613396"/>
            <a:ext cx="7240909" cy="1304114"/>
          </a:xfrm>
        </p:spPr>
        <p:txBody>
          <a:bodyPr>
            <a:normAutofit/>
          </a:bodyPr>
          <a:lstStyle/>
          <a:p>
            <a:pPr marL="0" indent="0">
              <a:buNone/>
            </a:pPr>
            <a:r>
              <a:rPr lang="en-US" sz="2800" b="1" dirty="0">
                <a:latin typeface="Arial" panose="020B0604020202020204" pitchFamily="34" charset="0"/>
                <a:cs typeface="Arial" panose="020B0604020202020204" pitchFamily="34" charset="0"/>
              </a:rPr>
              <a:t>Today’s Session</a:t>
            </a:r>
          </a:p>
          <a:p>
            <a:r>
              <a:rPr lang="en-US" sz="2800" b="1" dirty="0">
                <a:latin typeface="Arial" panose="020B0604020202020204" pitchFamily="34" charset="0"/>
                <a:cs typeface="Arial" panose="020B0604020202020204" pitchFamily="34" charset="0"/>
              </a:rPr>
              <a:t>BUYER BEHAVIOUR</a:t>
            </a:r>
          </a:p>
        </p:txBody>
      </p:sp>
      <p:sp>
        <p:nvSpPr>
          <p:cNvPr id="4" name="Footer Placeholder 3">
            <a:extLst>
              <a:ext uri="{FF2B5EF4-FFF2-40B4-BE49-F238E27FC236}">
                <a16:creationId xmlns:a16="http://schemas.microsoft.com/office/drawing/2014/main" id="{28E2487B-ABF5-A3D4-A6F5-600D77A9CFE6}"/>
              </a:ext>
            </a:extLst>
          </p:cNvPr>
          <p:cNvSpPr>
            <a:spLocks noGrp="1"/>
          </p:cNvSpPr>
          <p:nvPr>
            <p:ph type="ftr" sz="quarter" idx="11"/>
          </p:nvPr>
        </p:nvSpPr>
        <p:spPr>
          <a:xfrm>
            <a:off x="4661793" y="5981897"/>
            <a:ext cx="5187601" cy="365125"/>
          </a:xfrm>
        </p:spPr>
        <p:txBody>
          <a:bodyPr vert="horz" lIns="91440" tIns="45720" rIns="91440" bIns="45720" rtlCol="0">
            <a:normAutofit/>
          </a:bodyPr>
          <a:lstStyle/>
          <a:p>
            <a:pPr defTabSz="457200"/>
            <a:endParaRPr lang="en-US" kern="1200" cap="all">
              <a:solidFill>
                <a:srgbClr val="FFAF3C"/>
              </a:solidFill>
              <a:latin typeface="+mn-lt"/>
              <a:ea typeface="+mn-ea"/>
              <a:cs typeface="+mn-cs"/>
            </a:endParaRPr>
          </a:p>
        </p:txBody>
      </p:sp>
      <p:sp>
        <p:nvSpPr>
          <p:cNvPr id="5" name="Slide Number Placeholder 4">
            <a:extLst>
              <a:ext uri="{FF2B5EF4-FFF2-40B4-BE49-F238E27FC236}">
                <a16:creationId xmlns:a16="http://schemas.microsoft.com/office/drawing/2014/main" id="{E767F9EC-4038-BDC3-B49C-4457E32A197C}"/>
              </a:ext>
            </a:extLst>
          </p:cNvPr>
          <p:cNvSpPr>
            <a:spLocks noGrp="1"/>
          </p:cNvSpPr>
          <p:nvPr>
            <p:ph type="sldNum" sz="quarter" idx="12"/>
          </p:nvPr>
        </p:nvSpPr>
        <p:spPr>
          <a:xfrm>
            <a:off x="10967526" y="5981897"/>
            <a:ext cx="544874" cy="365125"/>
          </a:xfrm>
        </p:spPr>
        <p:txBody>
          <a:bodyPr vert="horz" lIns="91440" tIns="45720" rIns="91440" bIns="45720" rtlCol="0">
            <a:normAutofit/>
          </a:bodyPr>
          <a:lstStyle/>
          <a:p>
            <a:pPr defTabSz="457200">
              <a:spcAft>
                <a:spcPts val="600"/>
              </a:spcAft>
            </a:pPr>
            <a:fld id="{3A98EE3D-8CD1-4C3F-BD1C-C98C9596463C}" type="slidenum">
              <a:rPr lang="en-US">
                <a:solidFill>
                  <a:srgbClr val="FFAF3C"/>
                </a:solidFill>
              </a:rPr>
              <a:pPr defTabSz="457200">
                <a:spcAft>
                  <a:spcPts val="600"/>
                </a:spcAft>
              </a:pPr>
              <a:t>1</a:t>
            </a:fld>
            <a:endParaRPr lang="en-US">
              <a:solidFill>
                <a:srgbClr val="FFAF3C"/>
              </a:solidFill>
            </a:endParaRPr>
          </a:p>
        </p:txBody>
      </p:sp>
    </p:spTree>
    <p:extLst>
      <p:ext uri="{BB962C8B-B14F-4D97-AF65-F5344CB8AC3E}">
        <p14:creationId xmlns:p14="http://schemas.microsoft.com/office/powerpoint/2010/main" val="218822079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1" name="Rectangle 308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3" name="Rectangle 308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5" name="Rectangle 308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87" name="Rectangle 3086">
            <a:extLst>
              <a:ext uri="{FF2B5EF4-FFF2-40B4-BE49-F238E27FC236}">
                <a16:creationId xmlns:a16="http://schemas.microsoft.com/office/drawing/2014/main" id="{30B2430D-0AB4-4007-AD20-237C0A26D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6A0D39B4-0762-459B-8C7E-09126E2F3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Rectangle 3090">
            <a:extLst>
              <a:ext uri="{FF2B5EF4-FFF2-40B4-BE49-F238E27FC236}">
                <a16:creationId xmlns:a16="http://schemas.microsoft.com/office/drawing/2014/main" id="{A6645556-CD09-4B58-A2E2-995E93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3" name="Rectangle 3092">
            <a:extLst>
              <a:ext uri="{FF2B5EF4-FFF2-40B4-BE49-F238E27FC236}">
                <a16:creationId xmlns:a16="http://schemas.microsoft.com/office/drawing/2014/main" id="{9D012287-A70E-4587-B36A-B249E8A26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95" name="Rectangle 3094">
            <a:extLst>
              <a:ext uri="{FF2B5EF4-FFF2-40B4-BE49-F238E27FC236}">
                <a16:creationId xmlns:a16="http://schemas.microsoft.com/office/drawing/2014/main" id="{1064C44D-91AF-4137-BC06-4F0B21DDC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ustomer vs. Consumer - Relationship &amp; Difference – Feedough">
            <a:extLst>
              <a:ext uri="{FF2B5EF4-FFF2-40B4-BE49-F238E27FC236}">
                <a16:creationId xmlns:a16="http://schemas.microsoft.com/office/drawing/2014/main" id="{3124F7EB-4552-6A52-D923-539CFA1231B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14804" y="1790700"/>
            <a:ext cx="6325658" cy="3530600"/>
          </a:xfrm>
          <a:prstGeom prst="rect">
            <a:avLst/>
          </a:prstGeom>
          <a:noFill/>
          <a:extLst>
            <a:ext uri="{909E8E84-426E-40DD-AFC4-6F175D3DCCD1}">
              <a14:hiddenFill xmlns:a14="http://schemas.microsoft.com/office/drawing/2010/main">
                <a:solidFill>
                  <a:srgbClr val="FFFFFF"/>
                </a:solidFill>
              </a14:hiddenFill>
            </a:ext>
          </a:extLst>
        </p:spPr>
      </p:pic>
      <p:sp>
        <p:nvSpPr>
          <p:cNvPr id="3097" name="Rectangle 3096">
            <a:extLst>
              <a:ext uri="{FF2B5EF4-FFF2-40B4-BE49-F238E27FC236}">
                <a16:creationId xmlns:a16="http://schemas.microsoft.com/office/drawing/2014/main" id="{229A9569-B54F-4022-89FD-8D5585618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61BD84D-C701-F0C4-A46D-4C6FF061466A}"/>
              </a:ext>
            </a:extLst>
          </p:cNvPr>
          <p:cNvSpPr>
            <a:spLocks noGrp="1"/>
          </p:cNvSpPr>
          <p:nvPr>
            <p:ph type="title"/>
          </p:nvPr>
        </p:nvSpPr>
        <p:spPr>
          <a:xfrm>
            <a:off x="7261934" y="1419225"/>
            <a:ext cx="4115917" cy="3660775"/>
          </a:xfrm>
        </p:spPr>
        <p:txBody>
          <a:bodyPr vert="horz" lIns="91440" tIns="45720" rIns="91440" bIns="45720" rtlCol="0" anchor="b">
            <a:noAutofit/>
          </a:bodyPr>
          <a:lstStyle/>
          <a:p>
            <a:pPr>
              <a:lnSpc>
                <a:spcPct val="90000"/>
              </a:lnSpc>
            </a:pPr>
            <a:r>
              <a:rPr lang="en-US" sz="4000" dirty="0">
                <a:solidFill>
                  <a:srgbClr val="FFFFFF"/>
                </a:solidFill>
                <a:latin typeface="Arial" panose="020B0604020202020204" pitchFamily="34" charset="0"/>
                <a:cs typeface="Arial" panose="020B0604020202020204" pitchFamily="34" charset="0"/>
              </a:rPr>
              <a:t>What is the difference between a customer and consumer?</a:t>
            </a:r>
          </a:p>
        </p:txBody>
      </p:sp>
      <p:sp>
        <p:nvSpPr>
          <p:cNvPr id="4" name="Footer Placeholder 3">
            <a:extLst>
              <a:ext uri="{FF2B5EF4-FFF2-40B4-BE49-F238E27FC236}">
                <a16:creationId xmlns:a16="http://schemas.microsoft.com/office/drawing/2014/main" id="{DBB08B6E-40B8-3107-B2C2-4878A48CBC34}"/>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ADEDE001-9920-A028-FC3C-1B3108F0D25F}"/>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a:t>
            </a:fld>
            <a:endParaRPr lang="en-US">
              <a:solidFill>
                <a:schemeClr val="tx1">
                  <a:lumMod val="85000"/>
                  <a:lumOff val="15000"/>
                </a:schemeClr>
              </a:solidFill>
            </a:endParaRPr>
          </a:p>
        </p:txBody>
      </p:sp>
    </p:spTree>
    <p:extLst>
      <p:ext uri="{BB962C8B-B14F-4D97-AF65-F5344CB8AC3E}">
        <p14:creationId xmlns:p14="http://schemas.microsoft.com/office/powerpoint/2010/main" val="2099788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3FFE5-0B55-761D-1698-D04D5EEC8E6F}"/>
              </a:ext>
            </a:extLst>
          </p:cNvPr>
          <p:cNvSpPr>
            <a:spLocks noGrp="1"/>
          </p:cNvSpPr>
          <p:nvPr>
            <p:ph type="title"/>
          </p:nvPr>
        </p:nvSpPr>
        <p:spPr>
          <a:xfrm>
            <a:off x="581192" y="702156"/>
            <a:ext cx="11029616" cy="750724"/>
          </a:xfrm>
        </p:spPr>
        <p:txBody>
          <a:bodyPr/>
          <a:lstStyle/>
          <a:p>
            <a:r>
              <a:rPr lang="en-GB" b="1" dirty="0">
                <a:latin typeface="Arial" panose="020B0604020202020204" pitchFamily="34" charset="0"/>
                <a:cs typeface="Arial" panose="020B0604020202020204" pitchFamily="34" charset="0"/>
              </a:rPr>
              <a:t>Customers and consumers – key differences</a:t>
            </a:r>
          </a:p>
        </p:txBody>
      </p:sp>
      <p:sp>
        <p:nvSpPr>
          <p:cNvPr id="4" name="Footer Placeholder 3">
            <a:extLst>
              <a:ext uri="{FF2B5EF4-FFF2-40B4-BE49-F238E27FC236}">
                <a16:creationId xmlns:a16="http://schemas.microsoft.com/office/drawing/2014/main" id="{7ECEF12C-DE71-3DC6-5719-9357533A7E4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7C24D9B-A079-6F9F-58CD-7D1326FD01A6}"/>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6146" name="Picture 2" descr="customers vs consumer">
            <a:extLst>
              <a:ext uri="{FF2B5EF4-FFF2-40B4-BE49-F238E27FC236}">
                <a16:creationId xmlns:a16="http://schemas.microsoft.com/office/drawing/2014/main" id="{6809E1A7-62C1-5A7F-A5AC-4D0ECF2F83A5}"/>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8665" t="24783" r="9050" b="21815"/>
          <a:stretch/>
        </p:blipFill>
        <p:spPr bwMode="auto">
          <a:xfrm>
            <a:off x="1365490" y="1954100"/>
            <a:ext cx="8851420" cy="3968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7044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290E7-4B27-A07C-FA97-34EB110DE19C}"/>
              </a:ext>
            </a:extLst>
          </p:cNvPr>
          <p:cNvSpPr>
            <a:spLocks noGrp="1"/>
          </p:cNvSpPr>
          <p:nvPr>
            <p:ph type="title"/>
          </p:nvPr>
        </p:nvSpPr>
        <p:spPr>
          <a:xfrm>
            <a:off x="581192" y="702156"/>
            <a:ext cx="11029616" cy="791364"/>
          </a:xfrm>
        </p:spPr>
        <p:txBody>
          <a:bodyPr/>
          <a:lstStyle/>
          <a:p>
            <a:r>
              <a:rPr lang="en-GB" dirty="0"/>
              <a:t>Why do we need to know?</a:t>
            </a:r>
          </a:p>
        </p:txBody>
      </p:sp>
      <p:sp>
        <p:nvSpPr>
          <p:cNvPr id="3" name="Content Placeholder 2">
            <a:extLst>
              <a:ext uri="{FF2B5EF4-FFF2-40B4-BE49-F238E27FC236}">
                <a16:creationId xmlns:a16="http://schemas.microsoft.com/office/drawing/2014/main" id="{58F95925-2D78-752B-A41F-E525E77DA054}"/>
              </a:ext>
            </a:extLst>
          </p:cNvPr>
          <p:cNvSpPr>
            <a:spLocks noGrp="1"/>
          </p:cNvSpPr>
          <p:nvPr>
            <p:ph idx="1"/>
          </p:nvPr>
        </p:nvSpPr>
        <p:spPr>
          <a:xfrm>
            <a:off x="581192" y="1757680"/>
            <a:ext cx="11029615" cy="4217670"/>
          </a:xfrm>
        </p:spPr>
        <p:txBody>
          <a:bodyPr>
            <a:normAutofit/>
          </a:bodyPr>
          <a:lstStyle/>
          <a:p>
            <a:pPr marL="305435" indent="-305435"/>
            <a:r>
              <a:rPr lang="en-GB" sz="2000" b="0" i="0" dirty="0">
                <a:solidFill>
                  <a:srgbClr val="333333"/>
                </a:solidFill>
                <a:effectLst/>
                <a:latin typeface="Arial"/>
                <a:cs typeface="Arial"/>
              </a:rPr>
              <a:t>Customers are the people who purchase</a:t>
            </a:r>
            <a:r>
              <a:rPr lang="en-GB" sz="2000" dirty="0">
                <a:solidFill>
                  <a:srgbClr val="333333"/>
                </a:solidFill>
                <a:latin typeface="Arial"/>
                <a:cs typeface="Arial"/>
              </a:rPr>
              <a:t> a</a:t>
            </a:r>
            <a:r>
              <a:rPr lang="en-GB" sz="2000" b="0" i="0" dirty="0">
                <a:solidFill>
                  <a:srgbClr val="333333"/>
                </a:solidFill>
                <a:effectLst/>
                <a:latin typeface="Arial"/>
                <a:cs typeface="Arial"/>
              </a:rPr>
              <a:t> product or service. Consumers are the end users who use or “consume”</a:t>
            </a:r>
            <a:r>
              <a:rPr lang="en-GB" sz="2000" dirty="0">
                <a:solidFill>
                  <a:srgbClr val="333333"/>
                </a:solidFill>
                <a:latin typeface="Arial"/>
                <a:cs typeface="Arial"/>
              </a:rPr>
              <a:t> a</a:t>
            </a:r>
            <a:r>
              <a:rPr lang="en-GB" sz="2000" b="0" i="0" dirty="0">
                <a:solidFill>
                  <a:srgbClr val="333333"/>
                </a:solidFill>
                <a:effectLst/>
                <a:latin typeface="Arial"/>
                <a:cs typeface="Arial"/>
              </a:rPr>
              <a:t> product. Sometimes, they are the same person, but not always. </a:t>
            </a:r>
            <a:endParaRPr lang="en-US" dirty="0">
              <a:latin typeface="Arial"/>
              <a:cs typeface="Arial"/>
            </a:endParaRPr>
          </a:p>
          <a:p>
            <a:pPr marL="305435" indent="-305435"/>
            <a:endParaRPr lang="en-GB" sz="1100" b="0" i="0" dirty="0">
              <a:solidFill>
                <a:srgbClr val="333333"/>
              </a:solidFill>
              <a:effectLst/>
              <a:latin typeface="Arial" panose="020B0604020202020204" pitchFamily="34" charset="0"/>
              <a:cs typeface="Arial" panose="020B0604020202020204" pitchFamily="34" charset="0"/>
            </a:endParaRPr>
          </a:p>
          <a:p>
            <a:pPr marL="305435" indent="-305435"/>
            <a:r>
              <a:rPr lang="en-GB" sz="2000" dirty="0">
                <a:solidFill>
                  <a:srgbClr val="333333"/>
                </a:solidFill>
                <a:latin typeface="Arial" panose="020B0604020202020204" pitchFamily="34" charset="0"/>
                <a:cs typeface="Arial" panose="020B0604020202020204" pitchFamily="34" charset="0"/>
              </a:rPr>
              <a:t>Understanding</a:t>
            </a:r>
            <a:r>
              <a:rPr lang="en-GB" sz="2000" b="0" i="0" dirty="0">
                <a:solidFill>
                  <a:srgbClr val="333333"/>
                </a:solidFill>
                <a:effectLst/>
                <a:latin typeface="Arial" panose="020B0604020202020204" pitchFamily="34" charset="0"/>
                <a:cs typeface="Arial" panose="020B0604020202020204" pitchFamily="34" charset="0"/>
              </a:rPr>
              <a:t> if you have a customer that is different than your consumer will enable a marketer to develop effective marketing strategies.</a:t>
            </a:r>
          </a:p>
          <a:p>
            <a:pPr marL="305435" indent="-305435"/>
            <a:endParaRPr lang="en-GB" sz="1000" b="0" i="0" dirty="0">
              <a:solidFill>
                <a:srgbClr val="333333"/>
              </a:solidFill>
              <a:effectLst/>
              <a:latin typeface="Arial" panose="020B0604020202020204" pitchFamily="34" charset="0"/>
              <a:cs typeface="Arial" panose="020B0604020202020204" pitchFamily="34" charset="0"/>
            </a:endParaRPr>
          </a:p>
          <a:p>
            <a:pPr marL="305435" indent="-305435"/>
            <a:r>
              <a:rPr lang="en-GB" sz="2000" b="0" i="0" dirty="0">
                <a:solidFill>
                  <a:srgbClr val="333333"/>
                </a:solidFill>
                <a:effectLst/>
                <a:latin typeface="Arial"/>
                <a:cs typeface="Arial"/>
              </a:rPr>
              <a:t>Once marketers find out if they have customers who are different from their consumers, creating a customer profile for each should be a priority. </a:t>
            </a:r>
            <a:r>
              <a:rPr lang="en-GB" sz="2000" dirty="0">
                <a:solidFill>
                  <a:srgbClr val="333333"/>
                </a:solidFill>
                <a:latin typeface="Arial"/>
                <a:cs typeface="Arial"/>
              </a:rPr>
              <a:t>They</a:t>
            </a:r>
            <a:r>
              <a:rPr lang="en-GB" sz="2000" b="0" i="0" dirty="0">
                <a:solidFill>
                  <a:srgbClr val="333333"/>
                </a:solidFill>
                <a:effectLst/>
                <a:latin typeface="Arial"/>
                <a:cs typeface="Arial"/>
              </a:rPr>
              <a:t> will need to find out what is most important to each group in order to craft the most effective marketing message.</a:t>
            </a:r>
            <a:endParaRPr lang="en-GB" sz="2000" dirty="0">
              <a:latin typeface="Arial"/>
              <a:cs typeface="Arial"/>
            </a:endParaRPr>
          </a:p>
        </p:txBody>
      </p:sp>
      <p:sp>
        <p:nvSpPr>
          <p:cNvPr id="4" name="Footer Placeholder 3">
            <a:extLst>
              <a:ext uri="{FF2B5EF4-FFF2-40B4-BE49-F238E27FC236}">
                <a16:creationId xmlns:a16="http://schemas.microsoft.com/office/drawing/2014/main" id="{56473B43-D068-C5EB-C1C7-BFB0DECCD80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D9EA335-DC44-A014-FF81-D5BBFBAA7D37}"/>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273435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68CE-D1A0-BCBC-EAB4-7DCD416FCA01}"/>
              </a:ext>
            </a:extLst>
          </p:cNvPr>
          <p:cNvSpPr>
            <a:spLocks noGrp="1"/>
          </p:cNvSpPr>
          <p:nvPr>
            <p:ph type="title"/>
          </p:nvPr>
        </p:nvSpPr>
        <p:spPr/>
        <p:txBody>
          <a:bodyPr/>
          <a:lstStyle/>
          <a:p>
            <a:r>
              <a:rPr lang="en-GB" b="1" dirty="0">
                <a:latin typeface="Arial"/>
                <a:cs typeface="Arial"/>
              </a:rPr>
              <a:t>Task – 5-8 minutes to complete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84F66F0-6B4B-D25F-C036-D1220A17184F}"/>
              </a:ext>
            </a:extLst>
          </p:cNvPr>
          <p:cNvSpPr>
            <a:spLocks noGrp="1"/>
          </p:cNvSpPr>
          <p:nvPr>
            <p:ph idx="1"/>
          </p:nvPr>
        </p:nvSpPr>
        <p:spPr>
          <a:xfrm>
            <a:off x="581192" y="2340864"/>
            <a:ext cx="11029615" cy="3807014"/>
          </a:xfrm>
        </p:spPr>
        <p:txBody>
          <a:bodyPr>
            <a:normAutofit/>
          </a:bodyPr>
          <a:lstStyle/>
          <a:p>
            <a:pPr marL="305435" indent="-305435"/>
            <a:r>
              <a:rPr lang="en-GB" sz="3200" dirty="0">
                <a:latin typeface="Arial"/>
                <a:cs typeface="Arial"/>
              </a:rPr>
              <a:t>Think of some examples where the consumer is different to the customer</a:t>
            </a:r>
            <a:endParaRPr lang="en-US" dirty="0"/>
          </a:p>
          <a:p>
            <a:pPr marL="305435" indent="-305435"/>
            <a:endParaRPr lang="en-GB" sz="3200" dirty="0">
              <a:latin typeface="Arial" panose="020B0604020202020204" pitchFamily="34" charset="0"/>
              <a:cs typeface="Arial" panose="020B0604020202020204" pitchFamily="34" charset="0"/>
            </a:endParaRPr>
          </a:p>
          <a:p>
            <a:pPr marL="305435" indent="-305435"/>
            <a:r>
              <a:rPr lang="en-GB" sz="3200" dirty="0">
                <a:latin typeface="Arial"/>
                <a:cs typeface="Arial"/>
              </a:rPr>
              <a:t>How do you think this would affect the marketing of the products?</a:t>
            </a:r>
            <a:br>
              <a:rPr lang="en-GB" sz="3200" dirty="0">
                <a:latin typeface="Arial"/>
                <a:cs typeface="Arial"/>
              </a:rPr>
            </a:br>
            <a:endParaRPr lang="en-GB" sz="3200" dirty="0">
              <a:latin typeface="Arial"/>
              <a:cs typeface="Arial"/>
            </a:endParaRPr>
          </a:p>
        </p:txBody>
      </p:sp>
      <p:sp>
        <p:nvSpPr>
          <p:cNvPr id="4" name="Footer Placeholder 3">
            <a:extLst>
              <a:ext uri="{FF2B5EF4-FFF2-40B4-BE49-F238E27FC236}">
                <a16:creationId xmlns:a16="http://schemas.microsoft.com/office/drawing/2014/main" id="{05F33814-D9F7-94D1-F1E5-E82BFE3CB6F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2AFF141-2854-A802-4EEF-53A560298AF6}"/>
              </a:ext>
            </a:extLst>
          </p:cNvPr>
          <p:cNvSpPr>
            <a:spLocks noGrp="1"/>
          </p:cNvSpPr>
          <p:nvPr>
            <p:ph type="sldNum" sz="quarter" idx="12"/>
          </p:nvPr>
        </p:nvSpPr>
        <p:spPr/>
        <p:txBody>
          <a:bodyPr/>
          <a:lstStyle/>
          <a:p>
            <a:fld id="{3A98EE3D-8CD1-4C3F-BD1C-C98C9596463C}" type="slidenum">
              <a:rPr lang="en-US" smtClean="0"/>
              <a:t>5</a:t>
            </a:fld>
            <a:endParaRPr lang="en-US" dirty="0"/>
          </a:p>
        </p:txBody>
      </p:sp>
    </p:spTree>
    <p:extLst>
      <p:ext uri="{BB962C8B-B14F-4D97-AF65-F5344CB8AC3E}">
        <p14:creationId xmlns:p14="http://schemas.microsoft.com/office/powerpoint/2010/main" val="526561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69" name="Rectangle 106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1" name="Rectangle 107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ADEB71-18B0-FF78-CEAD-0E03609CEF05}"/>
              </a:ext>
            </a:extLst>
          </p:cNvPr>
          <p:cNvSpPr>
            <a:spLocks noGrp="1"/>
          </p:cNvSpPr>
          <p:nvPr>
            <p:ph type="title"/>
          </p:nvPr>
        </p:nvSpPr>
        <p:spPr>
          <a:xfrm>
            <a:off x="672280" y="944752"/>
            <a:ext cx="3259016" cy="1168528"/>
          </a:xfrm>
        </p:spPr>
        <p:txBody>
          <a:bodyPr vert="horz" lIns="91440" tIns="45720" rIns="91440" bIns="45720" rtlCol="0">
            <a:normAutofit/>
          </a:bodyPr>
          <a:lstStyle/>
          <a:p>
            <a:r>
              <a:rPr lang="en-GB" b="1" dirty="0">
                <a:solidFill>
                  <a:srgbClr val="FFFFFF"/>
                </a:solidFill>
                <a:latin typeface="Arial" panose="020B0604020202020204" pitchFamily="34" charset="0"/>
                <a:cs typeface="Arial" panose="020B0604020202020204" pitchFamily="34" charset="0"/>
              </a:rPr>
              <a:t>Buyer behaviour</a:t>
            </a:r>
            <a:endParaRPr lang="en-US" b="1" dirty="0">
              <a:solidFill>
                <a:srgbClr val="FFFFFF"/>
              </a:solidFill>
              <a:latin typeface="Arial" panose="020B0604020202020204" pitchFamily="34" charset="0"/>
              <a:cs typeface="Arial" panose="020B0604020202020204" pitchFamily="34" charset="0"/>
            </a:endParaRPr>
          </a:p>
        </p:txBody>
      </p:sp>
      <p:sp>
        <p:nvSpPr>
          <p:cNvPr id="1073" name="Rectangle 107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77" name="Rectangle 107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6" name="Content Placeholder 1065">
            <a:extLst>
              <a:ext uri="{FF2B5EF4-FFF2-40B4-BE49-F238E27FC236}">
                <a16:creationId xmlns:a16="http://schemas.microsoft.com/office/drawing/2014/main" id="{80A514E9-6468-F746-2944-CF385937DA0E}"/>
              </a:ext>
            </a:extLst>
          </p:cNvPr>
          <p:cNvSpPr>
            <a:spLocks noGrp="1"/>
          </p:cNvSpPr>
          <p:nvPr>
            <p:ph idx="1"/>
          </p:nvPr>
        </p:nvSpPr>
        <p:spPr>
          <a:xfrm>
            <a:off x="671513" y="2915919"/>
            <a:ext cx="3123783" cy="3292047"/>
          </a:xfrm>
        </p:spPr>
        <p:txBody>
          <a:bodyPr anchor="t">
            <a:normAutofit/>
          </a:bodyPr>
          <a:lstStyle/>
          <a:p>
            <a:pPr marL="0" indent="0">
              <a:buNone/>
            </a:pPr>
            <a:r>
              <a:rPr kumimoji="0" lang="en-GB" sz="20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Buyer Behaviour refers to the decisions and acts people (customers) undertake to buy products or services for individual or group use.</a:t>
            </a:r>
            <a:endParaRPr kumimoji="0" lang="en-US" sz="20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buNone/>
            </a:pPr>
            <a:endParaRPr lang="en-US" dirty="0">
              <a:solidFill>
                <a:srgbClr val="FFFFFF"/>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8E2487B-ABF5-A3D4-A6F5-600D77A9CFE6}"/>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defTabSz="457200"/>
            <a:endParaRPr lang="en-US" kern="1200" cap="all">
              <a:solidFill>
                <a:schemeClr val="bg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E767F9EC-4038-BDC3-B49C-4457E32A197C}"/>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defTabSz="457200">
              <a:spcAft>
                <a:spcPts val="600"/>
              </a:spcAft>
            </a:pPr>
            <a:fld id="{3A98EE3D-8CD1-4C3F-BD1C-C98C9596463C}" type="slidenum">
              <a:rPr lang="en-US">
                <a:solidFill>
                  <a:schemeClr val="bg1">
                    <a:lumMod val="75000"/>
                    <a:lumOff val="25000"/>
                  </a:schemeClr>
                </a:solidFill>
              </a:rPr>
              <a:pPr defTabSz="457200">
                <a:spcAft>
                  <a:spcPts val="600"/>
                </a:spcAft>
              </a:pPr>
              <a:t>6</a:t>
            </a:fld>
            <a:endParaRPr lang="en-US">
              <a:solidFill>
                <a:schemeClr val="bg1">
                  <a:lumMod val="75000"/>
                  <a:lumOff val="25000"/>
                </a:schemeClr>
              </a:solidFill>
            </a:endParaRPr>
          </a:p>
        </p:txBody>
      </p:sp>
      <p:grpSp>
        <p:nvGrpSpPr>
          <p:cNvPr id="3" name="Group 2">
            <a:extLst>
              <a:ext uri="{FF2B5EF4-FFF2-40B4-BE49-F238E27FC236}">
                <a16:creationId xmlns:a16="http://schemas.microsoft.com/office/drawing/2014/main" id="{050B38A0-AB9F-FE0D-8477-7E08D1D8F435}"/>
              </a:ext>
            </a:extLst>
          </p:cNvPr>
          <p:cNvGrpSpPr/>
          <p:nvPr/>
        </p:nvGrpSpPr>
        <p:grpSpPr>
          <a:xfrm>
            <a:off x="4786681" y="1825592"/>
            <a:ext cx="6560271" cy="3614250"/>
            <a:chOff x="1462088" y="1307235"/>
            <a:chExt cx="7339012" cy="4204565"/>
          </a:xfrm>
        </p:grpSpPr>
        <p:sp>
          <p:nvSpPr>
            <p:cNvPr id="6" name="Line 4">
              <a:extLst>
                <a:ext uri="{FF2B5EF4-FFF2-40B4-BE49-F238E27FC236}">
                  <a16:creationId xmlns:a16="http://schemas.microsoft.com/office/drawing/2014/main" id="{874163B9-BE07-B575-34B8-90A7818937E8}"/>
                </a:ext>
              </a:extLst>
            </p:cNvPr>
            <p:cNvSpPr>
              <a:spLocks noChangeShapeType="1"/>
            </p:cNvSpPr>
            <p:nvPr/>
          </p:nvSpPr>
          <p:spPr bwMode="auto">
            <a:xfrm flipV="1">
              <a:off x="2847975" y="4460875"/>
              <a:ext cx="15335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7" name="Line 5">
              <a:extLst>
                <a:ext uri="{FF2B5EF4-FFF2-40B4-BE49-F238E27FC236}">
                  <a16:creationId xmlns:a16="http://schemas.microsoft.com/office/drawing/2014/main" id="{72B2D3F7-96A7-B72A-364A-DB4DDD22A290}"/>
                </a:ext>
              </a:extLst>
            </p:cNvPr>
            <p:cNvSpPr>
              <a:spLocks noChangeShapeType="1"/>
            </p:cNvSpPr>
            <p:nvPr/>
          </p:nvSpPr>
          <p:spPr bwMode="auto">
            <a:xfrm>
              <a:off x="3084513" y="3221038"/>
              <a:ext cx="15335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8" name="Line 6">
              <a:extLst>
                <a:ext uri="{FF2B5EF4-FFF2-40B4-BE49-F238E27FC236}">
                  <a16:creationId xmlns:a16="http://schemas.microsoft.com/office/drawing/2014/main" id="{708DEB77-572B-8EC7-4412-C6DBEC547D34}"/>
                </a:ext>
              </a:extLst>
            </p:cNvPr>
            <p:cNvSpPr>
              <a:spLocks noChangeShapeType="1"/>
            </p:cNvSpPr>
            <p:nvPr/>
          </p:nvSpPr>
          <p:spPr bwMode="auto">
            <a:xfrm flipH="1">
              <a:off x="5718175" y="3321050"/>
              <a:ext cx="15843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9" name="Line 7">
              <a:extLst>
                <a:ext uri="{FF2B5EF4-FFF2-40B4-BE49-F238E27FC236}">
                  <a16:creationId xmlns:a16="http://schemas.microsoft.com/office/drawing/2014/main" id="{2A191768-4675-8AC5-B4C9-6ACDB25512D4}"/>
                </a:ext>
              </a:extLst>
            </p:cNvPr>
            <p:cNvSpPr>
              <a:spLocks noChangeShapeType="1"/>
            </p:cNvSpPr>
            <p:nvPr/>
          </p:nvSpPr>
          <p:spPr bwMode="auto">
            <a:xfrm flipH="1" flipV="1">
              <a:off x="5862638" y="4354513"/>
              <a:ext cx="15843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0" name="Rectangle 8">
              <a:extLst>
                <a:ext uri="{FF2B5EF4-FFF2-40B4-BE49-F238E27FC236}">
                  <a16:creationId xmlns:a16="http://schemas.microsoft.com/office/drawing/2014/main" id="{A9D58C7E-3130-214D-24DC-C1EC1D58F937}"/>
                </a:ext>
              </a:extLst>
            </p:cNvPr>
            <p:cNvSpPr>
              <a:spLocks noChangeArrowheads="1"/>
            </p:cNvSpPr>
            <p:nvPr/>
          </p:nvSpPr>
          <p:spPr bwMode="auto">
            <a:xfrm>
              <a:off x="7302500" y="2286794"/>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What are</a:t>
              </a:r>
            </a:p>
            <a:p>
              <a:pPr algn="ctr">
                <a:defRPr/>
              </a:pPr>
              <a:r>
                <a:rPr lang="en-US" altLang="en-US" sz="1600" b="1" dirty="0">
                  <a:solidFill>
                    <a:srgbClr val="000090"/>
                  </a:solidFill>
                  <a:latin typeface="Calibri" panose="020F0502020204030204" pitchFamily="34" charset="0"/>
                </a:rPr>
                <a:t>their choice</a:t>
              </a:r>
            </a:p>
            <a:p>
              <a:pPr algn="ctr">
                <a:defRPr/>
              </a:pPr>
              <a:r>
                <a:rPr lang="en-US" altLang="en-US" sz="1600" b="1" dirty="0">
                  <a:solidFill>
                    <a:srgbClr val="000090"/>
                  </a:solidFill>
                  <a:latin typeface="Calibri" panose="020F0502020204030204" pitchFamily="34" charset="0"/>
                </a:rPr>
                <a:t>criteria?</a:t>
              </a:r>
            </a:p>
          </p:txBody>
        </p:sp>
        <p:sp>
          <p:nvSpPr>
            <p:cNvPr id="11" name="Rectangle 9">
              <a:extLst>
                <a:ext uri="{FF2B5EF4-FFF2-40B4-BE49-F238E27FC236}">
                  <a16:creationId xmlns:a16="http://schemas.microsoft.com/office/drawing/2014/main" id="{5D236054-7C43-6668-0A4B-BB03AF3D8E49}"/>
                </a:ext>
              </a:extLst>
            </p:cNvPr>
            <p:cNvSpPr>
              <a:spLocks noChangeArrowheads="1"/>
            </p:cNvSpPr>
            <p:nvPr/>
          </p:nvSpPr>
          <p:spPr bwMode="auto">
            <a:xfrm>
              <a:off x="1462088" y="2301588"/>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How </a:t>
              </a:r>
            </a:p>
            <a:p>
              <a:pPr algn="ctr">
                <a:defRPr/>
              </a:pPr>
              <a:r>
                <a:rPr lang="en-US" altLang="en-US" sz="1600" b="1" dirty="0">
                  <a:solidFill>
                    <a:srgbClr val="000090"/>
                  </a:solidFill>
                  <a:latin typeface="Calibri" panose="020F0502020204030204" pitchFamily="34" charset="0"/>
                </a:rPr>
                <a:t>do they buy?</a:t>
              </a:r>
            </a:p>
          </p:txBody>
        </p:sp>
        <p:sp>
          <p:nvSpPr>
            <p:cNvPr id="12" name="Line 10">
              <a:extLst>
                <a:ext uri="{FF2B5EF4-FFF2-40B4-BE49-F238E27FC236}">
                  <a16:creationId xmlns:a16="http://schemas.microsoft.com/office/drawing/2014/main" id="{F81673DB-3875-F10D-F7BF-AEB9A2E49D5A}"/>
                </a:ext>
              </a:extLst>
            </p:cNvPr>
            <p:cNvSpPr>
              <a:spLocks noChangeShapeType="1"/>
            </p:cNvSpPr>
            <p:nvPr/>
          </p:nvSpPr>
          <p:spPr bwMode="auto">
            <a:xfrm>
              <a:off x="5089525" y="2508250"/>
              <a:ext cx="0" cy="1173163"/>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3" name="Oval 14">
              <a:extLst>
                <a:ext uri="{FF2B5EF4-FFF2-40B4-BE49-F238E27FC236}">
                  <a16:creationId xmlns:a16="http://schemas.microsoft.com/office/drawing/2014/main" id="{6E287F25-83B2-7BDD-05B9-0F2CFF85A471}"/>
                </a:ext>
              </a:extLst>
            </p:cNvPr>
            <p:cNvSpPr>
              <a:spLocks noChangeArrowheads="1"/>
            </p:cNvSpPr>
            <p:nvPr/>
          </p:nvSpPr>
          <p:spPr bwMode="auto">
            <a:xfrm>
              <a:off x="4416425" y="3708400"/>
              <a:ext cx="1371600" cy="1371600"/>
            </a:xfrm>
            <a:prstGeom prst="ellipse">
              <a:avLst/>
            </a:prstGeom>
            <a:solidFill>
              <a:schemeClr val="accent1"/>
            </a:solidFill>
            <a:ln w="25400">
              <a:solidFill>
                <a:srgbClr val="33CCFF"/>
              </a:solidFill>
              <a:round/>
              <a:headEnd/>
              <a:tailEnd/>
            </a:ln>
            <a:effectLst>
              <a:outerShdw dist="107763" dir="2700000" algn="ctr" rotWithShape="0">
                <a:schemeClr val="folHlink">
                  <a:alpha val="50000"/>
                </a:schemeClr>
              </a:outerShdw>
            </a:effectLst>
            <a:scene3d>
              <a:camera prst="orthographicFront"/>
              <a:lightRig rig="threePt" dir="t"/>
            </a:scene3d>
            <a:sp3d>
              <a:bevelT/>
            </a:sp3d>
          </p:spPr>
          <p:txBody>
            <a:bodyPr wrap="none" anchor="ctr"/>
            <a:lstStyle/>
            <a:p>
              <a:pPr algn="ctr">
                <a:defRPr/>
              </a:pPr>
              <a:r>
                <a:rPr lang="en-US" altLang="en-US" sz="1600" b="1" dirty="0">
                  <a:solidFill>
                    <a:schemeClr val="bg1"/>
                  </a:solidFill>
                  <a:latin typeface="Calibri" panose="020F0502020204030204" pitchFamily="34" charset="0"/>
                </a:rPr>
                <a:t>Customers</a:t>
              </a:r>
            </a:p>
          </p:txBody>
        </p:sp>
        <p:sp>
          <p:nvSpPr>
            <p:cNvPr id="14" name="Rectangle 16">
              <a:extLst>
                <a:ext uri="{FF2B5EF4-FFF2-40B4-BE49-F238E27FC236}">
                  <a16:creationId xmlns:a16="http://schemas.microsoft.com/office/drawing/2014/main" id="{85EF1599-A36F-E1B0-6A3D-B4E9DDD49178}"/>
                </a:ext>
              </a:extLst>
            </p:cNvPr>
            <p:cNvSpPr>
              <a:spLocks noChangeArrowheads="1"/>
            </p:cNvSpPr>
            <p:nvPr/>
          </p:nvSpPr>
          <p:spPr bwMode="auto">
            <a:xfrm>
              <a:off x="7269163"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When </a:t>
              </a:r>
            </a:p>
            <a:p>
              <a:pPr algn="ctr">
                <a:defRPr/>
              </a:pPr>
              <a:r>
                <a:rPr lang="en-US" altLang="en-US" sz="1600" b="1" dirty="0">
                  <a:solidFill>
                    <a:srgbClr val="000090"/>
                  </a:solidFill>
                  <a:latin typeface="Calibri" panose="020F0502020204030204" pitchFamily="34" charset="0"/>
                </a:rPr>
                <a:t>do they buy?</a:t>
              </a:r>
            </a:p>
          </p:txBody>
        </p:sp>
        <p:sp>
          <p:nvSpPr>
            <p:cNvPr id="15" name="Rectangle 17">
              <a:extLst>
                <a:ext uri="{FF2B5EF4-FFF2-40B4-BE49-F238E27FC236}">
                  <a16:creationId xmlns:a16="http://schemas.microsoft.com/office/drawing/2014/main" id="{8B21E95A-0E4A-99B4-EF71-1C772827B807}"/>
                </a:ext>
              </a:extLst>
            </p:cNvPr>
            <p:cNvSpPr>
              <a:spLocks noChangeArrowheads="1"/>
            </p:cNvSpPr>
            <p:nvPr/>
          </p:nvSpPr>
          <p:spPr bwMode="auto">
            <a:xfrm>
              <a:off x="1462088"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Where </a:t>
              </a:r>
            </a:p>
            <a:p>
              <a:pPr algn="ctr">
                <a:defRPr/>
              </a:pPr>
              <a:r>
                <a:rPr lang="en-US" altLang="en-US" sz="1600" b="1" dirty="0">
                  <a:solidFill>
                    <a:srgbClr val="000090"/>
                  </a:solidFill>
                  <a:latin typeface="Calibri" panose="020F0502020204030204" pitchFamily="34" charset="0"/>
                </a:rPr>
                <a:t>do they buy?</a:t>
              </a:r>
            </a:p>
          </p:txBody>
        </p:sp>
        <p:sp>
          <p:nvSpPr>
            <p:cNvPr id="16" name="Rectangle 18">
              <a:extLst>
                <a:ext uri="{FF2B5EF4-FFF2-40B4-BE49-F238E27FC236}">
                  <a16:creationId xmlns:a16="http://schemas.microsoft.com/office/drawing/2014/main" id="{D53B3F93-D964-44D9-4F26-5CFEFF84CE1A}"/>
                </a:ext>
              </a:extLst>
            </p:cNvPr>
            <p:cNvSpPr>
              <a:spLocks noChangeArrowheads="1"/>
            </p:cNvSpPr>
            <p:nvPr/>
          </p:nvSpPr>
          <p:spPr bwMode="auto">
            <a:xfrm>
              <a:off x="4319588" y="1307235"/>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Who </a:t>
              </a:r>
            </a:p>
            <a:p>
              <a:pPr algn="ctr">
                <a:defRPr/>
              </a:pPr>
              <a:r>
                <a:rPr lang="en-US" altLang="en-US" sz="1600" b="1" dirty="0">
                  <a:solidFill>
                    <a:srgbClr val="000090"/>
                  </a:solidFill>
                  <a:latin typeface="Calibri" panose="020F0502020204030204" pitchFamily="34" charset="0"/>
                </a:rPr>
                <a:t>is important?</a:t>
              </a:r>
            </a:p>
          </p:txBody>
        </p:sp>
      </p:grpSp>
    </p:spTree>
    <p:extLst>
      <p:ext uri="{BB962C8B-B14F-4D97-AF65-F5344CB8AC3E}">
        <p14:creationId xmlns:p14="http://schemas.microsoft.com/office/powerpoint/2010/main" val="317796952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D1714-930E-69D7-FB16-968EF8954B8E}"/>
              </a:ext>
            </a:extLst>
          </p:cNvPr>
          <p:cNvSpPr>
            <a:spLocks noGrp="1"/>
          </p:cNvSpPr>
          <p:nvPr>
            <p:ph type="title"/>
          </p:nvPr>
        </p:nvSpPr>
        <p:spPr>
          <a:xfrm>
            <a:off x="581192" y="702156"/>
            <a:ext cx="11029616" cy="760884"/>
          </a:xfrm>
        </p:spPr>
        <p:txBody>
          <a:bodyPr>
            <a:normAutofit/>
          </a:bodyPr>
          <a:lstStyle/>
          <a:p>
            <a:r>
              <a:rPr lang="en-GB" sz="3600" b="1" dirty="0">
                <a:latin typeface="Arial" panose="020B0604020202020204" pitchFamily="34" charset="0"/>
                <a:cs typeface="Arial" panose="020B0604020202020204" pitchFamily="34" charset="0"/>
              </a:rPr>
              <a:t>Customer types</a:t>
            </a:r>
          </a:p>
        </p:txBody>
      </p:sp>
      <p:sp>
        <p:nvSpPr>
          <p:cNvPr id="3" name="Content Placeholder 2">
            <a:extLst>
              <a:ext uri="{FF2B5EF4-FFF2-40B4-BE49-F238E27FC236}">
                <a16:creationId xmlns:a16="http://schemas.microsoft.com/office/drawing/2014/main" id="{C6D7ACCB-6765-92D0-3520-FFF0F9502CCA}"/>
              </a:ext>
            </a:extLst>
          </p:cNvPr>
          <p:cNvSpPr>
            <a:spLocks noGrp="1"/>
          </p:cNvSpPr>
          <p:nvPr>
            <p:ph idx="1"/>
          </p:nvPr>
        </p:nvSpPr>
        <p:spPr>
          <a:xfrm>
            <a:off x="581192" y="2340864"/>
            <a:ext cx="3814345" cy="3634486"/>
          </a:xfrm>
        </p:spPr>
        <p:txBody>
          <a:bodyPr>
            <a:normAutofit lnSpcReduction="10000"/>
          </a:bodyPr>
          <a:lstStyle/>
          <a:p>
            <a:r>
              <a:rPr lang="en-GB" sz="2400" b="1" dirty="0">
                <a:latin typeface="Arial" panose="020B0604020202020204" pitchFamily="34" charset="0"/>
                <a:cs typeface="Arial" panose="020B0604020202020204" pitchFamily="34" charset="0"/>
              </a:rPr>
              <a:t>There are two broad customer types</a:t>
            </a:r>
            <a:r>
              <a:rPr lang="en-GB" sz="2400" dirty="0">
                <a:latin typeface="Arial" panose="020B0604020202020204" pitchFamily="34" charset="0"/>
                <a:cs typeface="Arial" panose="020B0604020202020204" pitchFamily="34" charset="0"/>
              </a:rPr>
              <a:t>:</a:t>
            </a:r>
          </a:p>
          <a:p>
            <a:pPr lvl="1"/>
            <a:r>
              <a:rPr lang="en-GB" sz="2400" b="1" dirty="0">
                <a:solidFill>
                  <a:srgbClr val="0070C0"/>
                </a:solidFill>
                <a:latin typeface="Arial" panose="020B0604020202020204" pitchFamily="34" charset="0"/>
                <a:cs typeface="Arial" panose="020B0604020202020204" pitchFamily="34" charset="0"/>
              </a:rPr>
              <a:t>Private Consumers - B2C (business to consumer)</a:t>
            </a:r>
          </a:p>
          <a:p>
            <a:pPr lvl="1"/>
            <a:r>
              <a:rPr lang="en-GB" sz="2400" b="1" dirty="0">
                <a:solidFill>
                  <a:srgbClr val="0070C0"/>
                </a:solidFill>
                <a:latin typeface="Arial" panose="020B0604020202020204" pitchFamily="34" charset="0"/>
                <a:cs typeface="Arial" panose="020B0604020202020204" pitchFamily="34" charset="0"/>
              </a:rPr>
              <a:t>Organisational Customers - B2B (business to business) </a:t>
            </a:r>
          </a:p>
        </p:txBody>
      </p:sp>
      <p:sp>
        <p:nvSpPr>
          <p:cNvPr id="4" name="Footer Placeholder 3">
            <a:extLst>
              <a:ext uri="{FF2B5EF4-FFF2-40B4-BE49-F238E27FC236}">
                <a16:creationId xmlns:a16="http://schemas.microsoft.com/office/drawing/2014/main" id="{3FB33511-2F78-2826-62C8-DDFA186FF474}"/>
              </a:ext>
            </a:extLst>
          </p:cNvPr>
          <p:cNvSpPr>
            <a:spLocks noGrp="1"/>
          </p:cNvSpPr>
          <p:nvPr>
            <p:ph type="ftr" sz="quarter" idx="11"/>
          </p:nvPr>
        </p:nvSpPr>
        <p:spPr/>
        <p:txBody>
          <a:bodyPr/>
          <a:lstStyle/>
          <a:p>
            <a:r>
              <a:rPr lang="en-US" dirty="0"/>
              <a:t>(Fahy and Jobber, 2012)</a:t>
            </a:r>
          </a:p>
        </p:txBody>
      </p:sp>
      <p:sp>
        <p:nvSpPr>
          <p:cNvPr id="5" name="Slide Number Placeholder 4">
            <a:extLst>
              <a:ext uri="{FF2B5EF4-FFF2-40B4-BE49-F238E27FC236}">
                <a16:creationId xmlns:a16="http://schemas.microsoft.com/office/drawing/2014/main" id="{0E06B79A-696E-748B-3E8F-519C4DC5EE76}"/>
              </a:ext>
            </a:extLst>
          </p:cNvPr>
          <p:cNvSpPr>
            <a:spLocks noGrp="1"/>
          </p:cNvSpPr>
          <p:nvPr>
            <p:ph type="sldNum" sz="quarter" idx="12"/>
          </p:nvPr>
        </p:nvSpPr>
        <p:spPr/>
        <p:txBody>
          <a:bodyPr/>
          <a:lstStyle/>
          <a:p>
            <a:fld id="{3A98EE3D-8CD1-4C3F-BD1C-C98C9596463C}" type="slidenum">
              <a:rPr lang="en-US" smtClean="0"/>
              <a:t>7</a:t>
            </a:fld>
            <a:endParaRPr lang="en-US" dirty="0"/>
          </a:p>
        </p:txBody>
      </p:sp>
      <p:pic>
        <p:nvPicPr>
          <p:cNvPr id="6" name="Picture 5">
            <a:extLst>
              <a:ext uri="{FF2B5EF4-FFF2-40B4-BE49-F238E27FC236}">
                <a16:creationId xmlns:a16="http://schemas.microsoft.com/office/drawing/2014/main" id="{47BA5645-3FA3-645B-0D66-9D986EE082FA}"/>
              </a:ext>
            </a:extLst>
          </p:cNvPr>
          <p:cNvPicPr>
            <a:picLocks noChangeAspect="1"/>
          </p:cNvPicPr>
          <p:nvPr/>
        </p:nvPicPr>
        <p:blipFill rotWithShape="1">
          <a:blip r:embed="rId2"/>
          <a:srcRect t="14890" b="12158"/>
          <a:stretch/>
        </p:blipFill>
        <p:spPr>
          <a:xfrm>
            <a:off x="4497137" y="1705204"/>
            <a:ext cx="7617298" cy="4167704"/>
          </a:xfrm>
          <a:prstGeom prst="rect">
            <a:avLst/>
          </a:prstGeom>
        </p:spPr>
      </p:pic>
    </p:spTree>
    <p:extLst>
      <p:ext uri="{BB962C8B-B14F-4D97-AF65-F5344CB8AC3E}">
        <p14:creationId xmlns:p14="http://schemas.microsoft.com/office/powerpoint/2010/main" val="4138143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69" name="Rectangle 106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1" name="Rectangle 107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ADEB71-18B0-FF78-CEAD-0E03609CEF05}"/>
              </a:ext>
            </a:extLst>
          </p:cNvPr>
          <p:cNvSpPr>
            <a:spLocks noGrp="1"/>
          </p:cNvSpPr>
          <p:nvPr>
            <p:ph type="title"/>
          </p:nvPr>
        </p:nvSpPr>
        <p:spPr>
          <a:xfrm>
            <a:off x="672280" y="944752"/>
            <a:ext cx="3259016" cy="1168528"/>
          </a:xfrm>
        </p:spPr>
        <p:txBody>
          <a:bodyPr vert="horz" lIns="91440" tIns="45720" rIns="91440" bIns="45720" rtlCol="0">
            <a:normAutofit fontScale="90000"/>
          </a:bodyPr>
          <a:lstStyle/>
          <a:p>
            <a:r>
              <a:rPr lang="en-US" b="1" dirty="0">
                <a:solidFill>
                  <a:srgbClr val="FFFFFF"/>
                </a:solidFill>
                <a:latin typeface="Arial" panose="020B0604020202020204" pitchFamily="34" charset="0"/>
                <a:cs typeface="Arial" panose="020B0604020202020204" pitchFamily="34" charset="0"/>
              </a:rPr>
              <a:t>Consumers’ decision-making process</a:t>
            </a:r>
          </a:p>
        </p:txBody>
      </p:sp>
      <p:sp>
        <p:nvSpPr>
          <p:cNvPr id="1073" name="Rectangle 107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77" name="Rectangle 107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6" name="Content Placeholder 1065">
            <a:extLst>
              <a:ext uri="{FF2B5EF4-FFF2-40B4-BE49-F238E27FC236}">
                <a16:creationId xmlns:a16="http://schemas.microsoft.com/office/drawing/2014/main" id="{80A514E9-6468-F746-2944-CF385937DA0E}"/>
              </a:ext>
            </a:extLst>
          </p:cNvPr>
          <p:cNvSpPr>
            <a:spLocks noGrp="1"/>
          </p:cNvSpPr>
          <p:nvPr>
            <p:ph idx="1"/>
          </p:nvPr>
        </p:nvSpPr>
        <p:spPr>
          <a:xfrm>
            <a:off x="671513" y="2915919"/>
            <a:ext cx="3123783" cy="3292047"/>
          </a:xfrm>
        </p:spPr>
        <p:txBody>
          <a:bodyPr anchor="t">
            <a:normAutofit/>
          </a:bodyPr>
          <a:lstStyle/>
          <a:p>
            <a:pPr marL="0" indent="0">
              <a:buNone/>
            </a:pPr>
            <a:endParaRPr lang="en-US" dirty="0">
              <a:solidFill>
                <a:srgbClr val="FFFFFF"/>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8E2487B-ABF5-A3D4-A6F5-600D77A9CFE6}"/>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defTabSz="457200"/>
            <a:endParaRPr lang="en-US" kern="1200" cap="all">
              <a:solidFill>
                <a:schemeClr val="bg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E767F9EC-4038-BDC3-B49C-4457E32A197C}"/>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defTabSz="457200">
              <a:spcAft>
                <a:spcPts val="600"/>
              </a:spcAft>
            </a:pPr>
            <a:fld id="{3A98EE3D-8CD1-4C3F-BD1C-C98C9596463C}" type="slidenum">
              <a:rPr lang="en-US">
                <a:solidFill>
                  <a:schemeClr val="bg1">
                    <a:lumMod val="75000"/>
                    <a:lumOff val="25000"/>
                  </a:schemeClr>
                </a:solidFill>
              </a:rPr>
              <a:pPr defTabSz="457200">
                <a:spcAft>
                  <a:spcPts val="600"/>
                </a:spcAft>
              </a:pPr>
              <a:t>8</a:t>
            </a:fld>
            <a:endParaRPr lang="en-US">
              <a:solidFill>
                <a:schemeClr val="bg1">
                  <a:lumMod val="75000"/>
                  <a:lumOff val="25000"/>
                </a:schemeClr>
              </a:solidFill>
            </a:endParaRPr>
          </a:p>
        </p:txBody>
      </p:sp>
      <p:sp>
        <p:nvSpPr>
          <p:cNvPr id="18" name="TextBox 17">
            <a:extLst>
              <a:ext uri="{FF2B5EF4-FFF2-40B4-BE49-F238E27FC236}">
                <a16:creationId xmlns:a16="http://schemas.microsoft.com/office/drawing/2014/main" id="{D568984D-2ABF-E1F3-B078-D0C2F596407A}"/>
              </a:ext>
            </a:extLst>
          </p:cNvPr>
          <p:cNvSpPr txBox="1"/>
          <p:nvPr/>
        </p:nvSpPr>
        <p:spPr>
          <a:xfrm>
            <a:off x="4673600" y="843280"/>
            <a:ext cx="7071866" cy="1332673"/>
          </a:xfrm>
          <a:prstGeom prst="rect">
            <a:avLst/>
          </a:prstGeom>
          <a:noFill/>
        </p:spPr>
        <p:txBody>
          <a:bodyPr wrap="square">
            <a:sp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This model outlines the steps taken throughout purchasing process</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It is rooted in cognitive psychology; </a:t>
            </a:r>
            <a:r>
              <a:rPr kumimoji="0" lang="en-GB"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hence, it deals with problem-solving, decision-making, motivation etc.</a:t>
            </a:r>
            <a:r>
              <a:rPr kumimoji="0" lang="en-US"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(Fahy and Jobber 2019)</a:t>
            </a:r>
          </a:p>
        </p:txBody>
      </p:sp>
      <p:pic>
        <p:nvPicPr>
          <p:cNvPr id="19" name="Picture 18" descr="Marketing Theories – Explaining the Consumer Decision Making Process">
            <a:extLst>
              <a:ext uri="{FF2B5EF4-FFF2-40B4-BE49-F238E27FC236}">
                <a16:creationId xmlns:a16="http://schemas.microsoft.com/office/drawing/2014/main" id="{47468F67-9489-6A85-623B-EFBFCD79B9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4640" y="2209302"/>
            <a:ext cx="5374639" cy="4313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3692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8E802-2D35-05E5-D6FF-0A892FB1524B}"/>
              </a:ext>
            </a:extLst>
          </p:cNvPr>
          <p:cNvSpPr>
            <a:spLocks noGrp="1"/>
          </p:cNvSpPr>
          <p:nvPr>
            <p:ph type="title"/>
          </p:nvPr>
        </p:nvSpPr>
        <p:spPr>
          <a:xfrm>
            <a:off x="581192" y="702156"/>
            <a:ext cx="11029616" cy="628804"/>
          </a:xfrm>
        </p:spPr>
        <p:txBody>
          <a:bodyPr/>
          <a:lstStyle/>
          <a:p>
            <a:r>
              <a:rPr lang="en-GB" dirty="0"/>
              <a:t>Decision making in practice</a:t>
            </a:r>
          </a:p>
        </p:txBody>
      </p:sp>
      <p:sp>
        <p:nvSpPr>
          <p:cNvPr id="4" name="Footer Placeholder 3">
            <a:extLst>
              <a:ext uri="{FF2B5EF4-FFF2-40B4-BE49-F238E27FC236}">
                <a16:creationId xmlns:a16="http://schemas.microsoft.com/office/drawing/2014/main" id="{1EABAEC6-196B-354E-946A-0D85DAAFA66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43A9BA2-0A1B-6164-F804-B6BC87D2E400}"/>
              </a:ext>
            </a:extLst>
          </p:cNvPr>
          <p:cNvSpPr>
            <a:spLocks noGrp="1"/>
          </p:cNvSpPr>
          <p:nvPr>
            <p:ph type="sldNum" sz="quarter" idx="12"/>
          </p:nvPr>
        </p:nvSpPr>
        <p:spPr/>
        <p:txBody>
          <a:bodyPr/>
          <a:lstStyle/>
          <a:p>
            <a:fld id="{3A98EE3D-8CD1-4C3F-BD1C-C98C9596463C}" type="slidenum">
              <a:rPr lang="en-US" smtClean="0"/>
              <a:t>9</a:t>
            </a:fld>
            <a:endParaRPr lang="en-US" dirty="0"/>
          </a:p>
        </p:txBody>
      </p:sp>
      <p:graphicFrame>
        <p:nvGraphicFramePr>
          <p:cNvPr id="6" name="Content Placeholder 5">
            <a:extLst>
              <a:ext uri="{FF2B5EF4-FFF2-40B4-BE49-F238E27FC236}">
                <a16:creationId xmlns:a16="http://schemas.microsoft.com/office/drawing/2014/main" id="{6ACABA20-AB8F-4833-66F8-7A3CAC388483}"/>
              </a:ext>
            </a:extLst>
          </p:cNvPr>
          <p:cNvGraphicFramePr>
            <a:graphicFrameLocks noGrp="1"/>
          </p:cNvGraphicFramePr>
          <p:nvPr>
            <p:ph idx="1"/>
            <p:extLst>
              <p:ext uri="{D42A27DB-BD31-4B8C-83A1-F6EECF244321}">
                <p14:modId xmlns:p14="http://schemas.microsoft.com/office/powerpoint/2010/main" val="633599642"/>
              </p:ext>
            </p:extLst>
          </p:nvPr>
        </p:nvGraphicFramePr>
        <p:xfrm>
          <a:off x="934721" y="1656080"/>
          <a:ext cx="10676254" cy="47678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158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68CE-D1A0-BCBC-EAB4-7DCD416FCA0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F84F66F0-6B4B-D25F-C036-D1220A17184F}"/>
              </a:ext>
            </a:extLst>
          </p:cNvPr>
          <p:cNvSpPr>
            <a:spLocks noGrp="1"/>
          </p:cNvSpPr>
          <p:nvPr>
            <p:ph idx="1"/>
          </p:nvPr>
        </p:nvSpPr>
        <p:spPr/>
        <p:txBody>
          <a:bodyPr>
            <a:normAutofit fontScale="92500" lnSpcReduction="10000"/>
          </a:bodyPr>
          <a:lstStyle/>
          <a:p>
            <a:pPr marL="305435" indent="-305435"/>
            <a:r>
              <a:rPr lang="en-GB" sz="3200" dirty="0">
                <a:latin typeface="Arial"/>
                <a:cs typeface="Arial"/>
              </a:rPr>
              <a:t>Think of a recent purchase you have made.</a:t>
            </a:r>
            <a:endParaRPr lang="en-US" dirty="0">
              <a:latin typeface="Arial"/>
              <a:cs typeface="Arial"/>
            </a:endParaRPr>
          </a:p>
          <a:p>
            <a:pPr marL="305435" indent="-305435"/>
            <a:endParaRPr lang="en-GB" sz="3200" dirty="0">
              <a:latin typeface="Arial" panose="020B0604020202020204" pitchFamily="34" charset="0"/>
              <a:cs typeface="Arial" panose="020B0604020202020204" pitchFamily="34" charset="0"/>
            </a:endParaRPr>
          </a:p>
          <a:p>
            <a:pPr marL="305435" indent="-305435"/>
            <a:r>
              <a:rPr lang="en-GB" sz="3200" dirty="0">
                <a:latin typeface="Arial"/>
                <a:cs typeface="Arial"/>
              </a:rPr>
              <a:t>Think about what happened at each stage of the buying process.</a:t>
            </a:r>
          </a:p>
          <a:p>
            <a:pPr marL="0" indent="0">
              <a:buNone/>
            </a:pPr>
            <a:endParaRPr lang="en-GB" sz="3200" dirty="0">
              <a:latin typeface="Arial" panose="020B0604020202020204" pitchFamily="34" charset="0"/>
              <a:cs typeface="Arial" panose="020B0604020202020204" pitchFamily="34" charset="0"/>
            </a:endParaRPr>
          </a:p>
          <a:p>
            <a:pPr marL="305435" indent="-305435"/>
            <a:r>
              <a:rPr lang="en-GB" sz="3200" dirty="0">
                <a:latin typeface="Arial" panose="020B0604020202020204" pitchFamily="34" charset="0"/>
                <a:cs typeface="Arial" panose="020B0604020202020204" pitchFamily="34" charset="0"/>
              </a:rPr>
              <a:t>What influenced you at each stage?</a:t>
            </a:r>
          </a:p>
        </p:txBody>
      </p:sp>
      <p:sp>
        <p:nvSpPr>
          <p:cNvPr id="4" name="Footer Placeholder 3">
            <a:extLst>
              <a:ext uri="{FF2B5EF4-FFF2-40B4-BE49-F238E27FC236}">
                <a16:creationId xmlns:a16="http://schemas.microsoft.com/office/drawing/2014/main" id="{05F33814-D9F7-94D1-F1E5-E82BFE3CB6F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2AFF141-2854-A802-4EEF-53A560298AF6}"/>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4133653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2E8B5-8200-A68E-D8BF-DE0C3C279F67}"/>
              </a:ext>
            </a:extLst>
          </p:cNvPr>
          <p:cNvSpPr>
            <a:spLocks noGrp="1"/>
          </p:cNvSpPr>
          <p:nvPr>
            <p:ph type="title"/>
          </p:nvPr>
        </p:nvSpPr>
        <p:spPr>
          <a:xfrm>
            <a:off x="581192" y="702156"/>
            <a:ext cx="11029616" cy="771044"/>
          </a:xfrm>
        </p:spPr>
        <p:txBody>
          <a:bodyPr/>
          <a:lstStyle/>
          <a:p>
            <a:r>
              <a:rPr lang="en-GB" b="1" dirty="0">
                <a:latin typeface="Arial" panose="020B0604020202020204" pitchFamily="34" charset="0"/>
                <a:cs typeface="Arial" panose="020B0604020202020204" pitchFamily="34" charset="0"/>
              </a:rPr>
              <a:t>Step 1: problem recognition </a:t>
            </a:r>
          </a:p>
        </p:txBody>
      </p:sp>
      <p:sp>
        <p:nvSpPr>
          <p:cNvPr id="3" name="Content Placeholder 2">
            <a:extLst>
              <a:ext uri="{FF2B5EF4-FFF2-40B4-BE49-F238E27FC236}">
                <a16:creationId xmlns:a16="http://schemas.microsoft.com/office/drawing/2014/main" id="{FB3B8F50-064B-F334-8304-CE1F9309616E}"/>
              </a:ext>
            </a:extLst>
          </p:cNvPr>
          <p:cNvSpPr>
            <a:spLocks noGrp="1"/>
          </p:cNvSpPr>
          <p:nvPr>
            <p:ph idx="1"/>
          </p:nvPr>
        </p:nvSpPr>
        <p:spPr>
          <a:xfrm>
            <a:off x="581192" y="1727200"/>
            <a:ext cx="11029615" cy="4696714"/>
          </a:xfrm>
        </p:spPr>
        <p:txBody>
          <a:bodyPr>
            <a:normAutofit/>
          </a:bodyPr>
          <a:lstStyle/>
          <a:p>
            <a:r>
              <a:rPr lang="en-GB" sz="2400" b="0" i="0" dirty="0">
                <a:solidFill>
                  <a:srgbClr val="2D2D2D"/>
                </a:solidFill>
                <a:effectLst/>
                <a:latin typeface="Arial" panose="020B0604020202020204" pitchFamily="34" charset="0"/>
                <a:cs typeface="Arial" panose="020B0604020202020204" pitchFamily="34" charset="0"/>
              </a:rPr>
              <a:t>In the first stage, a consumer acknowledges that they have a need for a product or service. The awareness of need can arise from either an internal or an external stimulus. </a:t>
            </a:r>
          </a:p>
          <a:p>
            <a:endParaRPr lang="en-GB" sz="1000" b="0" i="0" dirty="0">
              <a:solidFill>
                <a:srgbClr val="2D2D2D"/>
              </a:solidFill>
              <a:effectLst/>
              <a:latin typeface="Arial" panose="020B0604020202020204" pitchFamily="34" charset="0"/>
              <a:cs typeface="Arial" panose="020B0604020202020204" pitchFamily="34" charset="0"/>
            </a:endParaRPr>
          </a:p>
          <a:p>
            <a:r>
              <a:rPr lang="en-GB" sz="2400" b="0" i="0" dirty="0">
                <a:solidFill>
                  <a:srgbClr val="2D2D2D"/>
                </a:solidFill>
                <a:effectLst/>
                <a:latin typeface="Arial" panose="020B0604020202020204" pitchFamily="34" charset="0"/>
                <a:cs typeface="Arial" panose="020B0604020202020204" pitchFamily="34" charset="0"/>
              </a:rPr>
              <a:t>An example of an internal stimulus might be hunger informing a consumer's pursuit of something to eat. </a:t>
            </a:r>
          </a:p>
          <a:p>
            <a:endParaRPr lang="en-GB" sz="1100" b="0" i="0" dirty="0">
              <a:solidFill>
                <a:srgbClr val="2D2D2D"/>
              </a:solidFill>
              <a:effectLst/>
              <a:latin typeface="Arial" panose="020B0604020202020204" pitchFamily="34" charset="0"/>
              <a:cs typeface="Arial" panose="020B0604020202020204" pitchFamily="34" charset="0"/>
            </a:endParaRPr>
          </a:p>
          <a:p>
            <a:r>
              <a:rPr lang="en-GB" sz="2400" b="0" i="0" dirty="0">
                <a:solidFill>
                  <a:srgbClr val="2D2D2D"/>
                </a:solidFill>
                <a:effectLst/>
                <a:latin typeface="Arial" panose="020B0604020202020204" pitchFamily="34" charset="0"/>
                <a:cs typeface="Arial" panose="020B0604020202020204" pitchFamily="34" charset="0"/>
              </a:rPr>
              <a:t>An external stimulus could be an advertisement that appeals directly to a particular consumer. </a:t>
            </a:r>
            <a:endParaRPr lang="en-GB" sz="24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D03232C3-B5BA-BD55-8AE4-E18A178B4FC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7CD7CE-6113-02A2-64EA-2D1EDDBD75F1}"/>
              </a:ext>
            </a:extLst>
          </p:cNvPr>
          <p:cNvSpPr>
            <a:spLocks noGrp="1"/>
          </p:cNvSpPr>
          <p:nvPr>
            <p:ph type="sldNum" sz="quarter" idx="12"/>
          </p:nvPr>
        </p:nvSpPr>
        <p:spPr/>
        <p:txBody>
          <a:bodyPr/>
          <a:lstStyle/>
          <a:p>
            <a:fld id="{3A98EE3D-8CD1-4C3F-BD1C-C98C9596463C}" type="slidenum">
              <a:rPr lang="en-US" smtClean="0"/>
              <a:t>11</a:t>
            </a:fld>
            <a:endParaRPr lang="en-US" dirty="0"/>
          </a:p>
        </p:txBody>
      </p:sp>
    </p:spTree>
    <p:extLst>
      <p:ext uri="{BB962C8B-B14F-4D97-AF65-F5344CB8AC3E}">
        <p14:creationId xmlns:p14="http://schemas.microsoft.com/office/powerpoint/2010/main" val="1273633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dirty="0">
                <a:latin typeface="Arial" panose="020B0604020202020204" pitchFamily="34" charset="0"/>
                <a:cs typeface="Arial" panose="020B0604020202020204" pitchFamily="34" charset="0"/>
              </a:rPr>
              <a:t>Step 2: information search</a:t>
            </a:r>
          </a:p>
        </p:txBody>
      </p:sp>
      <p:sp>
        <p:nvSpPr>
          <p:cNvPr id="3" name="TextBox 2">
            <a:extLst>
              <a:ext uri="{FF2B5EF4-FFF2-40B4-BE49-F238E27FC236}">
                <a16:creationId xmlns:a16="http://schemas.microsoft.com/office/drawing/2014/main" id="{1A63A293-6A4B-481D-8960-BE437C3CF946}"/>
              </a:ext>
            </a:extLst>
          </p:cNvPr>
          <p:cNvSpPr txBox="1"/>
          <p:nvPr/>
        </p:nvSpPr>
        <p:spPr>
          <a:xfrm>
            <a:off x="381587" y="1642706"/>
            <a:ext cx="6810298" cy="470898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Once the customer has identified a need, they will search for information.</a:t>
            </a:r>
          </a:p>
          <a:p>
            <a:pPr marR="0" lvl="0" algn="l" defTabSz="914400" rtl="0" eaLnBrk="1" fontAlgn="auto" latinLnBrk="0" hangingPunct="1">
              <a:lnSpc>
                <a:spcPct val="100000"/>
              </a:lnSpc>
              <a:spcBef>
                <a:spcPts val="0"/>
              </a:spcBef>
              <a:spcAft>
                <a:spcPts val="0"/>
              </a:spcAft>
              <a:buClrTx/>
              <a:buSzTx/>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Purpose: to build up enough knowledge to feel secure in making a reasoned decision.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First: </a:t>
            </a:r>
            <a:r>
              <a:rPr kumimoji="0" lang="en-GB" sz="2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internal information search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whereby the customer attempts to make a decision based on their existing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Then: </a:t>
            </a:r>
            <a:r>
              <a:rPr kumimoji="0" lang="en-GB" sz="2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external information search</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including talking to friends or experts, reading relevant sales material, or searching the internet for reviews.</a:t>
            </a:r>
          </a:p>
          <a:p>
            <a:pPr marR="0" lvl="0" algn="l" defTabSz="914400" rtl="0" eaLnBrk="1" fontAlgn="auto" latinLnBrk="0" hangingPunct="1">
              <a:lnSpc>
                <a:spcPct val="100000"/>
              </a:lnSpc>
              <a:spcBef>
                <a:spcPts val="0"/>
              </a:spcBef>
              <a:spcAft>
                <a:spcPts val="0"/>
              </a:spcAft>
              <a:buClrTx/>
              <a:buSzTx/>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Varies considerably for different product categories.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Workspace table with tablet eyeglasses schedule calendar and cup">
            <a:extLst>
              <a:ext uri="{FF2B5EF4-FFF2-40B4-BE49-F238E27FC236}">
                <a16:creationId xmlns:a16="http://schemas.microsoft.com/office/drawing/2014/main" id="{F369CDF5-3EBF-A877-E735-C145A979F38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191885" y="2053388"/>
            <a:ext cx="4538318" cy="3025545"/>
          </a:xfrm>
          <a:prstGeom prst="rect">
            <a:avLst/>
          </a:prstGeom>
        </p:spPr>
      </p:pic>
    </p:spTree>
    <p:extLst>
      <p:ext uri="{BB962C8B-B14F-4D97-AF65-F5344CB8AC3E}">
        <p14:creationId xmlns:p14="http://schemas.microsoft.com/office/powerpoint/2010/main" val="119785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46534" y="725122"/>
            <a:ext cx="6594346" cy="676958"/>
          </a:xfrm>
        </p:spPr>
        <p:txBody>
          <a:bodyPr vert="horz" lIns="91440" tIns="45720" rIns="91440" bIns="45720" rtlCol="0" anchor="b">
            <a:normAutofit fontScale="90000"/>
          </a:bodyPr>
          <a:lstStyle/>
          <a:p>
            <a:r>
              <a:rPr lang="en-US" b="1" kern="1200" cap="all" dirty="0">
                <a:solidFill>
                  <a:schemeClr val="tx1"/>
                </a:solidFill>
                <a:latin typeface="Arial" panose="020B0604020202020204" pitchFamily="34" charset="0"/>
                <a:cs typeface="Arial" panose="020B0604020202020204" pitchFamily="34" charset="0"/>
              </a:rPr>
              <a:t>Step 3: evaluation of alternatives</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493520"/>
            <a:ext cx="6309003" cy="5090159"/>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The customer compares alternatives based on criteria derived from their needs and product knowledge.</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dirty="0">
                <a:latin typeface="Arial" panose="020B0604020202020204" pitchFamily="34" charset="0"/>
                <a:cs typeface="Arial" panose="020B0604020202020204" pitchFamily="34" charset="0"/>
              </a:rPr>
              <a:t>This is a very personal choice and different people will evaluate against different criteria.</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dirty="0">
                <a:latin typeface="Arial" panose="020B0604020202020204" pitchFamily="34" charset="0"/>
                <a:cs typeface="Arial" panose="020B0604020202020204" pitchFamily="34" charset="0"/>
              </a:rPr>
              <a:t>For example - features or benefits sought, budget </a:t>
            </a:r>
            <a:r>
              <a:rPr lang="en-US" dirty="0" err="1">
                <a:latin typeface="Arial" panose="020B0604020202020204" pitchFamily="34" charset="0"/>
                <a:cs typeface="Arial" panose="020B0604020202020204" pitchFamily="34" charset="0"/>
              </a:rPr>
              <a:t>etc</a:t>
            </a:r>
            <a:r>
              <a:rPr lang="en-US" dirty="0">
                <a:latin typeface="Arial" panose="020B0604020202020204" pitchFamily="34" charset="0"/>
                <a:cs typeface="Arial" panose="020B0604020202020204" pitchFamily="34" charset="0"/>
              </a:rPr>
              <a:t> </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endParaRPr lang="en-US" dirty="0">
              <a:latin typeface="Arial" panose="020B0604020202020204" pitchFamily="34" charset="0"/>
              <a:cs typeface="Arial" panose="020B0604020202020204" pitchFamily="34" charset="0"/>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dirty="0">
                <a:latin typeface="Arial" panose="020B0604020202020204" pitchFamily="34" charset="0"/>
                <a:cs typeface="Arial" panose="020B0604020202020204" pitchFamily="34" charset="0"/>
              </a:rPr>
              <a:t>Marketers try to help customers evaluate alternatives effectively to encourage them to move to the purchase stage.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endParaRPr lang="en-US" dirty="0">
              <a:latin typeface="Arial" panose="020B0604020202020204" pitchFamily="34" charset="0"/>
              <a:cs typeface="Arial" panose="020B0604020202020204" pitchFamily="34" charset="0"/>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dirty="0">
                <a:latin typeface="Arial" panose="020B0604020202020204" pitchFamily="34" charset="0"/>
                <a:cs typeface="Arial" panose="020B0604020202020204" pitchFamily="34" charset="0"/>
              </a:rPr>
              <a:t>If a customer is not happy with the options, they may delay purchase or return to the information search stage,</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endPar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lang="en-US" dirty="0">
              <a:solidFill>
                <a:schemeClr val="tx2"/>
              </a:solidFill>
            </a:endParaRPr>
          </a:p>
          <a:p>
            <a:pPr marR="0" lvl="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9E6D60"/>
                </a:solidFill>
                <a:effectLst/>
                <a:uLnTx/>
                <a:uFillTx/>
              </a:rPr>
              <a:pPr marR="0" lvl="0" indent="0" defTabSz="457200" fontAlgn="auto">
                <a:spcBef>
                  <a:spcPts val="0"/>
                </a:spcBef>
                <a:spcAft>
                  <a:spcPts val="600"/>
                </a:spcAft>
                <a:buClrTx/>
                <a:buSzTx/>
                <a:buFontTx/>
                <a:buNone/>
                <a:tabLst/>
                <a:defRPr/>
              </a:pPr>
              <a:t>13</a:t>
            </a:fld>
            <a:endParaRPr kumimoji="0" lang="en-US" b="0" i="0" u="none" strike="noStrike" cap="none" spc="0" normalizeH="0" baseline="0" noProof="0">
              <a:ln>
                <a:noFill/>
              </a:ln>
              <a:solidFill>
                <a:srgbClr val="9E6D60"/>
              </a:solidFill>
              <a:effectLst/>
              <a:uLnTx/>
              <a:uFillTx/>
            </a:endParaRPr>
          </a:p>
        </p:txBody>
      </p:sp>
      <p:pic>
        <p:nvPicPr>
          <p:cNvPr id="7" name="Picture 6">
            <a:extLst>
              <a:ext uri="{FF2B5EF4-FFF2-40B4-BE49-F238E27FC236}">
                <a16:creationId xmlns:a16="http://schemas.microsoft.com/office/drawing/2014/main" id="{051C290E-D180-CC4C-7C66-52BA23D355DD}"/>
              </a:ext>
            </a:extLst>
          </p:cNvPr>
          <p:cNvPicPr>
            <a:picLocks noChangeAspect="1"/>
          </p:cNvPicPr>
          <p:nvPr/>
        </p:nvPicPr>
        <p:blipFill rotWithShape="1">
          <a:blip r:embed="rId3"/>
          <a:srcRect l="19866" r="41825"/>
          <a:stretch/>
        </p:blipFill>
        <p:spPr>
          <a:xfrm>
            <a:off x="7521283" y="10"/>
            <a:ext cx="4670717" cy="6857990"/>
          </a:xfrm>
          <a:prstGeom prst="rect">
            <a:avLst/>
          </a:prstGeom>
        </p:spPr>
      </p:pic>
    </p:spTree>
    <p:extLst>
      <p:ext uri="{BB962C8B-B14F-4D97-AF65-F5344CB8AC3E}">
        <p14:creationId xmlns:p14="http://schemas.microsoft.com/office/powerpoint/2010/main" val="1804056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dirty="0">
                <a:latin typeface="Arial" panose="020B0604020202020204" pitchFamily="34" charset="0"/>
                <a:cs typeface="Arial" panose="020B0604020202020204" pitchFamily="34" charset="0"/>
              </a:rPr>
              <a:t>Step 4: purchase decision </a:t>
            </a:r>
          </a:p>
        </p:txBody>
      </p:sp>
      <p:sp>
        <p:nvSpPr>
          <p:cNvPr id="3" name="TextBox 2">
            <a:extLst>
              <a:ext uri="{FF2B5EF4-FFF2-40B4-BE49-F238E27FC236}">
                <a16:creationId xmlns:a16="http://schemas.microsoft.com/office/drawing/2014/main" id="{1A63A293-6A4B-481D-8960-BE437C3CF946}"/>
              </a:ext>
            </a:extLst>
          </p:cNvPr>
          <p:cNvSpPr txBox="1"/>
          <p:nvPr/>
        </p:nvSpPr>
        <p:spPr>
          <a:xfrm>
            <a:off x="342901" y="1947508"/>
            <a:ext cx="5968448" cy="443198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Purchase Stage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Involves the trade of money for a product or service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Shoppers in bricks and mortar stores rarely abandon their carts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Abandonment of virtual shopping carts is quite common and provides marketers with real challenges.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Person standing indoors, holding clipboard with formal document, handing keys to smiling couple">
            <a:extLst>
              <a:ext uri="{FF2B5EF4-FFF2-40B4-BE49-F238E27FC236}">
                <a16:creationId xmlns:a16="http://schemas.microsoft.com/office/drawing/2014/main" id="{890E4003-406C-0AA8-D1DF-6E6802538E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748669" y="2303064"/>
            <a:ext cx="4431196" cy="2954131"/>
          </a:xfrm>
          <a:prstGeom prst="rect">
            <a:avLst/>
          </a:prstGeom>
        </p:spPr>
      </p:pic>
    </p:spTree>
    <p:extLst>
      <p:ext uri="{BB962C8B-B14F-4D97-AF65-F5344CB8AC3E}">
        <p14:creationId xmlns:p14="http://schemas.microsoft.com/office/powerpoint/2010/main" val="3518512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1" kern="1200" cap="all" dirty="0">
                <a:solidFill>
                  <a:schemeClr val="tx1"/>
                </a:solidFill>
                <a:latin typeface="Arial" panose="020B0604020202020204" pitchFamily="34" charset="0"/>
                <a:cs typeface="Arial" panose="020B0604020202020204" pitchFamily="34" charset="0"/>
              </a:rPr>
              <a:t>Step 5: post-purchase evaluation</a:t>
            </a:r>
          </a:p>
        </p:txBody>
      </p:sp>
      <p:pic>
        <p:nvPicPr>
          <p:cNvPr id="7" name="Picture 6" descr="Woman thinking in bed">
            <a:extLst>
              <a:ext uri="{FF2B5EF4-FFF2-40B4-BE49-F238E27FC236}">
                <a16:creationId xmlns:a16="http://schemas.microsoft.com/office/drawing/2014/main" id="{A4C7FD59-8898-6610-14B7-7BAE58436EA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fontScale="92500" lnSpcReduction="20000"/>
          </a:bodyPr>
          <a:lstStyle/>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200" b="1"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After the Purchase, customers may experience ‘</a:t>
            </a:r>
            <a:r>
              <a:rPr kumimoji="0" lang="en-US" sz="2200" b="1" i="0" u="none" strike="noStrike"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cognitive dissonance</a:t>
            </a:r>
            <a:r>
              <a:rPr lang="en-US" sz="2200" b="1" dirty="0">
                <a:solidFill>
                  <a:schemeClr val="tx1">
                    <a:lumMod val="75000"/>
                    <a:lumOff val="25000"/>
                  </a:schemeClr>
                </a:solidFill>
                <a:latin typeface="Arial" panose="020B0604020202020204" pitchFamily="34" charset="0"/>
                <a:cs typeface="Arial" panose="020B0604020202020204" pitchFamily="34" charset="0"/>
              </a:rPr>
              <a: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lang="en-US" sz="2200" b="1" dirty="0">
              <a:solidFill>
                <a:schemeClr val="tx1">
                  <a:lumMod val="75000"/>
                  <a:lumOff val="25000"/>
                </a:schemeClr>
              </a:solidFill>
              <a:latin typeface="Arial" panose="020B0604020202020204" pitchFamily="34" charset="0"/>
              <a:cs typeface="Arial" panose="020B0604020202020204" pitchFamily="34" charset="0"/>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200" dirty="0">
                <a:solidFill>
                  <a:schemeClr val="tx1">
                    <a:lumMod val="75000"/>
                    <a:lumOff val="25000"/>
                  </a:schemeClr>
                </a:solidFill>
                <a:latin typeface="Arial" panose="020B0604020202020204" pitchFamily="34" charset="0"/>
                <a:cs typeface="Arial" panose="020B0604020202020204" pitchFamily="34" charset="0"/>
              </a:rPr>
              <a:t>Cognitive Dissonance is </a:t>
            </a:r>
            <a:r>
              <a:rPr kumimoji="0" lang="en-US" sz="22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the feelings of uncertainty as to whether they made the right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2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It is common for customers to seek reassurance from friends, family, people who have made the same purchase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22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endParaRPr>
          </a:p>
          <a:p>
            <a:pPr marL="457200" marR="0" lvl="1" indent="0" algn="ctr" defTabSz="457200" fontAlgn="auto">
              <a:lnSpc>
                <a:spcPct val="90000"/>
              </a:lnSpc>
              <a:spcBef>
                <a:spcPct val="20000"/>
              </a:spcBef>
              <a:spcAft>
                <a:spcPts val="600"/>
              </a:spcAft>
              <a:buClr>
                <a:schemeClr val="accent1"/>
              </a:buClr>
              <a:buSzPct val="92000"/>
              <a:tabLst/>
              <a:defRPr/>
            </a:pPr>
            <a:r>
              <a:rPr kumimoji="0" lang="en-US" sz="2200" b="1" i="0" u="none" strike="noStrike"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It is important that customers feel happy with their decision as this leads to word-of-mouth marketing and potential long-term customer relationships</a:t>
            </a:r>
            <a:r>
              <a:rPr kumimoji="0" lang="en-US" sz="2200" b="1" i="0" u="none" strike="noStrike" cap="none" spc="0" normalizeH="0" baseline="0" noProof="0" dirty="0">
                <a:ln>
                  <a:noFill/>
                </a:ln>
                <a:solidFill>
                  <a:srgbClr val="0070C0"/>
                </a:solidFill>
                <a:effectLst/>
                <a:uLnTx/>
                <a:uFillTx/>
              </a:rPr>
              <a:t>.</a:t>
            </a:r>
            <a:endParaRPr kumimoji="0" lang="en-US" sz="2200" b="0" i="0" u="none" strike="noStrike" cap="none" spc="0" normalizeH="0" baseline="0" noProof="0" dirty="0">
              <a:ln>
                <a:noFill/>
              </a:ln>
              <a:solidFill>
                <a:srgbClr val="0070C0"/>
              </a:solidFill>
              <a:effectLst/>
              <a:uLnTx/>
              <a:uFillTx/>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C7458"/>
                </a:solidFill>
                <a:effectLst/>
                <a:uLnTx/>
                <a:uFillTx/>
              </a:rPr>
              <a:pPr marR="0" lvl="0" indent="0" defTabSz="457200" fontAlgn="auto">
                <a:spcBef>
                  <a:spcPts val="0"/>
                </a:spcBef>
                <a:spcAft>
                  <a:spcPts val="600"/>
                </a:spcAft>
                <a:buClrTx/>
                <a:buSzTx/>
                <a:buFontTx/>
                <a:buNone/>
                <a:tabLst/>
                <a:defRPr/>
              </a:pPr>
              <a:t>15</a:t>
            </a:fld>
            <a:endParaRPr kumimoji="0" lang="en-US" b="0" i="0" u="none" strike="noStrike" cap="none" spc="0" normalizeH="0" baseline="0" noProof="0">
              <a:ln>
                <a:noFill/>
              </a:ln>
              <a:solidFill>
                <a:srgbClr val="CC7458"/>
              </a:solidFill>
              <a:effectLst/>
              <a:uLnTx/>
              <a:uFillTx/>
            </a:endParaRPr>
          </a:p>
        </p:txBody>
      </p:sp>
    </p:spTree>
    <p:extLst>
      <p:ext uri="{BB962C8B-B14F-4D97-AF65-F5344CB8AC3E}">
        <p14:creationId xmlns:p14="http://schemas.microsoft.com/office/powerpoint/2010/main" val="3556542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520391" y="536738"/>
            <a:ext cx="7225075" cy="1013800"/>
          </a:xfrm>
        </p:spPr>
        <p:txBody>
          <a:bodyPr vert="horz" lIns="91440" tIns="45720" rIns="91440" bIns="45720" rtlCol="0" anchor="b">
            <a:normAutofit/>
          </a:bodyPr>
          <a:lstStyle/>
          <a:p>
            <a:r>
              <a:rPr lang="en-US" b="1" kern="1200" cap="all"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Overcoming cognitive dissonance</a:t>
            </a:r>
          </a:p>
        </p:txBody>
      </p:sp>
      <p:pic>
        <p:nvPicPr>
          <p:cNvPr id="7" name="Picture 6" descr="Rescue buoy floating at sea">
            <a:extLst>
              <a:ext uri="{FF2B5EF4-FFF2-40B4-BE49-F238E27FC236}">
                <a16:creationId xmlns:a16="http://schemas.microsoft.com/office/drawing/2014/main" id="{84BB6376-8BCE-5B28-9129-F8AFCF07E7A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lnSpcReduction="10000"/>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0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1">
                    <a:lumMod val="75000"/>
                    <a:lumOff val="25000"/>
                  </a:schemeClr>
                </a:solidFill>
                <a:latin typeface="Arial" panose="020B0604020202020204" pitchFamily="34" charset="0"/>
                <a:cs typeface="Arial" panose="020B0604020202020204" pitchFamily="34" charset="0"/>
              </a:rPr>
              <a:t>What can businesses do to avoid cognitive dissonance or to help customers to overcome it?</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4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Ensuring that pre-purchase expectations are realistic (e.g., making reviews from other customers visible)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Offering post-purchase service (e.g. extended warranties)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A82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FA828"/>
                </a:solidFill>
                <a:effectLst/>
                <a:uLnTx/>
                <a:uFillTx/>
              </a:rPr>
              <a:pPr marR="0" lvl="0" indent="0" defTabSz="457200" fontAlgn="auto">
                <a:spcBef>
                  <a:spcPts val="0"/>
                </a:spcBef>
                <a:spcAft>
                  <a:spcPts val="600"/>
                </a:spcAft>
                <a:buClrTx/>
                <a:buSzTx/>
                <a:buFontTx/>
                <a:buNone/>
                <a:tabLst/>
                <a:defRPr/>
              </a:pPr>
              <a:t>16</a:t>
            </a:fld>
            <a:endParaRPr kumimoji="0" lang="en-US" b="0" i="0" u="none" strike="noStrike" cap="none" spc="0" normalizeH="0" baseline="0" noProof="0">
              <a:ln>
                <a:noFill/>
              </a:ln>
              <a:solidFill>
                <a:srgbClr val="FFA828"/>
              </a:solidFill>
              <a:effectLst/>
              <a:uLnTx/>
              <a:uFillTx/>
            </a:endParaRPr>
          </a:p>
        </p:txBody>
      </p:sp>
    </p:spTree>
    <p:extLst>
      <p:ext uri="{BB962C8B-B14F-4D97-AF65-F5344CB8AC3E}">
        <p14:creationId xmlns:p14="http://schemas.microsoft.com/office/powerpoint/2010/main" val="1259700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7ADC5C4-29D5-1F9E-7F4A-4CE83529273A}"/>
              </a:ext>
            </a:extLst>
          </p:cNvPr>
          <p:cNvSpPr>
            <a:spLocks noGrp="1" noChangeArrowheads="1"/>
          </p:cNvSpPr>
          <p:nvPr>
            <p:ph type="title"/>
          </p:nvPr>
        </p:nvSpPr>
        <p:spPr>
          <a:xfrm>
            <a:off x="469902" y="260350"/>
            <a:ext cx="9752012" cy="1022350"/>
          </a:xfrm>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Consumer Buying Situations </a:t>
            </a:r>
          </a:p>
        </p:txBody>
      </p:sp>
      <p:sp>
        <p:nvSpPr>
          <p:cNvPr id="55299" name="Content Placeholder 2">
            <a:extLst>
              <a:ext uri="{FF2B5EF4-FFF2-40B4-BE49-F238E27FC236}">
                <a16:creationId xmlns:a16="http://schemas.microsoft.com/office/drawing/2014/main" id="{A9CD2485-B482-46CA-99CE-B87BB8DF750C}"/>
              </a:ext>
            </a:extLst>
          </p:cNvPr>
          <p:cNvSpPr>
            <a:spLocks noGrp="1"/>
          </p:cNvSpPr>
          <p:nvPr>
            <p:ph idx="1"/>
          </p:nvPr>
        </p:nvSpPr>
        <p:spPr>
          <a:xfrm>
            <a:off x="469901" y="1828800"/>
            <a:ext cx="11252200" cy="4479926"/>
          </a:xfrm>
        </p:spPr>
        <p:txBody>
          <a:bodyPr>
            <a:normAutofit/>
          </a:bodyPr>
          <a:lstStyle/>
          <a:p>
            <a:r>
              <a:rPr lang="en-GB" altLang="en-US" sz="2400" b="1" dirty="0">
                <a:latin typeface="Arial" panose="020B0604020202020204" pitchFamily="34" charset="0"/>
                <a:cs typeface="Arial" panose="020B0604020202020204" pitchFamily="34" charset="0"/>
              </a:rPr>
              <a:t>Routine response behaviour</a:t>
            </a:r>
          </a:p>
          <a:p>
            <a:pPr lvl="1"/>
            <a:r>
              <a:rPr lang="en-GB" altLang="en-US" sz="2400" dirty="0">
                <a:latin typeface="Arial" panose="020B0604020202020204" pitchFamily="34" charset="0"/>
                <a:cs typeface="Arial" panose="020B0604020202020204" pitchFamily="34" charset="0"/>
              </a:rPr>
              <a:t>When buying frequently purchased, low-cost items.</a:t>
            </a:r>
          </a:p>
          <a:p>
            <a:pPr lvl="1"/>
            <a:endParaRPr lang="en-GB" altLang="en-US" sz="800" dirty="0">
              <a:latin typeface="Arial" panose="020B0604020202020204" pitchFamily="34" charset="0"/>
              <a:cs typeface="Arial" panose="020B0604020202020204" pitchFamily="34" charset="0"/>
            </a:endParaRPr>
          </a:p>
          <a:p>
            <a:r>
              <a:rPr lang="en-GB" altLang="en-US" sz="2400" b="1" dirty="0">
                <a:latin typeface="Arial" panose="020B0604020202020204" pitchFamily="34" charset="0"/>
                <a:cs typeface="Arial" panose="020B0604020202020204" pitchFamily="34" charset="0"/>
              </a:rPr>
              <a:t>Limited decision making behaviour</a:t>
            </a:r>
          </a:p>
          <a:p>
            <a:pPr lvl="1"/>
            <a:r>
              <a:rPr lang="en-GB" altLang="en-US" sz="2400" dirty="0">
                <a:latin typeface="Arial" panose="020B0604020202020204" pitchFamily="34" charset="0"/>
                <a:cs typeface="Arial" panose="020B0604020202020204" pitchFamily="34" charset="0"/>
              </a:rPr>
              <a:t>When purchasing products only bought occasionally and for which a moderate amount of information and deliberation is required</a:t>
            </a:r>
          </a:p>
          <a:p>
            <a:pPr lvl="1"/>
            <a:endParaRPr lang="en-GB" altLang="en-US" sz="800" dirty="0">
              <a:latin typeface="Arial" panose="020B0604020202020204" pitchFamily="34" charset="0"/>
              <a:cs typeface="Arial" panose="020B0604020202020204" pitchFamily="34" charset="0"/>
            </a:endParaRPr>
          </a:p>
          <a:p>
            <a:r>
              <a:rPr lang="en-GB" altLang="en-US" sz="2400" b="1" dirty="0">
                <a:latin typeface="Arial" panose="020B0604020202020204" pitchFamily="34" charset="0"/>
                <a:cs typeface="Arial" panose="020B0604020202020204" pitchFamily="34" charset="0"/>
              </a:rPr>
              <a:t>Extensive decision making behaviour </a:t>
            </a:r>
          </a:p>
          <a:p>
            <a:pPr lvl="1"/>
            <a:r>
              <a:rPr lang="en-GB" altLang="en-US" sz="2400" dirty="0">
                <a:latin typeface="Arial" panose="020B0604020202020204" pitchFamily="34" charset="0"/>
                <a:cs typeface="Arial" panose="020B0604020202020204" pitchFamily="34" charset="0"/>
              </a:rPr>
              <a:t>When buying unfamiliar, expensive or infrequently purchased items. Time ,maybe spent comparing, seeking out extensive information.</a:t>
            </a:r>
          </a:p>
          <a:p>
            <a:endParaRPr lang="en-GB" altLang="en-US" sz="2400" dirty="0">
              <a:latin typeface="Arial" panose="020B0604020202020204" pitchFamily="34" charset="0"/>
              <a:cs typeface="Arial" panose="020B0604020202020204" pitchFamily="34" charset="0"/>
            </a:endParaRPr>
          </a:p>
          <a:p>
            <a:pPr lvl="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52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529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529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5299">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52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69" name="Rectangle 106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1" name="Rectangle 107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ADEB71-18B0-FF78-CEAD-0E03609CEF05}"/>
              </a:ext>
            </a:extLst>
          </p:cNvPr>
          <p:cNvSpPr>
            <a:spLocks noGrp="1"/>
          </p:cNvSpPr>
          <p:nvPr>
            <p:ph type="title"/>
          </p:nvPr>
        </p:nvSpPr>
        <p:spPr>
          <a:xfrm>
            <a:off x="672280" y="944752"/>
            <a:ext cx="3259016" cy="2763648"/>
          </a:xfrm>
        </p:spPr>
        <p:txBody>
          <a:bodyPr vert="horz" lIns="91440" tIns="45720" rIns="91440" bIns="45720" rtlCol="0">
            <a:normAutofit/>
          </a:bodyPr>
          <a:lstStyle/>
          <a:p>
            <a:r>
              <a:rPr lang="en-US" sz="3000" b="1" dirty="0" err="1">
                <a:solidFill>
                  <a:srgbClr val="FFFFFF"/>
                </a:solidFill>
                <a:latin typeface="Arial" panose="020B0604020202020204" pitchFamily="34" charset="0"/>
                <a:cs typeface="Arial" panose="020B0604020202020204" pitchFamily="34" charset="0"/>
              </a:rPr>
              <a:t>Organisational</a:t>
            </a:r>
            <a:r>
              <a:rPr lang="en-US" sz="3000" b="1" dirty="0">
                <a:solidFill>
                  <a:srgbClr val="FFFFFF"/>
                </a:solidFill>
                <a:latin typeface="Arial" panose="020B0604020202020204" pitchFamily="34" charset="0"/>
                <a:cs typeface="Arial" panose="020B0604020202020204" pitchFamily="34" charset="0"/>
              </a:rPr>
              <a:t> decision-making process</a:t>
            </a:r>
            <a:br>
              <a:rPr lang="en-US" sz="3000" b="1" dirty="0">
                <a:solidFill>
                  <a:srgbClr val="FFFFFF"/>
                </a:solidFill>
                <a:latin typeface="Arial" panose="020B0604020202020204" pitchFamily="34" charset="0"/>
                <a:cs typeface="Arial" panose="020B0604020202020204" pitchFamily="34" charset="0"/>
              </a:rPr>
            </a:br>
            <a:r>
              <a:rPr lang="en-US" sz="3000" b="1" dirty="0">
                <a:solidFill>
                  <a:srgbClr val="FFFFFF"/>
                </a:solidFill>
                <a:latin typeface="Arial" panose="020B0604020202020204" pitchFamily="34" charset="0"/>
                <a:cs typeface="Arial" panose="020B0604020202020204" pitchFamily="34" charset="0"/>
              </a:rPr>
              <a:t>B2B</a:t>
            </a:r>
          </a:p>
        </p:txBody>
      </p:sp>
      <p:sp>
        <p:nvSpPr>
          <p:cNvPr id="1073" name="Rectangle 107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77" name="Rectangle 107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6" name="Content Placeholder 1065">
            <a:extLst>
              <a:ext uri="{FF2B5EF4-FFF2-40B4-BE49-F238E27FC236}">
                <a16:creationId xmlns:a16="http://schemas.microsoft.com/office/drawing/2014/main" id="{80A514E9-6468-F746-2944-CF385937DA0E}"/>
              </a:ext>
            </a:extLst>
          </p:cNvPr>
          <p:cNvSpPr>
            <a:spLocks noGrp="1"/>
          </p:cNvSpPr>
          <p:nvPr>
            <p:ph idx="1"/>
          </p:nvPr>
        </p:nvSpPr>
        <p:spPr>
          <a:xfrm>
            <a:off x="671513" y="4635500"/>
            <a:ext cx="3123783" cy="1572466"/>
          </a:xfrm>
        </p:spPr>
        <p:txBody>
          <a:bodyPr anchor="t">
            <a:normAutofit/>
          </a:bodyPr>
          <a:lstStyle/>
          <a:p>
            <a:pPr marL="0" indent="0">
              <a:buNone/>
            </a:pPr>
            <a:endParaRPr lang="en-US" dirty="0">
              <a:solidFill>
                <a:srgbClr val="FFFFFF"/>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8E2487B-ABF5-A3D4-A6F5-600D77A9CFE6}"/>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defTabSz="457200"/>
            <a:endParaRPr lang="en-US" kern="1200" cap="all">
              <a:solidFill>
                <a:schemeClr val="bg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E767F9EC-4038-BDC3-B49C-4457E32A197C}"/>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defTabSz="457200">
              <a:spcAft>
                <a:spcPts val="600"/>
              </a:spcAft>
            </a:pPr>
            <a:fld id="{3A98EE3D-8CD1-4C3F-BD1C-C98C9596463C}" type="slidenum">
              <a:rPr lang="en-US">
                <a:solidFill>
                  <a:schemeClr val="bg1">
                    <a:lumMod val="75000"/>
                    <a:lumOff val="25000"/>
                  </a:schemeClr>
                </a:solidFill>
              </a:rPr>
              <a:pPr defTabSz="457200">
                <a:spcAft>
                  <a:spcPts val="600"/>
                </a:spcAft>
              </a:pPr>
              <a:t>18</a:t>
            </a:fld>
            <a:endParaRPr lang="en-US">
              <a:solidFill>
                <a:schemeClr val="bg1">
                  <a:lumMod val="75000"/>
                  <a:lumOff val="25000"/>
                </a:schemeClr>
              </a:solidFill>
            </a:endParaRPr>
          </a:p>
        </p:txBody>
      </p:sp>
      <p:pic>
        <p:nvPicPr>
          <p:cNvPr id="3" name="Picture 2" descr="Organisational Buying Behaviour | Marketing Journal">
            <a:extLst>
              <a:ext uri="{FF2B5EF4-FFF2-40B4-BE49-F238E27FC236}">
                <a16:creationId xmlns:a16="http://schemas.microsoft.com/office/drawing/2014/main" id="{4C176CF3-F42C-93EE-0154-22175F776B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46" r="10442"/>
          <a:stretch/>
        </p:blipFill>
        <p:spPr bwMode="auto">
          <a:xfrm>
            <a:off x="4467166" y="438825"/>
            <a:ext cx="6658034" cy="6277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090134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23D9D11-FFA4-8F47-D7A8-D7F428373868}"/>
              </a:ext>
            </a:extLst>
          </p:cNvPr>
          <p:cNvSpPr>
            <a:spLocks noGrp="1" noChangeArrowheads="1"/>
          </p:cNvSpPr>
          <p:nvPr>
            <p:ph type="title"/>
          </p:nvPr>
        </p:nvSpPr>
        <p:spPr>
          <a:xfrm>
            <a:off x="1992313" y="260350"/>
            <a:ext cx="8229600" cy="1143000"/>
          </a:xfrm>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Decision-Making Unit (DMU)</a:t>
            </a:r>
          </a:p>
        </p:txBody>
      </p:sp>
      <p:pic>
        <p:nvPicPr>
          <p:cNvPr id="59395" name="Picture 3">
            <a:extLst>
              <a:ext uri="{FF2B5EF4-FFF2-40B4-BE49-F238E27FC236}">
                <a16:creationId xmlns:a16="http://schemas.microsoft.com/office/drawing/2014/main" id="{EC712603-9072-9789-1515-4302C4CF0DF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28775" y="1590676"/>
            <a:ext cx="8934450" cy="4837113"/>
          </a:xfrm>
        </p:spPr>
      </p:pic>
      <p:sp>
        <p:nvSpPr>
          <p:cNvPr id="34820" name="TextBox 6">
            <a:extLst>
              <a:ext uri="{FF2B5EF4-FFF2-40B4-BE49-F238E27FC236}">
                <a16:creationId xmlns:a16="http://schemas.microsoft.com/office/drawing/2014/main" id="{7C768247-0121-2071-D0F5-19EC10CD14D5}"/>
              </a:ext>
            </a:extLst>
          </p:cNvPr>
          <p:cNvSpPr txBox="1">
            <a:spLocks noChangeArrowheads="1"/>
          </p:cNvSpPr>
          <p:nvPr/>
        </p:nvSpPr>
        <p:spPr bwMode="auto">
          <a:xfrm>
            <a:off x="1847851" y="6427789"/>
            <a:ext cx="30956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600"/>
              <a:t>Brassington &amp; Pettitt (2006)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93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FD532-F59F-D22C-BBD9-3DAEE479FA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225BE6-4551-A533-30FF-35B1EE1AE000}"/>
              </a:ext>
            </a:extLst>
          </p:cNvPr>
          <p:cNvSpPr>
            <a:spLocks noGrp="1"/>
          </p:cNvSpPr>
          <p:nvPr>
            <p:ph type="title"/>
          </p:nvPr>
        </p:nvSpPr>
        <p:spPr/>
        <p:txBody>
          <a:bodyPr/>
          <a:lstStyle/>
          <a:p>
            <a:r>
              <a:rPr lang="en-GB" b="1" dirty="0">
                <a:latin typeface="Arial"/>
                <a:cs typeface="Arial"/>
              </a:rPr>
              <a:t>Task – in the teams chat answer the following</a:t>
            </a:r>
            <a:endParaRPr lang="en-US" dirty="0"/>
          </a:p>
        </p:txBody>
      </p:sp>
      <p:sp>
        <p:nvSpPr>
          <p:cNvPr id="3" name="Content Placeholder 2">
            <a:extLst>
              <a:ext uri="{FF2B5EF4-FFF2-40B4-BE49-F238E27FC236}">
                <a16:creationId xmlns:a16="http://schemas.microsoft.com/office/drawing/2014/main" id="{24293EFA-F41D-6BF7-3DBC-B2A005207D6B}"/>
              </a:ext>
            </a:extLst>
          </p:cNvPr>
          <p:cNvSpPr>
            <a:spLocks noGrp="1"/>
          </p:cNvSpPr>
          <p:nvPr>
            <p:ph idx="1"/>
          </p:nvPr>
        </p:nvSpPr>
        <p:spPr/>
        <p:txBody>
          <a:bodyPr>
            <a:normAutofit/>
          </a:bodyPr>
          <a:lstStyle/>
          <a:p>
            <a:pPr marL="305435" indent="-305435"/>
            <a:r>
              <a:rPr lang="en-GB" sz="3200" dirty="0">
                <a:latin typeface="Arial"/>
                <a:cs typeface="Arial"/>
              </a:rPr>
              <a:t>What considerations (within a business) do you have to take into account when making a buying decision within a DMU?</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7C6DD332-EBA5-661F-93ED-7DC6D2AF6E6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D2EC4AA-1C1A-DAD8-647E-86F032A4A37E}"/>
              </a:ext>
            </a:extLst>
          </p:cNvPr>
          <p:cNvSpPr>
            <a:spLocks noGrp="1"/>
          </p:cNvSpPr>
          <p:nvPr>
            <p:ph type="sldNum" sz="quarter" idx="12"/>
          </p:nvPr>
        </p:nvSpPr>
        <p:spPr/>
        <p:txBody>
          <a:bodyPr/>
          <a:lstStyle/>
          <a:p>
            <a:fld id="{3A98EE3D-8CD1-4C3F-BD1C-C98C9596463C}" type="slidenum">
              <a:rPr lang="en-US" smtClean="0"/>
              <a:t>20</a:t>
            </a:fld>
            <a:endParaRPr lang="en-US" dirty="0"/>
          </a:p>
        </p:txBody>
      </p:sp>
    </p:spTree>
    <p:extLst>
      <p:ext uri="{BB962C8B-B14F-4D97-AF65-F5344CB8AC3E}">
        <p14:creationId xmlns:p14="http://schemas.microsoft.com/office/powerpoint/2010/main" val="31463418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A4EADE0-45ED-7D45-E043-A2483D2E86FA}"/>
              </a:ext>
            </a:extLst>
          </p:cNvPr>
          <p:cNvSpPr>
            <a:spLocks noGrp="1" noChangeArrowheads="1"/>
          </p:cNvSpPr>
          <p:nvPr>
            <p:ph type="title"/>
          </p:nvPr>
        </p:nvSpPr>
        <p:spPr/>
        <p:txBody>
          <a:bodyPr/>
          <a:lstStyle/>
          <a:p>
            <a:r>
              <a:rPr lang="en-US" altLang="en-US" dirty="0">
                <a:latin typeface="Arial" panose="020B0604020202020204" pitchFamily="34" charset="0"/>
                <a:cs typeface="Arial" panose="020B0604020202020204" pitchFamily="34" charset="0"/>
              </a:rPr>
              <a:t>Characteristics Affecting Consumer Behavior</a:t>
            </a:r>
          </a:p>
        </p:txBody>
      </p:sp>
      <p:sp>
        <p:nvSpPr>
          <p:cNvPr id="16387" name="Text Placeholder 4">
            <a:extLst>
              <a:ext uri="{FF2B5EF4-FFF2-40B4-BE49-F238E27FC236}">
                <a16:creationId xmlns:a16="http://schemas.microsoft.com/office/drawing/2014/main" id="{1D86A896-489C-F5D6-61B9-7A839848C0D7}"/>
              </a:ext>
            </a:extLst>
          </p:cNvPr>
          <p:cNvSpPr>
            <a:spLocks noGrp="1"/>
          </p:cNvSpPr>
          <p:nvPr>
            <p:ph type="body" sz="quarter" idx="13"/>
          </p:nvPr>
        </p:nvSpPr>
        <p:spPr>
          <a:xfrm>
            <a:off x="2514600" y="1491252"/>
            <a:ext cx="7277100" cy="713468"/>
          </a:xfrm>
        </p:spPr>
        <p:txBody>
          <a:bodyPr>
            <a:normAutofit/>
          </a:bodyPr>
          <a:lstStyle/>
          <a:p>
            <a:pPr>
              <a:spcBef>
                <a:spcPct val="0"/>
              </a:spcBef>
            </a:pPr>
            <a:r>
              <a:rPr lang="en-US" altLang="en-US" dirty="0"/>
              <a:t>Factors Influencing Consumer Behavior</a:t>
            </a:r>
          </a:p>
          <a:p>
            <a:pPr>
              <a:spcBef>
                <a:spcPct val="0"/>
              </a:spcBef>
            </a:pPr>
            <a:endParaRPr lang="en-US" altLang="en-US" dirty="0"/>
          </a:p>
        </p:txBody>
      </p:sp>
      <p:pic>
        <p:nvPicPr>
          <p:cNvPr id="39940" name="Picture 4" descr="fig05_02wo.jpg">
            <a:extLst>
              <a:ext uri="{FF2B5EF4-FFF2-40B4-BE49-F238E27FC236}">
                <a16:creationId xmlns:a16="http://schemas.microsoft.com/office/drawing/2014/main" id="{A0C4146E-4B7C-BEEE-AF7D-3EF59E6311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6420" y="2204720"/>
            <a:ext cx="10363200" cy="35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3">
            <a:extLst>
              <a:ext uri="{FF2B5EF4-FFF2-40B4-BE49-F238E27FC236}">
                <a16:creationId xmlns:a16="http://schemas.microsoft.com/office/drawing/2014/main" id="{65E966F9-1D15-19E5-2691-FACB80882141}"/>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dirty="0">
                <a:ea typeface="ヒラギノ角ゴ Pro W3"/>
                <a:cs typeface="ヒラギノ角ゴ Pro W3"/>
              </a:rPr>
              <a:t>Copyright Pearson Education</a:t>
            </a:r>
            <a:endParaRPr lang="en-US" altLang="en-US" sz="1800" dirty="0">
              <a:ea typeface="ヒラギノ角ゴ Pro W3"/>
              <a:cs typeface="ヒラギノ角ゴ Pro W3"/>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99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5732C9E-0CA2-0D71-6249-7157C9C939B0}"/>
              </a:ext>
            </a:extLst>
          </p:cNvPr>
          <p:cNvSpPr>
            <a:spLocks noGrp="1" noChangeArrowheads="1"/>
          </p:cNvSpPr>
          <p:nvPr>
            <p:ph type="title"/>
          </p:nvPr>
        </p:nvSpPr>
        <p:spPr>
          <a:xfrm>
            <a:off x="581192" y="228600"/>
            <a:ext cx="10696408" cy="1813560"/>
          </a:xfrm>
        </p:spPr>
        <p:txBody>
          <a:bodyPr>
            <a:normAutofit fontScale="90000"/>
          </a:bodyPr>
          <a:lstStyle/>
          <a:p>
            <a:r>
              <a:rPr lang="en-GB" altLang="en-US" dirty="0">
                <a:latin typeface="Arial" panose="020B0604020202020204" pitchFamily="34" charset="0"/>
                <a:cs typeface="Arial" panose="020B0604020202020204" pitchFamily="34" charset="0"/>
              </a:rPr>
              <a:t>Factors influencing consumer behaviour</a:t>
            </a:r>
            <a:br>
              <a:rPr lang="en-GB" altLang="en-US" dirty="0">
                <a:latin typeface="Arial" panose="020B0604020202020204" pitchFamily="34" charset="0"/>
                <a:cs typeface="Arial" panose="020B0604020202020204" pitchFamily="34" charset="0"/>
              </a:rPr>
            </a:b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cultural factors</a:t>
            </a:r>
          </a:p>
        </p:txBody>
      </p:sp>
      <p:sp>
        <p:nvSpPr>
          <p:cNvPr id="41987" name="Content Placeholder 2">
            <a:extLst>
              <a:ext uri="{FF2B5EF4-FFF2-40B4-BE49-F238E27FC236}">
                <a16:creationId xmlns:a16="http://schemas.microsoft.com/office/drawing/2014/main" id="{A691A71F-1C56-E1FC-4DE4-6CB546875145}"/>
              </a:ext>
            </a:extLst>
          </p:cNvPr>
          <p:cNvSpPr>
            <a:spLocks noGrp="1"/>
          </p:cNvSpPr>
          <p:nvPr>
            <p:ph idx="1"/>
          </p:nvPr>
        </p:nvSpPr>
        <p:spPr/>
        <p:txBody>
          <a:bodyPr>
            <a:normAutofit/>
          </a:bodyPr>
          <a:lstStyle/>
          <a:p>
            <a:pPr marL="0" indent="0" algn="ctr">
              <a:buNone/>
            </a:pPr>
            <a:endParaRPr lang="en-GB" altLang="en-US" dirty="0"/>
          </a:p>
          <a:p>
            <a:pPr marL="0" indent="0">
              <a:buNone/>
            </a:pPr>
            <a:r>
              <a:rPr lang="en-GB" altLang="en-US" sz="2800" b="1" i="1" dirty="0">
                <a:latin typeface="Arial" panose="020B0604020202020204" pitchFamily="34" charset="0"/>
                <a:cs typeface="Arial" panose="020B0604020202020204" pitchFamily="34" charset="0"/>
              </a:rPr>
              <a:t>Culture</a:t>
            </a:r>
            <a:r>
              <a:rPr lang="en-GB" altLang="en-US" sz="2800" dirty="0">
                <a:latin typeface="Arial" panose="020B0604020202020204" pitchFamily="34" charset="0"/>
                <a:cs typeface="Arial" panose="020B0604020202020204" pitchFamily="34" charset="0"/>
              </a:rPr>
              <a:t> – set of basic values, perceptions, wants and behaviours learned by a member of society from family and other important institutions </a:t>
            </a:r>
          </a:p>
          <a:p>
            <a:pPr marL="0" indent="0">
              <a:buNone/>
            </a:pPr>
            <a:endParaRPr lang="en-GB" altLang="en-US" sz="2800" dirty="0">
              <a:latin typeface="Arial" panose="020B0604020202020204" pitchFamily="34" charset="0"/>
              <a:cs typeface="Arial" panose="020B0604020202020204" pitchFamily="34" charset="0"/>
            </a:endParaRPr>
          </a:p>
          <a:p>
            <a:pPr marL="0" indent="0">
              <a:buNone/>
            </a:pPr>
            <a:r>
              <a:rPr lang="en-GB" altLang="en-US" sz="2800" b="1" i="1" dirty="0">
                <a:latin typeface="Arial" panose="020B0604020202020204" pitchFamily="34" charset="0"/>
                <a:cs typeface="Arial" panose="020B0604020202020204" pitchFamily="34" charset="0"/>
              </a:rPr>
              <a:t>Subculture</a:t>
            </a:r>
            <a:r>
              <a:rPr lang="en-GB" altLang="en-US" sz="2800" dirty="0">
                <a:latin typeface="Arial" panose="020B0604020202020204" pitchFamily="34" charset="0"/>
                <a:cs typeface="Arial" panose="020B0604020202020204" pitchFamily="34" charset="0"/>
              </a:rPr>
              <a:t> – A group of people with shared value systems based on common life experiences and situations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A399F43-BEF1-24FA-7942-2E7DFA3028C0}"/>
              </a:ext>
            </a:extLst>
          </p:cNvPr>
          <p:cNvSpPr>
            <a:spLocks noGrp="1"/>
          </p:cNvSpPr>
          <p:nvPr>
            <p:ph type="title"/>
          </p:nvPr>
        </p:nvSpPr>
        <p:spPr>
          <a:xfrm>
            <a:off x="581192" y="702156"/>
            <a:ext cx="11029616" cy="2000404"/>
          </a:xfrm>
        </p:spPr>
        <p:txBody>
          <a:bodyPr>
            <a:normAutofit/>
          </a:bodyPr>
          <a:lstStyle/>
          <a:p>
            <a:r>
              <a:rPr lang="en-GB" b="1" dirty="0">
                <a:latin typeface="Arial" panose="020B0604020202020204" pitchFamily="34" charset="0"/>
                <a:cs typeface="Arial" panose="020B0604020202020204" pitchFamily="34" charset="0"/>
              </a:rPr>
              <a:t>Example of localised advertising for different cultural markets</a:t>
            </a: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McDonalds golden arches UK VS Arabia</a:t>
            </a:r>
          </a:p>
        </p:txBody>
      </p:sp>
      <p:sp>
        <p:nvSpPr>
          <p:cNvPr id="6" name="Content Placeholder 5">
            <a:extLst>
              <a:ext uri="{FF2B5EF4-FFF2-40B4-BE49-F238E27FC236}">
                <a16:creationId xmlns:a16="http://schemas.microsoft.com/office/drawing/2014/main" id="{842A5AE3-140A-22FC-A82D-E84CDBAA7DCC}"/>
              </a:ext>
            </a:extLst>
          </p:cNvPr>
          <p:cNvSpPr>
            <a:spLocks noGrp="1"/>
          </p:cNvSpPr>
          <p:nvPr>
            <p:ph idx="1"/>
          </p:nvPr>
        </p:nvSpPr>
        <p:spPr/>
        <p:txBody>
          <a:bodyPr/>
          <a:lstStyle/>
          <a:p>
            <a:r>
              <a:rPr lang="en-GB" dirty="0">
                <a:hlinkClick r:id="rId2"/>
              </a:rPr>
              <a:t>How McDonald's executed on producing the same ad for different markets... | localizing ads | TikTok</a:t>
            </a:r>
            <a:endParaRPr lang="en-GB" dirty="0"/>
          </a:p>
        </p:txBody>
      </p:sp>
    </p:spTree>
    <p:extLst>
      <p:ext uri="{BB962C8B-B14F-4D97-AF65-F5344CB8AC3E}">
        <p14:creationId xmlns:p14="http://schemas.microsoft.com/office/powerpoint/2010/main" val="3888958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B3EA5-C046-1DF9-1F8E-7211E9B367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6A0C78-062E-0E30-4E70-F6326D7653C5}"/>
              </a:ext>
            </a:extLst>
          </p:cNvPr>
          <p:cNvSpPr>
            <a:spLocks noGrp="1"/>
          </p:cNvSpPr>
          <p:nvPr>
            <p:ph type="title"/>
          </p:nvPr>
        </p:nvSpPr>
        <p:spPr/>
        <p:txBody>
          <a:bodyPr/>
          <a:lstStyle/>
          <a:p>
            <a:r>
              <a:rPr lang="en-GB" b="1" dirty="0">
                <a:latin typeface="Arial"/>
                <a:cs typeface="Arial"/>
              </a:rPr>
              <a:t>Task – in the teams chat answer the following</a:t>
            </a:r>
            <a:endParaRPr lang="en-US" dirty="0"/>
          </a:p>
        </p:txBody>
      </p:sp>
      <p:sp>
        <p:nvSpPr>
          <p:cNvPr id="3" name="Content Placeholder 2">
            <a:extLst>
              <a:ext uri="{FF2B5EF4-FFF2-40B4-BE49-F238E27FC236}">
                <a16:creationId xmlns:a16="http://schemas.microsoft.com/office/drawing/2014/main" id="{061EDDED-1835-40EE-2DFF-B5D9FBA8192C}"/>
              </a:ext>
            </a:extLst>
          </p:cNvPr>
          <p:cNvSpPr>
            <a:spLocks noGrp="1"/>
          </p:cNvSpPr>
          <p:nvPr>
            <p:ph idx="1"/>
          </p:nvPr>
        </p:nvSpPr>
        <p:spPr/>
        <p:txBody>
          <a:bodyPr>
            <a:normAutofit/>
          </a:bodyPr>
          <a:lstStyle/>
          <a:p>
            <a:pPr marL="305435" indent="-305435"/>
            <a:r>
              <a:rPr lang="en-GB" sz="3200" dirty="0">
                <a:latin typeface="Arial"/>
                <a:cs typeface="Arial"/>
              </a:rPr>
              <a:t>What other companies can you think of that adapt their marketing mix/campaigns/products due to cultural and sub-cultural factors?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7C8A114-2A41-2AEB-B338-06F874A8DCA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C4B6CB-8087-0490-34E2-91FAD8777C5F}"/>
              </a:ext>
            </a:extLst>
          </p:cNvPr>
          <p:cNvSpPr>
            <a:spLocks noGrp="1"/>
          </p:cNvSpPr>
          <p:nvPr>
            <p:ph type="sldNum" sz="quarter" idx="12"/>
          </p:nvPr>
        </p:nvSpPr>
        <p:spPr/>
        <p:txBody>
          <a:bodyPr/>
          <a:lstStyle/>
          <a:p>
            <a:fld id="{3A98EE3D-8CD1-4C3F-BD1C-C98C9596463C}" type="slidenum">
              <a:rPr lang="en-US" smtClean="0"/>
              <a:t>24</a:t>
            </a:fld>
            <a:endParaRPr lang="en-US" dirty="0"/>
          </a:p>
        </p:txBody>
      </p:sp>
    </p:spTree>
    <p:extLst>
      <p:ext uri="{BB962C8B-B14F-4D97-AF65-F5344CB8AC3E}">
        <p14:creationId xmlns:p14="http://schemas.microsoft.com/office/powerpoint/2010/main" val="2110233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4B303D0-68A4-AD81-F7DB-93341B02BE4E}"/>
              </a:ext>
            </a:extLst>
          </p:cNvPr>
          <p:cNvSpPr>
            <a:spLocks noGrp="1" noChangeArrowheads="1"/>
          </p:cNvSpPr>
          <p:nvPr>
            <p:ph type="title"/>
          </p:nvPr>
        </p:nvSpPr>
        <p:spPr>
          <a:xfrm>
            <a:off x="914400" y="228599"/>
            <a:ext cx="10363200" cy="1728787"/>
          </a:xfrm>
        </p:spPr>
        <p:txBody>
          <a:bodyPr>
            <a:normAutofit fontScale="90000"/>
          </a:bodyPr>
          <a:lstStyle/>
          <a:p>
            <a:r>
              <a:rPr lang="en-GB" altLang="en-US" dirty="0">
                <a:latin typeface="Arial" panose="020B0604020202020204" pitchFamily="34" charset="0"/>
                <a:cs typeface="Arial" panose="020B0604020202020204" pitchFamily="34" charset="0"/>
              </a:rPr>
              <a:t>Factors Influencing Consumer Behaviour</a:t>
            </a:r>
            <a:br>
              <a:rPr lang="en-GB" altLang="en-US" dirty="0">
                <a:latin typeface="Arial" panose="020B0604020202020204" pitchFamily="34" charset="0"/>
                <a:cs typeface="Arial" panose="020B0604020202020204" pitchFamily="34" charset="0"/>
              </a:rPr>
            </a:b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social factors</a:t>
            </a:r>
          </a:p>
        </p:txBody>
      </p:sp>
      <p:sp>
        <p:nvSpPr>
          <p:cNvPr id="22531" name="Content Placeholder 2">
            <a:extLst>
              <a:ext uri="{FF2B5EF4-FFF2-40B4-BE49-F238E27FC236}">
                <a16:creationId xmlns:a16="http://schemas.microsoft.com/office/drawing/2014/main" id="{6702E192-FA6E-5C10-A1F5-E121DAAFE75B}"/>
              </a:ext>
            </a:extLst>
          </p:cNvPr>
          <p:cNvSpPr>
            <a:spLocks noGrp="1"/>
          </p:cNvSpPr>
          <p:nvPr>
            <p:ph idx="1"/>
          </p:nvPr>
        </p:nvSpPr>
        <p:spPr>
          <a:xfrm>
            <a:off x="1919288" y="1557338"/>
            <a:ext cx="8229600" cy="4525962"/>
          </a:xfrm>
        </p:spPr>
        <p:txBody>
          <a:bodyPr/>
          <a:lstStyle/>
          <a:p>
            <a:pPr marL="0" indent="0">
              <a:buNone/>
            </a:pPr>
            <a:r>
              <a:rPr lang="en-GB" altLang="en-US"/>
              <a:t>Social Factors</a:t>
            </a:r>
          </a:p>
        </p:txBody>
      </p:sp>
      <p:pic>
        <p:nvPicPr>
          <p:cNvPr id="22532" name="Picture 7">
            <a:extLst>
              <a:ext uri="{FF2B5EF4-FFF2-40B4-BE49-F238E27FC236}">
                <a16:creationId xmlns:a16="http://schemas.microsoft.com/office/drawing/2014/main" id="{B2E9E06C-B8B3-B4CA-7F05-ECF8F61E5F4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51758" y="2650809"/>
            <a:ext cx="2497137"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8">
            <a:extLst>
              <a:ext uri="{FF2B5EF4-FFF2-40B4-BE49-F238E27FC236}">
                <a16:creationId xmlns:a16="http://schemas.microsoft.com/office/drawing/2014/main" id="{3B31A56B-653F-9B23-D9EB-31CC8DEA951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56548" y="2636044"/>
            <a:ext cx="2232025"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9">
            <a:extLst>
              <a:ext uri="{FF2B5EF4-FFF2-40B4-BE49-F238E27FC236}">
                <a16:creationId xmlns:a16="http://schemas.microsoft.com/office/drawing/2014/main" id="{E59C7594-2DBB-70DA-82D4-037BE08B600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336757" y="2605087"/>
            <a:ext cx="1584325"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5" name="TextBox 10">
            <a:extLst>
              <a:ext uri="{FF2B5EF4-FFF2-40B4-BE49-F238E27FC236}">
                <a16:creationId xmlns:a16="http://schemas.microsoft.com/office/drawing/2014/main" id="{582A3E1D-D290-9BDA-CD41-90AE4B05F8AB}"/>
              </a:ext>
            </a:extLst>
          </p:cNvPr>
          <p:cNvSpPr txBox="1">
            <a:spLocks noChangeArrowheads="1"/>
          </p:cNvSpPr>
          <p:nvPr/>
        </p:nvSpPr>
        <p:spPr bwMode="auto">
          <a:xfrm>
            <a:off x="1351758" y="4581525"/>
            <a:ext cx="287734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t>Small Groups </a:t>
            </a:r>
          </a:p>
        </p:txBody>
      </p:sp>
      <p:sp>
        <p:nvSpPr>
          <p:cNvPr id="22536" name="TextBox 11">
            <a:extLst>
              <a:ext uri="{FF2B5EF4-FFF2-40B4-BE49-F238E27FC236}">
                <a16:creationId xmlns:a16="http://schemas.microsoft.com/office/drawing/2014/main" id="{914FC6E6-E41A-7545-9F87-5792A0CA0F50}"/>
              </a:ext>
            </a:extLst>
          </p:cNvPr>
          <p:cNvSpPr txBox="1">
            <a:spLocks noChangeArrowheads="1"/>
          </p:cNvSpPr>
          <p:nvPr/>
        </p:nvSpPr>
        <p:spPr bwMode="auto">
          <a:xfrm>
            <a:off x="7751762" y="4603751"/>
            <a:ext cx="2520949"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t>Social Roles &amp; Status  – Class </a:t>
            </a:r>
          </a:p>
        </p:txBody>
      </p:sp>
      <p:sp>
        <p:nvSpPr>
          <p:cNvPr id="22537" name="TextBox 12">
            <a:extLst>
              <a:ext uri="{FF2B5EF4-FFF2-40B4-BE49-F238E27FC236}">
                <a16:creationId xmlns:a16="http://schemas.microsoft.com/office/drawing/2014/main" id="{00E937E9-4D2B-91EC-1898-486B35A59B96}"/>
              </a:ext>
            </a:extLst>
          </p:cNvPr>
          <p:cNvSpPr txBox="1">
            <a:spLocks noChangeArrowheads="1"/>
          </p:cNvSpPr>
          <p:nvPr/>
        </p:nvSpPr>
        <p:spPr bwMode="auto">
          <a:xfrm>
            <a:off x="4229101" y="4603750"/>
            <a:ext cx="3216274"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dirty="0"/>
              <a:t>Family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a:extLst>
              <a:ext uri="{FF2B5EF4-FFF2-40B4-BE49-F238E27FC236}">
                <a16:creationId xmlns:a16="http://schemas.microsoft.com/office/drawing/2014/main" id="{3BA746D1-4BCC-2B17-7553-107DDCED4E6F}"/>
              </a:ext>
            </a:extLst>
          </p:cNvPr>
          <p:cNvSpPr>
            <a:spLocks noGrp="1"/>
          </p:cNvSpPr>
          <p:nvPr>
            <p:ph idx="1"/>
          </p:nvPr>
        </p:nvSpPr>
        <p:spPr>
          <a:xfrm>
            <a:off x="581192" y="2336002"/>
            <a:ext cx="11029616" cy="4156238"/>
          </a:xfrm>
        </p:spPr>
        <p:txBody>
          <a:bodyPr/>
          <a:lstStyle/>
          <a:p>
            <a:pPr marL="0" indent="0">
              <a:buNone/>
            </a:pPr>
            <a:endParaRPr lang="en-GB" altLang="en-US" dirty="0"/>
          </a:p>
        </p:txBody>
      </p:sp>
      <p:sp>
        <p:nvSpPr>
          <p:cNvPr id="23555" name="Title 1">
            <a:extLst>
              <a:ext uri="{FF2B5EF4-FFF2-40B4-BE49-F238E27FC236}">
                <a16:creationId xmlns:a16="http://schemas.microsoft.com/office/drawing/2014/main" id="{3AD02C42-B5EF-56FE-A284-194C08F80E85}"/>
              </a:ext>
            </a:extLst>
          </p:cNvPr>
          <p:cNvSpPr>
            <a:spLocks noGrp="1" noChangeArrowheads="1"/>
          </p:cNvSpPr>
          <p:nvPr>
            <p:ph type="title"/>
          </p:nvPr>
        </p:nvSpPr>
        <p:spPr>
          <a:xfrm>
            <a:off x="914400" y="228599"/>
            <a:ext cx="10363200" cy="1580353"/>
          </a:xfrm>
        </p:spPr>
        <p:txBody>
          <a:bodyPr>
            <a:normAutofit fontScale="90000"/>
          </a:bodyPr>
          <a:lstStyle/>
          <a:p>
            <a:r>
              <a:rPr lang="en-GB" altLang="en-US" dirty="0">
                <a:latin typeface="Arial" panose="020B0604020202020204" pitchFamily="34" charset="0"/>
                <a:cs typeface="Arial" panose="020B0604020202020204" pitchFamily="34" charset="0"/>
              </a:rPr>
              <a:t>Factors Influencing Consumer Behaviour</a:t>
            </a:r>
            <a:br>
              <a:rPr lang="en-GB" altLang="en-US" dirty="0">
                <a:latin typeface="Arial" panose="020B0604020202020204" pitchFamily="34" charset="0"/>
                <a:cs typeface="Arial" panose="020B0604020202020204" pitchFamily="34" charset="0"/>
              </a:rPr>
            </a:b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personal factors</a:t>
            </a:r>
          </a:p>
        </p:txBody>
      </p:sp>
      <p:graphicFrame>
        <p:nvGraphicFramePr>
          <p:cNvPr id="7" name="Diagram 6">
            <a:extLst>
              <a:ext uri="{FF2B5EF4-FFF2-40B4-BE49-F238E27FC236}">
                <a16:creationId xmlns:a16="http://schemas.microsoft.com/office/drawing/2014/main" id="{5E316A97-7045-79CD-C438-3D29C222FEE6}"/>
              </a:ext>
            </a:extLst>
          </p:cNvPr>
          <p:cNvGraphicFramePr/>
          <p:nvPr>
            <p:extLst>
              <p:ext uri="{D42A27DB-BD31-4B8C-83A1-F6EECF244321}">
                <p14:modId xmlns:p14="http://schemas.microsoft.com/office/powerpoint/2010/main" val="2568893200"/>
              </p:ext>
            </p:extLst>
          </p:nvPr>
        </p:nvGraphicFramePr>
        <p:xfrm>
          <a:off x="581192" y="2235200"/>
          <a:ext cx="9883608" cy="4257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4" descr="fig05_04wo.jpg">
            <a:extLst>
              <a:ext uri="{FF2B5EF4-FFF2-40B4-BE49-F238E27FC236}">
                <a16:creationId xmlns:a16="http://schemas.microsoft.com/office/drawing/2014/main" id="{07322F63-D06E-25FC-0DB1-A6B56DF76A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81401" y="1371600"/>
            <a:ext cx="6315075" cy="508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Rectangle 2">
            <a:extLst>
              <a:ext uri="{FF2B5EF4-FFF2-40B4-BE49-F238E27FC236}">
                <a16:creationId xmlns:a16="http://schemas.microsoft.com/office/drawing/2014/main" id="{110F7CC7-34C1-2E0D-DC6A-3BB506E5D57C}"/>
              </a:ext>
            </a:extLst>
          </p:cNvPr>
          <p:cNvSpPr>
            <a:spLocks noGrp="1" noChangeArrowheads="1"/>
          </p:cNvSpPr>
          <p:nvPr>
            <p:ph type="title"/>
          </p:nvPr>
        </p:nvSpPr>
        <p:spPr>
          <a:xfrm>
            <a:off x="731520" y="228600"/>
            <a:ext cx="9250680" cy="1143000"/>
          </a:xfrm>
        </p:spPr>
        <p:txBody>
          <a:bodyPr>
            <a:normAutofit fontScale="90000"/>
          </a:bodyPr>
          <a:lstStyle/>
          <a:p>
            <a:r>
              <a:rPr lang="en-US" altLang="en-US" sz="3600" b="1" dirty="0">
                <a:latin typeface="Arial" panose="020B0604020202020204" pitchFamily="34" charset="0"/>
                <a:cs typeface="Arial" panose="020B0604020202020204" pitchFamily="34" charset="0"/>
              </a:rPr>
              <a:t>Factors Influencing </a:t>
            </a:r>
            <a:br>
              <a:rPr lang="en-US"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Consumer Behavior - Psychological</a:t>
            </a:r>
          </a:p>
        </p:txBody>
      </p:sp>
      <p:sp>
        <p:nvSpPr>
          <p:cNvPr id="24580" name="Content Placeholder 4">
            <a:extLst>
              <a:ext uri="{FF2B5EF4-FFF2-40B4-BE49-F238E27FC236}">
                <a16:creationId xmlns:a16="http://schemas.microsoft.com/office/drawing/2014/main" id="{CDD511E2-7FCC-8A59-9042-1668192CB3F6}"/>
              </a:ext>
            </a:extLst>
          </p:cNvPr>
          <p:cNvSpPr>
            <a:spLocks noGrp="1"/>
          </p:cNvSpPr>
          <p:nvPr>
            <p:ph type="body" sz="quarter" idx="13"/>
          </p:nvPr>
        </p:nvSpPr>
        <p:spPr>
          <a:xfrm>
            <a:off x="477520" y="1564640"/>
            <a:ext cx="4927600" cy="949960"/>
          </a:xfrm>
        </p:spPr>
        <p:txBody>
          <a:bodyPr>
            <a:noAutofit/>
          </a:bodyPr>
          <a:lstStyle/>
          <a:p>
            <a:pPr>
              <a:lnSpc>
                <a:spcPct val="90000"/>
              </a:lnSpc>
              <a:spcBef>
                <a:spcPct val="0"/>
              </a:spcBef>
            </a:pPr>
            <a:r>
              <a:rPr lang="en-US" altLang="en-US" sz="2400" dirty="0"/>
              <a:t>Maslow’s</a:t>
            </a:r>
          </a:p>
          <a:p>
            <a:pPr>
              <a:lnSpc>
                <a:spcPct val="90000"/>
              </a:lnSpc>
              <a:spcBef>
                <a:spcPct val="0"/>
              </a:spcBef>
            </a:pPr>
            <a:r>
              <a:rPr lang="en-US" altLang="en-US" sz="2400" dirty="0"/>
              <a:t>Hierarchy of Needs</a:t>
            </a:r>
          </a:p>
        </p:txBody>
      </p:sp>
      <p:sp>
        <p:nvSpPr>
          <p:cNvPr id="24581" name="Rectangle 3">
            <a:extLst>
              <a:ext uri="{FF2B5EF4-FFF2-40B4-BE49-F238E27FC236}">
                <a16:creationId xmlns:a16="http://schemas.microsoft.com/office/drawing/2014/main" id="{BB8B2113-FCCF-09E2-8E35-E76173B88F6C}"/>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endParaRPr lang="en-US" altLang="en-US" sz="1800">
              <a:ea typeface="ヒラギノ角ゴ Pro W3"/>
              <a:cs typeface="ヒラギノ角ゴ Pro W3"/>
            </a:endParaRPr>
          </a:p>
        </p:txBody>
      </p:sp>
      <p:sp>
        <p:nvSpPr>
          <p:cNvPr id="24582" name="TextBox 2">
            <a:extLst>
              <a:ext uri="{FF2B5EF4-FFF2-40B4-BE49-F238E27FC236}">
                <a16:creationId xmlns:a16="http://schemas.microsoft.com/office/drawing/2014/main" id="{59BC4FEA-60A4-E20B-BA9F-81585F326519}"/>
              </a:ext>
            </a:extLst>
          </p:cNvPr>
          <p:cNvSpPr txBox="1">
            <a:spLocks noChangeArrowheads="1"/>
          </p:cNvSpPr>
          <p:nvPr/>
        </p:nvSpPr>
        <p:spPr bwMode="auto">
          <a:xfrm>
            <a:off x="731521" y="2997201"/>
            <a:ext cx="2540000" cy="1477328"/>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bg1"/>
                </a:solidFill>
              </a:rPr>
              <a:t>A motive (or drive) is a need that is sufficiently pressing to direct the person to seek satisfaction of the need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01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CD195E5-F36F-D6FB-5A18-4FD88E4EF694}"/>
              </a:ext>
            </a:extLst>
          </p:cNvPr>
          <p:cNvSpPr>
            <a:spLocks noGrp="1" noChangeArrowheads="1"/>
          </p:cNvSpPr>
          <p:nvPr>
            <p:ph type="title"/>
          </p:nvPr>
        </p:nvSpPr>
        <p:spPr/>
        <p:txBody>
          <a:bodyPr>
            <a:normAutofit fontScale="90000"/>
          </a:bodyPr>
          <a:lstStyle/>
          <a:p>
            <a:r>
              <a:rPr lang="en-US" altLang="en-US"/>
              <a:t>Factors Influencing </a:t>
            </a:r>
            <a:br>
              <a:rPr lang="en-US" altLang="en-US"/>
            </a:br>
            <a:r>
              <a:rPr lang="en-US" altLang="en-US"/>
              <a:t>Consumer Behavior – Perception </a:t>
            </a:r>
            <a:endParaRPr lang="en-GB" altLang="en-US"/>
          </a:p>
        </p:txBody>
      </p:sp>
      <p:sp>
        <p:nvSpPr>
          <p:cNvPr id="52227" name="Content Placeholder 2">
            <a:extLst>
              <a:ext uri="{FF2B5EF4-FFF2-40B4-BE49-F238E27FC236}">
                <a16:creationId xmlns:a16="http://schemas.microsoft.com/office/drawing/2014/main" id="{61EEB43B-499F-98F6-076B-DD6AF2685FC4}"/>
              </a:ext>
            </a:extLst>
          </p:cNvPr>
          <p:cNvSpPr>
            <a:spLocks noGrp="1"/>
          </p:cNvSpPr>
          <p:nvPr>
            <p:ph idx="1"/>
          </p:nvPr>
        </p:nvSpPr>
        <p:spPr/>
        <p:txBody>
          <a:bodyPr/>
          <a:lstStyle/>
          <a:p>
            <a:pPr marL="0" indent="0">
              <a:buNone/>
            </a:pPr>
            <a:endParaRPr lang="en-GB" altLang="en-US" dirty="0"/>
          </a:p>
          <a:p>
            <a:pPr marL="0" indent="0">
              <a:buNone/>
            </a:pPr>
            <a:r>
              <a:rPr lang="en-GB" altLang="en-US" dirty="0"/>
              <a:t> </a:t>
            </a:r>
          </a:p>
        </p:txBody>
      </p:sp>
      <p:sp>
        <p:nvSpPr>
          <p:cNvPr id="5" name="Text Placeholder 4">
            <a:extLst>
              <a:ext uri="{FF2B5EF4-FFF2-40B4-BE49-F238E27FC236}">
                <a16:creationId xmlns:a16="http://schemas.microsoft.com/office/drawing/2014/main" id="{6470EC8F-A381-8FC7-008F-2C9F2377DA35}"/>
              </a:ext>
            </a:extLst>
          </p:cNvPr>
          <p:cNvSpPr>
            <a:spLocks noGrp="1"/>
          </p:cNvSpPr>
          <p:nvPr>
            <p:ph type="body" sz="half" idx="2"/>
          </p:nvPr>
        </p:nvSpPr>
        <p:spPr/>
        <p:txBody>
          <a:bodyPr/>
          <a:lstStyle/>
          <a:p>
            <a:r>
              <a:rPr lang="en-GB" altLang="en-US" sz="2000" dirty="0"/>
              <a:t>Perception is a process by which people select, organise and interpret information to form a meaningful picture of the world  </a:t>
            </a:r>
          </a:p>
          <a:p>
            <a:endParaRPr lang="en-GB" dirty="0"/>
          </a:p>
        </p:txBody>
      </p:sp>
      <p:pic>
        <p:nvPicPr>
          <p:cNvPr id="52228" name="Picture 4">
            <a:extLst>
              <a:ext uri="{FF2B5EF4-FFF2-40B4-BE49-F238E27FC236}">
                <a16:creationId xmlns:a16="http://schemas.microsoft.com/office/drawing/2014/main" id="{C936501F-D236-9C30-0E12-06ECCE094C3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51314" y="660401"/>
            <a:ext cx="7871194" cy="560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22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3F1808F-63F3-4BA1-511D-DA8EE28A6C02}"/>
              </a:ext>
            </a:extLst>
          </p:cNvPr>
          <p:cNvSpPr>
            <a:spLocks noGrp="1" noChangeArrowheads="1"/>
          </p:cNvSpPr>
          <p:nvPr>
            <p:ph type="title"/>
          </p:nvPr>
        </p:nvSpPr>
        <p:spPr>
          <a:xfrm>
            <a:off x="673100" y="228600"/>
            <a:ext cx="9309100" cy="1760538"/>
          </a:xfrm>
        </p:spPr>
        <p:txBody>
          <a:bodyPr/>
          <a:lstStyle/>
          <a:p>
            <a:r>
              <a:rPr lang="en-US" alt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Factors Influencing </a:t>
            </a:r>
            <a:br>
              <a:rPr lang="en-US" alt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alt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Consumer Behavior – Beliefs and Attitude</a:t>
            </a:r>
            <a:endParaRPr lang="en-GB" alt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3251" name="Content Placeholder 2">
            <a:extLst>
              <a:ext uri="{FF2B5EF4-FFF2-40B4-BE49-F238E27FC236}">
                <a16:creationId xmlns:a16="http://schemas.microsoft.com/office/drawing/2014/main" id="{2FA12A87-C43D-DD03-812E-12109C5F91DF}"/>
              </a:ext>
            </a:extLst>
          </p:cNvPr>
          <p:cNvSpPr>
            <a:spLocks noGrp="1"/>
          </p:cNvSpPr>
          <p:nvPr>
            <p:ph idx="1"/>
          </p:nvPr>
        </p:nvSpPr>
        <p:spPr>
          <a:xfrm>
            <a:off x="772160" y="2349501"/>
            <a:ext cx="9541829" cy="3675063"/>
          </a:xfrm>
        </p:spPr>
        <p:txBody>
          <a:bodyPr>
            <a:normAutofit/>
          </a:bodyPr>
          <a:lstStyle/>
          <a:p>
            <a:pPr marL="0" indent="0">
              <a:buNone/>
            </a:pPr>
            <a:r>
              <a:rPr lang="en-GB" altLang="en-US" sz="3200" dirty="0">
                <a:latin typeface="Arial" panose="020B0604020202020204" pitchFamily="34" charset="0"/>
                <a:cs typeface="Arial" panose="020B0604020202020204" pitchFamily="34" charset="0"/>
              </a:rPr>
              <a:t>Belief: an acceptance that something exists or is true, especially one without proof.</a:t>
            </a:r>
          </a:p>
          <a:p>
            <a:pPr marL="0" indent="0">
              <a:buNone/>
            </a:pPr>
            <a:endParaRPr lang="en-GB" altLang="en-US" sz="3200" dirty="0">
              <a:latin typeface="Arial" panose="020B0604020202020204" pitchFamily="34" charset="0"/>
              <a:cs typeface="Arial" panose="020B0604020202020204" pitchFamily="34" charset="0"/>
            </a:endParaRPr>
          </a:p>
          <a:p>
            <a:pPr marL="0" indent="0">
              <a:buNone/>
            </a:pPr>
            <a:r>
              <a:rPr lang="en-GB" altLang="en-US" sz="3200" dirty="0">
                <a:latin typeface="Arial" panose="020B0604020202020204" pitchFamily="34" charset="0"/>
                <a:cs typeface="Arial" panose="020B0604020202020204" pitchFamily="34" charset="0"/>
              </a:rPr>
              <a:t>Attitude: a settled way of thinking or feeling about something</a:t>
            </a:r>
            <a:r>
              <a:rPr lang="en-GB" altLang="en-US" sz="2800" dirty="0">
                <a:latin typeface="Arial" panose="020B0604020202020204" pitchFamily="34" charset="0"/>
                <a:cs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C030DC-C40A-B6E8-E666-B022EA67B056}"/>
              </a:ext>
            </a:extLst>
          </p:cNvPr>
          <p:cNvSpPr>
            <a:spLocks noGrp="1" noChangeArrowheads="1"/>
          </p:cNvSpPr>
          <p:nvPr>
            <p:ph type="title"/>
          </p:nvPr>
        </p:nvSpPr>
        <p:spPr/>
        <p:txBody>
          <a:bodyPr/>
          <a:lstStyle/>
          <a:p>
            <a:r>
              <a:rPr lang="en-GB" altLang="en-US" dirty="0">
                <a:latin typeface="Arial" panose="020B0604020202020204" pitchFamily="34" charset="0"/>
                <a:cs typeface="Arial" panose="020B0604020202020204" pitchFamily="34" charset="0"/>
              </a:rPr>
              <a:t>Models of buyer behaviour</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-The Stimulus-response model</a:t>
            </a:r>
          </a:p>
        </p:txBody>
      </p:sp>
      <p:pic>
        <p:nvPicPr>
          <p:cNvPr id="60419" name="Picture 4" descr="fig05_01wo.jpg">
            <a:extLst>
              <a:ext uri="{FF2B5EF4-FFF2-40B4-BE49-F238E27FC236}">
                <a16:creationId xmlns:a16="http://schemas.microsoft.com/office/drawing/2014/main" id="{8EE8953D-2F11-E9E8-602C-DFECFE6F51F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8726" y="2544764"/>
            <a:ext cx="11427530" cy="2210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TextBox 12">
            <a:extLst>
              <a:ext uri="{FF2B5EF4-FFF2-40B4-BE49-F238E27FC236}">
                <a16:creationId xmlns:a16="http://schemas.microsoft.com/office/drawing/2014/main" id="{0C84FFF1-4AA2-100D-65D2-E9C80F9D7C46}"/>
              </a:ext>
            </a:extLst>
          </p:cNvPr>
          <p:cNvSpPr txBox="1">
            <a:spLocks noChangeArrowheads="1"/>
          </p:cNvSpPr>
          <p:nvPr/>
        </p:nvSpPr>
        <p:spPr bwMode="auto">
          <a:xfrm>
            <a:off x="3935414" y="6165851"/>
            <a:ext cx="3133725"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800"/>
              <a:t>Source: Kotler &amp; Armstrong Principles of Marketing pg. 159</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04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Yellow question mark">
            <a:extLst>
              <a:ext uri="{FF2B5EF4-FFF2-40B4-BE49-F238E27FC236}">
                <a16:creationId xmlns:a16="http://schemas.microsoft.com/office/drawing/2014/main" id="{22729206-35FE-F7D8-1D4D-8DBABB3C33D3}"/>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BF04D-4D43-1626-EFFD-E2B4DCF60E78}"/>
              </a:ext>
            </a:extLst>
          </p:cNvPr>
          <p:cNvSpPr>
            <a:spLocks noGrp="1"/>
          </p:cNvSpPr>
          <p:nvPr>
            <p:ph type="title"/>
          </p:nvPr>
        </p:nvSpPr>
        <p:spPr>
          <a:xfrm>
            <a:off x="2103121" y="4727173"/>
            <a:ext cx="7985759" cy="868823"/>
          </a:xfrm>
        </p:spPr>
        <p:txBody>
          <a:bodyPr vert="horz" lIns="91440" tIns="45720" rIns="91440" bIns="45720" rtlCol="0" anchor="b">
            <a:normAutofit/>
          </a:bodyPr>
          <a:lstStyle/>
          <a:p>
            <a:pPr algn="ctr"/>
            <a:r>
              <a:rPr lang="en-US" sz="4000" dirty="0">
                <a:solidFill>
                  <a:schemeClr val="bg1"/>
                </a:solidFill>
              </a:rPr>
              <a:t>Any Questions?</a:t>
            </a:r>
          </a:p>
        </p:txBody>
      </p:sp>
      <p:sp>
        <p:nvSpPr>
          <p:cNvPr id="4" name="Footer Placeholder 3">
            <a:extLst>
              <a:ext uri="{FF2B5EF4-FFF2-40B4-BE49-F238E27FC236}">
                <a16:creationId xmlns:a16="http://schemas.microsoft.com/office/drawing/2014/main" id="{23537F0F-8BBC-1045-4058-257F4D4B061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CF6D957C-D682-BA18-77DA-7CBA5AEEF00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solidFill>
              </a:rPr>
              <a:pPr defTabSz="457200">
                <a:spcAft>
                  <a:spcPts val="600"/>
                </a:spcAft>
              </a:pPr>
              <a:t>31</a:t>
            </a:fld>
            <a:endParaRPr lang="en-US">
              <a:solidFill>
                <a:schemeClr val="bg1"/>
              </a:solidFill>
            </a:endParaRPr>
          </a:p>
        </p:txBody>
      </p:sp>
    </p:spTree>
    <p:extLst>
      <p:ext uri="{BB962C8B-B14F-4D97-AF65-F5344CB8AC3E}">
        <p14:creationId xmlns:p14="http://schemas.microsoft.com/office/powerpoint/2010/main" val="922694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1493</Words>
  <Application>Microsoft Office PowerPoint</Application>
  <PresentationFormat>Widescreen</PresentationFormat>
  <Paragraphs>193</Paragraphs>
  <Slides>31</Slides>
  <Notes>23</Notes>
  <HiddenSlides>0</HiddenSlides>
  <MMClips>2</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DividendVTI</vt:lpstr>
      <vt:lpstr>Marketing Fundamentals BMBM4005</vt:lpstr>
      <vt:lpstr>What is the difference between a customer and consumer?</vt:lpstr>
      <vt:lpstr>Customers and consumers – key differences</vt:lpstr>
      <vt:lpstr>Why do we need to know?</vt:lpstr>
      <vt:lpstr>Task – 5-8 minutes to complete</vt:lpstr>
      <vt:lpstr>Buyer behaviour</vt:lpstr>
      <vt:lpstr>Customer types</vt:lpstr>
      <vt:lpstr>Consumers’ decision-making process</vt:lpstr>
      <vt:lpstr>Decision making in practice</vt:lpstr>
      <vt:lpstr>Task</vt:lpstr>
      <vt:lpstr>Step 1: problem recognition </vt:lpstr>
      <vt:lpstr>Step 2: information search</vt:lpstr>
      <vt:lpstr>Step 3: evaluation of alternatives</vt:lpstr>
      <vt:lpstr>Step 4: purchase decision </vt:lpstr>
      <vt:lpstr>Step 5: post-purchase evaluation</vt:lpstr>
      <vt:lpstr>Overcoming cognitive dissonance</vt:lpstr>
      <vt:lpstr>Consumer Buying Situations </vt:lpstr>
      <vt:lpstr>Organisational decision-making process B2B</vt:lpstr>
      <vt:lpstr>Decision-Making Unit (DMU)</vt:lpstr>
      <vt:lpstr>Task – in the teams chat answer the following</vt:lpstr>
      <vt:lpstr>Characteristics Affecting Consumer Behavior</vt:lpstr>
      <vt:lpstr>Factors influencing consumer behaviour  cultural factors</vt:lpstr>
      <vt:lpstr>Example of localised advertising for different cultural markets  McDonalds golden arches UK VS Arabia</vt:lpstr>
      <vt:lpstr>Task – in the teams chat answer the following</vt:lpstr>
      <vt:lpstr>Factors Influencing Consumer Behaviour  social factors</vt:lpstr>
      <vt:lpstr>Factors Influencing Consumer Behaviour  personal factors</vt:lpstr>
      <vt:lpstr>Factors Influencing  Consumer Behavior - Psychological</vt:lpstr>
      <vt:lpstr>Factors Influencing  Consumer Behavior – Perception </vt:lpstr>
      <vt:lpstr>Factors Influencing  Consumer Behavior – Beliefs and Attitude</vt:lpstr>
      <vt:lpstr>Models of buyer behaviour -The Stimulus-response model</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1053</cp:revision>
  <dcterms:created xsi:type="dcterms:W3CDTF">2021-11-30T09:35:50Z</dcterms:created>
  <dcterms:modified xsi:type="dcterms:W3CDTF">2025-11-11T12:49:05Z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