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9"/>
  </p:notesMasterIdLst>
  <p:handoutMasterIdLst>
    <p:handoutMasterId r:id="rId20"/>
  </p:handoutMasterIdLst>
  <p:sldIdLst>
    <p:sldId id="256" r:id="rId2"/>
    <p:sldId id="348" r:id="rId3"/>
    <p:sldId id="349" r:id="rId4"/>
    <p:sldId id="362" r:id="rId5"/>
    <p:sldId id="350" r:id="rId6"/>
    <p:sldId id="351" r:id="rId7"/>
    <p:sldId id="352" r:id="rId8"/>
    <p:sldId id="353" r:id="rId9"/>
    <p:sldId id="354" r:id="rId10"/>
    <p:sldId id="347" r:id="rId11"/>
    <p:sldId id="355" r:id="rId12"/>
    <p:sldId id="356" r:id="rId13"/>
    <p:sldId id="357" r:id="rId14"/>
    <p:sldId id="358" r:id="rId15"/>
    <p:sldId id="359" r:id="rId16"/>
    <p:sldId id="360" r:id="rId17"/>
    <p:sldId id="322" r:id="rId18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17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List_of_cognitive_bias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JG698U2Mv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" TargetMode="External"/><Relationship Id="rId3" Type="http://schemas.openxmlformats.org/officeDocument/2006/relationships/hyperlink" Target="http://www.swansea.ac.uk/" TargetMode="External"/><Relationship Id="rId7" Type="http://schemas.openxmlformats.org/officeDocument/2006/relationships/hyperlink" Target="http://www.amazon.co.uk/" TargetMode="External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witter.com/" TargetMode="External"/><Relationship Id="rId5" Type="http://schemas.openxmlformats.org/officeDocument/2006/relationships/hyperlink" Target="http://www.facebook.com/" TargetMode="External"/><Relationship Id="rId4" Type="http://schemas.openxmlformats.org/officeDocument/2006/relationships/hyperlink" Target="http://news.bbc.co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8 – Designing Behaviour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Understanding basic human behaviour and the specific needs of our users is essential if we want to design interfaces that encourage particular behaviours</a:t>
            </a:r>
          </a:p>
          <a:p>
            <a:endParaRPr lang="en-GB" dirty="0" smtClean="0"/>
          </a:p>
          <a:p>
            <a:r>
              <a:rPr lang="en-GB" dirty="0" smtClean="0"/>
              <a:t>How far is designing behaviour possible?</a:t>
            </a:r>
          </a:p>
          <a:p>
            <a:pPr lvl="1"/>
            <a:r>
              <a:rPr lang="en-GB" dirty="0" smtClean="0"/>
              <a:t>In practice it doesn’t work for everyone but it works for enough people that it’s worth the effort</a:t>
            </a:r>
          </a:p>
          <a:p>
            <a:endParaRPr lang="en-GB" dirty="0"/>
          </a:p>
          <a:p>
            <a:r>
              <a:rPr lang="en-GB" dirty="0" smtClean="0"/>
              <a:t>It’s also not easy, mainly because designers often think that other people think the way that they do</a:t>
            </a:r>
          </a:p>
          <a:p>
            <a:pPr lvl="1"/>
            <a:r>
              <a:rPr lang="en-GB" dirty="0" smtClean="0"/>
              <a:t>“Curse of Knowledge”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6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Designs should be ‘intuitive’</a:t>
            </a:r>
          </a:p>
          <a:p>
            <a:pPr lvl="1"/>
            <a:r>
              <a:rPr lang="en-GB" dirty="0" smtClean="0"/>
              <a:t>Which means that the </a:t>
            </a:r>
            <a:r>
              <a:rPr lang="en-GB" b="1" i="1" dirty="0" smtClean="0"/>
              <a:t>user</a:t>
            </a:r>
            <a:r>
              <a:rPr lang="en-GB" dirty="0" smtClean="0"/>
              <a:t> will understand them without much explanation or training</a:t>
            </a:r>
          </a:p>
          <a:p>
            <a:pPr lvl="1"/>
            <a:r>
              <a:rPr lang="en-GB" dirty="0" smtClean="0"/>
              <a:t>You are not the user</a:t>
            </a:r>
          </a:p>
          <a:p>
            <a:r>
              <a:rPr lang="en-GB" dirty="0" smtClean="0"/>
              <a:t>Intuition is built upon experiences – if something worked in the past then you’re likely to think that it’ll work again</a:t>
            </a:r>
          </a:p>
          <a:p>
            <a:pPr lvl="1"/>
            <a:r>
              <a:rPr lang="en-GB" dirty="0" smtClean="0"/>
              <a:t>What is normal to you is not normal to other people</a:t>
            </a:r>
          </a:p>
          <a:p>
            <a:r>
              <a:rPr lang="en-GB" dirty="0" smtClean="0"/>
              <a:t>UX designers need to design for other people’s intuition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Intuition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95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5 gestures used on mobile devices</a:t>
            </a:r>
          </a:p>
          <a:p>
            <a:endParaRPr lang="en-GB" dirty="0"/>
          </a:p>
          <a:p>
            <a:r>
              <a:rPr lang="en-GB" dirty="0" smtClean="0"/>
              <a:t>Are they intuitive?</a:t>
            </a:r>
          </a:p>
          <a:p>
            <a:pPr lvl="1"/>
            <a:r>
              <a:rPr lang="en-GB" dirty="0" smtClean="0"/>
              <a:t>All? None? Some?</a:t>
            </a:r>
          </a:p>
          <a:p>
            <a:pPr lvl="1"/>
            <a:r>
              <a:rPr lang="en-GB" dirty="0" smtClean="0"/>
              <a:t>If ‘Some’ then what makes the difference?</a:t>
            </a:r>
          </a:p>
          <a:p>
            <a:pPr lvl="1"/>
            <a:endParaRPr lang="en-GB" dirty="0"/>
          </a:p>
          <a:p>
            <a:r>
              <a:rPr lang="en-GB" dirty="0" smtClean="0"/>
              <a:t>Do different user groups consider different things to be intuitive?</a:t>
            </a:r>
            <a:endParaRPr lang="en-GB" dirty="0"/>
          </a:p>
          <a:p>
            <a:r>
              <a:rPr lang="en-GB" dirty="0" smtClean="0"/>
              <a:t>Are other interactions, e.g. mouse clicks, intuitive?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93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human brain is a data processing system</a:t>
            </a:r>
          </a:p>
          <a:p>
            <a:pPr lvl="1"/>
            <a:r>
              <a:rPr lang="en-GB" dirty="0" smtClean="0"/>
              <a:t>Certain type of information go in, certain types of decisions come out</a:t>
            </a:r>
          </a:p>
          <a:p>
            <a:pPr lvl="1"/>
            <a:r>
              <a:rPr lang="en-GB" dirty="0" smtClean="0"/>
              <a:t>Garbage In, Garbage Out</a:t>
            </a:r>
          </a:p>
          <a:p>
            <a:r>
              <a:rPr lang="en-GB" dirty="0" smtClean="0"/>
              <a:t>There are a number of well-known ‘flaws’ – known as </a:t>
            </a:r>
            <a:r>
              <a:rPr lang="en-GB" i="1" dirty="0" smtClean="0"/>
              <a:t>cognitive biases</a:t>
            </a:r>
            <a:r>
              <a:rPr lang="en-GB" dirty="0" smtClean="0"/>
              <a:t> – that can be used to influence users</a:t>
            </a:r>
          </a:p>
          <a:p>
            <a:pPr lvl="1"/>
            <a:r>
              <a:rPr lang="en-GB" dirty="0" smtClean="0"/>
              <a:t>If you ask people certain questions, or ask in a certain way, people are very likely to choose the wrong answer</a:t>
            </a:r>
          </a:p>
          <a:p>
            <a:pPr lvl="1"/>
            <a:r>
              <a:rPr lang="en-GB" dirty="0" smtClean="0"/>
              <a:t>This allows us to guide users into choosing what we want them to choose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Bias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58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Anchoring</a:t>
            </a:r>
          </a:p>
          <a:p>
            <a:pPr lvl="1"/>
            <a:r>
              <a:rPr lang="en-GB" dirty="0" smtClean="0"/>
              <a:t>As people to donate to a charity and they might give an average of £2</a:t>
            </a:r>
          </a:p>
          <a:p>
            <a:pPr lvl="1"/>
            <a:r>
              <a:rPr lang="en-GB" dirty="0" smtClean="0"/>
              <a:t>Suggest a donation of £10 and the average goes up to £5</a:t>
            </a:r>
          </a:p>
          <a:p>
            <a:pPr lvl="1"/>
            <a:r>
              <a:rPr lang="en-GB" dirty="0" smtClean="0"/>
              <a:t>Nothing has changed, but anchoring the donors to the £10 mark made £2 feel lower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Biases -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18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Bandwagon Effect</a:t>
            </a:r>
          </a:p>
          <a:p>
            <a:pPr lvl="1"/>
            <a:r>
              <a:rPr lang="en-GB" dirty="0" smtClean="0"/>
              <a:t>The more people who believe something, the more likely it is that other people will believe it too</a:t>
            </a:r>
          </a:p>
          <a:p>
            <a:pPr lvl="1"/>
            <a:r>
              <a:rPr lang="en-GB" dirty="0" smtClean="0"/>
              <a:t>Information doesn’t change because more people believe it, but your brain doesn’t know that</a:t>
            </a:r>
          </a:p>
          <a:p>
            <a:pPr lvl="2"/>
            <a:r>
              <a:rPr lang="en-GB" dirty="0" smtClean="0"/>
              <a:t>Linked to herd behaviour – these people must know something that I don’t, so I’ll agree with them</a:t>
            </a:r>
          </a:p>
          <a:p>
            <a:pPr lvl="1"/>
            <a:r>
              <a:rPr lang="en-GB" dirty="0" smtClean="0"/>
              <a:t>On websites you need to show how many people have liked, registered for, bought or shared something</a:t>
            </a:r>
          </a:p>
          <a:p>
            <a:pPr lvl="2"/>
            <a:r>
              <a:rPr lang="en-GB" dirty="0" smtClean="0"/>
              <a:t>“A million people can’t be wrong!”</a:t>
            </a:r>
          </a:p>
          <a:p>
            <a:pPr lvl="2"/>
            <a:r>
              <a:rPr lang="en-GB" dirty="0" smtClean="0"/>
              <a:t>Oh yes they can!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Biases -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94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Negativity Bias</a:t>
            </a:r>
          </a:p>
          <a:p>
            <a:pPr lvl="1"/>
            <a:r>
              <a:rPr lang="en-GB" dirty="0" smtClean="0"/>
              <a:t>People pay more attention and give more weight to negative experiences than positive ones</a:t>
            </a:r>
          </a:p>
          <a:p>
            <a:pPr lvl="1"/>
            <a:r>
              <a:rPr lang="en-GB" dirty="0" smtClean="0"/>
              <a:t>Any negative experience impacts the UX, so try to avoid them</a:t>
            </a:r>
          </a:p>
          <a:p>
            <a:pPr lvl="1"/>
            <a:r>
              <a:rPr lang="en-GB" dirty="0" smtClean="0"/>
              <a:t>Error messages need to be positively worded so as to avoid negativity bias</a:t>
            </a:r>
          </a:p>
          <a:p>
            <a:pPr lvl="2"/>
            <a:r>
              <a:rPr lang="en-GB" dirty="0" smtClean="0"/>
              <a:t>Avoid: You have not entered any billing information</a:t>
            </a:r>
          </a:p>
          <a:p>
            <a:pPr lvl="2"/>
            <a:r>
              <a:rPr lang="en-GB" dirty="0" smtClean="0"/>
              <a:t>Use instead: Your account balance is at 0. You can edit and save documents but will only be able to print or email them once you have added funds to your account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Biases -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35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Decoy Effect</a:t>
            </a:r>
          </a:p>
          <a:p>
            <a:pPr lvl="1"/>
            <a:r>
              <a:rPr lang="en-GB" dirty="0" smtClean="0"/>
              <a:t>Suppose you want to subscribe to a magazine, and these are the choices:</a:t>
            </a:r>
          </a:p>
          <a:p>
            <a:pPr lvl="2"/>
            <a:r>
              <a:rPr lang="en-GB" dirty="0" smtClean="0"/>
              <a:t>Web Only: £10</a:t>
            </a:r>
          </a:p>
          <a:p>
            <a:pPr lvl="2"/>
            <a:r>
              <a:rPr lang="en-GB" dirty="0" smtClean="0"/>
              <a:t>Print Only: £25</a:t>
            </a:r>
          </a:p>
          <a:p>
            <a:pPr lvl="2"/>
            <a:r>
              <a:rPr lang="en-GB" dirty="0" smtClean="0"/>
              <a:t>Print &amp; Web: £25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Which is the best deal?</a:t>
            </a:r>
          </a:p>
          <a:p>
            <a:pPr lvl="2"/>
            <a:r>
              <a:rPr lang="en-GB" dirty="0" smtClean="0"/>
              <a:t>About 80% of people will opt for Print &amp; Web</a:t>
            </a:r>
            <a:endParaRPr lang="en-GB" dirty="0"/>
          </a:p>
          <a:p>
            <a:pPr lvl="1"/>
            <a:r>
              <a:rPr lang="en-GB" dirty="0" smtClean="0"/>
              <a:t>Why? </a:t>
            </a:r>
          </a:p>
          <a:p>
            <a:pPr lvl="2"/>
            <a:r>
              <a:rPr lang="en-GB" dirty="0" smtClean="0"/>
              <a:t>The Print Only choice is a decoy – no-one will choose it</a:t>
            </a:r>
          </a:p>
          <a:p>
            <a:pPr lvl="2"/>
            <a:r>
              <a:rPr lang="en-GB" dirty="0" smtClean="0"/>
              <a:t>Without it, about 60% of people will take Web Only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Cognitive Biases -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76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800200"/>
          </a:xfrm>
        </p:spPr>
        <p:txBody>
          <a:bodyPr>
            <a:normAutofit/>
          </a:bodyPr>
          <a:lstStyle/>
          <a:p>
            <a:r>
              <a:rPr lang="en-GB" dirty="0"/>
              <a:t>Go to </a:t>
            </a: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en.wikipedia.org/wiki/List_of_cognitive_biases</a:t>
            </a:r>
            <a:r>
              <a:rPr lang="en-GB" sz="2000" dirty="0" smtClean="0"/>
              <a:t>, </a:t>
            </a:r>
            <a:r>
              <a:rPr lang="en-GB" smtClean="0"/>
              <a:t>select 4 </a:t>
            </a:r>
            <a:r>
              <a:rPr lang="en-GB" dirty="0" smtClean="0"/>
              <a:t>of the following cognitive biases and identify a way that you might use them to influence a user’s actions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67544" y="2780928"/>
            <a:ext cx="8229600" cy="3946008"/>
          </a:xfrm>
          <a:prstGeom prst="rect">
            <a:avLst/>
          </a:prstGeom>
        </p:spPr>
        <p:txBody>
          <a:bodyPr vert="horz" numCol="2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400" dirty="0" smtClean="0"/>
              <a:t>Automation bias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Denomination effect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Endowment effect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Functional fixedness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Gambler’s fallacy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Hot-hand fallacy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Hyperbolic discounting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Illusion of control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Law of the Instrument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Loss aversion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Outcome bias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Pro-innovation bias</a:t>
            </a:r>
          </a:p>
          <a:p>
            <a:pPr fontAlgn="auto">
              <a:spcAft>
                <a:spcPts val="0"/>
              </a:spcAft>
            </a:pPr>
            <a:r>
              <a:rPr lang="en-GB" sz="2400" dirty="0" err="1" smtClean="0"/>
              <a:t>Pseudocertainty</a:t>
            </a:r>
            <a:r>
              <a:rPr lang="en-GB" sz="2400" dirty="0" smtClean="0"/>
              <a:t> effect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Restraint bias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Status quo bias</a:t>
            </a:r>
          </a:p>
          <a:p>
            <a:pPr fontAlgn="auto">
              <a:spcAft>
                <a:spcPts val="0"/>
              </a:spcAft>
            </a:pPr>
            <a:r>
              <a:rPr lang="en-GB" sz="2400" smtClean="0"/>
              <a:t>Sterotyping</a:t>
            </a:r>
            <a:endParaRPr lang="en-GB" sz="2400" dirty="0" smtClean="0"/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Time-saving bias</a:t>
            </a:r>
          </a:p>
          <a:p>
            <a:pPr fontAlgn="auto">
              <a:spcAft>
                <a:spcPts val="0"/>
              </a:spcAft>
            </a:pPr>
            <a:r>
              <a:rPr lang="en-GB" sz="2400" dirty="0" smtClean="0"/>
              <a:t>Unit bias</a:t>
            </a:r>
          </a:p>
        </p:txBody>
      </p:sp>
    </p:spTree>
    <p:extLst>
      <p:ext uri="{BB962C8B-B14F-4D97-AF65-F5344CB8AC3E}">
        <p14:creationId xmlns:p14="http://schemas.microsoft.com/office/powerpoint/2010/main" val="135853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websites require users to choose things</a:t>
            </a:r>
          </a:p>
          <a:p>
            <a:pPr lvl="1"/>
            <a:r>
              <a:rPr lang="en-GB" dirty="0" smtClean="0"/>
              <a:t>User choices are not random – they can be guided</a:t>
            </a:r>
          </a:p>
          <a:p>
            <a:r>
              <a:rPr lang="en-GB" dirty="0" smtClean="0"/>
              <a:t>Always give the users the options they need and make sure that everything is easy to find…</a:t>
            </a:r>
          </a:p>
          <a:p>
            <a:endParaRPr lang="en-GB" dirty="0"/>
          </a:p>
          <a:p>
            <a:r>
              <a:rPr lang="en-GB" dirty="0" smtClean="0"/>
              <a:t>… But you can also maximise your own goals without producing a negative user experience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Illusion of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31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Paradox of Choice</a:t>
            </a:r>
          </a:p>
          <a:p>
            <a:pPr lvl="1"/>
            <a:r>
              <a:rPr lang="en-GB" dirty="0" smtClean="0"/>
              <a:t>It is always possible to choose nothing (i.e. to leave a website)</a:t>
            </a:r>
          </a:p>
          <a:p>
            <a:pPr lvl="1"/>
            <a:r>
              <a:rPr lang="en-GB" dirty="0" smtClean="0"/>
              <a:t>The more options, the harder it is to choose</a:t>
            </a:r>
          </a:p>
          <a:p>
            <a:pPr lvl="1"/>
            <a:r>
              <a:rPr lang="en-GB" dirty="0" smtClean="0"/>
              <a:t>Choosing from 3 options is easier than choosing from 30</a:t>
            </a:r>
          </a:p>
          <a:p>
            <a:pPr lvl="1"/>
            <a:r>
              <a:rPr lang="en-GB" dirty="0" smtClean="0"/>
              <a:t>Make the choice too difficult and people will leave</a:t>
            </a:r>
          </a:p>
          <a:p>
            <a:endParaRPr lang="en-GB" dirty="0" smtClean="0"/>
          </a:p>
          <a:p>
            <a:r>
              <a:rPr lang="en-GB" dirty="0" smtClean="0"/>
              <a:t>What You See Is All There Is</a:t>
            </a:r>
          </a:p>
          <a:p>
            <a:pPr lvl="1"/>
            <a:r>
              <a:rPr lang="en-GB" dirty="0" smtClean="0"/>
              <a:t>Most people only consider the choices offered, even if more are available</a:t>
            </a:r>
          </a:p>
          <a:p>
            <a:pPr lvl="1"/>
            <a:r>
              <a:rPr lang="en-GB" dirty="0" smtClean="0"/>
              <a:t>Put the most common options in the choice list with a ‘More’ button if needed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Illusion of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60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Choose Defaults Wisely</a:t>
            </a:r>
          </a:p>
          <a:p>
            <a:pPr lvl="1"/>
            <a:r>
              <a:rPr lang="en-GB" dirty="0" smtClean="0"/>
              <a:t>If you make people opt in, they won’t</a:t>
            </a:r>
          </a:p>
          <a:p>
            <a:pPr lvl="1"/>
            <a:r>
              <a:rPr lang="en-GB" dirty="0" smtClean="0"/>
              <a:t>If you make people opt out, they won’t</a:t>
            </a:r>
          </a:p>
          <a:p>
            <a:pPr lvl="1"/>
            <a:r>
              <a:rPr lang="en-GB" dirty="0" smtClean="0"/>
              <a:t>It’s easier for a user to do nothing than to do something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Comparisons Are Everything</a:t>
            </a:r>
          </a:p>
          <a:p>
            <a:pPr lvl="1"/>
            <a:r>
              <a:rPr lang="en-GB" dirty="0" smtClean="0"/>
              <a:t>Create comparisons that make your preferred options look better</a:t>
            </a:r>
          </a:p>
          <a:p>
            <a:pPr lvl="1"/>
            <a:r>
              <a:rPr lang="en-GB" dirty="0" smtClean="0"/>
              <a:t>£45 per year looks better than £4 per month</a:t>
            </a:r>
          </a:p>
          <a:p>
            <a:pPr lvl="1"/>
            <a:r>
              <a:rPr lang="en-GB" dirty="0" smtClean="0"/>
              <a:t>‘Pro’ versions imply status</a:t>
            </a:r>
          </a:p>
          <a:p>
            <a:pPr lvl="1"/>
            <a:r>
              <a:rPr lang="en-GB" dirty="0" smtClean="0"/>
              <a:t>Show people the features they lose in the free version of your software</a:t>
            </a:r>
          </a:p>
          <a:p>
            <a:pPr lvl="1"/>
            <a:r>
              <a:rPr lang="en-GB" dirty="0" smtClean="0"/>
              <a:t>Have a permanent sale and show the savings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Illusion of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18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/>
          <a:lstStyle/>
          <a:p>
            <a:r>
              <a:rPr lang="en-GB" dirty="0" smtClean="0"/>
              <a:t>Before you can get a user to make a choice you need to have the user’s attention</a:t>
            </a:r>
          </a:p>
          <a:p>
            <a:r>
              <a:rPr lang="en-GB" dirty="0" smtClean="0"/>
              <a:t>Attention is focussed – if you want to change that focus you need to either</a:t>
            </a:r>
          </a:p>
          <a:p>
            <a:pPr lvl="1"/>
            <a:r>
              <a:rPr lang="en-GB" dirty="0" smtClean="0"/>
              <a:t>Have the new centre of focus near the old one</a:t>
            </a:r>
          </a:p>
          <a:p>
            <a:pPr lvl="1"/>
            <a:r>
              <a:rPr lang="en-GB" dirty="0" smtClean="0"/>
              <a:t>Make the new centre of focus really, really obvious</a:t>
            </a:r>
          </a:p>
          <a:p>
            <a:r>
              <a:rPr lang="en-GB" dirty="0" smtClean="0"/>
              <a:t>Attention-getters</a:t>
            </a:r>
          </a:p>
          <a:p>
            <a:pPr lvl="1"/>
            <a:r>
              <a:rPr lang="en-GB" dirty="0" smtClean="0"/>
              <a:t>Motion</a:t>
            </a:r>
          </a:p>
          <a:p>
            <a:pPr lvl="1"/>
            <a:r>
              <a:rPr lang="en-GB" dirty="0" smtClean="0"/>
              <a:t>Surprise</a:t>
            </a:r>
          </a:p>
          <a:p>
            <a:pPr lvl="1"/>
            <a:r>
              <a:rPr lang="en-GB" dirty="0" smtClean="0"/>
              <a:t>Big text</a:t>
            </a:r>
          </a:p>
          <a:p>
            <a:pPr lvl="1"/>
            <a:r>
              <a:rPr lang="en-GB" dirty="0" smtClean="0"/>
              <a:t>Sound</a:t>
            </a:r>
          </a:p>
          <a:p>
            <a:pPr lvl="1"/>
            <a:r>
              <a:rPr lang="en-GB" dirty="0" smtClean="0"/>
              <a:t>Contrast and colour</a:t>
            </a:r>
          </a:p>
          <a:p>
            <a:pPr marL="411480" lvl="1" indent="0" algn="r">
              <a:buNone/>
            </a:pPr>
            <a:r>
              <a:rPr lang="en-GB" sz="800" dirty="0">
                <a:hlinkClick r:id="rId2"/>
              </a:rPr>
              <a:t>https://www.youtube.com/watch?v=vJG698U2Mvo</a:t>
            </a:r>
            <a:endParaRPr lang="en-GB" sz="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to the following websites and write down the first three things that grab your attention:</a:t>
            </a:r>
          </a:p>
          <a:p>
            <a:pPr lvl="1"/>
            <a:r>
              <a:rPr lang="en-GB" dirty="0">
                <a:hlinkClick r:id="rId2"/>
              </a:rPr>
              <a:t>http://www.uwtsd.ac.uk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lvl="1"/>
            <a:r>
              <a:rPr lang="en-GB" u="sng" dirty="0">
                <a:hlinkClick r:id="rId3"/>
              </a:rPr>
              <a:t>http://www.swansea.ac.uk/</a:t>
            </a:r>
            <a:endParaRPr lang="en-GB" dirty="0"/>
          </a:p>
          <a:p>
            <a:pPr lvl="1"/>
            <a:r>
              <a:rPr lang="en-GB" u="sng" dirty="0">
                <a:hlinkClick r:id="rId4"/>
              </a:rPr>
              <a:t>http://news.bbc.co.uk</a:t>
            </a:r>
            <a:endParaRPr lang="en-GB" dirty="0"/>
          </a:p>
          <a:p>
            <a:pPr lvl="1"/>
            <a:r>
              <a:rPr lang="en-GB" u="sng" dirty="0">
                <a:hlinkClick r:id="rId5"/>
              </a:rPr>
              <a:t>www.facebook.com</a:t>
            </a:r>
            <a:endParaRPr lang="en-GB" dirty="0"/>
          </a:p>
          <a:p>
            <a:pPr lvl="1"/>
            <a:r>
              <a:rPr lang="en-GB" u="sng" dirty="0">
                <a:hlinkClick r:id="rId6"/>
              </a:rPr>
              <a:t>http://twitter.com/</a:t>
            </a:r>
            <a:endParaRPr lang="en-GB" dirty="0"/>
          </a:p>
          <a:p>
            <a:pPr lvl="1"/>
            <a:r>
              <a:rPr lang="en-GB" u="sng" dirty="0">
                <a:hlinkClick r:id="rId7"/>
              </a:rPr>
              <a:t>http://www.amazon.co.uk/</a:t>
            </a:r>
            <a:endParaRPr lang="en-GB" dirty="0"/>
          </a:p>
          <a:p>
            <a:pPr lvl="1"/>
            <a:r>
              <a:rPr lang="en-GB" u="sng" dirty="0">
                <a:hlinkClick r:id="rId8"/>
              </a:rPr>
              <a:t>https://www.google.co.uk/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Are these animated/surprising/noisy/vivid?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14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 lot of decisions are based on things you remember, but you may not remember things correctly</a:t>
            </a:r>
          </a:p>
          <a:p>
            <a:pPr lvl="1"/>
            <a:r>
              <a:rPr lang="en-GB" dirty="0" smtClean="0"/>
              <a:t>Every time you remember something you change that memory forever</a:t>
            </a:r>
          </a:p>
          <a:p>
            <a:r>
              <a:rPr lang="en-GB" dirty="0" smtClean="0"/>
              <a:t>The brain puts more emphasis on experiences that elicit strong feelings, novelty, and patterns</a:t>
            </a:r>
          </a:p>
          <a:p>
            <a:pPr lvl="1"/>
            <a:r>
              <a:rPr lang="en-GB" dirty="0" smtClean="0"/>
              <a:t>Remind users of the good parts</a:t>
            </a:r>
          </a:p>
          <a:p>
            <a:pPr lvl="1"/>
            <a:r>
              <a:rPr lang="en-GB" dirty="0" smtClean="0"/>
              <a:t>Create habits</a:t>
            </a:r>
          </a:p>
          <a:p>
            <a:pPr lvl="1"/>
            <a:r>
              <a:rPr lang="en-GB" dirty="0" smtClean="0"/>
              <a:t>Personalise things</a:t>
            </a:r>
          </a:p>
          <a:p>
            <a:r>
              <a:rPr lang="en-GB" dirty="0" smtClean="0"/>
              <a:t>Memory is not good – record interviews and take notes</a:t>
            </a:r>
          </a:p>
          <a:p>
            <a:pPr lvl="1"/>
            <a:r>
              <a:rPr lang="en-GB" dirty="0" smtClean="0"/>
              <a:t>Which cognitive biases did you investigate earlier?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14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</a:t>
            </a:r>
            <a:r>
              <a:rPr lang="en-GB" smtClean="0"/>
              <a:t>Designing Behaviour II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10020</TotalTime>
  <Words>1115</Words>
  <Application>Microsoft Office PowerPoint</Application>
  <PresentationFormat>On-screen Show (4:3)</PresentationFormat>
  <Paragraphs>157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Designing Behaviour</vt:lpstr>
      <vt:lpstr>Intuition</vt:lpstr>
      <vt:lpstr>Activity</vt:lpstr>
      <vt:lpstr>Cognitive Bias</vt:lpstr>
      <vt:lpstr>Cognitive Biases - Examples</vt:lpstr>
      <vt:lpstr>Cognitive Biases - Examples</vt:lpstr>
      <vt:lpstr>Cognitive Biases - Examples</vt:lpstr>
      <vt:lpstr>Cognitive Biases - Examples</vt:lpstr>
      <vt:lpstr>Activity</vt:lpstr>
      <vt:lpstr>Illusion of Choice</vt:lpstr>
      <vt:lpstr>Illusion of Choice</vt:lpstr>
      <vt:lpstr>Illusion of Choice</vt:lpstr>
      <vt:lpstr>Attention</vt:lpstr>
      <vt:lpstr>Activity</vt:lpstr>
      <vt:lpstr>Memory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196</cp:revision>
  <dcterms:created xsi:type="dcterms:W3CDTF">2003-09-29T11:49:22Z</dcterms:created>
  <dcterms:modified xsi:type="dcterms:W3CDTF">2020-01-28T16:42:17Z</dcterms:modified>
</cp:coreProperties>
</file>