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9"/>
  </p:notesMasterIdLst>
  <p:handoutMasterIdLst>
    <p:handoutMasterId r:id="rId50"/>
  </p:handoutMasterIdLst>
  <p:sldIdLst>
    <p:sldId id="327" r:id="rId2"/>
    <p:sldId id="258" r:id="rId3"/>
    <p:sldId id="319" r:id="rId4"/>
    <p:sldId id="320" r:id="rId5"/>
    <p:sldId id="261" r:id="rId6"/>
    <p:sldId id="262" r:id="rId7"/>
    <p:sldId id="263" r:id="rId8"/>
    <p:sldId id="265" r:id="rId9"/>
    <p:sldId id="278" r:id="rId10"/>
    <p:sldId id="326" r:id="rId11"/>
    <p:sldId id="266" r:id="rId12"/>
    <p:sldId id="267" r:id="rId13"/>
    <p:sldId id="268" r:id="rId14"/>
    <p:sldId id="279" r:id="rId15"/>
    <p:sldId id="270" r:id="rId16"/>
    <p:sldId id="271" r:id="rId17"/>
    <p:sldId id="280" r:id="rId18"/>
    <p:sldId id="281" r:id="rId19"/>
    <p:sldId id="285" r:id="rId20"/>
    <p:sldId id="287" r:id="rId21"/>
    <p:sldId id="286" r:id="rId22"/>
    <p:sldId id="290" r:id="rId23"/>
    <p:sldId id="291" r:id="rId24"/>
    <p:sldId id="288" r:id="rId25"/>
    <p:sldId id="292" r:id="rId26"/>
    <p:sldId id="293" r:id="rId27"/>
    <p:sldId id="294" r:id="rId28"/>
    <p:sldId id="295" r:id="rId29"/>
    <p:sldId id="296" r:id="rId30"/>
    <p:sldId id="297" r:id="rId31"/>
    <p:sldId id="298" r:id="rId32"/>
    <p:sldId id="304" r:id="rId33"/>
    <p:sldId id="299" r:id="rId34"/>
    <p:sldId id="300" r:id="rId35"/>
    <p:sldId id="305" r:id="rId36"/>
    <p:sldId id="284" r:id="rId37"/>
    <p:sldId id="317" r:id="rId38"/>
    <p:sldId id="318" r:id="rId39"/>
    <p:sldId id="306" r:id="rId40"/>
    <p:sldId id="311" r:id="rId41"/>
    <p:sldId id="312" r:id="rId42"/>
    <p:sldId id="313" r:id="rId43"/>
    <p:sldId id="314" r:id="rId44"/>
    <p:sldId id="321" r:id="rId45"/>
    <p:sldId id="323" r:id="rId46"/>
    <p:sldId id="325" r:id="rId47"/>
    <p:sldId id="316" r:id="rId4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7A"/>
    <a:srgbClr val="0A1C74"/>
    <a:srgbClr val="000099"/>
    <a:srgbClr val="0000FF"/>
    <a:srgbClr val="21147E"/>
    <a:srgbClr val="00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86" autoAdjust="0"/>
  </p:normalViewPr>
  <p:slideViewPr>
    <p:cSldViewPr>
      <p:cViewPr varScale="1">
        <p:scale>
          <a:sx n="84" d="100"/>
          <a:sy n="84" d="100"/>
        </p:scale>
        <p:origin x="1536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8" d="100"/>
          <a:sy n="88" d="100"/>
        </p:scale>
        <p:origin x="-3870" y="-108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A4B50F-8BED-4FDA-90BF-20CF991403C2}" type="datetimeFigureOut">
              <a:rPr lang="en-US" smtClean="0"/>
              <a:pPr/>
              <a:t>2/16/2017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093064-BA23-4FE9-A9F4-51279484EA4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136363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0230B5-D6D2-49CF-96AD-60C3DB9BCEFD}" type="datetimeFigureOut">
              <a:rPr lang="en-US" smtClean="0"/>
              <a:pPr/>
              <a:t>2/16/2017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652C21-8F44-44D1-B8B4-F6E94130AEC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6678307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652C21-8F44-44D1-B8B4-F6E94130AECC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25985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652C21-8F44-44D1-B8B4-F6E94130AECC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1621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652C21-8F44-44D1-B8B4-F6E94130AECC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47193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652C21-8F44-44D1-B8B4-F6E94130AECC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2387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652C21-8F44-44D1-B8B4-F6E94130AECC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8193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652C21-8F44-44D1-B8B4-F6E94130AECC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8656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652C21-8F44-44D1-B8B4-F6E94130AECC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3116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652C21-8F44-44D1-B8B4-F6E94130AECC}" type="slidenum">
              <a:rPr lang="en-US" smtClean="0"/>
              <a:pPr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6284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347B43-2B77-4422-81EE-DCC2BEB5E4A1}" type="datetime1">
              <a:rPr lang="en-US" smtClean="0"/>
              <a:pPr/>
              <a:t>2/16/2017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April 2013, Thomas Elias, Alison Tardie, Brandon Plourde, Loren Plourde, UMFK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7703-B9F3-4ED1-8882-2ADC03A8157B}" type="datetime1">
              <a:rPr lang="en-US" smtClean="0"/>
              <a:pPr/>
              <a:t>2/16/2017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April 2013, Thomas Elias, Alison Tardie, Brandon Plourde, Loren Plourde, UMFK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F757F-44DD-41E4-8049-8D00EC1A805A}" type="datetime1">
              <a:rPr lang="en-US" smtClean="0"/>
              <a:pPr/>
              <a:t>2/16/2017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April 2013, Thomas Elias, Alison Tardie, Brandon Plourde, Loren Plourde, UMFK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3E73B-23CF-47E6-BEA8-2DA20FFBB486}" type="datetime1">
              <a:rPr lang="en-US" smtClean="0"/>
              <a:pPr/>
              <a:t>2/16/2017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April 2013, Thomas Elias, Alison Tardie, Brandon Plourde, Loren Plourde, UMFK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3B02E-1E56-4DB0-9164-3B33E8B50731}" type="datetime1">
              <a:rPr lang="en-US" smtClean="0"/>
              <a:pPr/>
              <a:t>2/16/2017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April 2013, Thomas Elias, Alison Tardie, Brandon Plourde, Loren Plourde, UMFK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66800"/>
          </a:xfrm>
          <a:solidFill>
            <a:srgbClr val="00007A"/>
          </a:solidFill>
        </p:spPr>
        <p:txBody>
          <a:bodyPr/>
          <a:lstStyle>
            <a:lvl1pPr>
              <a:defRPr b="0" cap="none" spc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39F05-08E5-4F03-987B-42DA4E6A9E67}" type="datetime1">
              <a:rPr lang="en-US" smtClean="0"/>
              <a:pPr/>
              <a:t>2/16/2017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April 2013, Thomas Elias, Alison Tardie, Brandon Plourde, Loren Plourde, UMFK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 smtClean="0"/>
              <a:t>1</a:t>
            </a:r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6324600"/>
            <a:ext cx="14668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47800" y="0"/>
            <a:ext cx="6300788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96200" y="0"/>
            <a:ext cx="1447799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1524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66800"/>
          </a:xfrm>
          <a:solidFill>
            <a:srgbClr val="00007A"/>
          </a:solidFill>
        </p:spPr>
        <p:txBody>
          <a:bodyPr/>
          <a:lstStyle>
            <a:lvl1pPr>
              <a:defRPr b="0" cap="none" spc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48A18-83AA-4E56-B023-9D86665EE9DD}" type="datetime1">
              <a:rPr lang="en-US" smtClean="0"/>
              <a:pPr/>
              <a:t>2/16/2017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April 2013, Thomas Elias, Alison Tardie, Brandon Plourde, Loren Plourde, UMFK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 smtClean="0"/>
              <a:t>1</a:t>
            </a:r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6324600"/>
            <a:ext cx="14668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47800" y="0"/>
            <a:ext cx="6300788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96200" y="0"/>
            <a:ext cx="1447799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1524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66800"/>
          </a:xfrm>
          <a:solidFill>
            <a:srgbClr val="00007A"/>
          </a:solidFill>
        </p:spPr>
        <p:txBody>
          <a:bodyPr/>
          <a:lstStyle>
            <a:lvl1pPr>
              <a:defRPr b="0" cap="none" spc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DB334-3243-448A-A508-2CFC90992C5C}" type="datetime1">
              <a:rPr lang="en-US" smtClean="0"/>
              <a:pPr/>
              <a:t>2/16/2017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April 2013, Thomas Elias, Alison Tardie, Brandon Plourde, Loren Plourde, UMFK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 smtClean="0"/>
              <a:t>1</a:t>
            </a:r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6324600"/>
            <a:ext cx="14668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47800" y="0"/>
            <a:ext cx="6300788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96200" y="0"/>
            <a:ext cx="1447799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1524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3A319-0242-4426-A594-D980CD2D79C8}" type="datetime1">
              <a:rPr lang="en-US" smtClean="0"/>
              <a:pPr/>
              <a:t>2/16/2017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April 2013, Thomas Elias, Alison Tardie, Brandon Plourde, Loren Plourde, UMFK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CF400-F519-4F0A-9552-04E033CB14E9}" type="datetime1">
              <a:rPr lang="en-US" smtClean="0"/>
              <a:pPr/>
              <a:t>2/16/2017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April 2013, Thomas Elias, Alison Tardie, Brandon Plourde, Loren Plourde, UMFK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CB3DA-9AD8-41C7-BD93-D87559FF0168}" type="datetime1">
              <a:rPr lang="en-US" smtClean="0"/>
              <a:pPr/>
              <a:t>2/16/2017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April 2013, Thomas Elias, Alison Tardie, Brandon Plourde, Loren Plourde, UMFK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2013E-194C-415B-967D-75F349258EA9}" type="datetime1">
              <a:rPr lang="en-US" smtClean="0"/>
              <a:pPr/>
              <a:t>2/16/2017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April 2013, Thomas Elias, Alison Tardie, Brandon Plourde, Loren Plourde, UMFK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1E695-C2E1-9641-8792-8E330685F834}" type="datetimeFigureOut">
              <a:rPr lang="en-US" smtClean="0"/>
              <a:pPr/>
              <a:t>2/16/2017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B13FC-66D6-B848-905E-5E7ABCE495F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>
            <a:lum/>
          </a:blip>
          <a:srcRect/>
          <a:stretch>
            <a:fillRect l="-18000" r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EF3260-7AAC-4EB5-8830-40DC06283EAE}" type="datetime1">
              <a:rPr lang="en-US" smtClean="0"/>
              <a:pPr/>
              <a:t>2/16/2017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r-FR" smtClean="0"/>
              <a:t>April 2013, Thomas Elias, Alison Tardie, Brandon Plourde, Loren Plourde, UMFK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83E011-B0C3-4FFB-90C7-83A2EC22744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62" r:id="rId7"/>
    <p:sldLayoutId id="2147483661" r:id="rId8"/>
    <p:sldLayoutId id="2147483656" r:id="rId9"/>
    <p:sldLayoutId id="2147483657" r:id="rId10"/>
    <p:sldLayoutId id="2147483658" r:id="rId11"/>
    <p:sldLayoutId id="2147483659" r:id="rId12"/>
    <p:sldLayoutId id="2147483663" r:id="rId13"/>
  </p:sldLayoutIdLst>
  <p:transition/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entreforaviation.com/profiles/airlines/cathay-pacific-cx" TargetMode="External"/><Relationship Id="rId2" Type="http://schemas.openxmlformats.org/officeDocument/2006/relationships/hyperlink" Target="http://centreforaviation.com/profiles/airlines/emirates-e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entreforaviation.com/profiles/countries/singapore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hyperlink" Target="http://centreforaviation.com/analysis/ryanair-swot-analysis-addicted-to-growth-a-great-model-for-bad-times-763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smtClean="0"/>
              <a:t>1</a:t>
            </a: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2671443" y="2133600"/>
            <a:ext cx="3767122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RyanAirCase</a:t>
            </a:r>
            <a:endParaRPr lang="en-US" sz="5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r>
              <a:rPr lang="en-US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Study </a:t>
            </a:r>
            <a:endParaRPr lang="en-US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61235483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ryanair01.jpg"/>
          <p:cNvPicPr>
            <a:picLocks noChangeAspect="1"/>
          </p:cNvPicPr>
          <p:nvPr/>
        </p:nvPicPr>
        <p:blipFill>
          <a:blip r:embed="rId3" cstate="print">
            <a:lum bright="70000" contrast="-70000"/>
          </a:blip>
          <a:stretch>
            <a:fillRect/>
          </a:stretch>
        </p:blipFill>
        <p:spPr>
          <a:xfrm>
            <a:off x="-76200" y="990600"/>
            <a:ext cx="8153400" cy="5241033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/>
              <a:t>Overview</a:t>
            </a:r>
            <a:endParaRPr lang="en-US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lvl="0">
              <a:lnSpc>
                <a:spcPct val="80000"/>
              </a:lnSpc>
              <a:buNone/>
              <a:defRPr/>
            </a:pPr>
            <a:r>
              <a:rPr lang="en-US" sz="3600" b="1" dirty="0"/>
              <a:t>Company Overview</a:t>
            </a:r>
          </a:p>
          <a:p>
            <a:pPr lvl="0">
              <a:lnSpc>
                <a:spcPct val="80000"/>
              </a:lnSpc>
              <a:defRPr/>
            </a:pPr>
            <a:r>
              <a:rPr lang="en-US" b="1" dirty="0" smtClean="0"/>
              <a:t>A </a:t>
            </a:r>
            <a:r>
              <a:rPr lang="en-US" b="1" dirty="0"/>
              <a:t>Brief history </a:t>
            </a:r>
            <a:r>
              <a:rPr lang="en-US" b="1" dirty="0" smtClean="0"/>
              <a:t>of Ryanair</a:t>
            </a:r>
          </a:p>
          <a:p>
            <a:pPr lvl="0">
              <a:lnSpc>
                <a:spcPct val="80000"/>
              </a:lnSpc>
              <a:defRPr/>
            </a:pPr>
            <a:r>
              <a:rPr lang="en-US" b="1" dirty="0" smtClean="0"/>
              <a:t>Existing Strategy, Mission, </a:t>
            </a:r>
            <a:r>
              <a:rPr lang="en-US" b="1" dirty="0"/>
              <a:t>and </a:t>
            </a:r>
            <a:r>
              <a:rPr lang="en-US" b="1" dirty="0" smtClean="0"/>
              <a:t>Vision</a:t>
            </a:r>
            <a:endParaRPr lang="en-US" b="1" dirty="0"/>
          </a:p>
          <a:p>
            <a:pPr lvl="0">
              <a:lnSpc>
                <a:spcPct val="80000"/>
              </a:lnSpc>
              <a:defRPr/>
            </a:pPr>
            <a:r>
              <a:rPr lang="en-US" b="1" dirty="0" smtClean="0"/>
              <a:t>Existing </a:t>
            </a:r>
            <a:r>
              <a:rPr lang="en-US" b="1" dirty="0"/>
              <a:t>Objectives and Strategies </a:t>
            </a:r>
          </a:p>
          <a:p>
            <a:pPr lvl="0">
              <a:lnSpc>
                <a:spcPct val="80000"/>
              </a:lnSpc>
              <a:buNone/>
              <a:defRPr/>
            </a:pPr>
            <a:r>
              <a:rPr lang="en-US" sz="3600" b="1" dirty="0" smtClean="0"/>
              <a:t>New </a:t>
            </a:r>
            <a:r>
              <a:rPr lang="en-US" sz="3600" b="1" dirty="0"/>
              <a:t>Mission and Vision</a:t>
            </a:r>
          </a:p>
          <a:p>
            <a:pPr lvl="0">
              <a:lnSpc>
                <a:spcPct val="80000"/>
              </a:lnSpc>
              <a:buNone/>
              <a:defRPr/>
            </a:pPr>
            <a:r>
              <a:rPr lang="en-US" sz="3600" b="1" dirty="0"/>
              <a:t>External Assessment</a:t>
            </a:r>
          </a:p>
          <a:p>
            <a:pPr>
              <a:lnSpc>
                <a:spcPct val="80000"/>
              </a:lnSpc>
              <a:defRPr/>
            </a:pPr>
            <a:r>
              <a:rPr lang="en-US" b="1" dirty="0" smtClean="0"/>
              <a:t>Industry </a:t>
            </a:r>
            <a:r>
              <a:rPr lang="en-US" b="1" dirty="0"/>
              <a:t>analysis</a:t>
            </a:r>
          </a:p>
          <a:p>
            <a:pPr>
              <a:lnSpc>
                <a:spcPct val="80000"/>
              </a:lnSpc>
              <a:defRPr/>
            </a:pPr>
            <a:r>
              <a:rPr lang="en-US" b="1" dirty="0" smtClean="0"/>
              <a:t>Opportunities </a:t>
            </a:r>
            <a:r>
              <a:rPr lang="en-US" b="1" dirty="0"/>
              <a:t>and </a:t>
            </a:r>
            <a:r>
              <a:rPr lang="en-US" b="1" dirty="0" smtClean="0"/>
              <a:t>Threats  </a:t>
            </a:r>
            <a:endParaRPr lang="en-US" b="1" dirty="0"/>
          </a:p>
          <a:p>
            <a:pPr>
              <a:lnSpc>
                <a:spcPct val="80000"/>
              </a:lnSpc>
              <a:defRPr/>
            </a:pPr>
            <a:r>
              <a:rPr lang="en-US" b="1" dirty="0" smtClean="0"/>
              <a:t>EFE </a:t>
            </a:r>
            <a:r>
              <a:rPr lang="en-US" b="1" dirty="0"/>
              <a:t>Matrix</a:t>
            </a:r>
          </a:p>
          <a:p>
            <a:pPr>
              <a:lnSpc>
                <a:spcPct val="80000"/>
              </a:lnSpc>
              <a:defRPr/>
            </a:pPr>
            <a:r>
              <a:rPr lang="en-US" b="1" dirty="0" smtClean="0"/>
              <a:t>CPM </a:t>
            </a:r>
            <a:r>
              <a:rPr lang="en-US" b="1" dirty="0"/>
              <a:t>Matrix</a:t>
            </a:r>
          </a:p>
          <a:p>
            <a:pPr lvl="0">
              <a:lnSpc>
                <a:spcPct val="80000"/>
              </a:lnSpc>
              <a:buNone/>
              <a:defRPr/>
            </a:pPr>
            <a:r>
              <a:rPr lang="en-US" sz="3600" b="1" dirty="0"/>
              <a:t>Internal Assessment</a:t>
            </a:r>
          </a:p>
          <a:p>
            <a:pPr>
              <a:lnSpc>
                <a:spcPct val="80000"/>
              </a:lnSpc>
              <a:defRPr/>
            </a:pPr>
            <a:r>
              <a:rPr lang="en-US" b="1" dirty="0" smtClean="0"/>
              <a:t>Organizational </a:t>
            </a:r>
            <a:r>
              <a:rPr lang="en-US" b="1" dirty="0"/>
              <a:t>Structure</a:t>
            </a:r>
          </a:p>
          <a:p>
            <a:pPr>
              <a:lnSpc>
                <a:spcPct val="80000"/>
              </a:lnSpc>
              <a:defRPr/>
            </a:pPr>
            <a:r>
              <a:rPr lang="en-US" b="1" dirty="0" smtClean="0"/>
              <a:t>Financial Condition</a:t>
            </a:r>
            <a:endParaRPr lang="en-US" b="1" dirty="0"/>
          </a:p>
          <a:p>
            <a:pPr>
              <a:lnSpc>
                <a:spcPct val="80000"/>
              </a:lnSpc>
              <a:defRPr/>
            </a:pPr>
            <a:r>
              <a:rPr lang="en-US" b="1" dirty="0" smtClean="0"/>
              <a:t>Strengths and Weaknesses</a:t>
            </a:r>
            <a:endParaRPr lang="en-US" b="1" dirty="0"/>
          </a:p>
          <a:p>
            <a:pPr>
              <a:lnSpc>
                <a:spcPct val="80000"/>
              </a:lnSpc>
              <a:defRPr/>
            </a:pPr>
            <a:r>
              <a:rPr lang="en-US" b="1" dirty="0" smtClean="0"/>
              <a:t>IFE </a:t>
            </a:r>
            <a:r>
              <a:rPr lang="en-US" b="1" dirty="0"/>
              <a:t>Matrix 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lvl="0">
              <a:lnSpc>
                <a:spcPct val="80000"/>
              </a:lnSpc>
              <a:buNone/>
              <a:defRPr/>
            </a:pPr>
            <a:r>
              <a:rPr lang="en-US" sz="3600" b="1" dirty="0"/>
              <a:t>Strategy Formulation</a:t>
            </a:r>
          </a:p>
          <a:p>
            <a:pPr>
              <a:lnSpc>
                <a:spcPct val="80000"/>
              </a:lnSpc>
              <a:defRPr/>
            </a:pPr>
            <a:r>
              <a:rPr lang="en-US" sz="2900" b="1" dirty="0" smtClean="0"/>
              <a:t>SWOT </a:t>
            </a:r>
            <a:r>
              <a:rPr lang="en-US" sz="2900" b="1" dirty="0"/>
              <a:t>Matrix</a:t>
            </a:r>
          </a:p>
          <a:p>
            <a:pPr>
              <a:lnSpc>
                <a:spcPct val="80000"/>
              </a:lnSpc>
              <a:defRPr/>
            </a:pPr>
            <a:r>
              <a:rPr lang="en-US" sz="2900" b="1" dirty="0" smtClean="0"/>
              <a:t>Space Matrix</a:t>
            </a:r>
            <a:endParaRPr lang="en-US" sz="2900" b="1" dirty="0"/>
          </a:p>
          <a:p>
            <a:pPr>
              <a:lnSpc>
                <a:spcPct val="80000"/>
              </a:lnSpc>
              <a:defRPr/>
            </a:pPr>
            <a:r>
              <a:rPr lang="en-US" sz="2900" b="1" dirty="0" smtClean="0"/>
              <a:t>Grand </a:t>
            </a:r>
            <a:r>
              <a:rPr lang="en-US" sz="2900" b="1" dirty="0"/>
              <a:t>Strategy Matrix</a:t>
            </a:r>
          </a:p>
          <a:p>
            <a:pPr>
              <a:lnSpc>
                <a:spcPct val="80000"/>
              </a:lnSpc>
              <a:defRPr/>
            </a:pPr>
            <a:r>
              <a:rPr lang="en-US" sz="2900" b="1" dirty="0" smtClean="0"/>
              <a:t>Matrix </a:t>
            </a:r>
            <a:r>
              <a:rPr lang="en-US" sz="2900" b="1" dirty="0"/>
              <a:t>Analysis</a:t>
            </a:r>
          </a:p>
          <a:p>
            <a:pPr>
              <a:lnSpc>
                <a:spcPct val="80000"/>
              </a:lnSpc>
              <a:defRPr/>
            </a:pPr>
            <a:r>
              <a:rPr lang="en-US" sz="2900" b="1" dirty="0" smtClean="0"/>
              <a:t>QSPM </a:t>
            </a:r>
            <a:r>
              <a:rPr lang="en-US" sz="2900" b="1" dirty="0"/>
              <a:t>Matrix</a:t>
            </a:r>
            <a:endParaRPr lang="en-US" sz="2600" b="1" dirty="0"/>
          </a:p>
          <a:p>
            <a:pPr lvl="0">
              <a:lnSpc>
                <a:spcPct val="80000"/>
              </a:lnSpc>
              <a:buNone/>
              <a:defRPr/>
            </a:pPr>
            <a:r>
              <a:rPr lang="en-US" sz="3600" b="1" dirty="0"/>
              <a:t>Strategic Plan for the </a:t>
            </a:r>
            <a:r>
              <a:rPr lang="en-US" sz="3600" b="1" dirty="0" smtClean="0"/>
              <a:t>Future</a:t>
            </a:r>
          </a:p>
          <a:p>
            <a:pPr lvl="0">
              <a:lnSpc>
                <a:spcPct val="80000"/>
              </a:lnSpc>
              <a:defRPr/>
            </a:pPr>
            <a:r>
              <a:rPr lang="en-US" sz="2900" b="1" dirty="0" smtClean="0"/>
              <a:t>Objectives</a:t>
            </a:r>
          </a:p>
          <a:p>
            <a:pPr lvl="0">
              <a:lnSpc>
                <a:spcPct val="80000"/>
              </a:lnSpc>
              <a:defRPr/>
            </a:pPr>
            <a:r>
              <a:rPr lang="en-US" sz="2900" b="1" dirty="0" smtClean="0"/>
              <a:t>Strategies</a:t>
            </a:r>
            <a:endParaRPr lang="en-US" sz="2900" b="1" dirty="0"/>
          </a:p>
          <a:p>
            <a:pPr lvl="0">
              <a:lnSpc>
                <a:spcPct val="80000"/>
              </a:lnSpc>
              <a:buNone/>
              <a:defRPr/>
            </a:pPr>
            <a:r>
              <a:rPr lang="en-US" sz="3600" b="1" dirty="0" smtClean="0"/>
              <a:t>Strategic Implementation</a:t>
            </a:r>
            <a:endParaRPr lang="en-US" sz="3600" b="1" dirty="0"/>
          </a:p>
          <a:p>
            <a:pPr>
              <a:lnSpc>
                <a:spcPct val="80000"/>
              </a:lnSpc>
              <a:defRPr/>
            </a:pPr>
            <a:r>
              <a:rPr lang="en-US" sz="2900" b="1" dirty="0" smtClean="0"/>
              <a:t>Management Issues </a:t>
            </a:r>
            <a:endParaRPr lang="en-US" sz="2900" b="1" dirty="0"/>
          </a:p>
          <a:p>
            <a:pPr>
              <a:lnSpc>
                <a:spcPct val="80000"/>
              </a:lnSpc>
              <a:defRPr/>
            </a:pPr>
            <a:r>
              <a:rPr lang="en-US" sz="2900" b="1" dirty="0" smtClean="0"/>
              <a:t>EPS/EBIT</a:t>
            </a:r>
            <a:endParaRPr lang="en-US" sz="2900" b="1" dirty="0"/>
          </a:p>
          <a:p>
            <a:pPr>
              <a:lnSpc>
                <a:spcPct val="80000"/>
              </a:lnSpc>
              <a:defRPr/>
            </a:pPr>
            <a:r>
              <a:rPr lang="en-US" sz="2900" b="1" dirty="0" smtClean="0"/>
              <a:t>Projected </a:t>
            </a:r>
            <a:r>
              <a:rPr lang="en-US" sz="2900" b="1" dirty="0"/>
              <a:t>Financials</a:t>
            </a:r>
            <a:r>
              <a:rPr lang="en-US" sz="2600" b="1" dirty="0"/>
              <a:t>		</a:t>
            </a:r>
          </a:p>
          <a:p>
            <a:pPr lvl="0">
              <a:lnSpc>
                <a:spcPct val="80000"/>
              </a:lnSpc>
              <a:buNone/>
              <a:defRPr/>
            </a:pPr>
            <a:r>
              <a:rPr lang="en-US" sz="3600" b="1" dirty="0" smtClean="0"/>
              <a:t>Strategic Evaluation</a:t>
            </a:r>
            <a:endParaRPr lang="en-US" sz="3600" b="1" dirty="0"/>
          </a:p>
          <a:p>
            <a:pPr lvl="0">
              <a:lnSpc>
                <a:spcPct val="80000"/>
              </a:lnSpc>
              <a:buNone/>
              <a:defRPr/>
            </a:pPr>
            <a:r>
              <a:rPr lang="en-US" sz="3200" b="1" dirty="0"/>
              <a:t>	</a:t>
            </a:r>
            <a:r>
              <a:rPr lang="en-US" sz="2900" b="1" dirty="0"/>
              <a:t>Balanced Score Card</a:t>
            </a:r>
            <a:endParaRPr lang="en-US" sz="3200" b="1" dirty="0"/>
          </a:p>
          <a:p>
            <a:pPr lvl="0">
              <a:lnSpc>
                <a:spcPct val="80000"/>
              </a:lnSpc>
              <a:buNone/>
              <a:defRPr/>
            </a:pPr>
            <a:r>
              <a:rPr lang="en-US" sz="3600" b="1" dirty="0" smtClean="0"/>
              <a:t>Ryanair Update</a:t>
            </a:r>
            <a:endParaRPr lang="en-US" sz="3600" b="1" dirty="0"/>
          </a:p>
          <a:p>
            <a:pPr>
              <a:buNone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2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/>
              <a:t>Ryanair History</a:t>
            </a:r>
            <a:endParaRPr lang="en-US" sz="3600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5" name="Picture 4" descr="133613660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33800" y="2477869"/>
            <a:ext cx="1671463" cy="2124952"/>
          </a:xfrm>
          <a:prstGeom prst="rect">
            <a:avLst/>
          </a:prstGeom>
          <a:effectLst>
            <a:softEdge rad="139700"/>
          </a:effectLst>
        </p:spPr>
      </p:pic>
      <p:sp>
        <p:nvSpPr>
          <p:cNvPr id="8" name="TextBox 7"/>
          <p:cNvSpPr txBox="1"/>
          <p:nvPr/>
        </p:nvSpPr>
        <p:spPr>
          <a:xfrm>
            <a:off x="1652087" y="1246257"/>
            <a:ext cx="2320665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 smtClean="0"/>
              <a:t>1985:</a:t>
            </a:r>
            <a:r>
              <a:rPr lang="en-US" sz="2000" b="1" dirty="0" smtClean="0"/>
              <a:t> The Beginning</a:t>
            </a:r>
          </a:p>
          <a:p>
            <a:endParaRPr lang="en-US" dirty="0" smtClean="0"/>
          </a:p>
        </p:txBody>
      </p:sp>
      <p:sp>
        <p:nvSpPr>
          <p:cNvPr id="9" name="TextBox 8"/>
          <p:cNvSpPr txBox="1"/>
          <p:nvPr/>
        </p:nvSpPr>
        <p:spPr>
          <a:xfrm>
            <a:off x="304800" y="2667000"/>
            <a:ext cx="25028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/>
              <a:t>           First “Fare War”</a:t>
            </a:r>
          </a:p>
          <a:p>
            <a:r>
              <a:rPr lang="en-US" sz="2000" b="1" u="sng" dirty="0" smtClean="0"/>
              <a:t>1986:</a:t>
            </a:r>
          </a:p>
          <a:p>
            <a:r>
              <a:rPr lang="en-US" sz="2000" b="1" dirty="0" smtClean="0"/>
              <a:t>           First Fiscal Year</a:t>
            </a:r>
            <a:endParaRPr lang="en-US" sz="2000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381000" y="3962400"/>
            <a:ext cx="16359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 smtClean="0"/>
              <a:t>1987:</a:t>
            </a:r>
            <a:r>
              <a:rPr lang="en-US" sz="2000" b="1" dirty="0" smtClean="0"/>
              <a:t> First Jet</a:t>
            </a:r>
            <a:endParaRPr lang="en-US" sz="2000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2438400" y="5029200"/>
            <a:ext cx="46481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 smtClean="0"/>
              <a:t>1990:</a:t>
            </a:r>
            <a:r>
              <a:rPr lang="en-US" sz="2000" b="1" dirty="0" smtClean="0"/>
              <a:t> Rapid Growth And The Upset</a:t>
            </a:r>
            <a:endParaRPr lang="en-US" sz="2000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6400800" y="3429000"/>
            <a:ext cx="24395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 smtClean="0"/>
              <a:t>1995:</a:t>
            </a:r>
            <a:r>
              <a:rPr lang="en-US" sz="2000" b="1" dirty="0" smtClean="0"/>
              <a:t> Low Fares Win!</a:t>
            </a:r>
            <a:endParaRPr lang="en-US" sz="20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6248400" y="2590800"/>
            <a:ext cx="21855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 smtClean="0"/>
              <a:t>1997:</a:t>
            </a:r>
            <a:r>
              <a:rPr lang="en-US" sz="2000" b="1" dirty="0" smtClean="0"/>
              <a:t> We go Public</a:t>
            </a:r>
            <a:endParaRPr lang="en-US" sz="20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4114800" y="1219200"/>
            <a:ext cx="4876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 smtClean="0"/>
              <a:t>2004:</a:t>
            </a:r>
            <a:r>
              <a:rPr lang="en-US" sz="2000" b="1" dirty="0" smtClean="0"/>
              <a:t> Most Popular Online Booking</a:t>
            </a:r>
            <a:endParaRPr lang="en-US" sz="2000" b="1" dirty="0"/>
          </a:p>
        </p:txBody>
      </p:sp>
      <p:sp>
        <p:nvSpPr>
          <p:cNvPr id="15" name="TextBox 14"/>
          <p:cNvSpPr txBox="1"/>
          <p:nvPr/>
        </p:nvSpPr>
        <p:spPr>
          <a:xfrm>
            <a:off x="1905000" y="1676400"/>
            <a:ext cx="168381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/>
              <a:buChar char="•"/>
            </a:pPr>
            <a:r>
              <a:rPr lang="en-US" sz="1600" dirty="0" smtClean="0"/>
              <a:t>25 Employees</a:t>
            </a:r>
          </a:p>
          <a:p>
            <a:pPr>
              <a:buFont typeface="Arial"/>
              <a:buChar char="•"/>
            </a:pPr>
            <a:r>
              <a:rPr lang="en-US" sz="1600" dirty="0" smtClean="0"/>
              <a:t>15 Seat Aircraft</a:t>
            </a:r>
          </a:p>
          <a:p>
            <a:pPr>
              <a:buFont typeface="Arial"/>
              <a:buChar char="•"/>
            </a:pPr>
            <a:r>
              <a:rPr lang="en-US" sz="1600" dirty="0" smtClean="0"/>
              <a:t>5’2” Standard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14400" y="4495800"/>
            <a:ext cx="26885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/>
              <a:buChar char="•"/>
            </a:pPr>
            <a:r>
              <a:rPr lang="en-US" sz="1600" dirty="0" smtClean="0"/>
              <a:t>3 BAC 1-11 Aircrafts</a:t>
            </a:r>
          </a:p>
          <a:p>
            <a:pPr>
              <a:buFont typeface="Arial"/>
              <a:buChar char="•"/>
            </a:pPr>
            <a:r>
              <a:rPr lang="en-US" sz="1600" dirty="0" smtClean="0"/>
              <a:t>Opened New Destinations</a:t>
            </a:r>
            <a:endParaRPr lang="en-US" sz="1600" dirty="0"/>
          </a:p>
        </p:txBody>
      </p:sp>
      <p:sp>
        <p:nvSpPr>
          <p:cNvPr id="17" name="TextBox 16"/>
          <p:cNvSpPr txBox="1"/>
          <p:nvPr/>
        </p:nvSpPr>
        <p:spPr>
          <a:xfrm>
            <a:off x="3429000" y="5288340"/>
            <a:ext cx="30318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/>
              <a:buChar char="•"/>
            </a:pPr>
            <a:r>
              <a:rPr lang="en-US" sz="1600" dirty="0" smtClean="0"/>
              <a:t>Accumulates £20M Losses</a:t>
            </a:r>
          </a:p>
          <a:p>
            <a:pPr>
              <a:buFont typeface="Arial"/>
              <a:buChar char="•"/>
            </a:pPr>
            <a:r>
              <a:rPr lang="en-US" sz="1600" dirty="0" smtClean="0"/>
              <a:t>20m invested</a:t>
            </a:r>
          </a:p>
          <a:p>
            <a:pPr>
              <a:buFont typeface="Arial"/>
              <a:buChar char="•"/>
            </a:pPr>
            <a:r>
              <a:rPr lang="en-US" sz="1600" dirty="0" smtClean="0"/>
              <a:t>Copying the Southwest Model</a:t>
            </a:r>
          </a:p>
          <a:p>
            <a:pPr>
              <a:buFont typeface="Arial"/>
              <a:buChar char="•"/>
            </a:pPr>
            <a:r>
              <a:rPr lang="en-US" sz="1600" dirty="0" smtClean="0"/>
              <a:t>Michael O’ Leary, Restructured</a:t>
            </a:r>
          </a:p>
          <a:p>
            <a:pPr>
              <a:buFont typeface="Arial"/>
              <a:buChar char="•"/>
            </a:pPr>
            <a:endParaRPr lang="en-US" sz="1600" dirty="0" smtClean="0"/>
          </a:p>
          <a:p>
            <a:pPr>
              <a:buFont typeface="Arial"/>
              <a:buChar char="•"/>
            </a:pPr>
            <a:endParaRPr lang="en-US" sz="1600" dirty="0"/>
          </a:p>
        </p:txBody>
      </p:sp>
      <p:sp>
        <p:nvSpPr>
          <p:cNvPr id="18" name="TextBox 17"/>
          <p:cNvSpPr txBox="1"/>
          <p:nvPr/>
        </p:nvSpPr>
        <p:spPr>
          <a:xfrm>
            <a:off x="5791200" y="4038600"/>
            <a:ext cx="369320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/>
              <a:buChar char="•"/>
            </a:pPr>
            <a:r>
              <a:rPr lang="en-US" sz="1600" dirty="0" smtClean="0"/>
              <a:t>Overtakes Aer Lingus, British Airways</a:t>
            </a:r>
          </a:p>
          <a:p>
            <a:pPr>
              <a:buFont typeface="Arial"/>
              <a:buChar char="•"/>
            </a:pPr>
            <a:r>
              <a:rPr lang="en-US" sz="1600" dirty="0" smtClean="0"/>
              <a:t>Largest Irish airline, Dublin</a:t>
            </a:r>
          </a:p>
          <a:p>
            <a:pPr>
              <a:buFont typeface="Arial"/>
              <a:buChar char="•"/>
            </a:pPr>
            <a:r>
              <a:rPr lang="en-US" sz="1600" dirty="0" smtClean="0"/>
              <a:t>10</a:t>
            </a:r>
            <a:r>
              <a:rPr lang="en-US" sz="1600" baseline="30000" dirty="0" smtClean="0"/>
              <a:t>th</a:t>
            </a:r>
            <a:r>
              <a:rPr lang="en-US" sz="1600" dirty="0" smtClean="0"/>
              <a:t> Birthday</a:t>
            </a:r>
            <a:endParaRPr lang="en-US" sz="1600" dirty="0"/>
          </a:p>
        </p:txBody>
      </p:sp>
      <p:sp>
        <p:nvSpPr>
          <p:cNvPr id="19" name="TextBox 18"/>
          <p:cNvSpPr txBox="1"/>
          <p:nvPr/>
        </p:nvSpPr>
        <p:spPr>
          <a:xfrm>
            <a:off x="5410200" y="1676400"/>
            <a:ext cx="27012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/>
              <a:buChar char="•"/>
            </a:pPr>
            <a:r>
              <a:rPr lang="en-US" sz="1600" dirty="0" smtClean="0"/>
              <a:t>Most Popular online, 2003</a:t>
            </a:r>
          </a:p>
          <a:p>
            <a:pPr>
              <a:buFont typeface="Arial"/>
              <a:buChar char="•"/>
            </a:pPr>
            <a:r>
              <a:rPr lang="en-US" sz="1600" dirty="0" smtClean="0"/>
              <a:t>98% online booking</a:t>
            </a:r>
          </a:p>
          <a:p>
            <a:endParaRPr lang="en-US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Arrow Connector 9"/>
          <p:cNvCxnSpPr/>
          <p:nvPr/>
        </p:nvCxnSpPr>
        <p:spPr>
          <a:xfrm flipV="1">
            <a:off x="2819400" y="3124200"/>
            <a:ext cx="2921151" cy="23622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1295400" y="2590800"/>
            <a:ext cx="2111085" cy="172429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V="1">
            <a:off x="4876800" y="4267200"/>
            <a:ext cx="2111085" cy="172429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Rectangle 27"/>
          <p:cNvSpPr/>
          <p:nvPr/>
        </p:nvSpPr>
        <p:spPr>
          <a:xfrm>
            <a:off x="2120962" y="5410200"/>
            <a:ext cx="1332416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82,000</a:t>
            </a:r>
            <a:endParaRPr lang="en-US" sz="3200" b="1" cap="all" spc="0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r>
              <a:rPr lang="en-US" sz="1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Passengers</a:t>
            </a:r>
            <a:endParaRPr lang="en-US" sz="1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5119096" y="2286000"/>
            <a:ext cx="2759089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75,814,551</a:t>
            </a:r>
          </a:p>
          <a:p>
            <a:pPr algn="ctr"/>
            <a:r>
              <a:rPr lang="en-US" sz="1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Passengers</a:t>
            </a:r>
            <a:endParaRPr lang="en-US" sz="1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810000" y="5638800"/>
            <a:ext cx="186461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</a:t>
            </a:r>
            <a:r>
              <a:rPr lang="en-US" sz="2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</a:p>
          <a:p>
            <a:pPr algn="ctr"/>
            <a:r>
              <a:rPr lang="en-US" sz="1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00FF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Prop Aircrafts</a:t>
            </a:r>
            <a:endParaRPr lang="en-US" sz="1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00FF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6781800" y="3352800"/>
            <a:ext cx="190308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294</a:t>
            </a:r>
            <a:r>
              <a:rPr lang="en-US" sz="2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</a:p>
          <a:p>
            <a:pPr algn="ctr"/>
            <a:r>
              <a:rPr lang="en-US" sz="1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00FF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Boeing 737-800</a:t>
            </a:r>
            <a:endParaRPr lang="en-US" sz="1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00FF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4" name="Rectangle 43"/>
          <p:cNvSpPr/>
          <p:nvPr/>
        </p:nvSpPr>
        <p:spPr>
          <a:xfrm>
            <a:off x="457200" y="4191000"/>
            <a:ext cx="1467068" cy="86177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151</a:t>
            </a:r>
          </a:p>
          <a:p>
            <a:pPr algn="ctr"/>
            <a:r>
              <a:rPr lang="en-US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employees</a:t>
            </a:r>
            <a:endParaRPr lang="en-US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2971800" y="1676400"/>
            <a:ext cx="2155308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8,438</a:t>
            </a:r>
          </a:p>
          <a:p>
            <a:pPr algn="ctr"/>
            <a:r>
              <a:rPr lang="en-US" sz="1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employees</a:t>
            </a:r>
            <a:endParaRPr lang="en-US" sz="1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209800" y="685800"/>
            <a:ext cx="482830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b="1" dirty="0" err="1" smtClean="0"/>
              <a:t>Ryanair</a:t>
            </a:r>
            <a:r>
              <a:rPr lang="en-US" sz="3600" b="1" dirty="0" smtClean="0"/>
              <a:t> History Cont’d…</a:t>
            </a:r>
            <a:endParaRPr lang="en-US" sz="3600" dirty="0"/>
          </a:p>
        </p:txBody>
      </p:sp>
      <p:sp>
        <p:nvSpPr>
          <p:cNvPr id="1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/>
          <a:p>
            <a:fld id="{4F83E011-B0C3-4FFB-90C7-83A2EC227448}" type="slidenum">
              <a:rPr lang="en-US" smtClean="0"/>
              <a:pPr/>
              <a:t>4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/>
              <a:t>Existing Strategy, Vision, and Mission</a:t>
            </a:r>
            <a:endParaRPr lang="en-US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743200"/>
            <a:ext cx="4038600" cy="23622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algn="ctr">
              <a:buNone/>
            </a:pPr>
            <a:r>
              <a:rPr lang="en-US" sz="3200" dirty="0" smtClean="0"/>
              <a:t>Vision</a:t>
            </a:r>
            <a:r>
              <a:rPr lang="en-US" sz="3600" dirty="0" smtClean="0"/>
              <a:t> </a:t>
            </a:r>
          </a:p>
          <a:p>
            <a:pPr algn="ctr">
              <a:buNone/>
            </a:pPr>
            <a:r>
              <a:rPr lang="en-US" sz="2000" dirty="0" smtClean="0"/>
              <a:t>Firmly </a:t>
            </a:r>
            <a:r>
              <a:rPr lang="en-US" sz="2000" dirty="0"/>
              <a:t>Establish itself as Europe’s leading scheduled passenger airline through continued improvements and expanded offerings of its low-fares service. </a:t>
            </a:r>
          </a:p>
          <a:p>
            <a:pPr algn="ctr">
              <a:buNone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5800" y="2743200"/>
            <a:ext cx="4038600" cy="23622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algn="ctr">
              <a:buNone/>
            </a:pPr>
            <a:r>
              <a:rPr lang="en-US" sz="3200" dirty="0" smtClean="0"/>
              <a:t>Mission </a:t>
            </a:r>
          </a:p>
          <a:p>
            <a:pPr algn="ctr">
              <a:buNone/>
            </a:pPr>
            <a:r>
              <a:rPr lang="en-US" sz="2000" dirty="0" smtClean="0"/>
              <a:t>Ryanair </a:t>
            </a:r>
            <a:r>
              <a:rPr lang="en-US" sz="2000" dirty="0"/>
              <a:t>seeks to offer low fares that generate increased passenger traffic while maintaining a continues focus on cost-containment and operating efficiencies. </a:t>
            </a:r>
          </a:p>
          <a:p>
            <a:pPr algn="ctr">
              <a:buNone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362200" y="1752600"/>
            <a:ext cx="4229812" cy="101566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US" sz="3000" dirty="0" smtClean="0"/>
              <a:t>Strategy: Cost Leadership;</a:t>
            </a:r>
          </a:p>
          <a:p>
            <a:pPr algn="ctr"/>
            <a:r>
              <a:rPr lang="en-US" sz="3000" dirty="0" smtClean="0"/>
              <a:t> Low Cost</a:t>
            </a:r>
            <a:endParaRPr lang="en-US" sz="3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57200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/>
              <a:t>New Vision</a:t>
            </a:r>
            <a:endParaRPr lang="en-US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229600" cy="2362200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US" sz="3600" dirty="0" smtClean="0"/>
              <a:t>To </a:t>
            </a:r>
            <a:r>
              <a:rPr lang="en-US" sz="3600" dirty="0"/>
              <a:t>be the most efficient low-cost carrier in Europe.</a:t>
            </a:r>
            <a:endParaRPr lang="en-US" sz="3600" b="1" dirty="0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6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609600" y="533400"/>
            <a:ext cx="7772400" cy="936625"/>
          </a:xfrm>
        </p:spPr>
        <p:txBody>
          <a:bodyPr>
            <a:normAutofit/>
          </a:bodyPr>
          <a:lstStyle/>
          <a:p>
            <a:r>
              <a:rPr lang="en-US" sz="3600" b="1" dirty="0" smtClean="0"/>
              <a:t>New Mission</a:t>
            </a:r>
            <a:endParaRPr lang="en-US" sz="3600" b="1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457200" y="1676400"/>
            <a:ext cx="8382000" cy="2971800"/>
          </a:xfrm>
        </p:spPr>
        <p:txBody>
          <a:bodyPr>
            <a:normAutofit fontScale="32500" lnSpcReduction="20000"/>
          </a:bodyPr>
          <a:lstStyle/>
          <a:p>
            <a:r>
              <a:rPr lang="en-US" sz="7400" dirty="0" smtClean="0">
                <a:solidFill>
                  <a:schemeClr val="tx1"/>
                </a:solidFill>
              </a:rPr>
              <a:t>New Mission: </a:t>
            </a:r>
            <a:r>
              <a:rPr lang="en-US" sz="7400" dirty="0" err="1" smtClean="0">
                <a:solidFill>
                  <a:schemeClr val="tx1"/>
                </a:solidFill>
              </a:rPr>
              <a:t>Ryanair’s</a:t>
            </a:r>
            <a:r>
              <a:rPr lang="en-US" sz="7400" dirty="0" smtClean="0">
                <a:solidFill>
                  <a:schemeClr val="tx1"/>
                </a:solidFill>
              </a:rPr>
              <a:t> mission is to become the </a:t>
            </a:r>
            <a:r>
              <a:rPr lang="en-US" sz="7400" b="1" dirty="0" smtClean="0">
                <a:solidFill>
                  <a:schemeClr val="tx1"/>
                </a:solidFill>
              </a:rPr>
              <a:t>(2)</a:t>
            </a:r>
            <a:r>
              <a:rPr lang="en-US" sz="7400" dirty="0" smtClean="0">
                <a:solidFill>
                  <a:schemeClr val="tx1"/>
                </a:solidFill>
              </a:rPr>
              <a:t> largest scheduled passenger airline in </a:t>
            </a:r>
            <a:r>
              <a:rPr lang="en-US" sz="7400" b="1" dirty="0" smtClean="0">
                <a:solidFill>
                  <a:schemeClr val="tx1"/>
                </a:solidFill>
              </a:rPr>
              <a:t>(3)</a:t>
            </a:r>
            <a:r>
              <a:rPr lang="en-US" sz="7400" dirty="0" smtClean="0">
                <a:solidFill>
                  <a:schemeClr val="tx1"/>
                </a:solidFill>
              </a:rPr>
              <a:t> Europe for </a:t>
            </a:r>
            <a:r>
              <a:rPr lang="en-US" sz="7400" b="1" dirty="0" smtClean="0">
                <a:solidFill>
                  <a:schemeClr val="tx1"/>
                </a:solidFill>
              </a:rPr>
              <a:t>(1)</a:t>
            </a:r>
            <a:r>
              <a:rPr lang="en-US" sz="7400" dirty="0" smtClean="0">
                <a:solidFill>
                  <a:schemeClr val="tx1"/>
                </a:solidFill>
              </a:rPr>
              <a:t> international and domestic travelers. </a:t>
            </a:r>
            <a:r>
              <a:rPr lang="en-US" sz="7400" b="1" dirty="0" smtClean="0">
                <a:solidFill>
                  <a:schemeClr val="tx1"/>
                </a:solidFill>
              </a:rPr>
              <a:t>(6)</a:t>
            </a:r>
            <a:r>
              <a:rPr lang="en-US" sz="7400" dirty="0" smtClean="0">
                <a:solidFill>
                  <a:schemeClr val="tx1"/>
                </a:solidFill>
              </a:rPr>
              <a:t>We believe by offering the cheapest fares and utilizing </a:t>
            </a:r>
            <a:r>
              <a:rPr lang="en-US" sz="7400" b="1" dirty="0" smtClean="0">
                <a:solidFill>
                  <a:schemeClr val="tx1"/>
                </a:solidFill>
              </a:rPr>
              <a:t>(4)</a:t>
            </a:r>
            <a:r>
              <a:rPr lang="en-US" sz="7400" dirty="0" smtClean="0">
                <a:solidFill>
                  <a:schemeClr val="tx1"/>
                </a:solidFill>
              </a:rPr>
              <a:t> modern technological services, </a:t>
            </a:r>
            <a:r>
              <a:rPr lang="en-US" sz="7400" b="1" dirty="0" smtClean="0">
                <a:solidFill>
                  <a:schemeClr val="tx1"/>
                </a:solidFill>
              </a:rPr>
              <a:t>(7)</a:t>
            </a:r>
            <a:r>
              <a:rPr lang="en-US" sz="7400" dirty="0" err="1" smtClean="0">
                <a:solidFill>
                  <a:schemeClr val="tx1"/>
                </a:solidFill>
              </a:rPr>
              <a:t>Ryanair</a:t>
            </a:r>
            <a:r>
              <a:rPr lang="en-US" sz="7400" dirty="0" smtClean="0">
                <a:solidFill>
                  <a:schemeClr val="tx1"/>
                </a:solidFill>
              </a:rPr>
              <a:t> will provide the best no frills airline service. </a:t>
            </a:r>
            <a:r>
              <a:rPr lang="en-US" sz="7400" dirty="0" err="1" smtClean="0">
                <a:solidFill>
                  <a:schemeClr val="tx1"/>
                </a:solidFill>
              </a:rPr>
              <a:t>Ryanair</a:t>
            </a:r>
            <a:r>
              <a:rPr lang="en-US" sz="7400" dirty="0" smtClean="0">
                <a:solidFill>
                  <a:schemeClr val="tx1"/>
                </a:solidFill>
              </a:rPr>
              <a:t> meets shareholders’ and employees’ needs through </a:t>
            </a:r>
            <a:r>
              <a:rPr lang="en-US" sz="7400" b="1" dirty="0" smtClean="0">
                <a:solidFill>
                  <a:schemeClr val="tx1"/>
                </a:solidFill>
              </a:rPr>
              <a:t>(5)</a:t>
            </a:r>
            <a:r>
              <a:rPr lang="en-US" sz="7400" dirty="0" smtClean="0">
                <a:solidFill>
                  <a:schemeClr val="tx1"/>
                </a:solidFill>
              </a:rPr>
              <a:t> sustainable profits while also providing a </a:t>
            </a:r>
            <a:r>
              <a:rPr lang="en-US" sz="7400" b="1" dirty="0" smtClean="0">
                <a:solidFill>
                  <a:schemeClr val="tx1"/>
                </a:solidFill>
              </a:rPr>
              <a:t>(9) </a:t>
            </a:r>
            <a:r>
              <a:rPr lang="en-US" sz="7400" dirty="0" smtClean="0">
                <a:solidFill>
                  <a:schemeClr val="tx1"/>
                </a:solidFill>
              </a:rPr>
              <a:t>safe and productive working environment. Furthermore, </a:t>
            </a:r>
            <a:r>
              <a:rPr lang="en-US" sz="7400" dirty="0" err="1" smtClean="0">
                <a:solidFill>
                  <a:schemeClr val="tx1"/>
                </a:solidFill>
              </a:rPr>
              <a:t>Ryanair</a:t>
            </a:r>
            <a:r>
              <a:rPr lang="en-US" sz="7400" dirty="0" smtClean="0">
                <a:solidFill>
                  <a:schemeClr val="tx1"/>
                </a:solidFill>
              </a:rPr>
              <a:t> protects the </a:t>
            </a:r>
            <a:r>
              <a:rPr lang="en-US" sz="7400" b="1" dirty="0" smtClean="0">
                <a:solidFill>
                  <a:schemeClr val="tx1"/>
                </a:solidFill>
              </a:rPr>
              <a:t>(8) </a:t>
            </a:r>
            <a:r>
              <a:rPr lang="en-US" sz="7400" dirty="0" smtClean="0">
                <a:solidFill>
                  <a:schemeClr val="tx1"/>
                </a:solidFill>
              </a:rPr>
              <a:t>community with our efficient, environmentally friendly fleet.</a:t>
            </a:r>
            <a:endParaRPr lang="en-US" sz="8000" dirty="0" smtClean="0">
              <a:solidFill>
                <a:schemeClr val="tx1"/>
              </a:solidFill>
            </a:endParaRPr>
          </a:p>
          <a:p>
            <a:endParaRPr lang="en-US" sz="3600" dirty="0" smtClean="0">
              <a:solidFill>
                <a:schemeClr val="tx1"/>
              </a:solidFill>
            </a:endParaRPr>
          </a:p>
          <a:p>
            <a:endParaRPr lang="en-US" sz="3600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209800" y="4343400"/>
            <a:ext cx="48006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/>
              <a:t>1.Customers</a:t>
            </a:r>
          </a:p>
          <a:p>
            <a:pPr algn="ctr"/>
            <a:r>
              <a:rPr lang="en-US" sz="1400" dirty="0" smtClean="0"/>
              <a:t>2.Products or services</a:t>
            </a:r>
          </a:p>
          <a:p>
            <a:pPr algn="ctr"/>
            <a:r>
              <a:rPr lang="en-US" sz="1400" dirty="0" smtClean="0"/>
              <a:t>3. Markets</a:t>
            </a:r>
          </a:p>
          <a:p>
            <a:pPr algn="ctr"/>
            <a:r>
              <a:rPr lang="en-US" sz="1400" dirty="0" smtClean="0"/>
              <a:t>4. Technology</a:t>
            </a:r>
          </a:p>
          <a:p>
            <a:pPr algn="ctr"/>
            <a:r>
              <a:rPr lang="en-US" sz="1400" dirty="0" smtClean="0"/>
              <a:t>5. Concerns for survival, growth, and profitability</a:t>
            </a:r>
          </a:p>
          <a:p>
            <a:pPr algn="ctr"/>
            <a:r>
              <a:rPr lang="en-US" sz="1400" dirty="0" smtClean="0"/>
              <a:t>6. Philosophy</a:t>
            </a:r>
          </a:p>
          <a:p>
            <a:pPr algn="ctr"/>
            <a:r>
              <a:rPr lang="en-US" sz="1400" dirty="0" smtClean="0"/>
              <a:t>7. Self-concept</a:t>
            </a:r>
          </a:p>
          <a:p>
            <a:pPr algn="ctr"/>
            <a:r>
              <a:rPr lang="en-US" sz="1400" dirty="0" smtClean="0"/>
              <a:t>8.Concern for public image</a:t>
            </a:r>
          </a:p>
          <a:p>
            <a:pPr algn="ctr"/>
            <a:r>
              <a:rPr lang="en-US" sz="1400" dirty="0" smtClean="0"/>
              <a:t>9. Concern for employees</a:t>
            </a:r>
            <a:endParaRPr lang="en-US" sz="140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7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/>
              <a:t>External Audit</a:t>
            </a:r>
            <a:endParaRPr lang="en-US" sz="3600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9" name="Picture 2" descr="File:Ryanair HQ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4600" y="1600200"/>
            <a:ext cx="6054800" cy="4525963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/>
              <a:t>Industry</a:t>
            </a:r>
            <a:r>
              <a:rPr lang="en-US" sz="4800" b="1" dirty="0" smtClean="0"/>
              <a:t> </a:t>
            </a:r>
            <a:r>
              <a:rPr lang="en-US" sz="3600" b="1" dirty="0" smtClean="0"/>
              <a:t>Analysis</a:t>
            </a:r>
            <a:endParaRPr lang="en-US" sz="3600" b="1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609600" y="1371600"/>
          <a:ext cx="8001001" cy="44196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1981200"/>
                <a:gridCol w="1752600"/>
                <a:gridCol w="1911928"/>
                <a:gridCol w="1745673"/>
              </a:tblGrid>
              <a:tr h="401782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2009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Thousands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2010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Thousands</a:t>
                      </a:r>
                    </a:p>
                  </a:txBody>
                  <a:tcPr/>
                </a:tc>
              </a:tr>
              <a:tr h="401782"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1.</a:t>
                      </a:r>
                      <a:endParaRPr 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 err="1"/>
                        <a:t>Ryanair</a:t>
                      </a:r>
                      <a:endParaRPr lang="en-US" sz="12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65,282</a:t>
                      </a:r>
                      <a:endParaRPr lang="en-US" sz="12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 err="1"/>
                        <a:t>Ryanair</a:t>
                      </a:r>
                      <a:endParaRPr lang="en-US" sz="12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71,229</a:t>
                      </a:r>
                      <a:endParaRPr lang="en-US" sz="12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401782"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2.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/>
                        <a:t>Lufthansa</a:t>
                      </a:r>
                      <a:endParaRPr lang="en-US" sz="1200" b="0" i="0" u="none" strike="noStrike"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41,515</a:t>
                      </a:r>
                      <a:endParaRPr lang="en-US" sz="12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/>
                        <a:t>Lufthansa</a:t>
                      </a:r>
                      <a:endParaRPr lang="en-US" sz="1200" b="0" i="0" u="none" strike="noStrike"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/>
                        <a:t>44,460</a:t>
                      </a:r>
                      <a:endParaRPr lang="en-US" sz="1200" b="0" i="0" u="none" strike="noStrike"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401782"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3.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/>
                        <a:t>easyJet</a:t>
                      </a:r>
                      <a:endParaRPr lang="en-US" sz="1200" b="0" i="0" u="none" strike="noStrike"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34,593</a:t>
                      </a:r>
                      <a:endParaRPr lang="en-US" sz="12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 err="1"/>
                        <a:t>easyJet</a:t>
                      </a:r>
                      <a:endParaRPr lang="en-US" sz="12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/>
                        <a:t>37,665</a:t>
                      </a:r>
                      <a:endParaRPr lang="en-US" sz="1200" b="0" i="0" u="none" strike="noStrike"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401782"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4.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/>
                        <a:t>Air France</a:t>
                      </a:r>
                      <a:endParaRPr lang="en-US" sz="1200" b="0" i="0" u="none" strike="noStrike"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31,256</a:t>
                      </a:r>
                      <a:endParaRPr lang="en-US" sz="12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Air France</a:t>
                      </a:r>
                      <a:endParaRPr lang="en-US" sz="12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/>
                        <a:t>30,882</a:t>
                      </a:r>
                      <a:endParaRPr lang="en-US" sz="1200" b="0" i="0" u="none" strike="noStrike"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401782"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5.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/>
                        <a:t>British Airways</a:t>
                      </a:r>
                      <a:endParaRPr lang="en-US" sz="1200" b="0" i="0" u="none" strike="noStrike"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/>
                        <a:t>27,844</a:t>
                      </a:r>
                      <a:endParaRPr lang="en-US" sz="1200" b="0" i="0" u="none" strike="noStrike"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sng" strike="noStrike" dirty="0">
                          <a:hlinkClick r:id="rId2" tooltip="More information on Emirates"/>
                        </a:rPr>
                        <a:t>Emirates</a:t>
                      </a:r>
                      <a:endParaRPr lang="en-US" sz="1200" b="0" i="0" u="sng" strike="noStrike" dirty="0">
                        <a:solidFill>
                          <a:srgbClr val="0000FF"/>
                        </a:solidFill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30,848</a:t>
                      </a:r>
                      <a:endParaRPr lang="en-US" sz="12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401782"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6.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/>
                        <a:t>Emirates</a:t>
                      </a:r>
                      <a:endParaRPr lang="en-US" sz="1200" b="0" i="0" u="none" strike="noStrike"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/>
                        <a:t>25,921</a:t>
                      </a:r>
                      <a:endParaRPr lang="en-US" sz="1200" b="0" i="0" u="none" strike="noStrike"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British Airways</a:t>
                      </a:r>
                      <a:endParaRPr lang="en-US" sz="12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26,320</a:t>
                      </a:r>
                      <a:endParaRPr lang="en-US" sz="12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401782"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7.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/>
                        <a:t>KLM</a:t>
                      </a:r>
                      <a:endParaRPr lang="en-US" sz="1200" b="0" i="0" u="none" strike="noStrike"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/>
                        <a:t>22,333</a:t>
                      </a:r>
                      <a:endParaRPr lang="en-US" sz="1200" b="0" i="0" u="none" strike="noStrike"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KLM</a:t>
                      </a:r>
                      <a:endParaRPr lang="en-US" sz="12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22,787</a:t>
                      </a:r>
                      <a:endParaRPr lang="en-US" sz="12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401782"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8.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/>
                        <a:t>American Airlines</a:t>
                      </a:r>
                      <a:endParaRPr lang="en-US" sz="1200" b="0" i="0" u="none" strike="noStrike"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/>
                        <a:t>19,514</a:t>
                      </a:r>
                      <a:endParaRPr lang="en-US" sz="1200" b="0" i="0" u="none" strike="noStrike"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Delta Air Lines</a:t>
                      </a:r>
                      <a:endParaRPr lang="en-US" sz="12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21,029</a:t>
                      </a:r>
                      <a:endParaRPr lang="en-US" sz="12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401782"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9.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sng" strike="noStrike">
                          <a:hlinkClick r:id="rId3" tooltip="More information on Cathay Pacific Airways"/>
                        </a:rPr>
                        <a:t>Cathay Pacific Airways</a:t>
                      </a:r>
                      <a:endParaRPr lang="en-US" sz="1200" b="0" i="0" u="sng" strike="noStrike">
                        <a:solidFill>
                          <a:srgbClr val="0000FF"/>
                        </a:solidFill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18,102</a:t>
                      </a:r>
                      <a:endParaRPr lang="en-US" sz="12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American Airlines</a:t>
                      </a:r>
                      <a:endParaRPr lang="en-US" sz="12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20,356</a:t>
                      </a:r>
                      <a:endParaRPr lang="en-US" sz="12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401782"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10.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sng" strike="noStrike" dirty="0">
                          <a:hlinkClick r:id="rId4" tooltip="More information on Singapore"/>
                        </a:rPr>
                        <a:t>Singapore Airlines</a:t>
                      </a:r>
                      <a:endParaRPr lang="en-US" sz="1200" b="0" i="0" u="sng" strike="noStrike" dirty="0">
                        <a:solidFill>
                          <a:srgbClr val="0000FF"/>
                        </a:solidFill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16,322</a:t>
                      </a:r>
                      <a:endParaRPr lang="en-US" sz="12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Cathay Pacific Airways</a:t>
                      </a:r>
                      <a:endParaRPr lang="en-US" sz="12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19,723</a:t>
                      </a:r>
                      <a:endParaRPr lang="en-US" sz="12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609600" y="5943600"/>
            <a:ext cx="320254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Source: Centre for Asia Pacific Aviation and IATA </a:t>
            </a:r>
            <a:endParaRPr lang="en-US" sz="120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9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Cost Comparison</a:t>
            </a:r>
            <a:endParaRPr lang="en-US" dirty="0"/>
          </a:p>
        </p:txBody>
      </p:sp>
      <p:pic>
        <p:nvPicPr>
          <p:cNvPr id="6" name="Content Placeholder 5" descr="ex11_0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1894185"/>
            <a:ext cx="8229600" cy="3937992"/>
          </a:xfr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10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/>
              <a:t>Opportunities</a:t>
            </a:r>
            <a:endParaRPr lang="en-US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sz="1800" dirty="0" smtClean="0"/>
              <a:t>1.	Success in Ancillary services ( leads to new open markets for joint ventures). </a:t>
            </a:r>
          </a:p>
          <a:p>
            <a:pPr>
              <a:buNone/>
            </a:pPr>
            <a:r>
              <a:rPr lang="en-US" sz="1800" dirty="0" smtClean="0"/>
              <a:t>2.	Open up their aviation repair service and flight training programs to operations outside the company.  </a:t>
            </a:r>
          </a:p>
          <a:p>
            <a:pPr>
              <a:buNone/>
            </a:pPr>
            <a:r>
              <a:rPr lang="en-US" sz="1800" dirty="0" smtClean="0"/>
              <a:t>3.	Customer base is expected to grow up to 85 million passengers.  </a:t>
            </a:r>
          </a:p>
          <a:p>
            <a:pPr>
              <a:buNone/>
            </a:pPr>
            <a:r>
              <a:rPr lang="en-US" sz="1800" dirty="0" smtClean="0"/>
              <a:t>4.	Pursue web-based advertising and new Reservation system. </a:t>
            </a:r>
          </a:p>
          <a:p>
            <a:pPr>
              <a:buNone/>
            </a:pPr>
            <a:r>
              <a:rPr lang="en-US" sz="1800" dirty="0" smtClean="0"/>
              <a:t>5.	 Start flying into 10 to 12 primary airports (European airports have shown interest).  </a:t>
            </a:r>
          </a:p>
          <a:p>
            <a:pPr>
              <a:buNone/>
            </a:pPr>
            <a:r>
              <a:rPr lang="en-US" sz="1800" dirty="0" smtClean="0"/>
              <a:t>6.	Popularity increasing in Eastern Europe and Asia for tourism and business gatherings. </a:t>
            </a:r>
          </a:p>
          <a:p>
            <a:pPr>
              <a:buNone/>
            </a:pPr>
            <a:r>
              <a:rPr lang="en-US" sz="1800" dirty="0" smtClean="0"/>
              <a:t>7.	Corporations pursuing appearance and expansion into African Operations. </a:t>
            </a:r>
          </a:p>
          <a:p>
            <a:pPr>
              <a:buNone/>
            </a:pPr>
            <a:r>
              <a:rPr lang="en-US" sz="1800" dirty="0" smtClean="0"/>
              <a:t>8.	Expand clientele during hard financial times by gaining customers who do not desire premium flights. </a:t>
            </a:r>
          </a:p>
          <a:p>
            <a:pPr>
              <a:buNone/>
            </a:pPr>
            <a:r>
              <a:rPr lang="en-US" sz="1800" dirty="0" smtClean="0"/>
              <a:t>9.	More political and governmental influence/charges in primary airports increases attractiveness in secondary airports  (11 tax on European </a:t>
            </a:r>
            <a:r>
              <a:rPr lang="en-US" sz="1900" dirty="0" smtClean="0"/>
              <a:t>departures). </a:t>
            </a:r>
            <a:endParaRPr lang="en-US" sz="19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11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/>
              <a:t>Threats</a:t>
            </a:r>
            <a:endParaRPr lang="en-US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46783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000" dirty="0" smtClean="0"/>
              <a:t>1.	New IAA Rules on flying hours and aircraft regulations could increase future expenses. </a:t>
            </a:r>
          </a:p>
          <a:p>
            <a:pPr>
              <a:buNone/>
            </a:pPr>
            <a:r>
              <a:rPr lang="en-US" sz="2000" dirty="0" smtClean="0"/>
              <a:t>2.	Unpredictable and uncontrollability of rising fuel costs; €350 million in 2012 regardless of hedging. </a:t>
            </a:r>
          </a:p>
          <a:p>
            <a:pPr>
              <a:buNone/>
            </a:pPr>
            <a:r>
              <a:rPr lang="en-US" sz="2000" dirty="0" smtClean="0"/>
              <a:t>3.	Greek debt crisis and unstable European economy negatively affecting future operations. </a:t>
            </a:r>
          </a:p>
          <a:p>
            <a:pPr>
              <a:buNone/>
            </a:pPr>
            <a:r>
              <a:rPr lang="en-US" sz="2000" dirty="0" smtClean="0"/>
              <a:t>4.	Last year 14,000 Ryanair flights were cancelled due to volcanic ash disruptions, airport snow closures and repeated ATC strikes. </a:t>
            </a:r>
          </a:p>
          <a:p>
            <a:pPr>
              <a:buNone/>
            </a:pPr>
            <a:r>
              <a:rPr lang="en-US" sz="2000" dirty="0" smtClean="0"/>
              <a:t>5.	The majority of Ryanair’s profits are subject to Irish Corporation Tax at a rate of 12.5% and a raise may adversely impact  Ryanairs' cash flows, finances, and operations. </a:t>
            </a:r>
            <a:endParaRPr lang="en-US" dirty="0" smtClean="0"/>
          </a:p>
          <a:p>
            <a:pPr>
              <a:buNone/>
            </a:pPr>
            <a:r>
              <a:rPr lang="en-US" sz="2000" dirty="0" smtClean="0"/>
              <a:t>6.	Already paid 88 million in claims last year due to the EU 261 regulations where the airline has to cover accommodations and compensation. </a:t>
            </a:r>
          </a:p>
          <a:p>
            <a:pPr>
              <a:buNone/>
            </a:pPr>
            <a:endParaRPr lang="en-US" sz="2000" dirty="0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12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685800"/>
            <a:ext cx="8229600" cy="838200"/>
          </a:xfrm>
        </p:spPr>
        <p:txBody>
          <a:bodyPr>
            <a:normAutofit/>
          </a:bodyPr>
          <a:lstStyle/>
          <a:p>
            <a:r>
              <a:rPr lang="en-US" sz="3600" b="1" dirty="0" smtClean="0"/>
              <a:t>Threats Cont’d…</a:t>
            </a:r>
            <a:endParaRPr lang="en-US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2000" dirty="0" smtClean="0"/>
              <a:t>7.	In the future legislation will require airlines to pay about €1.4 billion for emissions of carbon dioxide which will rise to €7 billion by 2020. </a:t>
            </a:r>
          </a:p>
          <a:p>
            <a:pPr>
              <a:buNone/>
            </a:pPr>
            <a:r>
              <a:rPr lang="en-US" sz="2000" dirty="0" smtClean="0"/>
              <a:t>8.	Too much growth too fast; Expansion into Eastern Europe means competing with already existing players in the market and operating  on even tighter margins. </a:t>
            </a:r>
          </a:p>
          <a:p>
            <a:pPr>
              <a:buNone/>
            </a:pPr>
            <a:r>
              <a:rPr lang="en-US" sz="2000" dirty="0" smtClean="0"/>
              <a:t>9.	Increased competition from alternative forms of travel.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13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228600" y="990600"/>
          <a:ext cx="8717713" cy="5486392"/>
        </p:xfrm>
        <a:graphic>
          <a:graphicData uri="http://schemas.openxmlformats.org/drawingml/2006/table">
            <a:tbl>
              <a:tblPr/>
              <a:tblGrid>
                <a:gridCol w="6703535"/>
                <a:gridCol w="664622"/>
                <a:gridCol w="530548"/>
                <a:gridCol w="819008"/>
              </a:tblGrid>
              <a:tr h="196819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2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Opportunities:</a:t>
                      </a:r>
                      <a:endParaRPr lang="en-US" sz="12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Weights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Rating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Weighted 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96819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 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Success in Ancillary services ( leads to new open markets for joint ventures).</a:t>
                      </a:r>
                      <a:endParaRPr lang="en-US" sz="12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0.07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0.28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08224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 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Open up their aviation repair service and flight training programs to operations outside the company .</a:t>
                      </a:r>
                      <a:endParaRPr lang="en-US" sz="12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0.05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0.10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96819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3. 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Customer base  is expected to grow up to 85 million passengers. </a:t>
                      </a:r>
                      <a:endParaRPr lang="en-US" sz="12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0.07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0.28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96819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4. 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Pursue web-based advertising and further expansion in web services. </a:t>
                      </a:r>
                      <a:endParaRPr lang="en-US" sz="12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0.08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0.24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96819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5. 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Start flying into 10 to 12 primary airports (European airports have shown interest). </a:t>
                      </a:r>
                      <a:endParaRPr lang="en-US" sz="12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0.03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0.03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96819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6. </a:t>
                      </a:r>
                      <a:r>
                        <a:rPr lang="en-US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Popularity</a:t>
                      </a:r>
                      <a:r>
                        <a:rPr lang="en-US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increasing in </a:t>
                      </a:r>
                      <a:r>
                        <a:rPr lang="en-US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Eastern 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Europe and Asia for tourism and business gatherings.</a:t>
                      </a:r>
                      <a:endParaRPr lang="en-US" sz="12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0.05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0.15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96819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7. 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Corporations pursuing </a:t>
                      </a:r>
                      <a:r>
                        <a:rPr lang="en-US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appearance 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and expansion into African Operations.</a:t>
                      </a:r>
                      <a:endParaRPr lang="en-US" sz="12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0.04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0.04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96819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8. 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Expand clientele during hard financial times by gaining customers who do not desire premium flights.</a:t>
                      </a:r>
                      <a:endParaRPr lang="en-US" sz="12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0.06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0.24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8503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9. 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More political and governmental influence/charges in primary airports increases attractiveness in secondary airports  ($11 tax on European departures).</a:t>
                      </a:r>
                      <a:endParaRPr lang="en-US" sz="12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0.05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0.10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96819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2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Threats:</a:t>
                      </a:r>
                      <a:endParaRPr lang="en-US" sz="12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96819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 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New IAA Rules on flying hours and aircraft regulations could increase future expenses.</a:t>
                      </a:r>
                      <a:endParaRPr lang="en-US" sz="12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0.05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0.15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96819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 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Unpredictable and uncontrollability of rising fuel costs; €350 million in 2012 regardless of hedging.</a:t>
                      </a:r>
                      <a:endParaRPr lang="en-US" sz="12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0.09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0.36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8503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3. </a:t>
                      </a:r>
                      <a:r>
                        <a:rPr lang="en-US" sz="12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Ryanair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plans to ground 80 aircraft in the winter months of 2012 as opposed to 40 last year because overall  traffic is expected to be lower.</a:t>
                      </a:r>
                      <a:endParaRPr lang="en-US" sz="12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0.05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0.10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8503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4. 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Last year 14,000 </a:t>
                      </a:r>
                      <a:r>
                        <a:rPr lang="en-US" sz="12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Ryanair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flights were cancelled due to volcanic ash disruptions, airport snow closures and repeated ATC strikes.</a:t>
                      </a:r>
                      <a:endParaRPr lang="en-US" sz="12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0.08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0.16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8503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5. 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The majority of </a:t>
                      </a:r>
                      <a:r>
                        <a:rPr lang="en-US" sz="12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Ryanair’s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profits are subject to Irish Corporation Tax at a rate of 12.5% and a raise may adversely impact </a:t>
                      </a:r>
                      <a:r>
                        <a:rPr lang="en-US" sz="12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Ryanair’s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cash flows, finances and operations.</a:t>
                      </a:r>
                      <a:endParaRPr lang="en-US" sz="12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0.02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0.04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8503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Already paid 88 million in claims last year due to the EU 261 regulations where the airline has to cover accommodations and compensation.</a:t>
                      </a:r>
                      <a:endParaRPr lang="en-US" sz="12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0.08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0.16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8503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7. 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In the future legislation will require airlines to pay about €1.4 billion for emissions of carbon dioxide which will rise to €7 billion by 2020.</a:t>
                      </a:r>
                      <a:endParaRPr lang="en-US" sz="12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0.05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0.20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8503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8. 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Too much growth too fast; Expansion into Eastern Europe means competing with already existing players in the market and operating on even tighter margins.</a:t>
                      </a:r>
                      <a:endParaRPr lang="en-US" sz="12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0.03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0.09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96819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9.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Increased competition from alternative forms of travel.</a:t>
                      </a:r>
                      <a:endParaRPr lang="en-US" sz="12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0.05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0.10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96819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2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Totals:</a:t>
                      </a:r>
                      <a:endParaRPr lang="en-US" sz="12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2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2.82</a:t>
                      </a:r>
                      <a:endParaRPr lang="en-US" sz="12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-1066800" y="228600"/>
            <a:ext cx="8229600" cy="1143000"/>
          </a:xfrm>
        </p:spPr>
        <p:txBody>
          <a:bodyPr>
            <a:normAutofit/>
          </a:bodyPr>
          <a:lstStyle/>
          <a:p>
            <a:r>
              <a:rPr lang="en-US" sz="3400" b="1" dirty="0" smtClean="0"/>
              <a:t>External Factor Evaluation (EFE)</a:t>
            </a:r>
            <a:endParaRPr lang="en-US" sz="3400" b="1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14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457200" y="762000"/>
            <a:ext cx="7924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smtClean="0"/>
              <a:t>Competitive Profile Matrix </a:t>
            </a:r>
            <a:endParaRPr lang="en-US" sz="3600" b="1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52400" y="1600200"/>
          <a:ext cx="8763001" cy="4389120"/>
        </p:xfrm>
        <a:graphic>
          <a:graphicData uri="http://schemas.openxmlformats.org/drawingml/2006/table">
            <a:tbl>
              <a:tblPr/>
              <a:tblGrid>
                <a:gridCol w="2998246"/>
                <a:gridCol w="724090"/>
                <a:gridCol w="930584"/>
                <a:gridCol w="903331"/>
                <a:gridCol w="802740"/>
                <a:gridCol w="864136"/>
                <a:gridCol w="777873"/>
                <a:gridCol w="762001"/>
              </a:tblGrid>
              <a:tr h="404021"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56" marR="5456" marT="5456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rtl="0" fontAlgn="b"/>
                      <a:r>
                        <a:rPr lang="en-US" sz="1600" b="1" i="1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Ryanair</a:t>
                      </a:r>
                      <a:endParaRPr lang="en-US" sz="1600" b="1" i="1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rtl="0" fontAlgn="b"/>
                      <a:r>
                        <a:rPr lang="en-US" sz="1600" b="1" i="1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British Airways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rtl="0" fontAlgn="b"/>
                      <a:r>
                        <a:rPr lang="en-US" sz="1600" b="1" i="1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EasyJet</a:t>
                      </a:r>
                      <a:endParaRPr lang="en-US" sz="1600" b="1" i="1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507162"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Critical Success factors</a:t>
                      </a:r>
                    </a:p>
                  </a:txBody>
                  <a:tcPr marL="5456" marR="5456" marT="5456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Weights</a:t>
                      </a:r>
                    </a:p>
                  </a:txBody>
                  <a:tcPr marL="5456" marR="5456" marT="5456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Rating</a:t>
                      </a:r>
                    </a:p>
                  </a:txBody>
                  <a:tcPr marL="5456" marR="5456" marT="5456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Score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56" marR="5456" marT="5456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Rating</a:t>
                      </a:r>
                    </a:p>
                  </a:txBody>
                  <a:tcPr marL="5456" marR="5456" marT="5456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Score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56" marR="5456" marT="5456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Rating</a:t>
                      </a:r>
                    </a:p>
                  </a:txBody>
                  <a:tcPr marL="5456" marR="5456" marT="5456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Score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56" marR="5456" marT="5456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89356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Advertising  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0.06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0.06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0.12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0.18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988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Financial position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0.10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0.30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0.2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0.40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89356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Customer loyalty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0.09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0.18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0.36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0.27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89356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E-commerce 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0.07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0.28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0.21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0.14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89356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Management 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0.08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0.16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0.24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0.32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73123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Ticket Fare competitiveness 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0.10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0.40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0.2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0.30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89356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Fleet 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0.11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0.44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0.33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0.22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89356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Customer service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0.12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0.24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0.48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0.36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89356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Market share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0.09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0.36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0.18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0.27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91622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Organization structure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0.08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0.24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0.08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0.32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89356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Employee morale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0.10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0.10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0.3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0.40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89356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Totals: 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2.76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2.7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456" marR="5456" marT="5456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3.18</a:t>
                      </a:r>
                    </a:p>
                  </a:txBody>
                  <a:tcPr marL="5456" marR="5456" marT="5456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15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09600"/>
            <a:ext cx="8229600" cy="914400"/>
          </a:xfrm>
        </p:spPr>
        <p:txBody>
          <a:bodyPr>
            <a:normAutofit/>
          </a:bodyPr>
          <a:lstStyle/>
          <a:p>
            <a:r>
              <a:rPr lang="en-US" sz="3600" b="1" dirty="0" smtClean="0"/>
              <a:t>Internal Audit</a:t>
            </a:r>
            <a:endParaRPr lang="en-US" sz="3600" b="1" dirty="0"/>
          </a:p>
        </p:txBody>
      </p:sp>
      <p:pic>
        <p:nvPicPr>
          <p:cNvPr id="36868" name="Picture 4" descr="http://static.guim.co.uk/sys-images/Money/Pix/pictures/2010/9/8/1283938907329/Ryanair-boss-aims-to-axe--0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76400" y="1600200"/>
            <a:ext cx="6223000" cy="3733800"/>
          </a:xfrm>
          <a:prstGeom prst="rect">
            <a:avLst/>
          </a:prstGeom>
          <a:noFill/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16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/>
              <a:t>Organizational Structure</a:t>
            </a:r>
            <a:endParaRPr lang="en-US" sz="3600" b="1" dirty="0"/>
          </a:p>
        </p:txBody>
      </p:sp>
      <p:pic>
        <p:nvPicPr>
          <p:cNvPr id="4" name="Picture 3" descr="ryanair organizational structur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8600" y="1905000"/>
            <a:ext cx="8763000" cy="3036094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17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00200" y="1257300"/>
            <a:ext cx="6553200" cy="521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00" y="685800"/>
            <a:ext cx="24384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1524000" y="457200"/>
            <a:ext cx="3505575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dirty="0" smtClean="0"/>
              <a:t>Income Statement</a:t>
            </a:r>
            <a:endParaRPr lang="en-US" sz="3400" b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18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47800" y="457200"/>
            <a:ext cx="287937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400" b="1" dirty="0" smtClean="0"/>
              <a:t>Balance Sheet</a:t>
            </a:r>
            <a:endParaRPr lang="en-US" sz="34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0" y="1066800"/>
            <a:ext cx="6248400" cy="533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86400" y="685800"/>
            <a:ext cx="2286001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19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971800" y="685800"/>
            <a:ext cx="28624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b="1" dirty="0" smtClean="0"/>
              <a:t>Ratio Analysis</a:t>
            </a:r>
            <a:endParaRPr lang="en-US" sz="3600" b="1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152400" y="1271538"/>
          <a:ext cx="8839201" cy="4986567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2929745"/>
                <a:gridCol w="1217320"/>
                <a:gridCol w="1240032"/>
                <a:gridCol w="1235489"/>
                <a:gridCol w="1090138"/>
                <a:gridCol w="1126477"/>
              </a:tblGrid>
              <a:tr h="208851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u="none" strike="noStrike" dirty="0"/>
                        <a:t>Liquidity </a:t>
                      </a:r>
                      <a:r>
                        <a:rPr lang="en-US" sz="1200" b="1" u="none" strike="noStrike" dirty="0" smtClean="0"/>
                        <a:t>Ratios:</a:t>
                      </a:r>
                      <a:endParaRPr lang="en-US" sz="1200" b="1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u="sng" strike="noStrike" dirty="0" err="1"/>
                        <a:t>Ryanair</a:t>
                      </a:r>
                      <a:r>
                        <a:rPr lang="en-US" sz="1200" b="1" u="sng" strike="noStrike" dirty="0"/>
                        <a:t> (2011)</a:t>
                      </a:r>
                      <a:endParaRPr lang="en-US" sz="1200" b="1" i="0" u="sng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u="sng" strike="noStrike" dirty="0" err="1"/>
                        <a:t>EasyJet</a:t>
                      </a:r>
                      <a:endParaRPr lang="en-US" sz="1200" b="1" i="0" u="sng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u="sng" strike="noStrike" dirty="0"/>
                        <a:t>British Airways</a:t>
                      </a:r>
                      <a:endParaRPr lang="en-US" sz="1200" b="1" i="0" u="sng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u="sng" strike="noStrike" dirty="0"/>
                        <a:t>Industry</a:t>
                      </a:r>
                      <a:endParaRPr lang="en-US" sz="1200" b="1" i="0" u="sng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u="sng" strike="noStrike" dirty="0"/>
                        <a:t>Analysis</a:t>
                      </a:r>
                      <a:endParaRPr lang="en-US" sz="1200" b="1" i="0" u="sng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08851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/>
                        <a:t>Current Ratio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1.89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1.48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0.75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1.3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Good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08851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/>
                        <a:t>Quick Ratio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1.89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1.48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0.72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1.3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Good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08851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u="none" strike="noStrike" dirty="0"/>
                        <a:t>Leverage </a:t>
                      </a:r>
                      <a:r>
                        <a:rPr lang="en-US" sz="1200" b="1" u="none" strike="noStrike" dirty="0" smtClean="0"/>
                        <a:t>Ratios:</a:t>
                      </a:r>
                      <a:endParaRPr lang="en-US" sz="1200" b="1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08851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/>
                        <a:t>Debt to Total Assets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0.66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0.62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0.76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Average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08851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/>
                        <a:t>Debt to Equity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1.91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1.62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3.08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0.79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Average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18556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/>
                        <a:t>Long-term Debt to Equity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1.29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0.93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1.76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Average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08851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/>
                        <a:t>Times Interest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5.48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9.3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5.2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6.9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Average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08851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u="none" strike="noStrike" dirty="0" smtClean="0"/>
                        <a:t>Efficiency Ratios:</a:t>
                      </a:r>
                      <a:endParaRPr lang="en-US" sz="1200" b="1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/>
                        <a:t> 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08851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/>
                        <a:t>Fixed Assets Turn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0.74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1.6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1.73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/>
                        <a:t>Bad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08851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/>
                        <a:t>Total Assets Turn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0.42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0.77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0.88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0.8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Bad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08851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u="none" strike="noStrike" dirty="0"/>
                        <a:t>Profitability </a:t>
                      </a:r>
                      <a:r>
                        <a:rPr lang="en-US" sz="1200" b="1" u="none" strike="noStrike" dirty="0" smtClean="0"/>
                        <a:t>Ratios:</a:t>
                      </a:r>
                      <a:endParaRPr lang="en-US" sz="1200" b="1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08851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/>
                        <a:t>Gross Profit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25.70%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16.50%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16.40%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23.72%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Good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08851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/>
                        <a:t>Operating Profit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14.20%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7.70%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8.40%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7.37%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Good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08851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/>
                        <a:t>Net Profit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10.30%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6.50%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6.70%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5.40%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/>
                        <a:t>Good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43827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/>
                        <a:t>ROA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4.40%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5%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5.90%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4.60%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Average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08851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/>
                        <a:t>ROE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12.70%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13.20%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24%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14.80%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/>
                        <a:t>Bad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08851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/>
                        <a:t>EPS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0.2514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0.52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/>
                        <a:t>Bad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08851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/>
                        <a:t>PE Ratio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110.58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670.00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21.7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Good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08851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u="none" strike="noStrike" dirty="0"/>
                        <a:t>Growth </a:t>
                      </a:r>
                      <a:r>
                        <a:rPr lang="en-US" sz="1200" b="1" u="none" strike="noStrike" dirty="0" smtClean="0"/>
                        <a:t>Rates:</a:t>
                      </a:r>
                      <a:endParaRPr lang="en-US" sz="1200" b="1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/>
                        <a:t> 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08851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/>
                        <a:t>Sales( 3 Year Average)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11.20%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15.40%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4.70%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Average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08851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/>
                        <a:t>Net Income ( 3 Year Average)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-1.40%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57%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-1.10%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Bad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08851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/>
                        <a:t>EPS ( 3 Year Average)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-1%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57.10%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N/A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Bad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67200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u="none" strike="noStrike" dirty="0"/>
                        <a:t>Dividend per Share ( 3 Year Average)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N/A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N/A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N/A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/>
                        <a:t> 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190" marR="8190" marT="819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20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743200" y="762000"/>
            <a:ext cx="38763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Net Worth Analysis</a:t>
            </a:r>
            <a:endParaRPr lang="en-US" sz="3600" b="1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152400" y="1905000"/>
          <a:ext cx="8839200" cy="2667000"/>
        </p:xfrm>
        <a:graphic>
          <a:graphicData uri="http://schemas.openxmlformats.org/drawingml/2006/table">
            <a:tbl>
              <a:tblPr/>
              <a:tblGrid>
                <a:gridCol w="6486321"/>
                <a:gridCol w="2352879"/>
              </a:tblGrid>
              <a:tr h="381000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Company Worth Analysis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533400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1.) SE-Goodwill-Intangibles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$2,907.10 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2.) Net Income*5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$1,873 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3.) (SP/EPS)* NI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$41,423.55 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4.) #Shares * Stock Price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41,424.78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5.) Four Method Average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$21,907.10 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21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/>
              <a:t>Strengths</a:t>
            </a:r>
            <a:endParaRPr lang="en-US" sz="36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381000" y="1524000"/>
            <a:ext cx="8458200" cy="46459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200" dirty="0" smtClean="0"/>
              <a:t>Modern/Low Cost Fleet single aircraft type; average plane age 2.94 and no plane older than 8 years on fleet.</a:t>
            </a:r>
          </a:p>
          <a:p>
            <a:pPr marL="342900" indent="-342900">
              <a:buAutoNum type="arabicPeriod"/>
            </a:pPr>
            <a:r>
              <a:rPr lang="en-US" sz="2200" dirty="0" smtClean="0"/>
              <a:t>Profits increased by 25.6% from 2010-2011.</a:t>
            </a:r>
          </a:p>
          <a:p>
            <a:pPr marL="342900" indent="-342900">
              <a:buAutoNum type="arabicPeriod"/>
            </a:pPr>
            <a:r>
              <a:rPr lang="en-US" sz="2200" dirty="0" smtClean="0"/>
              <a:t>Traffic grew 8% to 72 million in 2011.</a:t>
            </a:r>
          </a:p>
          <a:p>
            <a:pPr marL="342900" indent="-342900">
              <a:buAutoNum type="arabicPeriod"/>
            </a:pPr>
            <a:r>
              <a:rPr lang="en-US" sz="2200" dirty="0" smtClean="0"/>
              <a:t>Ancillary revenues grew by 21% to €802 million for fiscal year 2011.</a:t>
            </a:r>
          </a:p>
          <a:p>
            <a:pPr marL="342900" indent="-342900">
              <a:buAutoNum type="arabicPeriod"/>
            </a:pPr>
            <a:r>
              <a:rPr lang="en-US" sz="2200" dirty="0" smtClean="0"/>
              <a:t>Dividend of €500 million paid to shareholders in 2011 equaling €846 million returned in the past 3 years.</a:t>
            </a:r>
          </a:p>
          <a:p>
            <a:pPr marL="342900" indent="-342900">
              <a:buAutoNum type="arabicPeriod"/>
            </a:pPr>
            <a:r>
              <a:rPr lang="en-US" sz="2200" dirty="0" smtClean="0"/>
              <a:t>At March 31, 2010, the company had hedged approximately 90% of its estimated fuel exposure for the year ending March 31, 2011.</a:t>
            </a:r>
          </a:p>
          <a:p>
            <a:pPr marL="342900" indent="-342900">
              <a:buAutoNum type="arabicPeriod"/>
            </a:pPr>
            <a:r>
              <a:rPr lang="en-US" sz="2200" dirty="0" smtClean="0"/>
              <a:t>Number one on-time airline in Europe.</a:t>
            </a:r>
          </a:p>
          <a:p>
            <a:pPr marL="342900" indent="-342900">
              <a:buAutoNum type="arabicPeriod"/>
            </a:pPr>
            <a:r>
              <a:rPr lang="en-US" sz="2200" dirty="0" smtClean="0"/>
              <a:t>Added 328 new routes to their already existing routes which gives them a total of more than 1300 routes.</a:t>
            </a:r>
          </a:p>
          <a:p>
            <a:pPr marL="342900" indent="-342900">
              <a:buAutoNum type="arabicPeriod"/>
            </a:pPr>
            <a:r>
              <a:rPr lang="en-US" sz="2200" dirty="0" smtClean="0"/>
              <a:t>Revenue passenger miles (rpm) grew 14.4% between 2009 and 2010.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22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/>
              <a:t>Weaknesses</a:t>
            </a:r>
            <a:endParaRPr lang="en-US" sz="36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457200" y="1371600"/>
            <a:ext cx="8382001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200" dirty="0" smtClean="0"/>
              <a:t>Bad Public Image; Has had several complaints filed against them by Advertising Standards Board (ASA)</a:t>
            </a:r>
          </a:p>
          <a:p>
            <a:pPr marL="342900" indent="-342900">
              <a:buAutoNum type="arabicPeriod"/>
            </a:pPr>
            <a:r>
              <a:rPr lang="en-US" sz="2200" dirty="0" smtClean="0"/>
              <a:t>Complex Fee System leading to customer dissatisfaction; charges fees where others do not 52% of average final cost is in extras and fees.</a:t>
            </a:r>
          </a:p>
          <a:p>
            <a:pPr marL="342900" indent="-342900">
              <a:buAutoNum type="arabicPeriod"/>
            </a:pPr>
            <a:r>
              <a:rPr lang="en-US" sz="2200" dirty="0" smtClean="0"/>
              <a:t>Only arrive at secondary airports; no option for arrival at Primary Airports.</a:t>
            </a:r>
          </a:p>
          <a:p>
            <a:pPr marL="342900" indent="-342900">
              <a:buAutoNum type="arabicPeriod"/>
            </a:pPr>
            <a:r>
              <a:rPr lang="en-US" sz="2200" dirty="0" err="1" smtClean="0"/>
              <a:t>Ryanair</a:t>
            </a:r>
            <a:r>
              <a:rPr lang="en-US" sz="2200" dirty="0" smtClean="0"/>
              <a:t> incurred a €2.2 million loss on its </a:t>
            </a:r>
            <a:r>
              <a:rPr lang="en-US" sz="2200" dirty="0" err="1" smtClean="0"/>
              <a:t>Aer</a:t>
            </a:r>
            <a:r>
              <a:rPr lang="en-US" sz="2200" dirty="0" smtClean="0"/>
              <a:t> </a:t>
            </a:r>
            <a:r>
              <a:rPr lang="en-US" sz="2200" dirty="0" err="1" smtClean="0"/>
              <a:t>Lingus</a:t>
            </a:r>
            <a:r>
              <a:rPr lang="en-US" sz="2200" dirty="0" smtClean="0"/>
              <a:t> shareholdings due to a decline in the </a:t>
            </a:r>
            <a:r>
              <a:rPr lang="en-US" sz="2200" dirty="0" err="1" smtClean="0"/>
              <a:t>Aer</a:t>
            </a:r>
            <a:r>
              <a:rPr lang="en-US" sz="2200" dirty="0" smtClean="0"/>
              <a:t> </a:t>
            </a:r>
            <a:r>
              <a:rPr lang="en-US" sz="2200" dirty="0" err="1" smtClean="0"/>
              <a:t>Lingus</a:t>
            </a:r>
            <a:r>
              <a:rPr lang="en-US" sz="2200" dirty="0" smtClean="0"/>
              <a:t> share price from €0.73 to €0.72.</a:t>
            </a:r>
          </a:p>
          <a:p>
            <a:pPr marL="342900" indent="-342900">
              <a:buAutoNum type="arabicPeriod"/>
            </a:pPr>
            <a:r>
              <a:rPr lang="en-US" sz="2200" dirty="0" smtClean="0"/>
              <a:t>They do not offer round trips.</a:t>
            </a:r>
          </a:p>
          <a:p>
            <a:pPr marL="342900" indent="-342900">
              <a:buAutoNum type="arabicPeriod"/>
            </a:pPr>
            <a:r>
              <a:rPr lang="en-US" sz="2200" dirty="0" smtClean="0"/>
              <a:t>Fuel costs rose 37% from ‘10-’11.</a:t>
            </a:r>
          </a:p>
          <a:p>
            <a:pPr marL="342900" indent="-342900">
              <a:buAutoNum type="arabicPeriod"/>
            </a:pPr>
            <a:r>
              <a:rPr lang="en-US" sz="2200" dirty="0" smtClean="0"/>
              <a:t>Employee moral is poor with cabin crew.</a:t>
            </a:r>
          </a:p>
          <a:p>
            <a:pPr marL="342900" indent="-342900">
              <a:buAutoNum type="arabicPeriod"/>
            </a:pPr>
            <a:r>
              <a:rPr lang="en-US" sz="2200" dirty="0" smtClean="0"/>
              <a:t>Debt to equity ratio is 1.91 compared to .79 of the industry average.</a:t>
            </a:r>
          </a:p>
          <a:p>
            <a:pPr marL="342900" indent="-342900">
              <a:buAutoNum type="arabicPeriod"/>
            </a:pPr>
            <a:r>
              <a:rPr lang="en-US" sz="2200" dirty="0" smtClean="0"/>
              <a:t>Earnings per share is only 25 euro cents compared to main competitor Easy Jet at 52 Euro cents.</a:t>
            </a:r>
            <a:endParaRPr lang="en-US" sz="22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23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28600" y="1066800"/>
          <a:ext cx="8709791" cy="5285268"/>
        </p:xfrm>
        <a:graphic>
          <a:graphicData uri="http://schemas.openxmlformats.org/drawingml/2006/table">
            <a:tbl>
              <a:tblPr/>
              <a:tblGrid>
                <a:gridCol w="6069877"/>
                <a:gridCol w="686627"/>
                <a:gridCol w="776253"/>
                <a:gridCol w="1177034"/>
              </a:tblGrid>
              <a:tr h="17102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 smtClean="0">
                          <a:latin typeface="+mn-lt"/>
                        </a:rPr>
                        <a:t>Strengths:</a:t>
                      </a:r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  <a:r>
                        <a:rPr lang="en-US" sz="1200" b="1" i="0" u="none" strike="noStrike" dirty="0" smtClean="0">
                          <a:latin typeface="+mn-lt"/>
                        </a:rPr>
                        <a:t>Weights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 smtClean="0">
                          <a:latin typeface="+mn-lt"/>
                        </a:rPr>
                        <a:t>Rating</a:t>
                      </a:r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 smtClean="0">
                          <a:latin typeface="+mn-lt"/>
                        </a:rPr>
                        <a:t>Weighted</a:t>
                      </a:r>
                      <a:r>
                        <a:rPr lang="en-US" sz="1200" b="1" i="0" u="none" strike="noStrike" baseline="0" dirty="0" smtClean="0">
                          <a:latin typeface="+mn-lt"/>
                        </a:rPr>
                        <a:t> Score</a:t>
                      </a:r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36546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1. 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Modern/Low Cost Fleet single aircraft type;  average plane age 2.94 and no plane older than 8 years on fleet 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0.07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0.28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06272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2. 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Profits increased by 25.6% from 2010-2011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0.04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0.12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7102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3.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 Traffic grew 8% to 72 million in 2011.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0.06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0.18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7102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4.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 Ancillary revenues grew by 21% to €802 million for fiscal year 2011.  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0.08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4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0.32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36546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5.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 Dividend of €500 million paid to shareholders in 2011 equaling €846 million returned in the past 3 years. 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0.05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0.15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36546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6. 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At March 31, 2010, the Company had hedged approximately 90% of its estimated fuel exposure for the year ending March 31, 2011.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0.08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0.32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7102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7.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 Number one on-time airline in Europe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0.04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0.12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36546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8. 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Added 328 new routes to their already existing routes which gives them a total of more than 1300 routes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0.05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0.15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7102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9.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 Revenue passenger miles (rpm) grew 14.4% between 2009 and 2010.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0.03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0.09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7102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 smtClean="0">
                          <a:latin typeface="+mn-lt"/>
                        </a:rPr>
                        <a:t>Weaknesses:</a:t>
                      </a:r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36546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1.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 Bad Public Image; Has had several complaints filed against them by Advertising Standards Board (ASA)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0.06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1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0.06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36546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2.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 Complex Fee System leading to customer dissatisfaction; charge fees where others do not 52% of average final cost is in extras and fees.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0.08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0.08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7102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3.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 Only arrive at secondary airports; no option for arrival at Primary Airports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0.05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0.10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36546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4. </a:t>
                      </a:r>
                      <a:r>
                        <a:rPr lang="en-US" sz="1200" b="0" i="0" u="none" strike="noStrike" dirty="0" err="1">
                          <a:latin typeface="+mn-lt"/>
                        </a:rPr>
                        <a:t>Ryanair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 resulted in a €2.2 million loss on its </a:t>
                      </a:r>
                      <a:r>
                        <a:rPr lang="en-US" sz="1200" b="0" i="0" u="none" strike="noStrike" dirty="0" err="1">
                          <a:latin typeface="+mn-lt"/>
                        </a:rPr>
                        <a:t>Aer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 </a:t>
                      </a:r>
                      <a:r>
                        <a:rPr lang="en-US" sz="1200" b="0" i="0" u="none" strike="noStrike" dirty="0" err="1">
                          <a:latin typeface="+mn-lt"/>
                        </a:rPr>
                        <a:t>Lingus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 shareholdings due to a decline in the </a:t>
                      </a:r>
                      <a:r>
                        <a:rPr lang="en-US" sz="1200" b="0" i="0" u="none" strike="noStrike" dirty="0" err="1">
                          <a:latin typeface="+mn-lt"/>
                        </a:rPr>
                        <a:t>Aer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 </a:t>
                      </a:r>
                      <a:r>
                        <a:rPr lang="en-US" sz="1200" b="0" i="0" u="none" strike="noStrike" dirty="0" err="1">
                          <a:latin typeface="+mn-lt"/>
                        </a:rPr>
                        <a:t>Lingus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 share price from €0.73 to €0.72.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0.02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0.04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7102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5.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 They do not offer round trips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0.07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0.07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7102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6.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 Fuel Costs rose 37% from </a:t>
                      </a:r>
                      <a:r>
                        <a:rPr lang="en-US" sz="1200" b="0" i="0" u="none" strike="noStrike" dirty="0" smtClean="0">
                          <a:latin typeface="+mn-lt"/>
                        </a:rPr>
                        <a:t>’10-’11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0.06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2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0.12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7102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7.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 Employee morale is poor with cabin crew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0.07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1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0.07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7102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8. 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Debt to equity ratio is 1.91 compared to .79 of the industry average.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0.04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2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0.08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18058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9. 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Earnings per share is only 25 euro cents compare to main competitor Easy Jet at 52 </a:t>
                      </a:r>
                      <a:r>
                        <a:rPr lang="en-US" sz="1200" b="0" i="0" u="none" strike="noStrike" dirty="0" smtClean="0">
                          <a:latin typeface="+mn-lt"/>
                        </a:rPr>
                        <a:t>euro</a:t>
                      </a:r>
                      <a:r>
                        <a:rPr lang="en-US" sz="1200" b="0" i="0" u="none" strike="noStrike" baseline="0" dirty="0" smtClean="0">
                          <a:latin typeface="+mn-lt"/>
                        </a:rPr>
                        <a:t> cents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0.05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0.10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7102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 smtClean="0">
                          <a:latin typeface="+mn-lt"/>
                        </a:rPr>
                        <a:t>Totals:</a:t>
                      </a:r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 smtClean="0">
                          <a:latin typeface="+mn-lt"/>
                        </a:rPr>
                        <a:t>2.45</a:t>
                      </a:r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5582" marR="5582" marT="5582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152400" y="533400"/>
            <a:ext cx="60497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Internal Factor Evaluation (IFE)</a:t>
            </a:r>
            <a:endParaRPr lang="en-US" sz="3600" b="1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24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362200" y="762000"/>
            <a:ext cx="42182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Strategy Formulation</a:t>
            </a:r>
            <a:endParaRPr lang="en-US" sz="3600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9" name="Picture 2" descr="http://s1.reutersmedia.net/resources/r/?m=02&amp;d=20080326&amp;t=2&amp;i=3651032&amp;w=460&amp;fh=&amp;fw=&amp;ll=&amp;pl=&amp;r=2008-03-26T135945Z_01_L25464465_RTRUKOP_0_PICTURE0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4400" y="1524000"/>
            <a:ext cx="6667500" cy="4430183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/>
              <a:t>SWOT Matrix</a:t>
            </a:r>
            <a:endParaRPr lang="en-US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3581400"/>
            <a:ext cx="8382000" cy="2697163"/>
          </a:xfrm>
          <a:ln>
            <a:solidFill>
              <a:srgbClr val="FFC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marL="457200" indent="-457200">
              <a:buNone/>
            </a:pPr>
            <a:r>
              <a:rPr lang="en-US" sz="2100" b="1" dirty="0" smtClean="0"/>
              <a:t>W-O Strategies:</a:t>
            </a:r>
          </a:p>
          <a:p>
            <a:pPr marL="457200" indent="-457200">
              <a:buAutoNum type="arabicPeriod"/>
            </a:pPr>
            <a:r>
              <a:rPr lang="en-US" sz="2100" dirty="0" smtClean="0"/>
              <a:t>Start flying into primary European airports. (W3, O8, O5)</a:t>
            </a:r>
          </a:p>
          <a:p>
            <a:pPr marL="457200" indent="-457200">
              <a:buAutoNum type="arabicPeriod"/>
            </a:pPr>
            <a:r>
              <a:rPr lang="en-US" sz="2100" dirty="0" smtClean="0"/>
              <a:t>Upgrade web advertising and services that are not as publicly controversial. (W1,O4)</a:t>
            </a:r>
          </a:p>
          <a:p>
            <a:pPr marL="457200" indent="-457200">
              <a:buAutoNum type="arabicPeriod"/>
            </a:pPr>
            <a:r>
              <a:rPr lang="en-US" sz="2100" dirty="0" smtClean="0"/>
              <a:t>Begin offering round trips at competitive prices. (W7, O8)</a:t>
            </a:r>
          </a:p>
          <a:p>
            <a:pPr marL="457200" indent="-457200">
              <a:buAutoNum type="arabicPeriod"/>
            </a:pPr>
            <a:r>
              <a:rPr lang="en-US" sz="2100" dirty="0" smtClean="0"/>
              <a:t>Offer package deals on ancillary fees to increase attractiveness. (O1, O8, O3, W2)</a:t>
            </a:r>
          </a:p>
          <a:p>
            <a:pPr marL="457200" indent="-457200">
              <a:buAutoNum type="arabicPeriod"/>
            </a:pPr>
            <a:r>
              <a:rPr lang="en-US" sz="2100" dirty="0" smtClean="0"/>
              <a:t>Hire corporate travel agents to syndicate traveling process for consumers in need.(W2, W3, W5, W7, O1, O3, O8) </a:t>
            </a:r>
          </a:p>
          <a:p>
            <a:pPr marL="457200" indent="-457200">
              <a:buAutoNum type="arabicPeriod"/>
            </a:pPr>
            <a:r>
              <a:rPr lang="en-US" sz="2100" dirty="0" smtClean="0"/>
              <a:t>Incorporate marketing and HR executives to better promote company. (W1, W2, W5, O3, O4)</a:t>
            </a:r>
          </a:p>
          <a:p>
            <a:pPr marL="457200" indent="-457200">
              <a:buAutoNum type="arabicPeriod"/>
            </a:pPr>
            <a:endParaRPr lang="en-US" sz="2000" dirty="0" smtClean="0"/>
          </a:p>
          <a:p>
            <a:pPr marL="457200" indent="-457200">
              <a:buAutoNum type="arabicPeriod"/>
            </a:pPr>
            <a:endParaRPr lang="en-US" sz="2000" dirty="0" smtClean="0"/>
          </a:p>
          <a:p>
            <a:pPr marL="457200" indent="-457200">
              <a:buAutoNum type="arabicPeriod"/>
            </a:pPr>
            <a:endParaRPr lang="en-US" sz="2000" dirty="0" smtClean="0"/>
          </a:p>
          <a:p>
            <a:pPr marL="457200" indent="-457200">
              <a:buAutoNum type="arabicPeriod"/>
            </a:pPr>
            <a:endParaRPr lang="en-US" sz="2000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381000" y="1295400"/>
            <a:ext cx="8382000" cy="2308324"/>
          </a:xfrm>
          <a:prstGeom prst="rect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S-O Strategies:</a:t>
            </a:r>
            <a:endParaRPr lang="en-US" dirty="0" smtClean="0"/>
          </a:p>
          <a:p>
            <a:pPr marL="342900" lvl="0" indent="-342900">
              <a:buFont typeface="+mj-lt"/>
              <a:buAutoNum type="arabicPeriod"/>
            </a:pPr>
            <a:r>
              <a:rPr lang="en-US" dirty="0" smtClean="0"/>
              <a:t>Additional routes to further increase number of passengers and total overall traffic. (O3, O6, S3, S8, S9, S7)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 smtClean="0"/>
              <a:t>Expand and diversify Ancillary Services both offline and online. (O1, S4, O4)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 smtClean="0"/>
              <a:t>Teach aviation/engineering courses through a university that utilizes their assets to start new business ventures. (S2, S1, O2)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 smtClean="0"/>
              <a:t>Start business in primary airports. (O1, O3, O5, S3, S7, S8)</a:t>
            </a:r>
          </a:p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26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/>
              <a:t>SWOT Matrix Cont’d…</a:t>
            </a:r>
            <a:endParaRPr lang="en-US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3810000"/>
            <a:ext cx="8458200" cy="2438400"/>
          </a:xfrm>
          <a:ln>
            <a:solidFill>
              <a:srgbClr val="FFC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 marL="514350" indent="-514350">
              <a:buNone/>
            </a:pPr>
            <a:r>
              <a:rPr lang="en-US" b="1" dirty="0" smtClean="0"/>
              <a:t>T-W</a:t>
            </a:r>
            <a:r>
              <a:rPr lang="en-US" sz="2900" b="1" dirty="0" smtClean="0"/>
              <a:t> Strategies: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900" dirty="0" smtClean="0"/>
              <a:t>Start new ethical, socially responsible, and positive attitude advertising campaigns. (T4, T8, W1, W2)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900" dirty="0" smtClean="0"/>
              <a:t>Diversify current asset investments. (T3, W4)</a:t>
            </a:r>
          </a:p>
          <a:p>
            <a:pPr marL="514350" indent="-514350">
              <a:buAutoNum type="arabicPeriod"/>
            </a:pPr>
            <a:r>
              <a:rPr lang="en-US" sz="2900" dirty="0" smtClean="0"/>
              <a:t>Ad marketing and HR Officers/ Segments to ensure all business aspects are more accurately analyzed and coordinated. (W5, W1, W2, T1, T8)</a:t>
            </a:r>
          </a:p>
          <a:p>
            <a:pPr marL="514350" indent="-514350">
              <a:buAutoNum type="arabicPeriod"/>
            </a:pPr>
            <a:r>
              <a:rPr lang="en-US" sz="2900" dirty="0" smtClean="0"/>
              <a:t>Raise prices. (W6, W9, T2, T4, T6, T7)</a:t>
            </a:r>
          </a:p>
          <a:p>
            <a:pPr marL="514350" indent="-514350">
              <a:buAutoNum type="arabicPeriod"/>
            </a:pPr>
            <a:r>
              <a:rPr lang="en-US" sz="2900" dirty="0" smtClean="0"/>
              <a:t>Incorporate incentive programs to consumers that fly using Ryanair both ways. (W7, W3, T3, T8, T9)</a:t>
            </a:r>
          </a:p>
          <a:p>
            <a:pPr marL="514350" indent="-514350">
              <a:buAutoNum type="arabicPeriod"/>
            </a:pPr>
            <a:endParaRPr lang="en-US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304800" y="1219200"/>
            <a:ext cx="8458200" cy="2585323"/>
          </a:xfrm>
          <a:prstGeom prst="rect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S-T Strategies:</a:t>
            </a:r>
            <a:endParaRPr lang="en-US" dirty="0" smtClean="0"/>
          </a:p>
          <a:p>
            <a:pPr marL="342900" lvl="0" indent="-342900">
              <a:buFont typeface="+mj-lt"/>
              <a:buAutoNum type="arabicPeriod"/>
            </a:pPr>
            <a:r>
              <a:rPr lang="en-US" dirty="0" smtClean="0"/>
              <a:t>Have a set percentage of fuel costs hedged per year in continuing to hedge fuel costs.(S6, T2)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 smtClean="0"/>
              <a:t>Discover new cabin layouts to seat more customers per flight. (T1, T2, T8, S2, S3, S9)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 smtClean="0"/>
              <a:t>Start offering flights outside of Europe. (T3, T4, T6, S3, S8, S9)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 smtClean="0"/>
              <a:t>Convert older planes and start new business in delivering freight &amp; cargo. (T4, T6, T8, T9, S1, S7)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 smtClean="0"/>
              <a:t>Offer incentive programs (frequent flyer miles etc.) (S3, S4, S8, T3, T9)</a:t>
            </a:r>
          </a:p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27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/>
              <a:t>Space Matrix</a:t>
            </a:r>
            <a:endParaRPr lang="en-US" sz="3600" b="1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990600" y="1295400"/>
          <a:ext cx="7218264" cy="4604209"/>
        </p:xfrm>
        <a:graphic>
          <a:graphicData uri="http://schemas.openxmlformats.org/drawingml/2006/table">
            <a:tbl>
              <a:tblPr/>
              <a:tblGrid>
                <a:gridCol w="569862"/>
                <a:gridCol w="810472"/>
                <a:gridCol w="810472"/>
                <a:gridCol w="1139726"/>
                <a:gridCol w="810472"/>
                <a:gridCol w="810472"/>
                <a:gridCol w="810472"/>
                <a:gridCol w="810472"/>
                <a:gridCol w="645844"/>
              </a:tblGrid>
              <a:tr h="186909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US" sz="1200" b="1" i="0" u="sng" strike="noStrike" dirty="0">
                          <a:latin typeface="+mn-lt"/>
                        </a:rPr>
                        <a:t>Financial Position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 smtClean="0">
                          <a:latin typeface="+mn-lt"/>
                        </a:rPr>
                        <a:t>rating is 1 (worst) to 7 (best)</a:t>
                      </a:r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+mn-lt"/>
                        </a:rPr>
                        <a:t>Ratings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76525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Sales growth 21% Past Year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 dirty="0">
                          <a:latin typeface="+mn-lt"/>
                        </a:rPr>
                        <a:t>4.0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76525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 Quick ratio at 1.89  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4.0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76525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 Highest Profitability Ratios </a:t>
                      </a:r>
                      <a:r>
                        <a:rPr lang="en-US" sz="1200" b="0" i="0" u="none" strike="noStrike" dirty="0" smtClean="0">
                          <a:latin typeface="+mn-lt"/>
                        </a:rPr>
                        <a:t>amongst 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competitors 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6.0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86909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4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Debt to equity at 1.91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 dirty="0">
                          <a:latin typeface="+mn-lt"/>
                        </a:rPr>
                        <a:t>1.0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84975">
                <a:tc gridSpan="2">
                  <a:txBody>
                    <a:bodyPr/>
                    <a:lstStyle/>
                    <a:p>
                      <a:pPr algn="l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 smtClean="0">
                          <a:latin typeface="+mn-lt"/>
                        </a:rPr>
                        <a:t>Financial Position Total</a:t>
                      </a:r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 smtClean="0">
                          <a:latin typeface="+mn-lt"/>
                        </a:rPr>
                        <a:t>15.0</a:t>
                      </a:r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08775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US" sz="1200" b="1" i="0" u="sng" strike="noStrike" dirty="0">
                          <a:latin typeface="+mn-lt"/>
                        </a:rPr>
                        <a:t>Industry Position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rating is 1 (worst) to 7 (best)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76525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1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  Moderately High Government Regulation 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 dirty="0">
                          <a:latin typeface="+mn-lt"/>
                        </a:rPr>
                        <a:t>5.0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76525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2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 Barriers of Entry are High 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6.0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76525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latin typeface="+mn-lt"/>
                        </a:rPr>
                        <a:t>Growth Potential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 dirty="0">
                          <a:latin typeface="+mn-lt"/>
                        </a:rPr>
                        <a:t>4.0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86909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4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 Reliance on flight turnarounds and plane productivity 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5.0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78345">
                <a:tc gridSpan="2">
                  <a:txBody>
                    <a:bodyPr/>
                    <a:lstStyle/>
                    <a:p>
                      <a:pPr algn="l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 smtClean="0">
                          <a:latin typeface="+mn-lt"/>
                        </a:rPr>
                        <a:t>Industry Position Total</a:t>
                      </a:r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 smtClean="0">
                          <a:latin typeface="+mn-lt"/>
                        </a:rPr>
                        <a:t>20.0</a:t>
                      </a:r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78345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US" sz="1200" b="1" i="0" u="sng" strike="noStrike" dirty="0">
                          <a:latin typeface="+mn-lt"/>
                        </a:rPr>
                        <a:t>Stability Position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rating is -1 (best) to -7 (worst)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76525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 Rising and Unstable oil prices  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-7.0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76525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2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Cooperation with weather and natural disasters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-6.0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76525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latin typeface="+mn-lt"/>
                        </a:rPr>
                        <a:t>ATC Strikes and employee walkouts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 dirty="0">
                          <a:latin typeface="+mn-lt"/>
                        </a:rPr>
                        <a:t>-5.0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86909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4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 Price competiveness amongst other airlines 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-4.0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86909">
                <a:tc gridSpan="3">
                  <a:txBody>
                    <a:bodyPr/>
                    <a:lstStyle/>
                    <a:p>
                      <a:pPr algn="l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l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 smtClean="0">
                          <a:latin typeface="+mn-lt"/>
                        </a:rPr>
                        <a:t>Stability Position Total</a:t>
                      </a:r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 smtClean="0">
                          <a:latin typeface="+mn-lt"/>
                        </a:rPr>
                        <a:t>-22.0</a:t>
                      </a:r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86909"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US" sz="1200" b="1" i="0" u="sng" strike="noStrike" dirty="0">
                          <a:latin typeface="+mn-lt"/>
                        </a:rPr>
                        <a:t>Competitive </a:t>
                      </a:r>
                      <a:r>
                        <a:rPr lang="en-US" sz="1200" b="1" i="0" u="sng" strike="noStrike" dirty="0" smtClean="0">
                          <a:latin typeface="+mn-lt"/>
                        </a:rPr>
                        <a:t>Advantage</a:t>
                      </a:r>
                      <a:endParaRPr lang="en-US" sz="1200" b="1" i="0" u="sng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rating is -1 (best) to -7 (worst)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76525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1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 Market Share 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 dirty="0">
                          <a:latin typeface="+mn-lt"/>
                        </a:rPr>
                        <a:t>-1.0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76525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2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 Modern, Economically friendly fleet 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-2.0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76525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 Use of Modern Technology compared to rivals 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 dirty="0">
                          <a:latin typeface="+mn-lt"/>
                        </a:rPr>
                        <a:t>-4.0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86909"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4</a:t>
                      </a: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 #1 </a:t>
                      </a:r>
                      <a:r>
                        <a:rPr lang="en-US" sz="1200" b="0" i="0" u="none" strike="noStrike" dirty="0" smtClean="0">
                          <a:latin typeface="+mn-lt"/>
                        </a:rPr>
                        <a:t>on time 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major airline 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 dirty="0">
                          <a:latin typeface="+mn-lt"/>
                        </a:rPr>
                        <a:t>-2.0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97294"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8725" marR="8725" marT="87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 smtClean="0">
                          <a:latin typeface="+mn-lt"/>
                        </a:rPr>
                        <a:t>Competitive Advantage Total </a:t>
                      </a:r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>
                      <a:noFill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8725" marR="8725" marT="8725" marB="0" anchor="b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+mn-lt"/>
                        </a:rPr>
                        <a:t>-9.0</a:t>
                      </a:r>
                    </a:p>
                  </a:txBody>
                  <a:tcPr marL="8725" marR="8725" marT="87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3657600" y="5943600"/>
          <a:ext cx="1981200" cy="384810"/>
        </p:xfrm>
        <a:graphic>
          <a:graphicData uri="http://schemas.openxmlformats.org/drawingml/2006/table">
            <a:tbl>
              <a:tblPr/>
              <a:tblGrid>
                <a:gridCol w="1248271"/>
                <a:gridCol w="732929"/>
              </a:tblGrid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X Coordinate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+mn-lt"/>
                        </a:rPr>
                        <a:t>2.75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Y Coordinate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+mn-lt"/>
                        </a:rPr>
                        <a:t>-1.75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3810000" y="5257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28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128" name="Picture 4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1066800"/>
            <a:ext cx="8210550" cy="543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3" name="TextBox 52"/>
          <p:cNvSpPr txBox="1"/>
          <p:nvPr/>
        </p:nvSpPr>
        <p:spPr>
          <a:xfrm>
            <a:off x="2362200" y="533400"/>
            <a:ext cx="44059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smtClean="0">
                <a:latin typeface="+mj-lt"/>
              </a:rPr>
              <a:t>Space Matrix Cont’d…</a:t>
            </a:r>
            <a:endParaRPr lang="en-US" sz="3600" b="1" dirty="0">
              <a:latin typeface="+mj-lt"/>
            </a:endParaRPr>
          </a:p>
        </p:txBody>
      </p:sp>
      <p:sp>
        <p:nvSpPr>
          <p:cNvPr id="54" name="TextBox 53"/>
          <p:cNvSpPr txBox="1"/>
          <p:nvPr/>
        </p:nvSpPr>
        <p:spPr>
          <a:xfrm>
            <a:off x="7010400" y="4419600"/>
            <a:ext cx="1981200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/>
            <a:r>
              <a:rPr lang="en-US" sz="1200" b="1" dirty="0" smtClean="0"/>
              <a:t>Possible Strategies: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200" dirty="0" smtClean="0"/>
              <a:t>Backwards, Forward, or Horizontal Integration</a:t>
            </a:r>
          </a:p>
          <a:p>
            <a:pPr marL="342900" indent="-342900">
              <a:buAutoNum type="arabicPeriod"/>
            </a:pPr>
            <a:r>
              <a:rPr lang="en-US" sz="1200" dirty="0" smtClean="0"/>
              <a:t>Market Penetration</a:t>
            </a:r>
          </a:p>
          <a:p>
            <a:pPr marL="342900" indent="-342900">
              <a:buAutoNum type="arabicPeriod"/>
            </a:pPr>
            <a:r>
              <a:rPr lang="en-US" sz="1200" dirty="0" smtClean="0"/>
              <a:t>Market Development</a:t>
            </a:r>
          </a:p>
          <a:p>
            <a:pPr marL="342900" indent="-342900">
              <a:buAutoNum type="arabicPeriod"/>
            </a:pPr>
            <a:r>
              <a:rPr lang="en-US" sz="1200" dirty="0" smtClean="0"/>
              <a:t>Product Development</a:t>
            </a:r>
            <a:endParaRPr lang="en-US" sz="1200" dirty="0"/>
          </a:p>
        </p:txBody>
      </p:sp>
      <p:graphicFrame>
        <p:nvGraphicFramePr>
          <p:cNvPr id="57" name="Table 56"/>
          <p:cNvGraphicFramePr>
            <a:graphicFrameLocks noGrp="1"/>
          </p:cNvGraphicFramePr>
          <p:nvPr/>
        </p:nvGraphicFramePr>
        <p:xfrm>
          <a:off x="5791200" y="5867400"/>
          <a:ext cx="2222500" cy="400050"/>
        </p:xfrm>
        <a:graphic>
          <a:graphicData uri="http://schemas.openxmlformats.org/drawingml/2006/table">
            <a:tbl>
              <a:tblPr/>
              <a:tblGrid>
                <a:gridCol w="1219200"/>
                <a:gridCol w="1003300"/>
              </a:tblGrid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X Coordinate</a:t>
                      </a:r>
                    </a:p>
                  </a:txBody>
                  <a:tcPr marL="0" marR="0" marT="0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>
                          <a:latin typeface="+mn-lt"/>
                        </a:rPr>
                        <a:t>2.75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Y Coordinate</a:t>
                      </a:r>
                    </a:p>
                  </a:txBody>
                  <a:tcPr marL="0" marR="0" marT="0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0" i="0" u="none" strike="noStrike" dirty="0">
                          <a:latin typeface="+mn-lt"/>
                        </a:rPr>
                        <a:t>-1.75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7" name="Oval 6"/>
          <p:cNvSpPr/>
          <p:nvPr/>
        </p:nvSpPr>
        <p:spPr>
          <a:xfrm>
            <a:off x="5791200" y="4419600"/>
            <a:ext cx="152400" cy="1524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29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/>
              <a:t>Grand Strategy Matrix</a:t>
            </a:r>
            <a:endParaRPr lang="en-US" sz="3600" b="1" dirty="0"/>
          </a:p>
        </p:txBody>
      </p:sp>
      <p:pic>
        <p:nvPicPr>
          <p:cNvPr id="501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0" y="1295400"/>
            <a:ext cx="8334375" cy="5043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7086600" y="990600"/>
            <a:ext cx="1905000" cy="15696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200" b="1" dirty="0" smtClean="0"/>
              <a:t>Possible Strategies: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200" dirty="0" smtClean="0"/>
              <a:t>Backwards, Forwards, or Horizontal Integration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200" dirty="0" smtClean="0"/>
              <a:t>Market Penetration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200" dirty="0" smtClean="0"/>
              <a:t>Market Development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200" dirty="0" smtClean="0"/>
              <a:t>Product Development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200" dirty="0" smtClean="0"/>
              <a:t>Diversification (Related)</a:t>
            </a:r>
            <a:endParaRPr lang="en-US" sz="12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30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/>
              <a:t>Matrix Analysis</a:t>
            </a:r>
            <a:endParaRPr lang="en-US" sz="3600" b="1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381000" y="1828800"/>
          <a:ext cx="8305798" cy="4114808"/>
        </p:xfrm>
        <a:graphic>
          <a:graphicData uri="http://schemas.openxmlformats.org/drawingml/2006/table">
            <a:tbl>
              <a:tblPr/>
              <a:tblGrid>
                <a:gridCol w="2829448"/>
                <a:gridCol w="1095270"/>
                <a:gridCol w="1095270"/>
                <a:gridCol w="1095270"/>
                <a:gridCol w="1095270"/>
                <a:gridCol w="1095270"/>
              </a:tblGrid>
              <a:tr h="341478"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1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Alternative Strategies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1" i="0" u="none" strike="noStrike" dirty="0" smtClean="0">
                          <a:solidFill>
                            <a:srgbClr val="000000"/>
                          </a:solidFill>
                          <a:latin typeface="+mn-lt"/>
                        </a:rPr>
                        <a:t>IE</a:t>
                      </a:r>
                      <a:endParaRPr lang="en-US" sz="1800" b="1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SPACE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GRAND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1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BCG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1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COUNT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1478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Forward Integration 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1478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Backward Integration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1478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Horizontal Integration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1478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Market Penetration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1478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Market Development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1478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Product Development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1478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Related Diversification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1478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Unrelated Diversification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1478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Retrenchment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1478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Divestiture 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8550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Liquidation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8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31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Possible Strategies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32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266700" y="466636"/>
            <a:ext cx="8686800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/>
            <a:r>
              <a:rPr lang="en-US" sz="1600" b="1" dirty="0" smtClean="0"/>
              <a:t>Market Penetration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sz="1600" dirty="0" smtClean="0"/>
              <a:t>Additional routes to further increase number of passengers and total overall traffic. (O3, O6, S3, S8, S9, S7)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sz="1600" b="1" dirty="0" smtClean="0"/>
              <a:t>Expand and diversify Ancillary Services both offline and online. (O1, S4, O4)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600" b="1" dirty="0" smtClean="0"/>
              <a:t>Start business in primary airports. (O1, O3, O5, S3, S7, S8)</a:t>
            </a:r>
          </a:p>
          <a:p>
            <a:pPr marL="457200" indent="-457200">
              <a:buAutoNum type="arabicPeriod"/>
            </a:pPr>
            <a:r>
              <a:rPr lang="en-US" sz="1600" b="1" dirty="0" smtClean="0"/>
              <a:t>Upgrade web advertising and services that are not as publicly controversial. (W1,O4)</a:t>
            </a:r>
          </a:p>
          <a:p>
            <a:pPr marL="457200" indent="-457200">
              <a:buAutoNum type="arabicPeriod"/>
            </a:pPr>
            <a:r>
              <a:rPr lang="en-US" sz="1600" dirty="0" smtClean="0"/>
              <a:t>Begin offering round trips at competitive prices. (W7, O8)</a:t>
            </a:r>
          </a:p>
          <a:p>
            <a:pPr marL="457200" indent="-457200">
              <a:buAutoNum type="arabicPeriod"/>
            </a:pPr>
            <a:r>
              <a:rPr lang="en-US" sz="1600" dirty="0" smtClean="0"/>
              <a:t>Offer package deals on ancillary fees to increase attractiveness. (O1, O8, O3, W2</a:t>
            </a:r>
          </a:p>
          <a:p>
            <a:pPr marL="457200" indent="-457200">
              <a:buFontTx/>
              <a:buAutoNum type="arabicPeriod"/>
            </a:pPr>
            <a:r>
              <a:rPr lang="en-US" sz="1600" b="1" dirty="0" smtClean="0"/>
              <a:t>Incorporate marketing and HR executives to better promote company. (W1, W2, W5, O3, O4)</a:t>
            </a:r>
          </a:p>
          <a:p>
            <a:pPr marL="457200" lvl="0" indent="-457200">
              <a:buFontTx/>
              <a:buAutoNum type="arabicPeriod"/>
            </a:pPr>
            <a:r>
              <a:rPr lang="en-US" sz="1600" dirty="0" smtClean="0"/>
              <a:t>Discover new cabin layouts to seat more customers per flight. (T1, T2, T8, S2, S3, S9)</a:t>
            </a:r>
          </a:p>
          <a:p>
            <a:pPr marL="457200" indent="-457200">
              <a:buFontTx/>
              <a:buAutoNum type="arabicPeriod"/>
            </a:pPr>
            <a:r>
              <a:rPr lang="en-US" sz="1600" dirty="0" smtClean="0"/>
              <a:t>Offer incentive programs (frequent flyer miles etc.) (S3, S4, S8, T3, T9)</a:t>
            </a:r>
          </a:p>
          <a:p>
            <a:pPr marL="457200" indent="-457200">
              <a:buFontTx/>
              <a:buAutoNum type="arabicPeriod"/>
            </a:pPr>
            <a:r>
              <a:rPr lang="en-US" sz="1600" dirty="0" smtClean="0"/>
              <a:t>Start new ethical, socially responsible, and positive attitude advertising campaigns. (T4, T8, W1, W2)</a:t>
            </a:r>
          </a:p>
          <a:p>
            <a:pPr marL="457200" indent="-457200"/>
            <a:endParaRPr lang="en-US" sz="1600" dirty="0" smtClean="0"/>
          </a:p>
          <a:p>
            <a:pPr marL="457200" indent="-457200"/>
            <a:endParaRPr lang="en-US" sz="1600" dirty="0" smtClean="0"/>
          </a:p>
          <a:p>
            <a:pPr marL="457200" indent="-457200">
              <a:buFontTx/>
              <a:buAutoNum type="arabicPeriod"/>
            </a:pPr>
            <a:endParaRPr lang="en-US" sz="1600" dirty="0" smtClean="0"/>
          </a:p>
          <a:p>
            <a:pPr marL="457200" indent="-457200">
              <a:buFontTx/>
              <a:buAutoNum type="arabicPeriod"/>
            </a:pPr>
            <a:endParaRPr lang="en-US" sz="1600" dirty="0" smtClean="0"/>
          </a:p>
          <a:p>
            <a:pPr marL="457200" indent="-457200">
              <a:buFontTx/>
              <a:buAutoNum type="arabicPeriod"/>
            </a:pPr>
            <a:endParaRPr lang="en-US" sz="1600" dirty="0" smtClean="0"/>
          </a:p>
          <a:p>
            <a:pPr marL="457200" indent="-457200">
              <a:buFontTx/>
              <a:buAutoNum type="arabicPeriod"/>
            </a:pPr>
            <a:endParaRPr lang="en-US" sz="1600" dirty="0" smtClean="0"/>
          </a:p>
          <a:p>
            <a:pPr marL="457200" lvl="0" indent="-457200">
              <a:buFontTx/>
              <a:buAutoNum type="arabicPeriod"/>
            </a:pPr>
            <a:endParaRPr lang="en-US" sz="1600" dirty="0" smtClean="0"/>
          </a:p>
          <a:p>
            <a:pPr marL="457200" indent="-457200">
              <a:buFontTx/>
              <a:buAutoNum type="arabicPeriod"/>
            </a:pPr>
            <a:endParaRPr lang="en-US" sz="1600" dirty="0" smtClean="0"/>
          </a:p>
          <a:p>
            <a:pPr marL="457200" indent="-457200"/>
            <a:endParaRPr lang="en-US" sz="1600" dirty="0" smtClean="0"/>
          </a:p>
          <a:p>
            <a:pPr marL="342900" lvl="0" indent="-342900"/>
            <a:endParaRPr lang="en-US" sz="1600" dirty="0" smtClean="0"/>
          </a:p>
        </p:txBody>
      </p:sp>
      <p:sp>
        <p:nvSpPr>
          <p:cNvPr id="10" name="TextBox 9"/>
          <p:cNvSpPr txBox="1"/>
          <p:nvPr/>
        </p:nvSpPr>
        <p:spPr>
          <a:xfrm>
            <a:off x="152400" y="4267200"/>
            <a:ext cx="8991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 smtClean="0"/>
              <a:t>Market Development</a:t>
            </a:r>
          </a:p>
          <a:p>
            <a:pPr marL="342900" indent="-342900">
              <a:buFontTx/>
              <a:buAutoNum type="arabicPeriod"/>
            </a:pPr>
            <a:r>
              <a:rPr lang="en-US" sz="1600" dirty="0" smtClean="0"/>
              <a:t>Teach aviation/engineering courses through a university that utilizes their assets to start new business ventures. (S2, S1, O2)</a:t>
            </a:r>
          </a:p>
          <a:p>
            <a:pPr marL="342900" indent="-342900">
              <a:buFontTx/>
              <a:buAutoNum type="arabicPeriod"/>
            </a:pPr>
            <a:r>
              <a:rPr lang="en-US" sz="1600" dirty="0" smtClean="0"/>
              <a:t>Start offering flights outside of Europe. (T3, T4, T6, S3, S8, S9)</a:t>
            </a:r>
          </a:p>
          <a:p>
            <a:pPr marL="342900" lvl="0" indent="-342900">
              <a:buAutoNum type="arabicPeriod"/>
            </a:pPr>
            <a:endParaRPr lang="en-US" sz="1600" dirty="0" smtClean="0"/>
          </a:p>
          <a:p>
            <a:endParaRPr lang="en-US" sz="1600" dirty="0"/>
          </a:p>
        </p:txBody>
      </p:sp>
      <p:sp>
        <p:nvSpPr>
          <p:cNvPr id="11" name="TextBox 10"/>
          <p:cNvSpPr txBox="1"/>
          <p:nvPr/>
        </p:nvSpPr>
        <p:spPr>
          <a:xfrm>
            <a:off x="152400" y="5437228"/>
            <a:ext cx="883920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 smtClean="0"/>
              <a:t>Product Development</a:t>
            </a:r>
          </a:p>
          <a:p>
            <a:pPr marL="342900" lvl="0" indent="-342900">
              <a:buFontTx/>
              <a:buAutoNum type="arabicPeriod"/>
            </a:pPr>
            <a:r>
              <a:rPr lang="en-US" sz="1600" dirty="0" smtClean="0"/>
              <a:t>Convert older planes and start new business in delivering freight &amp; cargo. (T4, T6, T8, T9, S1, S7)</a:t>
            </a:r>
          </a:p>
          <a:p>
            <a:pPr marL="342900" indent="-342900">
              <a:buFontTx/>
              <a:buAutoNum type="arabicPeriod"/>
            </a:pPr>
            <a:r>
              <a:rPr lang="en-US" sz="1600" dirty="0" smtClean="0"/>
              <a:t>Hire corporate travel agents to syndicate traveling process for consumers in need.(W2, W3, W5, W7, O1, O3, O8) </a:t>
            </a:r>
          </a:p>
          <a:p>
            <a:pPr marL="342900" indent="-342900"/>
            <a:endParaRPr lang="en-US" sz="1600" dirty="0" smtClean="0"/>
          </a:p>
          <a:p>
            <a:endParaRPr lang="en-US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6477001" y="685800"/>
          <a:ext cx="2666999" cy="680085"/>
        </p:xfrm>
        <a:graphic>
          <a:graphicData uri="http://schemas.openxmlformats.org/drawingml/2006/table">
            <a:tbl>
              <a:tblPr/>
              <a:tblGrid>
                <a:gridCol w="963083"/>
                <a:gridCol w="740833"/>
                <a:gridCol w="963083"/>
              </a:tblGrid>
              <a:tr h="53340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Increase Online/Offline Advertising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Start </a:t>
                      </a:r>
                      <a:r>
                        <a:rPr lang="en-US" sz="1100" b="1" i="0" u="none" strike="noStrike" dirty="0" smtClean="0">
                          <a:latin typeface="+mn-lt"/>
                        </a:rPr>
                        <a:t>Flying</a:t>
                      </a:r>
                      <a:r>
                        <a:rPr lang="en-US" sz="1100" b="1" i="0" u="none" strike="noStrike" baseline="0" dirty="0" smtClean="0">
                          <a:latin typeface="+mn-lt"/>
                        </a:rPr>
                        <a:t> </a:t>
                      </a:r>
                      <a:r>
                        <a:rPr lang="en-US" sz="1100" b="1" i="0" u="none" strike="noStrike" dirty="0" smtClean="0">
                          <a:latin typeface="+mn-lt"/>
                        </a:rPr>
                        <a:t>into</a:t>
                      </a:r>
                      <a:r>
                        <a:rPr lang="en-US" sz="1100" b="1" i="0" u="none" strike="noStrike" baseline="0" dirty="0" smtClean="0">
                          <a:latin typeface="+mn-lt"/>
                        </a:rPr>
                        <a:t> </a:t>
                      </a:r>
                      <a:r>
                        <a:rPr lang="en-US" sz="1100" b="1" i="0" u="none" strike="noStrike" dirty="0" smtClean="0">
                          <a:latin typeface="+mn-lt"/>
                        </a:rPr>
                        <a:t>Primary </a:t>
                      </a:r>
                      <a:r>
                        <a:rPr lang="en-US" sz="1100" b="1" i="0" u="none" strike="noStrike" dirty="0">
                          <a:latin typeface="+mn-lt"/>
                        </a:rPr>
                        <a:t>Airports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Increase </a:t>
                      </a:r>
                      <a:r>
                        <a:rPr lang="en-US" sz="1100" b="1" i="0" u="none" strike="noStrike" dirty="0" smtClean="0">
                          <a:latin typeface="+mn-lt"/>
                        </a:rPr>
                        <a:t>and </a:t>
                      </a:r>
                      <a:r>
                        <a:rPr lang="en-US" sz="1100" b="1" i="0" u="none" strike="noStrike" dirty="0">
                          <a:latin typeface="+mn-lt"/>
                        </a:rPr>
                        <a:t>Diversify Ancillary Services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/>
        </p:nvGraphicFramePr>
        <p:xfrm>
          <a:off x="152400" y="1371600"/>
          <a:ext cx="8814647" cy="5170140"/>
        </p:xfrm>
        <a:graphic>
          <a:graphicData uri="http://schemas.openxmlformats.org/drawingml/2006/table">
            <a:tbl>
              <a:tblPr/>
              <a:tblGrid>
                <a:gridCol w="5902320"/>
                <a:gridCol w="517215"/>
                <a:gridCol w="412203"/>
                <a:gridCol w="327455"/>
                <a:gridCol w="412203"/>
                <a:gridCol w="429604"/>
                <a:gridCol w="381000"/>
                <a:gridCol w="432647"/>
              </a:tblGrid>
              <a:tr h="76200">
                <a:tc>
                  <a:txBody>
                    <a:bodyPr/>
                    <a:lstStyle/>
                    <a:p>
                      <a:pPr algn="l" fontAlgn="b"/>
                      <a:endParaRPr lang="en-US" sz="1100" b="1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Weight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AS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TAS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AS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TAS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AS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TAS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0222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External Key</a:t>
                      </a:r>
                      <a:r>
                        <a:rPr lang="en-US" sz="1100" b="1" i="0" u="none" strike="noStrike" baseline="0" dirty="0" smtClean="0">
                          <a:latin typeface="+mn-lt"/>
                        </a:rPr>
                        <a:t> Factors</a:t>
                      </a:r>
                      <a:endParaRPr lang="en-US" sz="1100" b="1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1 to 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1 to 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1 to 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</a:tr>
              <a:tr h="108044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Opportunities:</a:t>
                      </a:r>
                      <a:endParaRPr lang="en-US" sz="1100" b="1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6040">
                <a:tc>
                  <a:txBody>
                    <a:bodyPr/>
                    <a:lstStyle/>
                    <a:p>
                      <a:pPr marL="228600" indent="-228600" algn="l" fontAlgn="b">
                        <a:buNone/>
                      </a:pPr>
                      <a:r>
                        <a:rPr lang="en-US" sz="1100" b="1" i="0" u="none" strike="noStrike" dirty="0" smtClean="0">
                          <a:latin typeface="+mn-lt"/>
                        </a:rPr>
                        <a:t>1.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Success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in Ancillary services ( leads to new open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markets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for joint ventures)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0.07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0.21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0.07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0.28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8604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2.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 Open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up their aviation repair service and flight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training</a:t>
                      </a:r>
                      <a:r>
                        <a:rPr lang="en-US" sz="1100" b="0" i="0" u="none" strike="noStrike" baseline="0" dirty="0" smtClean="0">
                          <a:latin typeface="+mn-lt"/>
                        </a:rPr>
                        <a:t>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programs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to operations outside the company.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0.05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04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3.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Customer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base is expected to grow up to 85 million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passengers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. 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0.07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0.21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0.14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0.28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04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4.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Pursue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web-based advertising and new Reservation system. 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0.08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0.32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0.08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0.24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04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5.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Start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flying into 10 to 12 primary airports (European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airports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have shown interest). 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0.03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0.06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0.12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0.03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04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6.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 Popularity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increasing in Eastern Europe and Asia for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tourism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and business gatherings.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0.05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04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7.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 Corporations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pursuing appearance and expansion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into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African Operations.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04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8.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Expand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clientele during hard financial times by gaining customers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who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do not desire premium flights.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0.06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0.24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0.06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 smtClean="0">
                          <a:latin typeface="+mn-lt"/>
                        </a:rPr>
                        <a:t>0.129</a:t>
                      </a:r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8697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9.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More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political and governmental influence/charges in primary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airports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increases attractiveness in secondary airports (€ 11 tax on European departures).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0.05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0.15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0.05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604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Threats:</a:t>
                      </a:r>
                      <a:endParaRPr lang="en-US" sz="1100" b="1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604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1.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New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IAA Rules on flying hours and aircraft regulations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could increase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future expenses.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0.05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8604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2.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Unpredictable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and uncontrollability of rising fuel costs; €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350</a:t>
                      </a:r>
                      <a:r>
                        <a:rPr lang="en-US" sz="1100" b="0" i="0" u="none" strike="noStrike" baseline="0" dirty="0" smtClean="0">
                          <a:latin typeface="+mn-lt"/>
                        </a:rPr>
                        <a:t>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million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in 2012 regardless of hedging.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0.09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04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3.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Greek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debt crisis and unstable European economy negatively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affecting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future operations.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0.05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8697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4.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Last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year 14,000 Ryanair flights were cancelled due to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volcanic</a:t>
                      </a:r>
                      <a:r>
                        <a:rPr lang="en-US" sz="1100" b="0" i="0" u="none" strike="noStrike" baseline="0" dirty="0" smtClean="0">
                          <a:latin typeface="+mn-lt"/>
                        </a:rPr>
                        <a:t>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ash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disruptions, airport snow closures and repeated ATC strikes.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0.08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8697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5.</a:t>
                      </a:r>
                      <a:r>
                        <a:rPr lang="en-US" sz="1100" b="1" i="0" u="none" strike="noStrike" baseline="0" dirty="0" smtClean="0">
                          <a:latin typeface="+mn-lt"/>
                        </a:rPr>
                        <a:t>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The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majority of Ryanair’s profits are subject to Irish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Corporation Tax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at a rate of 12.5% and a raise may adversely impact Ryanair's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cash flows, finances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, and operations.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8697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6.</a:t>
                      </a:r>
                      <a:r>
                        <a:rPr lang="en-US" sz="1100" b="1" i="0" u="none" strike="noStrike" baseline="0" dirty="0" smtClean="0">
                          <a:latin typeface="+mn-lt"/>
                        </a:rPr>
                        <a:t>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Already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paid 88 million in claims last year due to the EU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261</a:t>
                      </a:r>
                      <a:r>
                        <a:rPr lang="en-US" sz="1100" b="0" i="0" u="none" strike="noStrike" baseline="0" dirty="0" smtClean="0">
                          <a:latin typeface="+mn-lt"/>
                        </a:rPr>
                        <a:t>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regulations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where the airline has to cover accommodations and compensation.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0.08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8697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7.</a:t>
                      </a:r>
                      <a:r>
                        <a:rPr lang="en-US" sz="1100" b="1" i="0" u="none" strike="noStrike" baseline="0" dirty="0" smtClean="0">
                          <a:latin typeface="+mn-lt"/>
                        </a:rPr>
                        <a:t>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In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the future legislation will require airlines to pay about €1.4 billion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for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emissions of carbon dioxide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which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will rise to €7 billion by 2020.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0.05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0.1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0.05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 smtClean="0">
                          <a:latin typeface="+mn-lt"/>
                        </a:rPr>
                        <a:t>0.15</a:t>
                      </a:r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8697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8.</a:t>
                      </a:r>
                      <a:r>
                        <a:rPr lang="en-US" sz="1100" b="1" i="0" u="none" strike="noStrike" baseline="0" dirty="0" smtClean="0">
                          <a:latin typeface="+mn-lt"/>
                        </a:rPr>
                        <a:t>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Too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much growth too fast; Expansion into Eastern Europe means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competing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with already existing players in the market and operating on even tighter margins.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0.03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0.12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0.06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0.09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04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9.</a:t>
                      </a:r>
                      <a:r>
                        <a:rPr lang="en-US" sz="1100" b="1" i="0" u="none" strike="noStrike" baseline="0" dirty="0" smtClean="0">
                          <a:latin typeface="+mn-lt"/>
                        </a:rPr>
                        <a:t>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Increased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competition from alternative forms of .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0.05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2782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152400" y="685800"/>
            <a:ext cx="61936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/>
              <a:t>Quantitative Strategic Planning Matrix (QSPM) </a:t>
            </a:r>
            <a:endParaRPr lang="en-US" sz="2400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492875"/>
            <a:ext cx="2133600" cy="365125"/>
          </a:xfrm>
        </p:spPr>
        <p:txBody>
          <a:bodyPr/>
          <a:lstStyle/>
          <a:p>
            <a:fld id="{4F83E011-B0C3-4FFB-90C7-83A2EC227448}" type="slidenum">
              <a:rPr lang="en-US" smtClean="0"/>
              <a:pPr/>
              <a:t>33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152400" y="1371600"/>
          <a:ext cx="8839200" cy="5237876"/>
        </p:xfrm>
        <a:graphic>
          <a:graphicData uri="http://schemas.openxmlformats.org/drawingml/2006/table">
            <a:tbl>
              <a:tblPr/>
              <a:tblGrid>
                <a:gridCol w="5486400"/>
                <a:gridCol w="457200"/>
                <a:gridCol w="457200"/>
                <a:gridCol w="533400"/>
                <a:gridCol w="381000"/>
                <a:gridCol w="609600"/>
                <a:gridCol w="457200"/>
                <a:gridCol w="457200"/>
              </a:tblGrid>
              <a:tr h="762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Internal Key Factors</a:t>
                      </a:r>
                      <a:endParaRPr lang="en-US" sz="1100" b="1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latin typeface="+mn-lt"/>
                        </a:rPr>
                        <a:t>1 to 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latin typeface="+mn-lt"/>
                        </a:rPr>
                        <a:t>1 to 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latin typeface="+mn-lt"/>
                        </a:rPr>
                        <a:t>1 to 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32919">
                <a:tc>
                  <a:txBody>
                    <a:bodyPr/>
                    <a:lstStyle/>
                    <a:p>
                      <a:pPr marL="228600" indent="-228600" algn="l" fontAlgn="b">
                        <a:buNone/>
                      </a:pPr>
                      <a:r>
                        <a:rPr lang="en-US" sz="1100" b="1" i="0" u="none" strike="noStrike" dirty="0" smtClean="0">
                          <a:latin typeface="+mn-lt"/>
                        </a:rPr>
                        <a:t>Strengths:</a:t>
                      </a:r>
                      <a:endParaRPr lang="en-US" sz="1100" b="1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4009">
                <a:tc>
                  <a:txBody>
                    <a:bodyPr/>
                    <a:lstStyle/>
                    <a:p>
                      <a:pPr marL="228600" indent="-228600" algn="l" fontAlgn="b">
                        <a:buNone/>
                      </a:pPr>
                      <a:r>
                        <a:rPr lang="en-US" sz="1100" b="1" i="0" u="none" strike="noStrike" dirty="0" smtClean="0">
                          <a:latin typeface="+mn-lt"/>
                        </a:rPr>
                        <a:t>1.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Modern/Low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Cost Fleet single aircraft type;  average plane age 2.94 and no plane </a:t>
                      </a:r>
                      <a:endParaRPr lang="en-US" sz="1100" b="0" i="0" u="none" strike="noStrike" dirty="0" smtClean="0">
                        <a:latin typeface="+mn-lt"/>
                      </a:endParaRPr>
                    </a:p>
                    <a:p>
                      <a:pPr marL="228600" indent="-228600" algn="l" fontAlgn="b">
                        <a:buNone/>
                      </a:pPr>
                      <a:r>
                        <a:rPr lang="en-US" sz="1100" b="0" i="0" u="none" strike="noStrike" dirty="0" smtClean="0">
                          <a:latin typeface="+mn-lt"/>
                        </a:rPr>
                        <a:t>older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than 8 years on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fleet. </a:t>
                      </a:r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0.07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88363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2.</a:t>
                      </a:r>
                      <a:r>
                        <a:rPr lang="en-US" sz="1100" b="1" i="0" u="none" strike="noStrike" baseline="0" dirty="0" smtClean="0">
                          <a:latin typeface="+mn-lt"/>
                        </a:rPr>
                        <a:t>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Profits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increased by 25.6% from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2010-2011.</a:t>
                      </a:r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0.12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0.08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0.16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363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3.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 Traffic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grew 8% to 72 million in 2011.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0.06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0.18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0.12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0.24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363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4.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 Ancillary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revenues grew by 21% to €802 million for fiscal year 2011.  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0.08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0.24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0.16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0.32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4009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5.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 Dividend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of €500 million paid to shareholders in 2011 equaling €846 million returned in the past 3 years. 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0.05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4009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6.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 At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March 31, 2010, the Company had hedged approximately 90% of its estimated fuel exposure for the year ending March 31, 2011.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0.08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363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7.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 Number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one on-time airline in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Europe.</a:t>
                      </a:r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0.12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0.08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0.04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6423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8.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Added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328 new routes to their already existing routes which gives them a total of more than 1300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routes.</a:t>
                      </a:r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0.05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0.15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0.05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35502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9.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 Revenue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passenger miles (rpm) grew 14.4% between 2009 and 2010.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0.03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0.09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0.03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0.12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6557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Weaknesses:</a:t>
                      </a:r>
                      <a:endParaRPr lang="en-US" sz="1100" b="1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2458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1.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Bad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Public Image; Has had several complaints filed against them by Advertising Standards Board (ASA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).</a:t>
                      </a:r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0.06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0.24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0.06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0.12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4009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2.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Complex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Fee System leading to customer dissatisfaction; charge fees where others do not 52% of average final cost is in extras and fees.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0.08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363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3.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Only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arrive at secondary airports, no option for arrival at primary airports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0.05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0.2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0.05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4009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baseline="0" dirty="0" smtClean="0">
                          <a:latin typeface="+mn-lt"/>
                        </a:rPr>
                        <a:t>4. </a:t>
                      </a:r>
                      <a:r>
                        <a:rPr lang="en-US" sz="1100" b="0" i="0" u="none" strike="noStrike" dirty="0" err="1" smtClean="0">
                          <a:latin typeface="+mn-lt"/>
                        </a:rPr>
                        <a:t>Ryanair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resulted in a €2.2 million loss on its </a:t>
                      </a:r>
                      <a:r>
                        <a:rPr lang="en-US" sz="1100" b="0" i="0" u="none" strike="noStrike" dirty="0" err="1">
                          <a:latin typeface="+mn-lt"/>
                        </a:rPr>
                        <a:t>Aer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 </a:t>
                      </a:r>
                      <a:r>
                        <a:rPr lang="en-US" sz="1100" b="0" i="0" u="none" strike="noStrike" dirty="0" err="1">
                          <a:latin typeface="+mn-lt"/>
                        </a:rPr>
                        <a:t>Lingus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 shareholdings due to a decline in the </a:t>
                      </a:r>
                      <a:r>
                        <a:rPr lang="en-US" sz="1100" b="0" i="0" u="none" strike="noStrike" dirty="0" err="1">
                          <a:latin typeface="+mn-lt"/>
                        </a:rPr>
                        <a:t>Aer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 </a:t>
                      </a:r>
                      <a:r>
                        <a:rPr lang="en-US" sz="1100" b="0" i="0" u="none" strike="noStrike" dirty="0" err="1">
                          <a:latin typeface="+mn-lt"/>
                        </a:rPr>
                        <a:t>Lingus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 share price from €0.73 to €0.72.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363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5.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Organizational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structure lacks key executive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positions.</a:t>
                      </a:r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0.07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0.28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0.07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0.14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363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6.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High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operating costs: fuel Costs itself rose 37% from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’10-’11.</a:t>
                      </a:r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0.06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96606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baseline="0" dirty="0" smtClean="0">
                          <a:latin typeface="+mn-lt"/>
                        </a:rPr>
                        <a:t>7.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Do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not offer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roundtrips.</a:t>
                      </a:r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0.07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332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8.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Debt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to equity ratio is 1.91 compared to .79 of the industry average.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0.04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6526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 smtClean="0">
                          <a:latin typeface="+mn-lt"/>
                        </a:rPr>
                        <a:t>9.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Earnings </a:t>
                      </a:r>
                      <a:r>
                        <a:rPr lang="en-US" sz="1100" b="0" i="0" u="none" strike="noStrike" dirty="0">
                          <a:latin typeface="+mn-lt"/>
                        </a:rPr>
                        <a:t>per share is only 25 Euro cents compare to main competitor Easy Jet at 52 Euro </a:t>
                      </a:r>
                      <a:r>
                        <a:rPr lang="en-US" sz="1100" b="0" i="0" u="none" strike="noStrike" dirty="0" smtClean="0">
                          <a:latin typeface="+mn-lt"/>
                        </a:rPr>
                        <a:t>cents.</a:t>
                      </a:r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0.05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0.15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0.1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0" i="0" u="none" strike="noStrike" dirty="0">
                          <a:latin typeface="+mn-lt"/>
                        </a:rPr>
                        <a:t>0.2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5681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1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3.08</a:t>
                      </a:r>
                    </a:p>
                  </a:txBody>
                  <a:tcPr marL="4241" marR="4241" marT="4241" marB="0" anchor="b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1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1.58</a:t>
                      </a:r>
                    </a:p>
                  </a:txBody>
                  <a:tcPr marL="4241" marR="4241" marT="4241" marB="0" anchor="b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100" b="1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2.78</a:t>
                      </a:r>
                    </a:p>
                  </a:txBody>
                  <a:tcPr marL="4241" marR="4241" marT="4241" marB="0" anchor="b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5638800" y="1194435"/>
          <a:ext cx="3352796" cy="177165"/>
        </p:xfrm>
        <a:graphic>
          <a:graphicData uri="http://schemas.openxmlformats.org/drawingml/2006/table">
            <a:tbl>
              <a:tblPr/>
              <a:tblGrid>
                <a:gridCol w="457198"/>
                <a:gridCol w="578708"/>
                <a:gridCol w="411892"/>
                <a:gridCol w="514864"/>
                <a:gridCol w="475736"/>
                <a:gridCol w="451020"/>
                <a:gridCol w="463378"/>
              </a:tblGrid>
              <a:tr h="1524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Weight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AS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TAS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AS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TAS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AS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TAS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6096000" y="609600"/>
          <a:ext cx="914400" cy="619125"/>
        </p:xfrm>
        <a:graphic>
          <a:graphicData uri="http://schemas.openxmlformats.org/drawingml/2006/table">
            <a:tbl>
              <a:tblPr/>
              <a:tblGrid>
                <a:gridCol w="914400"/>
              </a:tblGrid>
              <a:tr h="619125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Increase Online/Offline Advertising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7086600" y="685800"/>
          <a:ext cx="838200" cy="533400"/>
        </p:xfrm>
        <a:graphic>
          <a:graphicData uri="http://schemas.openxmlformats.org/drawingml/2006/table">
            <a:tbl>
              <a:tblPr/>
              <a:tblGrid>
                <a:gridCol w="838200"/>
              </a:tblGrid>
              <a:tr h="53340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Start Flying into </a:t>
                      </a:r>
                      <a:r>
                        <a:rPr lang="en-US" sz="1100" b="1" i="0" u="none" strike="noStrike" dirty="0" smtClean="0">
                          <a:latin typeface="+mn-lt"/>
                        </a:rPr>
                        <a:t>Primary </a:t>
                      </a:r>
                      <a:r>
                        <a:rPr lang="en-US" sz="1100" b="1" i="0" u="none" strike="noStrike" dirty="0">
                          <a:latin typeface="+mn-lt"/>
                        </a:rPr>
                        <a:t>Airports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8001000" y="685800"/>
          <a:ext cx="1143000" cy="512445"/>
        </p:xfrm>
        <a:graphic>
          <a:graphicData uri="http://schemas.openxmlformats.org/drawingml/2006/table">
            <a:tbl>
              <a:tblPr/>
              <a:tblGrid>
                <a:gridCol w="1143000"/>
              </a:tblGrid>
              <a:tr h="436245"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Increase </a:t>
                      </a:r>
                      <a:r>
                        <a:rPr lang="en-US" sz="1100" b="1" i="0" u="none" strike="noStrike" dirty="0" smtClean="0">
                          <a:latin typeface="+mn-lt"/>
                        </a:rPr>
                        <a:t>and</a:t>
                      </a:r>
                      <a:r>
                        <a:rPr lang="en-US" sz="1100" b="1" i="0" u="none" strike="noStrike" baseline="0" dirty="0" smtClean="0">
                          <a:latin typeface="+mn-lt"/>
                        </a:rPr>
                        <a:t> </a:t>
                      </a:r>
                      <a:r>
                        <a:rPr lang="en-US" sz="1100" b="1" i="0" u="none" strike="noStrike" dirty="0" smtClean="0">
                          <a:latin typeface="+mn-lt"/>
                        </a:rPr>
                        <a:t>Diversify </a:t>
                      </a:r>
                    </a:p>
                    <a:p>
                      <a:pPr algn="ctr" fontAlgn="b"/>
                      <a:r>
                        <a:rPr lang="en-US" sz="1100" b="1" i="0" u="none" strike="noStrike" dirty="0" smtClean="0">
                          <a:latin typeface="+mn-lt"/>
                        </a:rPr>
                        <a:t>Ancillary Services</a:t>
                      </a:r>
                      <a:endParaRPr lang="en-US" sz="1100" b="1" i="0" u="none" strike="noStrike" dirty="0">
                        <a:latin typeface="+mn-lt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0" y="685800"/>
            <a:ext cx="62188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/>
              <a:t>Quantitative Strategic Planning Matrix Cont’d…</a:t>
            </a:r>
            <a:endParaRPr lang="en-US" sz="2400" b="1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6553200" y="6492875"/>
            <a:ext cx="2133600" cy="365125"/>
          </a:xfrm>
        </p:spPr>
        <p:txBody>
          <a:bodyPr/>
          <a:lstStyle/>
          <a:p>
            <a:fld id="{4F83E011-B0C3-4FFB-90C7-83A2EC227448}" type="slidenum">
              <a:rPr lang="en-US" smtClean="0"/>
              <a:pPr/>
              <a:t>34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 smtClean="0"/>
              <a:t>Strategic Objective</a:t>
            </a:r>
            <a:endParaRPr lang="en-US" sz="3600" b="1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Market Penetration:</a:t>
            </a:r>
          </a:p>
          <a:p>
            <a:pPr lvl="1"/>
            <a:r>
              <a:rPr lang="en-US" dirty="0" smtClean="0"/>
              <a:t>Addition of Human Resources &amp; Marketing Divisions</a:t>
            </a:r>
          </a:p>
          <a:p>
            <a:pPr lvl="1"/>
            <a:r>
              <a:rPr lang="en-US" dirty="0" smtClean="0"/>
              <a:t>Increase Funds for Marketing/Advertising</a:t>
            </a:r>
          </a:p>
          <a:p>
            <a:pPr lvl="1"/>
            <a:endParaRPr lang="en-US" dirty="0"/>
          </a:p>
        </p:txBody>
      </p:sp>
      <p:pic>
        <p:nvPicPr>
          <p:cNvPr id="9" name="Content Placeholder 8" descr="oleary_michael_ryanair_boeing_737_engin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24400" y="1905000"/>
            <a:ext cx="4038600" cy="3181999"/>
          </a:xfr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35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/>
              <a:t>New Organizational Structure</a:t>
            </a:r>
            <a:endParaRPr lang="en-US" sz="3600" b="1" dirty="0"/>
          </a:p>
        </p:txBody>
      </p:sp>
      <p:pic>
        <p:nvPicPr>
          <p:cNvPr id="5" name="Picture 4" descr="ryanair organizational structur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6200" y="2240208"/>
            <a:ext cx="9067800" cy="2941392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36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Investment Figures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2 New Sectors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304800" y="2133600"/>
            <a:ext cx="4040188" cy="3951288"/>
          </a:xfrm>
        </p:spPr>
        <p:txBody>
          <a:bodyPr/>
          <a:lstStyle/>
          <a:p>
            <a:r>
              <a:rPr lang="en-US" dirty="0" smtClean="0"/>
              <a:t>Increasing from 8 to 10</a:t>
            </a:r>
          </a:p>
          <a:p>
            <a:r>
              <a:rPr lang="en-US" dirty="0" smtClean="0"/>
              <a:t>Each sector costs €47M in Staff Costs (376.1/8)</a:t>
            </a:r>
          </a:p>
          <a:p>
            <a:r>
              <a:rPr lang="en-US" dirty="0" smtClean="0"/>
              <a:t>€94M rough costs</a:t>
            </a:r>
          </a:p>
          <a:p>
            <a:r>
              <a:rPr lang="en-US" dirty="0" smtClean="0"/>
              <a:t>Estimated €110 for Projections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Increased Marketing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 smtClean="0"/>
              <a:t>60% increase in Marketing Expense from last year(2011)</a:t>
            </a:r>
          </a:p>
          <a:p>
            <a:r>
              <a:rPr lang="en-US" dirty="0" smtClean="0"/>
              <a:t>154.6</a:t>
            </a:r>
            <a:r>
              <a:rPr lang="en-US" dirty="0" smtClean="0">
                <a:sym typeface="Wingdings" pitchFamily="2" charset="2"/>
              </a:rPr>
              <a:t> 254.6  €100M increase</a:t>
            </a:r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37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295400" y="4800600"/>
            <a:ext cx="17849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Total Investment Costs: €210M  </a:t>
            </a:r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4953000" y="4800600"/>
            <a:ext cx="3505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*All Investment Costs will be funded from Cash Account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457200" y="685800"/>
            <a:ext cx="8229600" cy="731838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3 Year Goals</a:t>
            </a:r>
            <a:endParaRPr lang="en-US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2012</a:t>
            </a:r>
          </a:p>
          <a:p>
            <a:pPr lvl="1"/>
            <a:r>
              <a:rPr lang="en-US" sz="2400" dirty="0" smtClean="0"/>
              <a:t>Organize and Implement new Organization Structure</a:t>
            </a:r>
          </a:p>
          <a:p>
            <a:pPr lvl="1"/>
            <a:r>
              <a:rPr lang="en-US" sz="2400" dirty="0" smtClean="0"/>
              <a:t>Increase revenues from 2011 by 20%</a:t>
            </a:r>
            <a:r>
              <a:rPr lang="en-US" sz="2400" dirty="0" smtClean="0">
                <a:sym typeface="Wingdings" pitchFamily="2" charset="2"/>
              </a:rPr>
              <a:t> €4,355</a:t>
            </a:r>
          </a:p>
          <a:p>
            <a:r>
              <a:rPr lang="en-US" sz="2400" dirty="0" smtClean="0">
                <a:sym typeface="Wingdings" pitchFamily="2" charset="2"/>
              </a:rPr>
              <a:t>2013</a:t>
            </a:r>
          </a:p>
          <a:p>
            <a:pPr lvl="1"/>
            <a:r>
              <a:rPr lang="en-US" sz="2400" dirty="0" smtClean="0">
                <a:sym typeface="Wingdings" pitchFamily="2" charset="2"/>
              </a:rPr>
              <a:t>Increase revenues from 2012 by 25%€5,444</a:t>
            </a:r>
          </a:p>
          <a:p>
            <a:r>
              <a:rPr lang="en-US" sz="2400" dirty="0" smtClean="0">
                <a:sym typeface="Wingdings" pitchFamily="2" charset="2"/>
              </a:rPr>
              <a:t>2014</a:t>
            </a:r>
          </a:p>
          <a:p>
            <a:pPr lvl="1"/>
            <a:r>
              <a:rPr lang="en-US" sz="2400" dirty="0" smtClean="0">
                <a:sym typeface="Wingdings" pitchFamily="2" charset="2"/>
              </a:rPr>
              <a:t>Increased revenues from 2013 by 25% €6,805</a:t>
            </a:r>
          </a:p>
          <a:p>
            <a:pPr lvl="2"/>
            <a:r>
              <a:rPr lang="en-US" sz="2000" dirty="0" smtClean="0">
                <a:sym typeface="Wingdings" pitchFamily="2" charset="2"/>
              </a:rPr>
              <a:t>88% increase in revenues from 2011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38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 smtClean="0"/>
              <a:t>Strategic Implementation</a:t>
            </a:r>
            <a:endParaRPr lang="en-US" sz="3600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39</a:t>
            </a:fld>
            <a:endParaRPr lang="en-US" dirty="0"/>
          </a:p>
        </p:txBody>
      </p:sp>
      <p:pic>
        <p:nvPicPr>
          <p:cNvPr id="8" name="Picture 4" descr="http://blogs.crikey.com.au/planetalking/files/2012/12/OLeary-Milano-201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33600" y="1295400"/>
            <a:ext cx="5002530" cy="458724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 smtClean="0"/>
              <a:t>Projected Income Statement</a:t>
            </a:r>
            <a:endParaRPr lang="en-US" sz="3600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40</a:t>
            </a:fld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525" y="1181100"/>
            <a:ext cx="7854950" cy="491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57200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/>
              <a:t>Projected Balance Sheet</a:t>
            </a:r>
            <a:endParaRPr lang="en-US" sz="3600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41</a:t>
            </a:fld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" y="1371600"/>
            <a:ext cx="7772400" cy="483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/>
              <a:t>Projected Ratios</a:t>
            </a:r>
            <a:endParaRPr lang="en-US" sz="3600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42</a:t>
            </a:fld>
            <a:endParaRPr lang="en-US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457200" y="1752598"/>
          <a:ext cx="7391400" cy="3276602"/>
        </p:xfrm>
        <a:graphic>
          <a:graphicData uri="http://schemas.openxmlformats.org/drawingml/2006/table">
            <a:tbl>
              <a:tblPr/>
              <a:tblGrid>
                <a:gridCol w="4350966"/>
                <a:gridCol w="1782324"/>
                <a:gridCol w="1258110"/>
              </a:tblGrid>
              <a:tr h="234043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Liquidity Ratios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Ryanair (2011)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Projected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4043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Current Ratio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1.89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1.88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4043"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4043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Leverage Ratios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4043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Debt to Total Assets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0.66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0.63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4043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Debt to Equity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1.91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1.7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4043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Long-term Debt to Equity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1.29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1.15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4043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Effeciency</a:t>
                      </a:r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Ratios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4043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Total Assets Turn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0.42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0.49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4043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Profitability Ratios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4043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Operating Profit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14.20%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11.50%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4043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Net Profit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10.30%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8.40%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4043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ROA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4.40%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4.10%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4043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ROE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12.70%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11%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 smtClean="0"/>
              <a:t>Strategic Evaluation</a:t>
            </a:r>
            <a:endParaRPr lang="en-US" sz="3600" b="1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304800" y="1143000"/>
          <a:ext cx="8622157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0400"/>
                <a:gridCol w="1905000"/>
                <a:gridCol w="1371600"/>
                <a:gridCol w="2145157"/>
              </a:tblGrid>
              <a:tr h="473718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 smtClean="0"/>
                        <a:t>Areas</a:t>
                      </a:r>
                      <a:r>
                        <a:rPr lang="en-US" sz="1200" baseline="0" dirty="0" smtClean="0"/>
                        <a:t> of Objectives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 smtClean="0"/>
                        <a:t>Measure</a:t>
                      </a:r>
                      <a:r>
                        <a:rPr lang="en-US" sz="1200" baseline="0" dirty="0" smtClean="0"/>
                        <a:t> of Target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 smtClean="0"/>
                        <a:t>Time Expectation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 smtClean="0"/>
                        <a:t>Primary</a:t>
                      </a:r>
                      <a:r>
                        <a:rPr lang="en-US" sz="1200" baseline="0" dirty="0" smtClean="0"/>
                        <a:t> Responsibility</a:t>
                      </a:r>
                      <a:endParaRPr lang="en-US" sz="1200" dirty="0"/>
                    </a:p>
                  </a:txBody>
                  <a:tcPr anchor="ctr"/>
                </a:tc>
              </a:tr>
              <a:tr h="1051265">
                <a:tc>
                  <a:txBody>
                    <a:bodyPr/>
                    <a:lstStyle/>
                    <a:p>
                      <a:r>
                        <a:rPr lang="en-US" sz="1200" u="sng" dirty="0" smtClean="0"/>
                        <a:t>Customers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sz="1200" dirty="0" smtClean="0"/>
                        <a:t>Satisfaction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sz="1200" dirty="0" smtClean="0"/>
                        <a:t>Brand Identity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1.) Random Customer</a:t>
                      </a:r>
                      <a:r>
                        <a:rPr lang="en-US" sz="1200" baseline="0" dirty="0" smtClean="0"/>
                        <a:t> Survey with at Least 85% Satisfaction Rate</a:t>
                      </a:r>
                    </a:p>
                    <a:p>
                      <a:r>
                        <a:rPr lang="en-US" sz="1200" baseline="0" dirty="0" smtClean="0"/>
                        <a:t>2.) Industry Reports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 Yearly Evaluation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Caroline Green</a:t>
                      </a:r>
                    </a:p>
                    <a:p>
                      <a:r>
                        <a:rPr lang="en-US" sz="1200" dirty="0" smtClean="0"/>
                        <a:t>(Director of Customer Service)</a:t>
                      </a:r>
                      <a:endParaRPr lang="en-US" sz="1200" dirty="0"/>
                    </a:p>
                  </a:txBody>
                  <a:tcPr/>
                </a:tc>
              </a:tr>
              <a:tr h="1051265">
                <a:tc>
                  <a:txBody>
                    <a:bodyPr/>
                    <a:lstStyle/>
                    <a:p>
                      <a:r>
                        <a:rPr lang="en-US" sz="1200" u="sng" dirty="0" smtClean="0"/>
                        <a:t>Employees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sz="1200" u="none" dirty="0" smtClean="0"/>
                        <a:t>Quality</a:t>
                      </a:r>
                      <a:r>
                        <a:rPr lang="en-US" sz="1200" u="none" baseline="0" dirty="0" smtClean="0"/>
                        <a:t> and Service Training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sz="1200" u="none" baseline="0" dirty="0" smtClean="0"/>
                        <a:t>Employee Satisfaction</a:t>
                      </a:r>
                      <a:endParaRPr lang="en-US" sz="1200" u="none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1.) Online &amp;</a:t>
                      </a:r>
                      <a:r>
                        <a:rPr lang="en-US" sz="1200" baseline="0" dirty="0" smtClean="0"/>
                        <a:t> In Class Training</a:t>
                      </a:r>
                    </a:p>
                    <a:p>
                      <a:r>
                        <a:rPr lang="en-US" sz="1200" baseline="0" dirty="0" smtClean="0"/>
                        <a:t>2.) Employee Surveys (85%) through focus groups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Yearly Evaluation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Michael </a:t>
                      </a:r>
                      <a:r>
                        <a:rPr lang="en-US" sz="1200" dirty="0" err="1" smtClean="0"/>
                        <a:t>Cawley</a:t>
                      </a:r>
                      <a:endParaRPr lang="en-US" sz="1200" dirty="0" smtClean="0"/>
                    </a:p>
                    <a:p>
                      <a:r>
                        <a:rPr lang="en-US" sz="1200" dirty="0" smtClean="0"/>
                        <a:t>(Chief</a:t>
                      </a:r>
                      <a:r>
                        <a:rPr lang="en-US" sz="1200" baseline="0" dirty="0" smtClean="0"/>
                        <a:t> Operating Officer)</a:t>
                      </a:r>
                      <a:endParaRPr lang="en-US" sz="1200" dirty="0"/>
                    </a:p>
                  </a:txBody>
                  <a:tcPr/>
                </a:tc>
              </a:tr>
              <a:tr h="58403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None/>
                      </a:pPr>
                      <a:r>
                        <a:rPr lang="en-US" sz="1200" u="sng" dirty="0" smtClean="0"/>
                        <a:t>Marketing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sz="1200" u="none" dirty="0" smtClean="0"/>
                        <a:t>Number of Passengers</a:t>
                      </a:r>
                      <a:r>
                        <a:rPr lang="en-US" sz="1200" u="none" baseline="0" dirty="0" smtClean="0"/>
                        <a:t> </a:t>
                      </a:r>
                      <a:endParaRPr lang="en-US" sz="1200" u="none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1.)</a:t>
                      </a:r>
                      <a:r>
                        <a:rPr lang="en-US" sz="1200" baseline="0" dirty="0" smtClean="0"/>
                        <a:t> 2% Increase per year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Yearly Evaluation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Michael O’Leary</a:t>
                      </a:r>
                    </a:p>
                    <a:p>
                      <a:r>
                        <a:rPr lang="en-US" sz="1200" dirty="0" smtClean="0"/>
                        <a:t>(Chief Executive Officer)</a:t>
                      </a:r>
                      <a:endParaRPr lang="en-US" sz="1200" dirty="0"/>
                    </a:p>
                  </a:txBody>
                  <a:tcPr/>
                </a:tc>
              </a:tr>
              <a:tr h="817651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None/>
                      </a:pPr>
                      <a:r>
                        <a:rPr lang="en-US" sz="1200" u="sng" dirty="0" smtClean="0"/>
                        <a:t>Business</a:t>
                      </a:r>
                      <a:r>
                        <a:rPr lang="en-US" sz="1200" u="sng" baseline="0" dirty="0" smtClean="0"/>
                        <a:t> Ethics/Natural Environment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sz="1200" u="none" dirty="0" smtClean="0"/>
                        <a:t>Waste</a:t>
                      </a:r>
                      <a:r>
                        <a:rPr lang="en-US" sz="1200" u="none" baseline="0" dirty="0" smtClean="0"/>
                        <a:t> Reduction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sz="1200" u="none" baseline="0" dirty="0" smtClean="0"/>
                        <a:t>Ethics Training</a:t>
                      </a:r>
                      <a:endParaRPr lang="en-US" sz="1200" u="none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1.) Upkeep on fleet</a:t>
                      </a:r>
                      <a:r>
                        <a:rPr lang="en-US" sz="1200" baseline="0" dirty="0" smtClean="0"/>
                        <a:t> maintenance </a:t>
                      </a:r>
                    </a:p>
                    <a:p>
                      <a:r>
                        <a:rPr lang="en-US" sz="1200" baseline="0" dirty="0" smtClean="0"/>
                        <a:t>2.) Employee Workshops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Quarterly Evaluation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Michael</a:t>
                      </a:r>
                      <a:r>
                        <a:rPr lang="en-US" sz="1200" baseline="0" dirty="0" smtClean="0"/>
                        <a:t> Hickey</a:t>
                      </a:r>
                    </a:p>
                    <a:p>
                      <a:r>
                        <a:rPr lang="en-US" sz="1200" baseline="0" dirty="0" smtClean="0"/>
                        <a:t>(Director of Engineering)</a:t>
                      </a:r>
                      <a:endParaRPr lang="en-US" sz="1200" dirty="0"/>
                    </a:p>
                  </a:txBody>
                  <a:tcPr/>
                </a:tc>
              </a:tr>
              <a:tr h="1051265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None/>
                      </a:pPr>
                      <a:r>
                        <a:rPr lang="en-US" sz="1200" u="sng" dirty="0" smtClean="0"/>
                        <a:t>Financial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sz="1200" u="none" dirty="0" smtClean="0"/>
                        <a:t>Revenues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sz="1200" u="none" dirty="0" smtClean="0"/>
                        <a:t>Ratio</a:t>
                      </a:r>
                      <a:r>
                        <a:rPr lang="en-US" sz="1200" u="none" baseline="0" dirty="0" smtClean="0"/>
                        <a:t> Analysis</a:t>
                      </a:r>
                      <a:endParaRPr lang="en-US" sz="1200" u="none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1.) Year 1 20%, Year</a:t>
                      </a:r>
                      <a:r>
                        <a:rPr lang="en-US" sz="1200" baseline="0" dirty="0" smtClean="0"/>
                        <a:t> 2&amp;3 25% per year</a:t>
                      </a:r>
                    </a:p>
                    <a:p>
                      <a:r>
                        <a:rPr lang="en-US" sz="1200" baseline="0" dirty="0" smtClean="0"/>
                        <a:t>2.) Better than Main Competitors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Yearly Evaluation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Howard Miller</a:t>
                      </a:r>
                    </a:p>
                    <a:p>
                      <a:r>
                        <a:rPr lang="en-US" sz="1200" dirty="0" smtClean="0"/>
                        <a:t>(Chief Financial Officer)</a:t>
                      </a:r>
                      <a:endParaRPr lang="en-US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43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static2.businessinsider.com/image/4eebc9c46bb3f7767200001a-590/at-a-press-conference-in-germany-on-march-23-20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19400" y="1219200"/>
            <a:ext cx="3648075" cy="5086351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/>
              <a:t>Ryanair Update</a:t>
            </a:r>
            <a:endParaRPr lang="en-US" sz="3600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44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Stock Performance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45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066800" y="1524000"/>
            <a:ext cx="7086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49% Increase in Stock Price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9150" y="1824831"/>
            <a:ext cx="7505700" cy="407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Ryanair Update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46</a:t>
            </a:fld>
            <a:endParaRPr lang="en-US" dirty="0"/>
          </a:p>
        </p:txBody>
      </p:sp>
      <p:pic>
        <p:nvPicPr>
          <p:cNvPr id="716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10200" y="3352800"/>
            <a:ext cx="3990975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457200" y="1676400"/>
            <a:ext cx="42672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1400" dirty="0" smtClean="0"/>
              <a:t>Ryanair named Europe's Greenest and Most Efficient Airline</a:t>
            </a:r>
          </a:p>
          <a:p>
            <a:pPr>
              <a:buFont typeface="Arial" pitchFamily="34" charset="0"/>
              <a:buChar char="•"/>
            </a:pPr>
            <a:endParaRPr lang="en-US" sz="1400" dirty="0" smtClean="0"/>
          </a:p>
          <a:p>
            <a:pPr>
              <a:buFont typeface="Arial" pitchFamily="34" charset="0"/>
              <a:buChar char="•"/>
            </a:pPr>
            <a:r>
              <a:rPr lang="en-US" sz="1400" dirty="0" smtClean="0"/>
              <a:t> #1 In European Airline Traffic 79M</a:t>
            </a:r>
          </a:p>
          <a:p>
            <a:pPr>
              <a:buFont typeface="Arial" pitchFamily="34" charset="0"/>
              <a:buChar char="•"/>
            </a:pPr>
            <a:r>
              <a:rPr lang="en-US" sz="1400" dirty="0" smtClean="0"/>
              <a:t>93% on time Arrival Rates; Closest competitor Lufthansa at 85%</a:t>
            </a:r>
          </a:p>
          <a:p>
            <a:pPr>
              <a:buFont typeface="Arial" pitchFamily="34" charset="0"/>
              <a:buChar char="•"/>
            </a:pPr>
            <a:r>
              <a:rPr lang="en-US" sz="1400" dirty="0" smtClean="0"/>
              <a:t>Expanded from 44 bases to 57 bases; 1,500+ routes from 1,200</a:t>
            </a:r>
          </a:p>
          <a:p>
            <a:pPr>
              <a:buFont typeface="Arial" pitchFamily="34" charset="0"/>
              <a:buChar char="•"/>
            </a:pPr>
            <a:endParaRPr lang="en-US" sz="1400" dirty="0"/>
          </a:p>
        </p:txBody>
      </p:sp>
      <p:pic>
        <p:nvPicPr>
          <p:cNvPr id="716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" y="3733800"/>
            <a:ext cx="3886200" cy="2808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68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76800" y="1143000"/>
            <a:ext cx="3962400" cy="2232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 smtClean="0"/>
              <a:t>References</a:t>
            </a:r>
            <a:endParaRPr lang="en-US" sz="3600" b="1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sz="2500" dirty="0" smtClean="0"/>
              <a:t>Ryanair. Securities Exchange </a:t>
            </a:r>
            <a:r>
              <a:rPr lang="en-US" sz="2500" dirty="0" err="1" smtClean="0"/>
              <a:t>Commision</a:t>
            </a:r>
            <a:r>
              <a:rPr lang="en-US" sz="2500" dirty="0" smtClean="0"/>
              <a:t>, (2011). </a:t>
            </a:r>
            <a:r>
              <a:rPr lang="en-US" sz="2500" i="1" dirty="0" smtClean="0"/>
              <a:t>Form 20f</a:t>
            </a:r>
            <a:r>
              <a:rPr lang="en-US" sz="2500" dirty="0" smtClean="0"/>
              <a:t> (0 - 29304). Retrieved from Ryanair website: http://www.ryanair.com/doc/investor/2011/20F_2011.pdf</a:t>
            </a:r>
          </a:p>
          <a:p>
            <a:pPr>
              <a:buNone/>
            </a:pPr>
            <a:endParaRPr lang="en-US" sz="2500" dirty="0" smtClean="0"/>
          </a:p>
          <a:p>
            <a:r>
              <a:rPr lang="en-US" sz="2500" dirty="0" smtClean="0"/>
              <a:t>Ryanair. (2011). </a:t>
            </a:r>
            <a:r>
              <a:rPr lang="en-US" sz="2500" i="1" dirty="0" smtClean="0"/>
              <a:t>Annual report</a:t>
            </a:r>
            <a:r>
              <a:rPr lang="en-US" sz="2500" dirty="0" smtClean="0"/>
              <a:t>. Retrieved from Ryanair website: http://www.ryanair.com/doc/investor/2011/Annual_Report_2011_Final.pdf</a:t>
            </a:r>
          </a:p>
          <a:p>
            <a:pPr>
              <a:buNone/>
            </a:pPr>
            <a:endParaRPr lang="en-US" sz="2500" dirty="0" smtClean="0"/>
          </a:p>
          <a:p>
            <a:r>
              <a:rPr lang="en-US" sz="2500" dirty="0" smtClean="0"/>
              <a:t>CAPA. (June, 2009 03). </a:t>
            </a:r>
            <a:r>
              <a:rPr lang="en-US" sz="2500" i="1" dirty="0" smtClean="0"/>
              <a:t>Ryanair </a:t>
            </a:r>
            <a:r>
              <a:rPr lang="en-US" sz="2500" i="1" dirty="0" err="1" smtClean="0"/>
              <a:t>swot</a:t>
            </a:r>
            <a:r>
              <a:rPr lang="en-US" sz="2500" i="1" dirty="0" smtClean="0"/>
              <a:t> analysis: Addicted to growth, a great model for bad times</a:t>
            </a:r>
            <a:r>
              <a:rPr lang="en-US" sz="2500" dirty="0" smtClean="0"/>
              <a:t>. Retrieved from </a:t>
            </a:r>
            <a:r>
              <a:rPr lang="en-US" sz="2500" dirty="0" smtClean="0">
                <a:hlinkClick r:id="rId2"/>
              </a:rPr>
              <a:t>http://centreforaviation.com/analysis/ryanair-swot-analysis-addicted-to-growth-a-great-model-for-bad-times-7633</a:t>
            </a:r>
            <a:endParaRPr lang="en-US" sz="2500" dirty="0" smtClean="0"/>
          </a:p>
          <a:p>
            <a:pPr>
              <a:buNone/>
            </a:pPr>
            <a:r>
              <a:rPr lang="en-US" sz="2500" dirty="0" smtClean="0"/>
              <a:t> </a:t>
            </a:r>
          </a:p>
          <a:p>
            <a:r>
              <a:rPr lang="en-US" sz="2500" i="1" dirty="0" smtClean="0"/>
              <a:t>Major opportunities remain in </a:t>
            </a:r>
            <a:r>
              <a:rPr lang="en-US" sz="2500" i="1" dirty="0" err="1" smtClean="0"/>
              <a:t>europe-ryanair</a:t>
            </a:r>
            <a:r>
              <a:rPr lang="en-US" sz="2500" i="1" dirty="0" smtClean="0"/>
              <a:t> route director</a:t>
            </a:r>
            <a:r>
              <a:rPr lang="en-US" sz="2500" dirty="0" smtClean="0"/>
              <a:t>. (November, 2010 11). Retrieved from http://www.routesonline.com/news/29/breaking-news/97447/amajor-opportunities-remain-in-europea-a-ryanair-route-director/ </a:t>
            </a:r>
          </a:p>
          <a:p>
            <a:r>
              <a:rPr lang="en-US" sz="2500" dirty="0" smtClean="0"/>
              <a:t>CAPA (June, 2008 08). </a:t>
            </a:r>
            <a:r>
              <a:rPr lang="en-US" sz="2500" i="1" dirty="0" smtClean="0"/>
              <a:t>Delta now world’s largest carrier; </a:t>
            </a:r>
            <a:r>
              <a:rPr lang="en-US" sz="2500" i="1" dirty="0" err="1" smtClean="0"/>
              <a:t>ryanair</a:t>
            </a:r>
            <a:r>
              <a:rPr lang="en-US" sz="2500" i="1" dirty="0" smtClean="0"/>
              <a:t> stays top international airline</a:t>
            </a:r>
            <a:r>
              <a:rPr lang="en-US" sz="2500" dirty="0" smtClean="0"/>
              <a:t>. Retrieved from http://centreforaviation.com/analysis/delta-now-worlds-largest-carrier-ryanair-stays-top-international-airline-53030 </a:t>
            </a:r>
          </a:p>
          <a:p>
            <a:pPr>
              <a:buNone/>
            </a:pPr>
            <a:r>
              <a:rPr lang="en-US" sz="2500" dirty="0" smtClean="0"/>
              <a:t> </a:t>
            </a:r>
          </a:p>
          <a:p>
            <a:r>
              <a:rPr lang="en-US" sz="2500" dirty="0" smtClean="0"/>
              <a:t>David, F. (2013). </a:t>
            </a:r>
            <a:r>
              <a:rPr lang="en-US" sz="2500" i="1" dirty="0" smtClean="0"/>
              <a:t>Strategic management: Ryanair holdings case</a:t>
            </a:r>
            <a:r>
              <a:rPr lang="en-US" sz="2500" dirty="0" smtClean="0"/>
              <a:t>. (14th ed., pp. 111-122). Upper Saddle River, New Jersey: Prentice Hall.</a:t>
            </a:r>
            <a:r>
              <a:rPr lang="en-US" sz="2500" u="sng" dirty="0" smtClean="0"/>
              <a:t> </a:t>
            </a:r>
            <a:endParaRPr lang="en-US" sz="2500" dirty="0" smtClean="0"/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3E011-B0C3-4FFB-90C7-83A2EC227448}" type="slidenum">
              <a:rPr lang="en-US" smtClean="0"/>
              <a:pPr/>
              <a:t>47</a:t>
            </a:fld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1378</TotalTime>
  <Words>4512</Words>
  <Application>Microsoft Office PowerPoint</Application>
  <PresentationFormat>On-screen Show (4:3)</PresentationFormat>
  <Paragraphs>1378</Paragraphs>
  <Slides>47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1" baseType="lpstr">
      <vt:lpstr>Arial</vt:lpstr>
      <vt:lpstr>Calibri</vt:lpstr>
      <vt:lpstr>Wingdings</vt:lpstr>
      <vt:lpstr>Office Theme</vt:lpstr>
      <vt:lpstr>PowerPoint Presentation</vt:lpstr>
      <vt:lpstr>Overview</vt:lpstr>
      <vt:lpstr>Ryanair History</vt:lpstr>
      <vt:lpstr>PowerPoint Presentation</vt:lpstr>
      <vt:lpstr>Existing Strategy, Vision, and Mission</vt:lpstr>
      <vt:lpstr>New Vision</vt:lpstr>
      <vt:lpstr>New Mission</vt:lpstr>
      <vt:lpstr>External Audit</vt:lpstr>
      <vt:lpstr>Industry Analysis</vt:lpstr>
      <vt:lpstr>Cost Comparison</vt:lpstr>
      <vt:lpstr>Opportunities</vt:lpstr>
      <vt:lpstr>Threats</vt:lpstr>
      <vt:lpstr>Threats Cont’d…</vt:lpstr>
      <vt:lpstr>External Factor Evaluation (EFE)</vt:lpstr>
      <vt:lpstr>PowerPoint Presentation</vt:lpstr>
      <vt:lpstr>Internal Audit</vt:lpstr>
      <vt:lpstr>Organizational Structure</vt:lpstr>
      <vt:lpstr>PowerPoint Presentation</vt:lpstr>
      <vt:lpstr>PowerPoint Presentation</vt:lpstr>
      <vt:lpstr>PowerPoint Presentation</vt:lpstr>
      <vt:lpstr>PowerPoint Presentation</vt:lpstr>
      <vt:lpstr>Strengths</vt:lpstr>
      <vt:lpstr>Weaknesses</vt:lpstr>
      <vt:lpstr>PowerPoint Presentation</vt:lpstr>
      <vt:lpstr>PowerPoint Presentation</vt:lpstr>
      <vt:lpstr>SWOT Matrix</vt:lpstr>
      <vt:lpstr>SWOT Matrix Cont’d…</vt:lpstr>
      <vt:lpstr>Space Matrix</vt:lpstr>
      <vt:lpstr>PowerPoint Presentation</vt:lpstr>
      <vt:lpstr>Grand Strategy Matrix</vt:lpstr>
      <vt:lpstr>Matrix Analysis</vt:lpstr>
      <vt:lpstr>Possible Strategies</vt:lpstr>
      <vt:lpstr>PowerPoint Presentation</vt:lpstr>
      <vt:lpstr>PowerPoint Presentation</vt:lpstr>
      <vt:lpstr>Strategic Objective</vt:lpstr>
      <vt:lpstr>New Organizational Structure</vt:lpstr>
      <vt:lpstr>Investment Figures</vt:lpstr>
      <vt:lpstr>3 Year Goals</vt:lpstr>
      <vt:lpstr>Strategic Implementation</vt:lpstr>
      <vt:lpstr>Projected Income Statement</vt:lpstr>
      <vt:lpstr>Projected Balance Sheet</vt:lpstr>
      <vt:lpstr>Projected Ratios</vt:lpstr>
      <vt:lpstr>Strategic Evaluation</vt:lpstr>
      <vt:lpstr>Ryanair Update</vt:lpstr>
      <vt:lpstr>Stock Performance</vt:lpstr>
      <vt:lpstr>Ryanair Update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Ryanair</dc:title>
  <dc:creator>allie</dc:creator>
  <cp:lastModifiedBy>L0237_User</cp:lastModifiedBy>
  <cp:revision>315</cp:revision>
  <dcterms:created xsi:type="dcterms:W3CDTF">2013-04-11T22:33:35Z</dcterms:created>
  <dcterms:modified xsi:type="dcterms:W3CDTF">2017-02-16T11:11:04Z</dcterms:modified>
</cp:coreProperties>
</file>