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4BBA78-987B-6C56-C6B5-9574E583CF80}" v="80" dt="2025-05-18T20:41:39.9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4EDFC21-8F05-4A35-92CF-0094CD5F9E8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AF25633-A624-467D-98A8-7732C0E01046}">
      <dgm:prSet/>
      <dgm:spPr/>
      <dgm:t>
        <a:bodyPr/>
        <a:lstStyle/>
        <a:p>
          <a:r>
            <a:rPr lang="en-GB"/>
            <a:t>Aristotle (2018). The Art of Rhetoric. Oxford University Press. </a:t>
          </a:r>
          <a:endParaRPr lang="en-US"/>
        </a:p>
      </dgm:t>
    </dgm:pt>
    <dgm:pt modelId="{2D5B6244-3A4E-4B17-B572-F45DCF77C9F4}" type="parTrans" cxnId="{0918E9E2-2F33-429B-B9BB-3A9671371E5F}">
      <dgm:prSet/>
      <dgm:spPr/>
      <dgm:t>
        <a:bodyPr/>
        <a:lstStyle/>
        <a:p>
          <a:endParaRPr lang="en-US"/>
        </a:p>
      </dgm:t>
    </dgm:pt>
    <dgm:pt modelId="{B3F43B49-122E-4150-B2A0-C1310D00C030}" type="sibTrans" cxnId="{0918E9E2-2F33-429B-B9BB-3A9671371E5F}">
      <dgm:prSet/>
      <dgm:spPr/>
      <dgm:t>
        <a:bodyPr/>
        <a:lstStyle/>
        <a:p>
          <a:endParaRPr lang="en-US"/>
        </a:p>
      </dgm:t>
    </dgm:pt>
    <dgm:pt modelId="{9F341AC1-9309-4B25-88E9-65969A8375D0}">
      <dgm:prSet/>
      <dgm:spPr/>
      <dgm:t>
        <a:bodyPr/>
        <a:lstStyle/>
        <a:p>
          <a:r>
            <a:rPr lang="en-GB"/>
            <a:t>Kolb, D. (2014). Experiential learning: Experience as the source of learning and development. 2nd ed. Upper Saddle River, New Jersey: Pearson Education, Inc. </a:t>
          </a:r>
          <a:endParaRPr lang="en-US"/>
        </a:p>
      </dgm:t>
    </dgm:pt>
    <dgm:pt modelId="{D534233A-CCDC-4E15-AE68-D63848B0E700}" type="parTrans" cxnId="{AA0E8493-7702-4FE6-A2DA-786F5B5B7C6A}">
      <dgm:prSet/>
      <dgm:spPr/>
      <dgm:t>
        <a:bodyPr/>
        <a:lstStyle/>
        <a:p>
          <a:endParaRPr lang="en-US"/>
        </a:p>
      </dgm:t>
    </dgm:pt>
    <dgm:pt modelId="{AD32597E-179E-40BE-82DC-B99DD90EAF87}" type="sibTrans" cxnId="{AA0E8493-7702-4FE6-A2DA-786F5B5B7C6A}">
      <dgm:prSet/>
      <dgm:spPr/>
      <dgm:t>
        <a:bodyPr/>
        <a:lstStyle/>
        <a:p>
          <a:endParaRPr lang="en-US"/>
        </a:p>
      </dgm:t>
    </dgm:pt>
    <dgm:pt modelId="{A01F47B1-D987-49D1-B4DF-8E7A29DF2552}">
      <dgm:prSet/>
      <dgm:spPr/>
      <dgm:t>
        <a:bodyPr/>
        <a:lstStyle/>
        <a:p>
          <a:r>
            <a:rPr lang="en-GB"/>
            <a:t>Honey, P. and Mumford, A. (2009). The Learning Styles Helper’s Guide. Maidenhead: Peter Honey Publications Ltd. </a:t>
          </a:r>
          <a:endParaRPr lang="en-US"/>
        </a:p>
      </dgm:t>
    </dgm:pt>
    <dgm:pt modelId="{0EC1A66A-9452-4163-9960-0E28AB165367}" type="parTrans" cxnId="{BA5991FD-6BA5-46B6-92A0-1570FB3793F2}">
      <dgm:prSet/>
      <dgm:spPr/>
      <dgm:t>
        <a:bodyPr/>
        <a:lstStyle/>
        <a:p>
          <a:endParaRPr lang="en-US"/>
        </a:p>
      </dgm:t>
    </dgm:pt>
    <dgm:pt modelId="{45B3C396-BDCA-41B7-8B6C-6B75FEA577A4}" type="sibTrans" cxnId="{BA5991FD-6BA5-46B6-92A0-1570FB3793F2}">
      <dgm:prSet/>
      <dgm:spPr/>
      <dgm:t>
        <a:bodyPr/>
        <a:lstStyle/>
        <a:p>
          <a:endParaRPr lang="en-US"/>
        </a:p>
      </dgm:t>
    </dgm:pt>
    <dgm:pt modelId="{1C30AA39-6B23-4719-A7A3-2B354470033C}" type="pres">
      <dgm:prSet presAssocID="{04EDFC21-8F05-4A35-92CF-0094CD5F9E8F}" presName="root" presStyleCnt="0">
        <dgm:presLayoutVars>
          <dgm:dir/>
          <dgm:resizeHandles val="exact"/>
        </dgm:presLayoutVars>
      </dgm:prSet>
      <dgm:spPr/>
    </dgm:pt>
    <dgm:pt modelId="{91EA3AC9-3879-433E-A4FD-0CD93DCB062D}" type="pres">
      <dgm:prSet presAssocID="{5AF25633-A624-467D-98A8-7732C0E01046}" presName="compNode" presStyleCnt="0"/>
      <dgm:spPr/>
    </dgm:pt>
    <dgm:pt modelId="{046C01C4-BA4E-4869-95B8-38D6DAE8BE80}" type="pres">
      <dgm:prSet presAssocID="{5AF25633-A624-467D-98A8-7732C0E01046}" presName="bgRect" presStyleLbl="bgShp" presStyleIdx="0" presStyleCnt="3"/>
      <dgm:spPr/>
    </dgm:pt>
    <dgm:pt modelId="{0E540243-CF77-4B34-B040-E4F4E4741032}" type="pres">
      <dgm:prSet presAssocID="{5AF25633-A624-467D-98A8-7732C0E0104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DB7F5DAE-00E9-4D96-B102-CFE2A98BABB8}" type="pres">
      <dgm:prSet presAssocID="{5AF25633-A624-467D-98A8-7732C0E01046}" presName="spaceRect" presStyleCnt="0"/>
      <dgm:spPr/>
    </dgm:pt>
    <dgm:pt modelId="{5ABBC458-51C2-4459-9931-1CD716FE3676}" type="pres">
      <dgm:prSet presAssocID="{5AF25633-A624-467D-98A8-7732C0E01046}" presName="parTx" presStyleLbl="revTx" presStyleIdx="0" presStyleCnt="3">
        <dgm:presLayoutVars>
          <dgm:chMax val="0"/>
          <dgm:chPref val="0"/>
        </dgm:presLayoutVars>
      </dgm:prSet>
      <dgm:spPr/>
    </dgm:pt>
    <dgm:pt modelId="{2887C822-1334-4BAF-99A1-E76C32429A87}" type="pres">
      <dgm:prSet presAssocID="{B3F43B49-122E-4150-B2A0-C1310D00C030}" presName="sibTrans" presStyleCnt="0"/>
      <dgm:spPr/>
    </dgm:pt>
    <dgm:pt modelId="{567B852B-120C-4033-A8EE-6BA1098380E7}" type="pres">
      <dgm:prSet presAssocID="{9F341AC1-9309-4B25-88E9-65969A8375D0}" presName="compNode" presStyleCnt="0"/>
      <dgm:spPr/>
    </dgm:pt>
    <dgm:pt modelId="{F8DD216E-80F2-41C4-A031-01B0305B88BB}" type="pres">
      <dgm:prSet presAssocID="{9F341AC1-9309-4B25-88E9-65969A8375D0}" presName="bgRect" presStyleLbl="bgShp" presStyleIdx="1" presStyleCnt="3"/>
      <dgm:spPr/>
    </dgm:pt>
    <dgm:pt modelId="{53076998-CBCB-40E9-BE7B-BEDD20691AC2}" type="pres">
      <dgm:prSet presAssocID="{9F341AC1-9309-4B25-88E9-65969A8375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665DAAB-8EB8-477A-9F00-FEDAC4B7A78B}" type="pres">
      <dgm:prSet presAssocID="{9F341AC1-9309-4B25-88E9-65969A8375D0}" presName="spaceRect" presStyleCnt="0"/>
      <dgm:spPr/>
    </dgm:pt>
    <dgm:pt modelId="{C853A073-727C-440E-9DB5-11FA3AF92E08}" type="pres">
      <dgm:prSet presAssocID="{9F341AC1-9309-4B25-88E9-65969A8375D0}" presName="parTx" presStyleLbl="revTx" presStyleIdx="1" presStyleCnt="3">
        <dgm:presLayoutVars>
          <dgm:chMax val="0"/>
          <dgm:chPref val="0"/>
        </dgm:presLayoutVars>
      </dgm:prSet>
      <dgm:spPr/>
    </dgm:pt>
    <dgm:pt modelId="{C0DE3B17-EA1D-4F94-8FA7-E9CFA6246890}" type="pres">
      <dgm:prSet presAssocID="{AD32597E-179E-40BE-82DC-B99DD90EAF87}" presName="sibTrans" presStyleCnt="0"/>
      <dgm:spPr/>
    </dgm:pt>
    <dgm:pt modelId="{FA1DD329-0E57-4930-8634-3A53DD0A68F3}" type="pres">
      <dgm:prSet presAssocID="{A01F47B1-D987-49D1-B4DF-8E7A29DF2552}" presName="compNode" presStyleCnt="0"/>
      <dgm:spPr/>
    </dgm:pt>
    <dgm:pt modelId="{C1393C10-432E-46B8-948C-BC9A5B8C3366}" type="pres">
      <dgm:prSet presAssocID="{A01F47B1-D987-49D1-B4DF-8E7A29DF2552}" presName="bgRect" presStyleLbl="bgShp" presStyleIdx="2" presStyleCnt="3"/>
      <dgm:spPr/>
    </dgm:pt>
    <dgm:pt modelId="{9961E9FD-11FD-4978-BE00-CC87EF3E8D32}" type="pres">
      <dgm:prSet presAssocID="{A01F47B1-D987-49D1-B4DF-8E7A29DF255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ee with hive"/>
        </a:ext>
      </dgm:extLst>
    </dgm:pt>
    <dgm:pt modelId="{5E2DD80A-C81E-4B66-9298-E9E2AEC0EF42}" type="pres">
      <dgm:prSet presAssocID="{A01F47B1-D987-49D1-B4DF-8E7A29DF2552}" presName="spaceRect" presStyleCnt="0"/>
      <dgm:spPr/>
    </dgm:pt>
    <dgm:pt modelId="{419ACDF6-D8D2-464D-B217-79C62C0E658A}" type="pres">
      <dgm:prSet presAssocID="{A01F47B1-D987-49D1-B4DF-8E7A29DF2552}" presName="parTx" presStyleLbl="revTx" presStyleIdx="2" presStyleCnt="3">
        <dgm:presLayoutVars>
          <dgm:chMax val="0"/>
          <dgm:chPref val="0"/>
        </dgm:presLayoutVars>
      </dgm:prSet>
      <dgm:spPr/>
    </dgm:pt>
  </dgm:ptLst>
  <dgm:cxnLst>
    <dgm:cxn modelId="{CCF0FB08-1FE9-4DA0-B9C3-4D2D8AE1A315}" type="presOf" srcId="{9F341AC1-9309-4B25-88E9-65969A8375D0}" destId="{C853A073-727C-440E-9DB5-11FA3AF92E08}" srcOrd="0" destOrd="0" presId="urn:microsoft.com/office/officeart/2018/2/layout/IconVerticalSolidList"/>
    <dgm:cxn modelId="{12D02F3B-623C-49F3-B2CB-1423A277BCC5}" type="presOf" srcId="{A01F47B1-D987-49D1-B4DF-8E7A29DF2552}" destId="{419ACDF6-D8D2-464D-B217-79C62C0E658A}" srcOrd="0" destOrd="0" presId="urn:microsoft.com/office/officeart/2018/2/layout/IconVerticalSolidList"/>
    <dgm:cxn modelId="{B2956F64-9793-4672-90C6-9EE9C1AC9A2C}" type="presOf" srcId="{5AF25633-A624-467D-98A8-7732C0E01046}" destId="{5ABBC458-51C2-4459-9931-1CD716FE3676}" srcOrd="0" destOrd="0" presId="urn:microsoft.com/office/officeart/2018/2/layout/IconVerticalSolidList"/>
    <dgm:cxn modelId="{EC5F517E-3852-4F14-B090-752103B50C62}" type="presOf" srcId="{04EDFC21-8F05-4A35-92CF-0094CD5F9E8F}" destId="{1C30AA39-6B23-4719-A7A3-2B354470033C}" srcOrd="0" destOrd="0" presId="urn:microsoft.com/office/officeart/2018/2/layout/IconVerticalSolidList"/>
    <dgm:cxn modelId="{AA0E8493-7702-4FE6-A2DA-786F5B5B7C6A}" srcId="{04EDFC21-8F05-4A35-92CF-0094CD5F9E8F}" destId="{9F341AC1-9309-4B25-88E9-65969A8375D0}" srcOrd="1" destOrd="0" parTransId="{D534233A-CCDC-4E15-AE68-D63848B0E700}" sibTransId="{AD32597E-179E-40BE-82DC-B99DD90EAF87}"/>
    <dgm:cxn modelId="{0918E9E2-2F33-429B-B9BB-3A9671371E5F}" srcId="{04EDFC21-8F05-4A35-92CF-0094CD5F9E8F}" destId="{5AF25633-A624-467D-98A8-7732C0E01046}" srcOrd="0" destOrd="0" parTransId="{2D5B6244-3A4E-4B17-B572-F45DCF77C9F4}" sibTransId="{B3F43B49-122E-4150-B2A0-C1310D00C030}"/>
    <dgm:cxn modelId="{BA5991FD-6BA5-46B6-92A0-1570FB3793F2}" srcId="{04EDFC21-8F05-4A35-92CF-0094CD5F9E8F}" destId="{A01F47B1-D987-49D1-B4DF-8E7A29DF2552}" srcOrd="2" destOrd="0" parTransId="{0EC1A66A-9452-4163-9960-0E28AB165367}" sibTransId="{45B3C396-BDCA-41B7-8B6C-6B75FEA577A4}"/>
    <dgm:cxn modelId="{2CF034EE-E0FB-423E-9EB2-F60DA9378E6D}" type="presParOf" srcId="{1C30AA39-6B23-4719-A7A3-2B354470033C}" destId="{91EA3AC9-3879-433E-A4FD-0CD93DCB062D}" srcOrd="0" destOrd="0" presId="urn:microsoft.com/office/officeart/2018/2/layout/IconVerticalSolidList"/>
    <dgm:cxn modelId="{63ACFA77-B140-4EF0-9B22-54656CC22C3D}" type="presParOf" srcId="{91EA3AC9-3879-433E-A4FD-0CD93DCB062D}" destId="{046C01C4-BA4E-4869-95B8-38D6DAE8BE80}" srcOrd="0" destOrd="0" presId="urn:microsoft.com/office/officeart/2018/2/layout/IconVerticalSolidList"/>
    <dgm:cxn modelId="{53F272D6-C007-4CAA-B6B3-78B00CBBD61B}" type="presParOf" srcId="{91EA3AC9-3879-433E-A4FD-0CD93DCB062D}" destId="{0E540243-CF77-4B34-B040-E4F4E4741032}" srcOrd="1" destOrd="0" presId="urn:microsoft.com/office/officeart/2018/2/layout/IconVerticalSolidList"/>
    <dgm:cxn modelId="{B6343A32-079B-450A-B83A-BD8C5B006949}" type="presParOf" srcId="{91EA3AC9-3879-433E-A4FD-0CD93DCB062D}" destId="{DB7F5DAE-00E9-4D96-B102-CFE2A98BABB8}" srcOrd="2" destOrd="0" presId="urn:microsoft.com/office/officeart/2018/2/layout/IconVerticalSolidList"/>
    <dgm:cxn modelId="{12C9F3D4-B142-48B6-A853-F1E61A5EEB9D}" type="presParOf" srcId="{91EA3AC9-3879-433E-A4FD-0CD93DCB062D}" destId="{5ABBC458-51C2-4459-9931-1CD716FE3676}" srcOrd="3" destOrd="0" presId="urn:microsoft.com/office/officeart/2018/2/layout/IconVerticalSolidList"/>
    <dgm:cxn modelId="{F3364054-29B7-408C-9E94-45137FE17BAF}" type="presParOf" srcId="{1C30AA39-6B23-4719-A7A3-2B354470033C}" destId="{2887C822-1334-4BAF-99A1-E76C32429A87}" srcOrd="1" destOrd="0" presId="urn:microsoft.com/office/officeart/2018/2/layout/IconVerticalSolidList"/>
    <dgm:cxn modelId="{FAD3345F-E891-4543-9AC6-A69B7299BA54}" type="presParOf" srcId="{1C30AA39-6B23-4719-A7A3-2B354470033C}" destId="{567B852B-120C-4033-A8EE-6BA1098380E7}" srcOrd="2" destOrd="0" presId="urn:microsoft.com/office/officeart/2018/2/layout/IconVerticalSolidList"/>
    <dgm:cxn modelId="{96673438-5EF9-466E-B803-B33BD51AFBB3}" type="presParOf" srcId="{567B852B-120C-4033-A8EE-6BA1098380E7}" destId="{F8DD216E-80F2-41C4-A031-01B0305B88BB}" srcOrd="0" destOrd="0" presId="urn:microsoft.com/office/officeart/2018/2/layout/IconVerticalSolidList"/>
    <dgm:cxn modelId="{002FA28E-0F4B-4FA2-8070-7B295D7C1ABA}" type="presParOf" srcId="{567B852B-120C-4033-A8EE-6BA1098380E7}" destId="{53076998-CBCB-40E9-BE7B-BEDD20691AC2}" srcOrd="1" destOrd="0" presId="urn:microsoft.com/office/officeart/2018/2/layout/IconVerticalSolidList"/>
    <dgm:cxn modelId="{F498E6FD-3262-4C06-9872-C1CA402245ED}" type="presParOf" srcId="{567B852B-120C-4033-A8EE-6BA1098380E7}" destId="{B665DAAB-8EB8-477A-9F00-FEDAC4B7A78B}" srcOrd="2" destOrd="0" presId="urn:microsoft.com/office/officeart/2018/2/layout/IconVerticalSolidList"/>
    <dgm:cxn modelId="{F28FE161-6A92-47A3-82DE-BCDF65FB6F05}" type="presParOf" srcId="{567B852B-120C-4033-A8EE-6BA1098380E7}" destId="{C853A073-727C-440E-9DB5-11FA3AF92E08}" srcOrd="3" destOrd="0" presId="urn:microsoft.com/office/officeart/2018/2/layout/IconVerticalSolidList"/>
    <dgm:cxn modelId="{4A94CE78-CD26-4B85-B762-E97E5C595B84}" type="presParOf" srcId="{1C30AA39-6B23-4719-A7A3-2B354470033C}" destId="{C0DE3B17-EA1D-4F94-8FA7-E9CFA6246890}" srcOrd="3" destOrd="0" presId="urn:microsoft.com/office/officeart/2018/2/layout/IconVerticalSolidList"/>
    <dgm:cxn modelId="{7479EAF9-A8DD-4E8F-A4FC-E246191E144F}" type="presParOf" srcId="{1C30AA39-6B23-4719-A7A3-2B354470033C}" destId="{FA1DD329-0E57-4930-8634-3A53DD0A68F3}" srcOrd="4" destOrd="0" presId="urn:microsoft.com/office/officeart/2018/2/layout/IconVerticalSolidList"/>
    <dgm:cxn modelId="{0EC134A2-CDA2-4B18-91A3-97DD4B900490}" type="presParOf" srcId="{FA1DD329-0E57-4930-8634-3A53DD0A68F3}" destId="{C1393C10-432E-46B8-948C-BC9A5B8C3366}" srcOrd="0" destOrd="0" presId="urn:microsoft.com/office/officeart/2018/2/layout/IconVerticalSolidList"/>
    <dgm:cxn modelId="{73348CC1-56F9-458C-B98C-E92963EDC30D}" type="presParOf" srcId="{FA1DD329-0E57-4930-8634-3A53DD0A68F3}" destId="{9961E9FD-11FD-4978-BE00-CC87EF3E8D32}" srcOrd="1" destOrd="0" presId="urn:microsoft.com/office/officeart/2018/2/layout/IconVerticalSolidList"/>
    <dgm:cxn modelId="{3BAAA360-6D84-46AE-8C50-A5BC6D9EE9FF}" type="presParOf" srcId="{FA1DD329-0E57-4930-8634-3A53DD0A68F3}" destId="{5E2DD80A-C81E-4B66-9298-E9E2AEC0EF42}" srcOrd="2" destOrd="0" presId="urn:microsoft.com/office/officeart/2018/2/layout/IconVerticalSolidList"/>
    <dgm:cxn modelId="{E0166AC5-8DB5-4BDE-9C8E-EE2CE2840D3E}" type="presParOf" srcId="{FA1DD329-0E57-4930-8634-3A53DD0A68F3}" destId="{419ACDF6-D8D2-464D-B217-79C62C0E658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C01C4-BA4E-4869-95B8-38D6DAE8BE80}">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540243-CF77-4B34-B040-E4F4E4741032}">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BBC458-51C2-4459-9931-1CD716FE3676}">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Aristotle (2018). The Art of Rhetoric. Oxford University Press. </a:t>
          </a:r>
          <a:endParaRPr lang="en-US" sz="2300" kern="1200"/>
        </a:p>
      </dsp:txBody>
      <dsp:txXfrm>
        <a:off x="1437631" y="531"/>
        <a:ext cx="9077968" cy="1244702"/>
      </dsp:txXfrm>
    </dsp:sp>
    <dsp:sp modelId="{F8DD216E-80F2-41C4-A031-01B0305B88BB}">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076998-CBCB-40E9-BE7B-BEDD20691AC2}">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53A073-727C-440E-9DB5-11FA3AF92E08}">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Kolb, D. (2014). Experiential learning: Experience as the source of learning and development. 2nd ed. Upper Saddle River, New Jersey: Pearson Education, Inc. </a:t>
          </a:r>
          <a:endParaRPr lang="en-US" sz="2300" kern="1200"/>
        </a:p>
      </dsp:txBody>
      <dsp:txXfrm>
        <a:off x="1437631" y="1556410"/>
        <a:ext cx="9077968" cy="1244702"/>
      </dsp:txXfrm>
    </dsp:sp>
    <dsp:sp modelId="{C1393C10-432E-46B8-948C-BC9A5B8C3366}">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61E9FD-11FD-4978-BE00-CC87EF3E8D32}">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9ACDF6-D8D2-464D-B217-79C62C0E658A}">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Honey, P. and Mumford, A. (2009). The Learning Styles Helper’s Guide. Maidenhead: Peter Honey Publications Ltd. </a:t>
          </a:r>
          <a:endParaRPr lang="en-US" sz="2300" kern="1200"/>
        </a:p>
      </dsp:txBody>
      <dsp:txXfrm>
        <a:off x="1437631" y="3112289"/>
        <a:ext cx="9077968" cy="124470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18/05/2025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18/05/2025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And Notebook Icons">
            <a:extLst>
              <a:ext uri="{FF2B5EF4-FFF2-40B4-BE49-F238E27FC236}">
                <a16:creationId xmlns:a16="http://schemas.microsoft.com/office/drawing/2014/main" id="{750F6225-AEB9-13DE-206B-CE83FB94BBF4}"/>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Placement CV</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r>
              <a:rPr lang="en-GB" dirty="0">
                <a:solidFill>
                  <a:srgbClr val="FFFFFF"/>
                </a:solidFill>
              </a:rPr>
              <a:t>By Jasmine </a:t>
            </a:r>
            <a:r>
              <a:rPr lang="en-GB" dirty="0" err="1">
                <a:solidFill>
                  <a:srgbClr val="FFFFFF"/>
                </a:solidFill>
              </a:rPr>
              <a:t>Robisnon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lacement CV">
            <a:hlinkClick r:id="" action="ppaction://media"/>
            <a:extLst>
              <a:ext uri="{FF2B5EF4-FFF2-40B4-BE49-F238E27FC236}">
                <a16:creationId xmlns:a16="http://schemas.microsoft.com/office/drawing/2014/main" id="{D3CF7BA6-0EA8-D63D-9698-3FE12CA5CF5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19200" y="685800"/>
            <a:ext cx="9753600" cy="5486400"/>
          </a:xfrm>
          <a:prstGeom prst="rect">
            <a:avLst/>
          </a:prstGeom>
        </p:spPr>
      </p:pic>
    </p:spTree>
    <p:extLst>
      <p:ext uri="{BB962C8B-B14F-4D97-AF65-F5344CB8AC3E}">
        <p14:creationId xmlns:p14="http://schemas.microsoft.com/office/powerpoint/2010/main" val="2209805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D05B0-6AB3-DEE3-F5B3-A2141A023FFA}"/>
              </a:ext>
            </a:extLst>
          </p:cNvPr>
          <p:cNvSpPr>
            <a:spLocks noGrp="1"/>
          </p:cNvSpPr>
          <p:nvPr>
            <p:ph type="title"/>
          </p:nvPr>
        </p:nvSpPr>
        <p:spPr/>
        <p:txBody>
          <a:bodyPr/>
          <a:lstStyle/>
          <a:p>
            <a:r>
              <a:rPr lang="en-GB" dirty="0"/>
              <a:t>Placement Script</a:t>
            </a:r>
          </a:p>
        </p:txBody>
      </p:sp>
      <p:sp>
        <p:nvSpPr>
          <p:cNvPr id="3" name="Content Placeholder 2">
            <a:extLst>
              <a:ext uri="{FF2B5EF4-FFF2-40B4-BE49-F238E27FC236}">
                <a16:creationId xmlns:a16="http://schemas.microsoft.com/office/drawing/2014/main" id="{59B1A7CD-A3AE-BBE9-233B-2394B1204C61}"/>
              </a:ext>
            </a:extLst>
          </p:cNvPr>
          <p:cNvSpPr>
            <a:spLocks noGrp="1"/>
          </p:cNvSpPr>
          <p:nvPr>
            <p:ph idx="1"/>
          </p:nvPr>
        </p:nvSpPr>
        <p:spPr>
          <a:xfrm>
            <a:off x="389965" y="1310155"/>
            <a:ext cx="11400864" cy="5415896"/>
          </a:xfrm>
        </p:spPr>
        <p:txBody>
          <a:bodyPr vert="horz" lIns="91440" tIns="45720" rIns="91440" bIns="45720" rtlCol="0" anchor="t">
            <a:normAutofit fontScale="40000" lnSpcReduction="20000"/>
          </a:bodyPr>
          <a:lstStyle/>
          <a:p>
            <a:pPr>
              <a:buNone/>
            </a:pPr>
            <a:r>
              <a:rPr lang="en-GB" dirty="0">
                <a:ea typeface="+mn-lt"/>
                <a:cs typeface="+mn-lt"/>
              </a:rPr>
              <a:t>Hi, I'm Jasmine Robinson a first year International Travel and Tourism Management Student at the University of Wales Trinity Saint David. In this video I’ll be showcasing my placement experiences, professional skills and placement learning. </a:t>
            </a:r>
            <a:endParaRPr lang="en-US" dirty="0"/>
          </a:p>
          <a:p>
            <a:pPr>
              <a:buNone/>
            </a:pPr>
            <a:r>
              <a:rPr lang="en-GB" dirty="0">
                <a:ea typeface="+mn-lt"/>
                <a:cs typeface="+mn-lt"/>
              </a:rPr>
              <a:t>I gained placement experience at the Swansea Arena. This opportunity not only helped me develop valuable skills but also gave me a deeper understanding of the world of events.  </a:t>
            </a:r>
            <a:endParaRPr lang="en-GB" dirty="0"/>
          </a:p>
          <a:p>
            <a:pPr>
              <a:buNone/>
            </a:pPr>
            <a:r>
              <a:rPr lang="en-GB" dirty="0">
                <a:ea typeface="+mn-lt"/>
                <a:cs typeface="+mn-lt"/>
              </a:rPr>
              <a:t>The events I worked at in the arena are Kathryn Ryan’s Battleaxe Tour, Squeeze’s 50th Anniversary Tour, The Pink Floyd Experience, Dancing Through the Decades, Mainstage Sessions, Jamie Cullum, 4 The Region, ITT Future You and The House party.</a:t>
            </a:r>
            <a:endParaRPr lang="en-GB" dirty="0"/>
          </a:p>
          <a:p>
            <a:pPr>
              <a:buNone/>
            </a:pPr>
            <a:r>
              <a:rPr lang="en-GB" dirty="0">
                <a:ea typeface="+mn-lt"/>
                <a:cs typeface="+mn-lt"/>
              </a:rPr>
              <a:t>I had many different roles and responsibilities during these events, but the main ones were wayfinding which is giving people directions and ticket scanning. The role I most enjoyed and learnt the most from was being a stagehand at the House party, I helped to bring on all the equipment when a band is setting up and take off all the equipment when the band is leaving however we had to be quick as the next band would be on shortly after. I assisted in setting up before events by making goodie bags, putting signs on stalls and setting up tables and I even helped serve the food at dancing through the decades.  </a:t>
            </a:r>
            <a:endParaRPr lang="en-GB" dirty="0"/>
          </a:p>
          <a:p>
            <a:pPr>
              <a:buNone/>
            </a:pPr>
            <a:r>
              <a:rPr lang="en-GB" dirty="0">
                <a:ea typeface="+mn-lt"/>
                <a:cs typeface="+mn-lt"/>
              </a:rPr>
              <a:t>These different roles helped me develop many different skills. I learnt event coordination, how to set up events and developed my organisational skills as I helped with the House Party and Dancing Through the Decades. I developed my communication, teamwork and time management skills through being a stagehand at the house party. When I was ticket scanning occasionally there was an issue with the machine which helped me develop my problem solving skills as I had to think of a solution right away, customer service skills as I had to keep the customer happy and technical skills as the ticket scanner was online. The whole experience helped me gain confidence. </a:t>
            </a:r>
            <a:endParaRPr lang="en-GB" dirty="0"/>
          </a:p>
          <a:p>
            <a:pPr>
              <a:buNone/>
            </a:pPr>
            <a:r>
              <a:rPr lang="en-GB" dirty="0">
                <a:ea typeface="+mn-lt"/>
                <a:cs typeface="+mn-lt"/>
              </a:rPr>
              <a:t>Next year for my summer placement I aim to work at the Disney Cultural Exchange Program as I have always wanted to work for Disney, and I would gain a lot of experience to enhance my career. Before I go on placement, I am to develop my customer service and confidence skills so I can succeed in the role. </a:t>
            </a:r>
            <a:endParaRPr lang="en-GB" dirty="0"/>
          </a:p>
          <a:p>
            <a:pPr>
              <a:buNone/>
            </a:pPr>
            <a:r>
              <a:rPr lang="en-GB" dirty="0">
                <a:ea typeface="+mn-lt"/>
                <a:cs typeface="+mn-lt"/>
              </a:rPr>
              <a:t>I am going to Florida this summer with the university. This will give me an opportunity to visit Disney and Universal and go on a Celebrity Cruise which will give me real world industry experience and give me an insight into what to expect at placement next year. I wish I had gone on placement this year but I did not feel ready to go abroad completely on my own which is why Florida will be a good opportunity to travel independently while still having the support of the university.  </a:t>
            </a:r>
            <a:endParaRPr lang="en-GB" dirty="0"/>
          </a:p>
          <a:p>
            <a:pPr>
              <a:buNone/>
            </a:pPr>
            <a:r>
              <a:rPr lang="en-GB" dirty="0">
                <a:ea typeface="+mn-lt"/>
                <a:cs typeface="+mn-lt"/>
              </a:rPr>
              <a:t>I am unsure at this present moment where I want my career to lead me however, I have a fascination in the travel and tourism industry and have for a long time. What sparked my interest was family connections in the industry and trips to London and abroad. The main jobs that interest me are working on a cruise ship, managing a hotel, working in a travel agency or becoming a resort representative.   </a:t>
            </a:r>
            <a:endParaRPr lang="en-GB" dirty="0"/>
          </a:p>
          <a:p>
            <a:pPr>
              <a:buNone/>
            </a:pPr>
            <a:r>
              <a:rPr lang="en-GB" dirty="0">
                <a:ea typeface="+mn-lt"/>
                <a:cs typeface="+mn-lt"/>
              </a:rPr>
              <a:t>  As a tourism student I have some experience in the industry as I have worked as a hospitality assistant at </a:t>
            </a:r>
            <a:r>
              <a:rPr lang="en-GB" dirty="0" err="1">
                <a:ea typeface="+mn-lt"/>
                <a:cs typeface="+mn-lt"/>
              </a:rPr>
              <a:t>Lletty</a:t>
            </a:r>
            <a:r>
              <a:rPr lang="en-GB" dirty="0">
                <a:ea typeface="+mn-lt"/>
                <a:cs typeface="+mn-lt"/>
              </a:rPr>
              <a:t> Cynin which is a hotel and a receptionist at the Dylan Costal Resort. I aim to gain more experience through my future placements so that I can go straight into the industry when I graduate. </a:t>
            </a:r>
            <a:endParaRPr lang="en-GB" dirty="0"/>
          </a:p>
          <a:p>
            <a:pPr marL="0" indent="0">
              <a:buNone/>
            </a:pPr>
            <a:r>
              <a:rPr lang="en-GB" dirty="0">
                <a:ea typeface="+mn-lt"/>
                <a:cs typeface="+mn-lt"/>
              </a:rPr>
              <a:t>I have learnt quite a lot of tourism theories through my placement lessons and applied them in placement sessions in the arena. I have used Kolb's learning structure through reflective observation by learning how the staff work at different events which helped me to use active experimentation in applying everything I’ve learnt when working at events (Kolb, 2014). I have used </a:t>
            </a:r>
            <a:r>
              <a:rPr lang="en-GB" err="1">
                <a:ea typeface="+mn-lt"/>
                <a:cs typeface="+mn-lt"/>
              </a:rPr>
              <a:t>Artitole’s</a:t>
            </a:r>
            <a:r>
              <a:rPr lang="en-GB" dirty="0">
                <a:ea typeface="+mn-lt"/>
                <a:cs typeface="+mn-lt"/>
              </a:rPr>
              <a:t> model of persuasion by using ethos and pathos when interacting with guests by warmly welcoming them to the arena (Aristotle, 2018). I have used Honey and Mumford’s learning style to identify that I am a reflector and theorist when means I learn best by watching other people and applying practical knowledge which is what I have done in my placement (Honey and Mumford 2009). </a:t>
            </a:r>
            <a:endParaRPr lang="en-GB" dirty="0"/>
          </a:p>
        </p:txBody>
      </p:sp>
    </p:spTree>
    <p:extLst>
      <p:ext uri="{BB962C8B-B14F-4D97-AF65-F5344CB8AC3E}">
        <p14:creationId xmlns:p14="http://schemas.microsoft.com/office/powerpoint/2010/main" val="1219289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7D9172-B29D-AE9C-50E5-792701352A80}"/>
              </a:ext>
            </a:extLst>
          </p:cNvPr>
          <p:cNvSpPr>
            <a:spLocks noGrp="1"/>
          </p:cNvSpPr>
          <p:nvPr>
            <p:ph type="title"/>
          </p:nvPr>
        </p:nvSpPr>
        <p:spPr>
          <a:xfrm>
            <a:off x="841248" y="256032"/>
            <a:ext cx="10506456" cy="1014984"/>
          </a:xfrm>
        </p:spPr>
        <p:txBody>
          <a:bodyPr anchor="b">
            <a:normAutofit/>
          </a:bodyPr>
          <a:lstStyle/>
          <a:p>
            <a:r>
              <a:rPr lang="en-GB" dirty="0"/>
              <a:t>References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21F4FB0-D44B-50C3-FA5C-C35BEF6A5578}"/>
              </a:ext>
            </a:extLst>
          </p:cNvPr>
          <p:cNvGraphicFramePr>
            <a:graphicFrameLocks noGrp="1"/>
          </p:cNvGraphicFramePr>
          <p:nvPr>
            <p:ph idx="1"/>
            <p:extLst>
              <p:ext uri="{D42A27DB-BD31-4B8C-83A1-F6EECF244321}">
                <p14:modId xmlns:p14="http://schemas.microsoft.com/office/powerpoint/2010/main" val="54542847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36783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Placement CV</vt:lpstr>
      <vt:lpstr>PowerPoint Presentation</vt:lpstr>
      <vt:lpstr>Placement Script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28</cp:revision>
  <dcterms:created xsi:type="dcterms:W3CDTF">2025-05-18T20:33:35Z</dcterms:created>
  <dcterms:modified xsi:type="dcterms:W3CDTF">2025-05-18T20:42:04Z</dcterms:modified>
</cp:coreProperties>
</file>