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6B7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 varScale="1">
        <p:scale>
          <a:sx n="65" d="100"/>
          <a:sy n="65" d="100"/>
        </p:scale>
        <p:origin x="72" y="59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7D346D-5B81-4DB6-91CC-BF39037AAC32}" type="doc">
      <dgm:prSet loTypeId="urn:microsoft.com/office/officeart/2005/8/layout/vList5" loCatId="list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4D9D154-5F4E-444D-B629-91116D7131E6}">
      <dgm:prSet/>
      <dgm:spPr/>
      <dgm:t>
        <a:bodyPr/>
        <a:lstStyle/>
        <a:p>
          <a:r>
            <a:rPr lang="pl-PL" b="1" i="0"/>
            <a:t>The Innovation Process</a:t>
          </a:r>
          <a:r>
            <a:rPr lang="pl-PL"/>
            <a:t> (Tidd &amp; Bassant, 2018)</a:t>
          </a:r>
          <a:endParaRPr lang="en-US"/>
        </a:p>
      </dgm:t>
    </dgm:pt>
    <dgm:pt modelId="{C3BC870D-1339-4A25-B92B-7666D297116D}" type="parTrans" cxnId="{589BA75D-8D61-4183-A2B2-AA63756007B4}">
      <dgm:prSet/>
      <dgm:spPr/>
      <dgm:t>
        <a:bodyPr/>
        <a:lstStyle/>
        <a:p>
          <a:endParaRPr lang="en-US"/>
        </a:p>
      </dgm:t>
    </dgm:pt>
    <dgm:pt modelId="{D8C57306-CA18-4622-8F6C-534DE6F2E682}" type="sibTrans" cxnId="{589BA75D-8D61-4183-A2B2-AA63756007B4}">
      <dgm:prSet/>
      <dgm:spPr/>
      <dgm:t>
        <a:bodyPr/>
        <a:lstStyle/>
        <a:p>
          <a:endParaRPr lang="en-US"/>
        </a:p>
      </dgm:t>
    </dgm:pt>
    <dgm:pt modelId="{0ECB3F78-1CED-40FF-90DA-3CF8454FF1F0}">
      <dgm:prSet/>
      <dgm:spPr/>
      <dgm:t>
        <a:bodyPr/>
        <a:lstStyle/>
        <a:p>
          <a:r>
            <a:rPr lang="pl-PL" b="1" i="0"/>
            <a:t>Open and Close Innovation</a:t>
          </a:r>
          <a:endParaRPr lang="en-US"/>
        </a:p>
      </dgm:t>
    </dgm:pt>
    <dgm:pt modelId="{F9CD80AE-CF9D-47A0-8A83-25774B8BB032}" type="parTrans" cxnId="{30A4CE68-6DFB-42EF-8E89-11E820B22DA4}">
      <dgm:prSet/>
      <dgm:spPr/>
      <dgm:t>
        <a:bodyPr/>
        <a:lstStyle/>
        <a:p>
          <a:endParaRPr lang="en-US"/>
        </a:p>
      </dgm:t>
    </dgm:pt>
    <dgm:pt modelId="{BEEE7E16-9BBE-4D21-9CEB-4E12BDCC9B9D}" type="sibTrans" cxnId="{30A4CE68-6DFB-42EF-8E89-11E820B22DA4}">
      <dgm:prSet/>
      <dgm:spPr/>
      <dgm:t>
        <a:bodyPr/>
        <a:lstStyle/>
        <a:p>
          <a:endParaRPr lang="en-US"/>
        </a:p>
      </dgm:t>
    </dgm:pt>
    <dgm:pt modelId="{2C867ABC-E7C0-4D88-B745-30D8076E15FE}">
      <dgm:prSet/>
      <dgm:spPr/>
      <dgm:t>
        <a:bodyPr/>
        <a:lstStyle/>
        <a:p>
          <a:r>
            <a:rPr lang="pl-PL" b="1"/>
            <a:t>4 P’s model</a:t>
          </a:r>
          <a:endParaRPr lang="en-US"/>
        </a:p>
      </dgm:t>
    </dgm:pt>
    <dgm:pt modelId="{6516C46D-E79A-4F48-AEFF-35203D4CDA4B}" type="parTrans" cxnId="{C5B13AF3-AB97-4083-9DD1-A09D746A2362}">
      <dgm:prSet/>
      <dgm:spPr/>
      <dgm:t>
        <a:bodyPr/>
        <a:lstStyle/>
        <a:p>
          <a:endParaRPr lang="en-US"/>
        </a:p>
      </dgm:t>
    </dgm:pt>
    <dgm:pt modelId="{6801FCA0-DBD9-4977-B795-A080DB48C41E}" type="sibTrans" cxnId="{C5B13AF3-AB97-4083-9DD1-A09D746A2362}">
      <dgm:prSet/>
      <dgm:spPr/>
      <dgm:t>
        <a:bodyPr/>
        <a:lstStyle/>
        <a:p>
          <a:endParaRPr lang="en-US"/>
        </a:p>
      </dgm:t>
    </dgm:pt>
    <dgm:pt modelId="{86234A04-1A7A-4E8C-A20E-D4D7090F82CA}" type="pres">
      <dgm:prSet presAssocID="{B37D346D-5B81-4DB6-91CC-BF39037AAC32}" presName="Name0" presStyleCnt="0">
        <dgm:presLayoutVars>
          <dgm:dir/>
          <dgm:animLvl val="lvl"/>
          <dgm:resizeHandles val="exact"/>
        </dgm:presLayoutVars>
      </dgm:prSet>
      <dgm:spPr/>
    </dgm:pt>
    <dgm:pt modelId="{3557F802-003B-4FC5-A349-FB433C8F9E05}" type="pres">
      <dgm:prSet presAssocID="{24D9D154-5F4E-444D-B629-91116D7131E6}" presName="linNode" presStyleCnt="0"/>
      <dgm:spPr/>
    </dgm:pt>
    <dgm:pt modelId="{80B0C91E-8CD2-44AA-B27D-3A25E5A09D2B}" type="pres">
      <dgm:prSet presAssocID="{24D9D154-5F4E-444D-B629-91116D7131E6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197D90D8-F4E9-4B11-A9D2-C2E4A9BDB5E7}" type="pres">
      <dgm:prSet presAssocID="{D8C57306-CA18-4622-8F6C-534DE6F2E682}" presName="sp" presStyleCnt="0"/>
      <dgm:spPr/>
    </dgm:pt>
    <dgm:pt modelId="{D15757B4-5679-4D7C-A401-67E049485BBF}" type="pres">
      <dgm:prSet presAssocID="{0ECB3F78-1CED-40FF-90DA-3CF8454FF1F0}" presName="linNode" presStyleCnt="0"/>
      <dgm:spPr/>
    </dgm:pt>
    <dgm:pt modelId="{F6D42049-8F91-4277-B13F-6C735B543075}" type="pres">
      <dgm:prSet presAssocID="{0ECB3F78-1CED-40FF-90DA-3CF8454FF1F0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D489F1EA-013D-4FBF-BBB0-8609AFBDE559}" type="pres">
      <dgm:prSet presAssocID="{BEEE7E16-9BBE-4D21-9CEB-4E12BDCC9B9D}" presName="sp" presStyleCnt="0"/>
      <dgm:spPr/>
    </dgm:pt>
    <dgm:pt modelId="{8B897FD7-F17C-4397-9BD9-8C58266DB8AE}" type="pres">
      <dgm:prSet presAssocID="{2C867ABC-E7C0-4D88-B745-30D8076E15FE}" presName="linNode" presStyleCnt="0"/>
      <dgm:spPr/>
    </dgm:pt>
    <dgm:pt modelId="{AC5C1064-87FD-4D72-9241-9044CF5B6C80}" type="pres">
      <dgm:prSet presAssocID="{2C867ABC-E7C0-4D88-B745-30D8076E15FE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589BA75D-8D61-4183-A2B2-AA63756007B4}" srcId="{B37D346D-5B81-4DB6-91CC-BF39037AAC32}" destId="{24D9D154-5F4E-444D-B629-91116D7131E6}" srcOrd="0" destOrd="0" parTransId="{C3BC870D-1339-4A25-B92B-7666D297116D}" sibTransId="{D8C57306-CA18-4622-8F6C-534DE6F2E682}"/>
    <dgm:cxn modelId="{30A4CE68-6DFB-42EF-8E89-11E820B22DA4}" srcId="{B37D346D-5B81-4DB6-91CC-BF39037AAC32}" destId="{0ECB3F78-1CED-40FF-90DA-3CF8454FF1F0}" srcOrd="1" destOrd="0" parTransId="{F9CD80AE-CF9D-47A0-8A83-25774B8BB032}" sibTransId="{BEEE7E16-9BBE-4D21-9CEB-4E12BDCC9B9D}"/>
    <dgm:cxn modelId="{DC035C50-B619-4D71-BEBD-E9F49F9C2777}" type="presOf" srcId="{B37D346D-5B81-4DB6-91CC-BF39037AAC32}" destId="{86234A04-1A7A-4E8C-A20E-D4D7090F82CA}" srcOrd="0" destOrd="0" presId="urn:microsoft.com/office/officeart/2005/8/layout/vList5"/>
    <dgm:cxn modelId="{A713FC8A-6C75-44F8-B9C9-B855E7933FC7}" type="presOf" srcId="{2C867ABC-E7C0-4D88-B745-30D8076E15FE}" destId="{AC5C1064-87FD-4D72-9241-9044CF5B6C80}" srcOrd="0" destOrd="0" presId="urn:microsoft.com/office/officeart/2005/8/layout/vList5"/>
    <dgm:cxn modelId="{1E147FD8-8434-46F8-83F3-1FED09D1BAF7}" type="presOf" srcId="{0ECB3F78-1CED-40FF-90DA-3CF8454FF1F0}" destId="{F6D42049-8F91-4277-B13F-6C735B543075}" srcOrd="0" destOrd="0" presId="urn:microsoft.com/office/officeart/2005/8/layout/vList5"/>
    <dgm:cxn modelId="{4DDEEBDE-544C-4CDD-9886-F190B3B0D404}" type="presOf" srcId="{24D9D154-5F4E-444D-B629-91116D7131E6}" destId="{80B0C91E-8CD2-44AA-B27D-3A25E5A09D2B}" srcOrd="0" destOrd="0" presId="urn:microsoft.com/office/officeart/2005/8/layout/vList5"/>
    <dgm:cxn modelId="{C5B13AF3-AB97-4083-9DD1-A09D746A2362}" srcId="{B37D346D-5B81-4DB6-91CC-BF39037AAC32}" destId="{2C867ABC-E7C0-4D88-B745-30D8076E15FE}" srcOrd="2" destOrd="0" parTransId="{6516C46D-E79A-4F48-AEFF-35203D4CDA4B}" sibTransId="{6801FCA0-DBD9-4977-B795-A080DB48C41E}"/>
    <dgm:cxn modelId="{87FD09AF-DB0B-4D86-9118-5D0302792845}" type="presParOf" srcId="{86234A04-1A7A-4E8C-A20E-D4D7090F82CA}" destId="{3557F802-003B-4FC5-A349-FB433C8F9E05}" srcOrd="0" destOrd="0" presId="urn:microsoft.com/office/officeart/2005/8/layout/vList5"/>
    <dgm:cxn modelId="{CCD056A1-13D0-4B75-900D-85E8FEFE6E4B}" type="presParOf" srcId="{3557F802-003B-4FC5-A349-FB433C8F9E05}" destId="{80B0C91E-8CD2-44AA-B27D-3A25E5A09D2B}" srcOrd="0" destOrd="0" presId="urn:microsoft.com/office/officeart/2005/8/layout/vList5"/>
    <dgm:cxn modelId="{F6981AE9-4A6E-4322-96FA-33DD5BAA7424}" type="presParOf" srcId="{86234A04-1A7A-4E8C-A20E-D4D7090F82CA}" destId="{197D90D8-F4E9-4B11-A9D2-C2E4A9BDB5E7}" srcOrd="1" destOrd="0" presId="urn:microsoft.com/office/officeart/2005/8/layout/vList5"/>
    <dgm:cxn modelId="{1172B08C-A648-46B4-85B6-C810D8B6E837}" type="presParOf" srcId="{86234A04-1A7A-4E8C-A20E-D4D7090F82CA}" destId="{D15757B4-5679-4D7C-A401-67E049485BBF}" srcOrd="2" destOrd="0" presId="urn:microsoft.com/office/officeart/2005/8/layout/vList5"/>
    <dgm:cxn modelId="{BD7E8FAB-7835-46F1-A4E2-1296128C0B82}" type="presParOf" srcId="{D15757B4-5679-4D7C-A401-67E049485BBF}" destId="{F6D42049-8F91-4277-B13F-6C735B543075}" srcOrd="0" destOrd="0" presId="urn:microsoft.com/office/officeart/2005/8/layout/vList5"/>
    <dgm:cxn modelId="{9F70645E-94CD-4C82-9677-B9BD88EE0DE2}" type="presParOf" srcId="{86234A04-1A7A-4E8C-A20E-D4D7090F82CA}" destId="{D489F1EA-013D-4FBF-BBB0-8609AFBDE559}" srcOrd="3" destOrd="0" presId="urn:microsoft.com/office/officeart/2005/8/layout/vList5"/>
    <dgm:cxn modelId="{D6F9CCAB-8623-4536-B124-758E47DF6C49}" type="presParOf" srcId="{86234A04-1A7A-4E8C-A20E-D4D7090F82CA}" destId="{8B897FD7-F17C-4397-9BD9-8C58266DB8AE}" srcOrd="4" destOrd="0" presId="urn:microsoft.com/office/officeart/2005/8/layout/vList5"/>
    <dgm:cxn modelId="{2E4E5BD4-0C2C-44DF-A5A3-CFE95D416D2A}" type="presParOf" srcId="{8B897FD7-F17C-4397-9BD9-8C58266DB8AE}" destId="{AC5C1064-87FD-4D72-9241-9044CF5B6C8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B0C91E-8CD2-44AA-B27D-3A25E5A09D2B}">
      <dsp:nvSpPr>
        <dsp:cNvPr id="0" name=""/>
        <dsp:cNvSpPr/>
      </dsp:nvSpPr>
      <dsp:spPr>
        <a:xfrm>
          <a:off x="1324830" y="1715"/>
          <a:ext cx="1490434" cy="113228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b="1" i="0" kern="1200"/>
            <a:t>The Innovation Process</a:t>
          </a:r>
          <a:r>
            <a:rPr lang="pl-PL" sz="1400" kern="1200"/>
            <a:t> (Tidd &amp; Bassant, 2018)</a:t>
          </a:r>
          <a:endParaRPr lang="en-US" sz="1400" kern="1200"/>
        </a:p>
      </dsp:txBody>
      <dsp:txXfrm>
        <a:off x="1380104" y="56989"/>
        <a:ext cx="1379886" cy="1021736"/>
      </dsp:txXfrm>
    </dsp:sp>
    <dsp:sp modelId="{F6D42049-8F91-4277-B13F-6C735B543075}">
      <dsp:nvSpPr>
        <dsp:cNvPr id="0" name=""/>
        <dsp:cNvSpPr/>
      </dsp:nvSpPr>
      <dsp:spPr>
        <a:xfrm>
          <a:off x="1324830" y="1190614"/>
          <a:ext cx="1490434" cy="113228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b="1" i="0" kern="1200"/>
            <a:t>Open and Close Innovation</a:t>
          </a:r>
          <a:endParaRPr lang="en-US" sz="1400" kern="1200"/>
        </a:p>
      </dsp:txBody>
      <dsp:txXfrm>
        <a:off x="1380104" y="1245888"/>
        <a:ext cx="1379886" cy="1021736"/>
      </dsp:txXfrm>
    </dsp:sp>
    <dsp:sp modelId="{AC5C1064-87FD-4D72-9241-9044CF5B6C80}">
      <dsp:nvSpPr>
        <dsp:cNvPr id="0" name=""/>
        <dsp:cNvSpPr/>
      </dsp:nvSpPr>
      <dsp:spPr>
        <a:xfrm>
          <a:off x="1324830" y="2379513"/>
          <a:ext cx="1490434" cy="113228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pl-PL" sz="1400" b="1" kern="1200"/>
            <a:t>4 P’s model</a:t>
          </a:r>
          <a:endParaRPr lang="en-US" sz="1400" kern="1200"/>
        </a:p>
      </dsp:txBody>
      <dsp:txXfrm>
        <a:off x="1380104" y="2434787"/>
        <a:ext cx="1379886" cy="10217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938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149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0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308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051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205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722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734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86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251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4/23/2021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914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4/23/2021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5124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image" Target="../media/image7.PNG"/><Relationship Id="rId9" Type="http://schemas.microsoft.com/office/2007/relationships/diagramDrawing" Target="../diagrams/drawing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mmserver.com/" TargetMode="External"/><Relationship Id="rId2" Type="http://schemas.openxmlformats.org/officeDocument/2006/relationships/hyperlink" Target="http://www.hbr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ch.com/" TargetMode="External"/><Relationship Id="rId4" Type="http://schemas.openxmlformats.org/officeDocument/2006/relationships/hyperlink" Target="http://www.northern.ed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B5E4EA8-E8AF-4DE2-81FD-338A059AC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0DD03BF9-F10C-40D1-B253-42790BEAB42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72" b="31278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B1F2A19A-CC19-4AE7-A29C-C80120466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283874"/>
            <a:ext cx="12191999" cy="4705352"/>
          </a:xfrm>
          <a:prstGeom prst="rect">
            <a:avLst/>
          </a:prstGeom>
          <a:gradFill flip="none" rotWithShape="1">
            <a:gsLst>
              <a:gs pos="45000">
                <a:srgbClr val="000000">
                  <a:alpha val="35000"/>
                </a:srgbClr>
              </a:gs>
              <a:gs pos="55000">
                <a:srgbClr val="000000">
                  <a:alpha val="35000"/>
                </a:srgbClr>
              </a:gs>
              <a:gs pos="25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0"/>
                </a:srgbClr>
              </a:gs>
              <a:gs pos="75000">
                <a:srgbClr val="000000">
                  <a:alpha val="2000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2EDE6F-12E6-44B8-B6AC-4CA5281D6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87677" y="2030361"/>
            <a:ext cx="7816645" cy="1768430"/>
          </a:xfrm>
        </p:spPr>
        <p:txBody>
          <a:bodyPr>
            <a:normAutofit/>
          </a:bodyPr>
          <a:lstStyle/>
          <a:p>
            <a:pPr algn="ctr"/>
            <a:r>
              <a:rPr lang="en-GB" b="1" i="1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Does the Innovation Concept Provide a Business Advantage?</a:t>
            </a:r>
            <a:endParaRPr lang="pl-PL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A8A2CC-FAF8-432E-8C9F-9D8D310DDF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87677" y="3892309"/>
            <a:ext cx="7816645" cy="802594"/>
          </a:xfrm>
        </p:spPr>
        <p:txBody>
          <a:bodyPr>
            <a:normAutofit/>
          </a:bodyPr>
          <a:lstStyle/>
          <a:p>
            <a:pPr algn="ctr"/>
            <a:endParaRPr lang="pl-PL">
              <a:solidFill>
                <a:srgbClr val="FFFFFF"/>
              </a:solidFill>
            </a:endParaRP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8F9FBDA-120F-446E-A28A-09814F97C2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142813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32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3588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A1766D0-745A-4921-A68E-56642A650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87B695-F89D-4C06-BCA2-8C198C85B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4" y="720435"/>
            <a:ext cx="4140096" cy="1507375"/>
          </a:xfrm>
        </p:spPr>
        <p:txBody>
          <a:bodyPr>
            <a:normAutofit/>
          </a:bodyPr>
          <a:lstStyle/>
          <a:p>
            <a:r>
              <a:rPr lang="pl-PL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C4D5C-BE7D-4057-AE35-0F35724BA9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3778" y="2517475"/>
            <a:ext cx="4140096" cy="3513514"/>
          </a:xfrm>
        </p:spPr>
        <p:txBody>
          <a:bodyPr>
            <a:normAutofit/>
          </a:bodyPr>
          <a:lstStyle/>
          <a:p>
            <a:r>
              <a:rPr lang="pl-PL" dirty="0"/>
              <a:t>Purpose if the presentation</a:t>
            </a:r>
          </a:p>
          <a:p>
            <a:r>
              <a:rPr lang="pl-PL" dirty="0"/>
              <a:t>Model of reflection </a:t>
            </a:r>
          </a:p>
          <a:p>
            <a:pPr algn="l"/>
            <a:r>
              <a:rPr lang="en-US" i="0" dirty="0">
                <a:solidFill>
                  <a:srgbClr val="333333"/>
                </a:solidFill>
                <a:effectLst/>
              </a:rPr>
              <a:t>Gibbs' Reflective Cycle</a:t>
            </a:r>
          </a:p>
          <a:p>
            <a:endParaRPr lang="pl-PL" dirty="0"/>
          </a:p>
          <a:p>
            <a:endParaRPr lang="pl-PL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3F1E3F-D7BF-4DB5-8016-70B9E385E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D0D3E7A-8DF6-4A78-A03C-86AD69746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7088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CBF019AC-E6CA-430D-9693-F933274172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9361" y="1170609"/>
            <a:ext cx="4788861" cy="2693733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02BB29A-7800-4D48-8EAD-092380692714}"/>
              </a:ext>
            </a:extLst>
          </p:cNvPr>
          <p:cNvSpPr txBox="1"/>
          <p:nvPr/>
        </p:nvSpPr>
        <p:spPr>
          <a:xfrm>
            <a:off x="5755014" y="4184073"/>
            <a:ext cx="609755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i="1" dirty="0">
                <a:solidFill>
                  <a:srgbClr val="F36B7F"/>
                </a:solidFill>
                <a:effectLst/>
                <a:latin typeface="proxima-nova"/>
              </a:rPr>
              <a:t>Being creative means, you’re thinking</a:t>
            </a:r>
            <a:endParaRPr lang="pl-PL" sz="4000" b="1" i="1" dirty="0">
              <a:solidFill>
                <a:srgbClr val="F36B7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26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9">
            <a:extLst>
              <a:ext uri="{FF2B5EF4-FFF2-40B4-BE49-F238E27FC236}">
                <a16:creationId xmlns:a16="http://schemas.microsoft.com/office/drawing/2014/main" id="{DA1766D0-745A-4921-A68E-56642A650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EF0F7-95E2-490C-A17B-C1D558FBB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4" y="720435"/>
            <a:ext cx="4140096" cy="1507375"/>
          </a:xfrm>
        </p:spPr>
        <p:txBody>
          <a:bodyPr>
            <a:normAutofit/>
          </a:bodyPr>
          <a:lstStyle/>
          <a:p>
            <a:r>
              <a:rPr lang="en-US" b="0" i="0">
                <a:effectLst/>
                <a:latin typeface="Source Sans Pro" panose="020B0503030403020204" pitchFamily="34" charset="0"/>
              </a:rPr>
              <a:t>Gibbs' Reflective Cycle</a:t>
            </a:r>
            <a:br>
              <a:rPr lang="en-US" b="0" i="0">
                <a:effectLst/>
                <a:latin typeface="Source Sans Pro" panose="020B0503030403020204" pitchFamily="34" charset="0"/>
              </a:rPr>
            </a:br>
            <a:endParaRPr lang="pl-PL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31672-303D-4963-A701-BD8B0F9B9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4" y="2427316"/>
            <a:ext cx="4140096" cy="351351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 b="0" i="0">
                <a:effectLst/>
                <a:latin typeface="Source Sans Pro" panose="020B0503030403020204" pitchFamily="34" charset="0"/>
              </a:rPr>
              <a:t>One of the most famous cyclical models of reflection leading through six stages exploring an experience: </a:t>
            </a:r>
            <a:endParaRPr lang="pl-PL" sz="1700" b="0" i="0">
              <a:effectLst/>
              <a:latin typeface="Source Sans Pro" panose="020B0503030403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700" b="0" i="0">
                <a:effectLst/>
                <a:latin typeface="Source Sans Pro" panose="020B0503030403020204" pitchFamily="34" charset="0"/>
              </a:rPr>
              <a:t>description</a:t>
            </a:r>
            <a:endParaRPr lang="pl-PL" sz="1700" b="0" i="0">
              <a:effectLst/>
              <a:latin typeface="Source Sans Pro" panose="020B0503030403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700" b="0" i="0">
                <a:effectLst/>
                <a:latin typeface="Source Sans Pro" panose="020B0503030403020204" pitchFamily="34" charset="0"/>
              </a:rPr>
              <a:t>feelings</a:t>
            </a:r>
            <a:endParaRPr lang="pl-PL" sz="1700" b="0" i="0">
              <a:effectLst/>
              <a:latin typeface="Source Sans Pro" panose="020B0503030403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700" b="0" i="0">
                <a:effectLst/>
                <a:latin typeface="Source Sans Pro" panose="020B0503030403020204" pitchFamily="34" charset="0"/>
              </a:rPr>
              <a:t>evaluation</a:t>
            </a:r>
            <a:endParaRPr lang="pl-PL" sz="1700" b="0" i="0">
              <a:effectLst/>
              <a:latin typeface="Source Sans Pro" panose="020B0503030403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700" b="0" i="0">
                <a:effectLst/>
                <a:latin typeface="Source Sans Pro" panose="020B0503030403020204" pitchFamily="34" charset="0"/>
              </a:rPr>
              <a:t>analysis</a:t>
            </a:r>
            <a:endParaRPr lang="pl-PL" sz="1700" b="0" i="0">
              <a:effectLst/>
              <a:latin typeface="Source Sans Pro" panose="020B0503030403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700" b="0" i="0">
                <a:effectLst/>
                <a:latin typeface="Source Sans Pro" panose="020B0503030403020204" pitchFamily="34" charset="0"/>
              </a:rPr>
              <a:t>conclusion </a:t>
            </a:r>
            <a:endParaRPr lang="pl-PL" sz="1700" b="0" i="0">
              <a:effectLst/>
              <a:latin typeface="Source Sans Pro" panose="020B0503030403020204" pitchFamily="34" charset="0"/>
            </a:endParaRPr>
          </a:p>
          <a:p>
            <a:pPr>
              <a:lnSpc>
                <a:spcPct val="110000"/>
              </a:lnSpc>
            </a:pPr>
            <a:r>
              <a:rPr lang="en-US" sz="1700" b="0" i="0">
                <a:effectLst/>
                <a:latin typeface="Source Sans Pro" panose="020B0503030403020204" pitchFamily="34" charset="0"/>
              </a:rPr>
              <a:t>action plan</a:t>
            </a:r>
            <a:endParaRPr lang="pl-PL" sz="170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583F1E3F-D7BF-4DB5-8016-70B9E385E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13">
            <a:extLst>
              <a:ext uri="{FF2B5EF4-FFF2-40B4-BE49-F238E27FC236}">
                <a16:creationId xmlns:a16="http://schemas.microsoft.com/office/drawing/2014/main" id="{DD0D3E7A-8DF6-4A78-A03C-86AD69746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7088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F05E08-2376-47A3-A12F-6ECBA8C505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6464" y="1034569"/>
            <a:ext cx="4788861" cy="4788861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12464B-AD45-4175-AE93-43747FD874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03061" y="387927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719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957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11">
            <a:extLst>
              <a:ext uri="{FF2B5EF4-FFF2-40B4-BE49-F238E27FC236}">
                <a16:creationId xmlns:a16="http://schemas.microsoft.com/office/drawing/2014/main" id="{EA3D7368-8E28-4CDB-B0AC-5556FB163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F9FD26-4E61-45FC-AA68-E04B94C9C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3273921" cy="1507375"/>
          </a:xfrm>
        </p:spPr>
        <p:txBody>
          <a:bodyPr>
            <a:normAutofit/>
          </a:bodyPr>
          <a:lstStyle/>
          <a:p>
            <a:r>
              <a:rPr lang="pl-PL" dirty="0"/>
              <a:t>What is Innovation?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D775D7-44E1-47B2-BB25-FB1A08D4E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877263"/>
            <a:ext cx="3273921" cy="350585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b="0" i="1" dirty="0">
                <a:effectLst/>
                <a:latin typeface="Arial" panose="020B0604020202020204" pitchFamily="34" charset="0"/>
              </a:rPr>
              <a:t>Innovation is the multi-stage process whereby organizations transform ideas into new/improved products, service or processes, in order to advance, compete and differentiate themselves successfully in their marketplace</a:t>
            </a:r>
            <a:r>
              <a:rPr lang="pl-PL" b="0" i="1" dirty="0">
                <a:latin typeface="Arial" panose="020B0604020202020204" pitchFamily="34" charset="0"/>
              </a:rPr>
              <a:t>”</a:t>
            </a:r>
            <a:r>
              <a:rPr lang="pl-PL" b="0" i="1" dirty="0">
                <a:effectLst/>
                <a:latin typeface="Arial" panose="020B0604020202020204" pitchFamily="34" charset="0"/>
              </a:rPr>
              <a:t> </a:t>
            </a:r>
            <a:r>
              <a:rPr lang="pl-PL" sz="800" b="0" i="0" dirty="0">
                <a:effectLst/>
                <a:latin typeface="Arial" panose="020B0604020202020204" pitchFamily="34" charset="0"/>
              </a:rPr>
              <a:t>(</a:t>
            </a:r>
            <a:r>
              <a:rPr lang="pl-PL" sz="800" b="0" dirty="0">
                <a:effectLst/>
                <a:latin typeface="Arial" panose="020B0604020202020204" pitchFamily="34" charset="0"/>
              </a:rPr>
              <a:t>Baregheh, 2009).</a:t>
            </a:r>
            <a:endParaRPr lang="pl-PL" sz="800" dirty="0"/>
          </a:p>
        </p:txBody>
      </p:sp>
      <p:sp>
        <p:nvSpPr>
          <p:cNvPr id="38" name="Freeform: Shape 13">
            <a:extLst>
              <a:ext uri="{FF2B5EF4-FFF2-40B4-BE49-F238E27FC236}">
                <a16:creationId xmlns:a16="http://schemas.microsoft.com/office/drawing/2014/main" id="{7D54F700-08D0-4726-A250-835F6864C1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8040" y="2618"/>
            <a:ext cx="3429123" cy="3430264"/>
          </a:xfrm>
          <a:custGeom>
            <a:avLst/>
            <a:gdLst>
              <a:gd name="connsiteX0" fmla="*/ 0 w 3429123"/>
              <a:gd name="connsiteY0" fmla="*/ 0 h 3430264"/>
              <a:gd name="connsiteX1" fmla="*/ 3429123 w 3429123"/>
              <a:gd name="connsiteY1" fmla="*/ 0 h 3430264"/>
              <a:gd name="connsiteX2" fmla="*/ 5092 w 3429123"/>
              <a:gd name="connsiteY2" fmla="*/ 3430264 h 3430264"/>
              <a:gd name="connsiteX3" fmla="*/ 0 w 3429123"/>
              <a:gd name="connsiteY3" fmla="*/ 3430264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9123" h="3430264">
                <a:moveTo>
                  <a:pt x="0" y="0"/>
                </a:moveTo>
                <a:lnTo>
                  <a:pt x="3429123" y="0"/>
                </a:lnTo>
                <a:lnTo>
                  <a:pt x="5092" y="3430264"/>
                </a:lnTo>
                <a:lnTo>
                  <a:pt x="0" y="3430264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63C772F-1518-4105-9826-49E8DCECA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8040" y="3427486"/>
            <a:ext cx="3483870" cy="34328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C66C9-CBA6-4BAB-86CF-5603348D7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9837" y="3431305"/>
            <a:ext cx="3482163" cy="343026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19">
            <a:extLst>
              <a:ext uri="{FF2B5EF4-FFF2-40B4-BE49-F238E27FC236}">
                <a16:creationId xmlns:a16="http://schemas.microsoft.com/office/drawing/2014/main" id="{034BA12F-ECA8-4178-AA4D-20FA2717E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8727794" y="3399851"/>
            <a:ext cx="3432752" cy="3495659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44976971-4EF9-48B9-A222-6CDC81B5BB7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84" r="13943" b="-1"/>
          <a:stretch/>
        </p:blipFill>
        <p:spPr>
          <a:xfrm>
            <a:off x="5218040" y="-6057"/>
            <a:ext cx="6973339" cy="3445245"/>
          </a:xfrm>
          <a:custGeom>
            <a:avLst/>
            <a:gdLst/>
            <a:ahLst/>
            <a:cxnLst/>
            <a:rect l="l" t="t" r="r" b="b"/>
            <a:pathLst>
              <a:path w="6973339" h="3445245">
                <a:moveTo>
                  <a:pt x="0" y="0"/>
                </a:moveTo>
                <a:lnTo>
                  <a:pt x="6973339" y="0"/>
                </a:lnTo>
                <a:lnTo>
                  <a:pt x="6973339" y="3445245"/>
                </a:lnTo>
                <a:lnTo>
                  <a:pt x="0" y="3445245"/>
                </a:lnTo>
                <a:lnTo>
                  <a:pt x="0" y="3437361"/>
                </a:lnTo>
                <a:lnTo>
                  <a:pt x="3428999" y="2120"/>
                </a:lnTo>
                <a:lnTo>
                  <a:pt x="0" y="212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407CFC-0E04-42D1-8828-95A2E61A6DDF}"/>
              </a:ext>
            </a:extLst>
          </p:cNvPr>
          <p:cNvSpPr txBox="1"/>
          <p:nvPr/>
        </p:nvSpPr>
        <p:spPr>
          <a:xfrm>
            <a:off x="5974138" y="4225264"/>
            <a:ext cx="197167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spcAft>
                <a:spcPts val="600"/>
              </a:spcAft>
              <a:buNone/>
            </a:pPr>
            <a:r>
              <a:rPr lang="en-US" b="1" i="0" dirty="0">
                <a:solidFill>
                  <a:schemeClr val="bg1"/>
                </a:solidFill>
                <a:effectLst/>
                <a:latin typeface="Noto Sans"/>
              </a:rPr>
              <a:t>Innovation is the introduction of something new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3A7732F-5218-47DD-97F0-6E0D054ED0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046483" y="53973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928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12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F9FD26-4E61-45FC-AA68-E04B94C9C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4855352" cy="1507375"/>
          </a:xfrm>
        </p:spPr>
        <p:txBody>
          <a:bodyPr>
            <a:normAutofit/>
          </a:bodyPr>
          <a:lstStyle/>
          <a:p>
            <a:r>
              <a:rPr lang="pl-PL" dirty="0"/>
              <a:t>What is Creativity?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D775D7-44E1-47B2-BB25-FB1A08D4E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27316"/>
            <a:ext cx="4855352" cy="3513514"/>
          </a:xfrm>
        </p:spPr>
        <p:txBody>
          <a:bodyPr>
            <a:normAutofit/>
          </a:bodyPr>
          <a:lstStyle/>
          <a:p>
            <a:r>
              <a:rPr lang="en-US" dirty="0">
                <a:effectLst/>
                <a:latin typeface="arial" panose="020B0604020202020204" pitchFamily="34" charset="0"/>
              </a:rPr>
              <a:t>“Creativity is not something where someone who has never worked in that field suddenly gets this marvelous idea. Creativity is relating a concept to a particular body of knowledge„</a:t>
            </a:r>
            <a:r>
              <a:rPr lang="pl-PL" dirty="0">
                <a:effectLst/>
                <a:latin typeface="arial" panose="020B0604020202020204" pitchFamily="34" charset="0"/>
              </a:rPr>
              <a:t> (Stamm, 2008)</a:t>
            </a:r>
            <a:endParaRPr lang="pl-PL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025B7299-1E5C-4A34-B585-B41087F1FA8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8719" r="4461"/>
          <a:stretch/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9F91D62-51CC-45F9-92D4-393F93BBC6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615383" y="62430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102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A1766D0-745A-4921-A68E-56642A650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F9FD26-4E61-45FC-AA68-E04B94C9C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4" y="720435"/>
            <a:ext cx="4140096" cy="1507375"/>
          </a:xfrm>
        </p:spPr>
        <p:txBody>
          <a:bodyPr>
            <a:normAutofit/>
          </a:bodyPr>
          <a:lstStyle/>
          <a:p>
            <a:r>
              <a:rPr lang="pl-PL" dirty="0"/>
              <a:t>Models of Innovation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83F1E3F-D7BF-4DB5-8016-70B9E385E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D0D3E7A-8DF6-4A78-A03C-86AD69746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7088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273D5B-0AE0-4BC5-9D6F-DD1C35C308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6464" y="1279998"/>
            <a:ext cx="4788861" cy="4298002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B34CA8-368A-4738-BD32-A683E4207B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9658302"/>
              </p:ext>
            </p:extLst>
          </p:nvPr>
        </p:nvGraphicFramePr>
        <p:xfrm>
          <a:off x="1077364" y="2427316"/>
          <a:ext cx="4140096" cy="3513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A9376C98-F3EB-4124-96A7-3D6018D4D07D}"/>
              </a:ext>
            </a:extLst>
          </p:cNvPr>
          <p:cNvSpPr txBox="1"/>
          <p:nvPr/>
        </p:nvSpPr>
        <p:spPr>
          <a:xfrm>
            <a:off x="6550090" y="5859624"/>
            <a:ext cx="36762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/>
              <a:t>Four approaches to business model innivation </a:t>
            </a:r>
            <a:r>
              <a:rPr lang="pl-PL" sz="800" dirty="0"/>
              <a:t>(BCG Analysis)</a:t>
            </a:r>
          </a:p>
        </p:txBody>
      </p:sp>
      <p:pic>
        <p:nvPicPr>
          <p:cNvPr id="1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C4E4E6-DF4D-4CFA-BB37-4C375823E1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584989" y="116932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82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519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9FD26-4E61-45FC-AA68-E04B94C9C7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/>
              <a:t>The Innovative Organisation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1B16F27A-BF5F-4516-A464-1AC2E272C6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4344" y="2483644"/>
            <a:ext cx="6096000" cy="3400425"/>
          </a:xfr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48BFC85-8D98-4058-B158-0956868E31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90744" y="144132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898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49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A1766D0-745A-4921-A68E-56642A650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F9FD26-4E61-45FC-AA68-E04B94C9C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4" y="720435"/>
            <a:ext cx="4140096" cy="1507375"/>
          </a:xfrm>
        </p:spPr>
        <p:txBody>
          <a:bodyPr>
            <a:normAutofit/>
          </a:bodyPr>
          <a:lstStyle/>
          <a:p>
            <a:r>
              <a:rPr lang="pl-PL"/>
              <a:t>Where do Ideas Come From?</a:t>
            </a:r>
            <a:endParaRPr lang="pl-PL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D775D7-44E1-47B2-BB25-FB1A08D4E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4" y="2427316"/>
            <a:ext cx="4140096" cy="3513514"/>
          </a:xfrm>
        </p:spPr>
        <p:txBody>
          <a:bodyPr>
            <a:normAutofit/>
          </a:bodyPr>
          <a:lstStyle/>
          <a:p>
            <a:r>
              <a:rPr lang="en-US" b="0" i="0">
                <a:effectLst/>
                <a:latin typeface="Apercu Pro"/>
              </a:rPr>
              <a:t>No such thing as “I’m just not creative:" you can learn to be more creative, and it’s been measured</a:t>
            </a:r>
            <a:r>
              <a:rPr lang="pl-PL" b="0" i="0">
                <a:effectLst/>
                <a:latin typeface="Apercu Pro"/>
              </a:rPr>
              <a:t>. </a:t>
            </a:r>
            <a:endParaRPr lang="en-US" b="0" i="0">
              <a:effectLst/>
              <a:latin typeface="Apercu Pro"/>
            </a:endParaRPr>
          </a:p>
          <a:p>
            <a:endParaRPr lang="pl-PL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3F1E3F-D7BF-4DB5-8016-70B9E385E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D0D3E7A-8DF6-4A78-A03C-86AD69746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7088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9CA4D74F-7424-46C3-B258-07F33898E7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6464" y="1597260"/>
            <a:ext cx="4788861" cy="3663478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0A0BAF9B-7954-4C97-A205-7120CD9073A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9866" y="4057850"/>
            <a:ext cx="1488274" cy="2232411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D46B98-B2F3-4E24-A6DC-F9C55C774C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607861" y="387927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165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02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1">
            <a:extLst>
              <a:ext uri="{FF2B5EF4-FFF2-40B4-BE49-F238E27FC236}">
                <a16:creationId xmlns:a16="http://schemas.microsoft.com/office/drawing/2014/main" id="{AE192E3E-68A9-4F36-936C-1C8D0B9EF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9" name="Rectangle 23">
            <a:extLst>
              <a:ext uri="{FF2B5EF4-FFF2-40B4-BE49-F238E27FC236}">
                <a16:creationId xmlns:a16="http://schemas.microsoft.com/office/drawing/2014/main" id="{FDE3B669-D0C6-43C4-9D0E-ED152B12D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paper ships being led by a yellow ship">
            <a:extLst>
              <a:ext uri="{FF2B5EF4-FFF2-40B4-BE49-F238E27FC236}">
                <a16:creationId xmlns:a16="http://schemas.microsoft.com/office/drawing/2014/main" id="{E37AAC0E-0AAC-4A43-89F1-D4E0CAADC06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4999" b="732"/>
          <a:stretch/>
        </p:blipFill>
        <p:spPr>
          <a:xfrm>
            <a:off x="-2" y="10"/>
            <a:ext cx="12192002" cy="6857990"/>
          </a:xfrm>
          <a:prstGeom prst="rect">
            <a:avLst/>
          </a:prstGeom>
        </p:spPr>
      </p:pic>
      <p:sp useBgFill="1">
        <p:nvSpPr>
          <p:cNvPr id="30" name="Rectangle 25">
            <a:extLst>
              <a:ext uri="{FF2B5EF4-FFF2-40B4-BE49-F238E27FC236}">
                <a16:creationId xmlns:a16="http://schemas.microsoft.com/office/drawing/2014/main" id="{C6D1572E-35F2-4C21-AA69-B57A248249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149662"/>
            <a:ext cx="12192000" cy="17083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F9FD26-4E61-45FC-AA68-E04B94C9C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7348" y="5422789"/>
            <a:ext cx="8948048" cy="7066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Leadership and Management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4F1A8B-6B28-4862-BEBF-38D7B559CA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92295" y="404564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070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391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1">
            <a:extLst>
              <a:ext uri="{FF2B5EF4-FFF2-40B4-BE49-F238E27FC236}">
                <a16:creationId xmlns:a16="http://schemas.microsoft.com/office/drawing/2014/main" id="{AE192E3E-68A9-4F36-936C-1C8D0B9EF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9" name="Rectangle 13">
            <a:extLst>
              <a:ext uri="{FF2B5EF4-FFF2-40B4-BE49-F238E27FC236}">
                <a16:creationId xmlns:a16="http://schemas.microsoft.com/office/drawing/2014/main" id="{8B5E4EA8-E8AF-4DE2-81FD-338A059AC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09E5C3-B929-4E13-B905-B97C80DA10D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208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0" name="Rectangle 15">
            <a:extLst>
              <a:ext uri="{FF2B5EF4-FFF2-40B4-BE49-F238E27FC236}">
                <a16:creationId xmlns:a16="http://schemas.microsoft.com/office/drawing/2014/main" id="{B1F2A19A-CC19-4AE7-A29C-C80120466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283874"/>
            <a:ext cx="12191999" cy="4705352"/>
          </a:xfrm>
          <a:prstGeom prst="rect">
            <a:avLst/>
          </a:prstGeom>
          <a:gradFill flip="none" rotWithShape="1">
            <a:gsLst>
              <a:gs pos="45000">
                <a:srgbClr val="000000">
                  <a:alpha val="35000"/>
                </a:srgbClr>
              </a:gs>
              <a:gs pos="55000">
                <a:srgbClr val="000000">
                  <a:alpha val="35000"/>
                </a:srgbClr>
              </a:gs>
              <a:gs pos="25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0"/>
                </a:srgbClr>
              </a:gs>
              <a:gs pos="75000">
                <a:srgbClr val="000000">
                  <a:alpha val="2000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B211F6-8BF3-4EDF-8B2A-F1555198E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7677" y="2030361"/>
            <a:ext cx="7816645" cy="176843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54BA9-7516-4F23-91EC-C45FF2FDF4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7677" y="3892309"/>
            <a:ext cx="7816645" cy="80259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b="1" i="1" kern="1200">
                <a:solidFill>
                  <a:srgbClr val="FFFFFF"/>
                </a:solidFill>
                <a:effectLst/>
                <a:latin typeface="+mn-lt"/>
                <a:ea typeface="+mn-ea"/>
                <a:cs typeface="+mn-cs"/>
              </a:rPr>
              <a:t>Does the Innovation Concept Provide a Business Advantage?</a:t>
            </a:r>
            <a:endParaRPr lang="en-US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03EA7B2-291F-4023-9567-3895A6F9D42A}"/>
              </a:ext>
            </a:extLst>
          </p:cNvPr>
          <p:cNvSpPr txBox="1"/>
          <p:nvPr/>
        </p:nvSpPr>
        <p:spPr>
          <a:xfrm>
            <a:off x="3338879" y="4509285"/>
            <a:ext cx="6097464" cy="15267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200"/>
              </a:spcBef>
              <a:spcAft>
                <a:spcPts val="750"/>
              </a:spcAft>
            </a:pPr>
            <a:r>
              <a:rPr lang="en-GB" sz="1800" b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1. Innovation Helps Companies Grow</a:t>
            </a:r>
            <a:endParaRPr lang="pl-PL" sz="1800" b="1" dirty="0">
              <a:solidFill>
                <a:schemeClr val="bg1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200"/>
              </a:spcBef>
              <a:spcAft>
                <a:spcPts val="750"/>
              </a:spcAft>
            </a:pPr>
            <a:r>
              <a:rPr lang="en-GB" sz="1800" b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2. Innovation Keeps Organizations Relevant</a:t>
            </a:r>
            <a:endParaRPr lang="pl-PL" sz="1800" b="1" dirty="0">
              <a:solidFill>
                <a:schemeClr val="bg1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pl-PL" sz="1800" b="1" dirty="0"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3. Innovation Helps Organizations Differentiate Themselves</a:t>
            </a:r>
            <a:endParaRPr lang="pl-PL" sz="16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5F8B5F5-C96A-439A-AF6A-3BB7A25EFC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69429" y="32359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641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9674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27424-7DE4-49DF-9872-834E0BADB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B7FCB-82EC-4E2A-949E-6B135D72E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050" b="0" i="0" dirty="0">
                <a:solidFill>
                  <a:srgbClr val="333333"/>
                </a:solidFill>
                <a:effectLst/>
                <a:latin typeface="+mj-lt"/>
              </a:rPr>
              <a:t>Gibbs</a:t>
            </a:r>
            <a:r>
              <a:rPr lang="pl-PL" sz="1050" b="0" i="0" dirty="0">
                <a:solidFill>
                  <a:srgbClr val="333333"/>
                </a:solidFill>
                <a:effectLst/>
                <a:latin typeface="+mj-lt"/>
              </a:rPr>
              <a:t>,</a:t>
            </a:r>
            <a:r>
              <a:rPr lang="en-US" sz="1050" b="0" i="0" dirty="0">
                <a:solidFill>
                  <a:srgbClr val="333333"/>
                </a:solidFill>
                <a:effectLst/>
                <a:latin typeface="+mj-lt"/>
              </a:rPr>
              <a:t> G</a:t>
            </a:r>
            <a:r>
              <a:rPr lang="pl-PL" sz="1050" b="0" i="0" dirty="0">
                <a:solidFill>
                  <a:srgbClr val="333333"/>
                </a:solidFill>
                <a:effectLst/>
                <a:latin typeface="+mj-lt"/>
              </a:rPr>
              <a:t>.</a:t>
            </a:r>
            <a:r>
              <a:rPr lang="en-US" sz="1050" b="0" i="0" dirty="0">
                <a:solidFill>
                  <a:srgbClr val="333333"/>
                </a:solidFill>
                <a:effectLst/>
                <a:latin typeface="+mj-lt"/>
              </a:rPr>
              <a:t> (1988) </a:t>
            </a:r>
            <a:r>
              <a:rPr lang="en-US" sz="1050" b="0" i="1" dirty="0">
                <a:solidFill>
                  <a:srgbClr val="333333"/>
                </a:solidFill>
                <a:effectLst/>
                <a:latin typeface="+mj-lt"/>
              </a:rPr>
              <a:t>Learning by Doing: A guide to teaching and learning methods</a:t>
            </a:r>
            <a:r>
              <a:rPr lang="en-US" sz="1050" b="0" i="0" dirty="0">
                <a:solidFill>
                  <a:srgbClr val="333333"/>
                </a:solidFill>
                <a:effectLst/>
                <a:latin typeface="+mj-lt"/>
              </a:rPr>
              <a:t>. Further Education Unit. Oxford Polytechnic: Oxford.</a:t>
            </a:r>
            <a:endParaRPr lang="pl-PL" sz="1050" b="0" i="0" dirty="0">
              <a:solidFill>
                <a:srgbClr val="202122"/>
              </a:solidFill>
              <a:effectLst/>
              <a:latin typeface="+mj-lt"/>
            </a:endParaRPr>
          </a:p>
          <a:p>
            <a:r>
              <a:rPr lang="pl-PL" sz="1050" b="0" dirty="0">
                <a:solidFill>
                  <a:srgbClr val="202122"/>
                </a:solidFill>
                <a:effectLst/>
                <a:latin typeface="+mj-lt"/>
              </a:rPr>
              <a:t>Baregheh, A. (2009) </a:t>
            </a:r>
            <a:r>
              <a:rPr lang="pl-PL" sz="1050" b="0" i="1" u="none" strike="noStrike" dirty="0">
                <a:effectLst/>
                <a:latin typeface="+mj-lt"/>
              </a:rPr>
              <a:t>"</a:t>
            </a:r>
            <a:r>
              <a:rPr lang="pl-PL" sz="1050" b="0" u="none" strike="noStrike" dirty="0">
                <a:effectLst/>
                <a:latin typeface="+mj-lt"/>
              </a:rPr>
              <a:t>Towards a multidisciplinary definition of innovation</a:t>
            </a:r>
            <a:r>
              <a:rPr lang="pl-PL" sz="1050" i="1" dirty="0">
                <a:latin typeface="+mj-lt"/>
              </a:rPr>
              <a:t>”,</a:t>
            </a:r>
            <a:r>
              <a:rPr lang="pl-PL" sz="1050" b="0" i="1" dirty="0">
                <a:effectLst/>
                <a:latin typeface="+mj-lt"/>
              </a:rPr>
              <a:t> </a:t>
            </a:r>
            <a:r>
              <a:rPr lang="pl-PL" sz="1050" b="0" i="1" dirty="0">
                <a:solidFill>
                  <a:srgbClr val="202122"/>
                </a:solidFill>
                <a:effectLst/>
                <a:latin typeface="+mj-lt"/>
              </a:rPr>
              <a:t>Management Decision, </a:t>
            </a:r>
            <a:r>
              <a:rPr lang="pl-PL" sz="1050" i="1" dirty="0">
                <a:solidFill>
                  <a:srgbClr val="202122"/>
                </a:solidFill>
                <a:effectLst/>
                <a:latin typeface="+mj-lt"/>
              </a:rPr>
              <a:t>47</a:t>
            </a:r>
            <a:r>
              <a:rPr lang="pl-PL" sz="1050" b="0" i="1" dirty="0">
                <a:solidFill>
                  <a:srgbClr val="202122"/>
                </a:solidFill>
                <a:effectLst/>
                <a:latin typeface="+mj-lt"/>
              </a:rPr>
              <a:t>(8), pp.1323–1339. </a:t>
            </a:r>
          </a:p>
          <a:p>
            <a:r>
              <a:rPr lang="en-US" sz="1050" b="0" i="0" dirty="0">
                <a:solidFill>
                  <a:srgbClr val="333333"/>
                </a:solidFill>
                <a:effectLst/>
                <a:latin typeface="+mj-lt"/>
              </a:rPr>
              <a:t>Amabile, T. M., </a:t>
            </a:r>
            <a:r>
              <a:rPr lang="en-US" sz="1050" b="0" i="0" dirty="0" err="1">
                <a:solidFill>
                  <a:srgbClr val="333333"/>
                </a:solidFill>
                <a:effectLst/>
                <a:latin typeface="+mj-lt"/>
              </a:rPr>
              <a:t>Schatzel</a:t>
            </a:r>
            <a:r>
              <a:rPr lang="en-US" sz="1050" b="0" i="0" dirty="0">
                <a:solidFill>
                  <a:srgbClr val="333333"/>
                </a:solidFill>
                <a:effectLst/>
                <a:latin typeface="+mj-lt"/>
              </a:rPr>
              <a:t>, E. A., Moneta, G. B., Kramer, S. J. (2004) </a:t>
            </a:r>
            <a:r>
              <a:rPr lang="pl-PL" sz="1050" b="0" i="0" dirty="0">
                <a:solidFill>
                  <a:srgbClr val="333333"/>
                </a:solidFill>
                <a:effectLst/>
                <a:latin typeface="+mj-lt"/>
              </a:rPr>
              <a:t>”</a:t>
            </a:r>
            <a:r>
              <a:rPr lang="en-US" sz="1050" b="0" i="0" dirty="0">
                <a:solidFill>
                  <a:srgbClr val="333333"/>
                </a:solidFill>
                <a:effectLst/>
                <a:latin typeface="+mj-lt"/>
              </a:rPr>
              <a:t>Leader behaviors and the work environment for creativity: Perceived leader support</a:t>
            </a:r>
            <a:r>
              <a:rPr lang="pl-PL" sz="1050" b="0" i="0" dirty="0">
                <a:solidFill>
                  <a:srgbClr val="333333"/>
                </a:solidFill>
                <a:effectLst/>
                <a:latin typeface="+mj-lt"/>
              </a:rPr>
              <a:t>”</a:t>
            </a:r>
            <a:r>
              <a:rPr lang="pl-PL" sz="1050" dirty="0">
                <a:solidFill>
                  <a:srgbClr val="333333"/>
                </a:solidFill>
                <a:latin typeface="+mj-lt"/>
              </a:rPr>
              <a:t>,</a:t>
            </a:r>
            <a:r>
              <a:rPr lang="en-US" sz="1050" b="0" i="0" dirty="0">
                <a:solidFill>
                  <a:srgbClr val="333333"/>
                </a:solidFill>
                <a:effectLst/>
                <a:latin typeface="+mj-lt"/>
              </a:rPr>
              <a:t> </a:t>
            </a:r>
            <a:r>
              <a:rPr lang="en-US" sz="1050" b="0" i="1" dirty="0">
                <a:solidFill>
                  <a:srgbClr val="333333"/>
                </a:solidFill>
                <a:effectLst/>
                <a:latin typeface="+mj-lt"/>
              </a:rPr>
              <a:t>Leadership Quarterly</a:t>
            </a:r>
            <a:r>
              <a:rPr lang="en-US" sz="1050" b="0" i="0" dirty="0">
                <a:solidFill>
                  <a:srgbClr val="333333"/>
                </a:solidFill>
                <a:effectLst/>
                <a:latin typeface="+mj-lt"/>
              </a:rPr>
              <a:t>, 15,</a:t>
            </a:r>
            <a:r>
              <a:rPr lang="pl-PL" sz="1050" dirty="0">
                <a:solidFill>
                  <a:srgbClr val="333333"/>
                </a:solidFill>
                <a:latin typeface="+mj-lt"/>
              </a:rPr>
              <a:t> pp.</a:t>
            </a:r>
            <a:r>
              <a:rPr lang="en-US" sz="1050" b="0" i="0" dirty="0">
                <a:solidFill>
                  <a:srgbClr val="333333"/>
                </a:solidFill>
                <a:effectLst/>
                <a:latin typeface="+mj-lt"/>
              </a:rPr>
              <a:t> 5-32.</a:t>
            </a:r>
            <a:endParaRPr lang="pl-PL" sz="1050" b="0" i="0" dirty="0">
              <a:solidFill>
                <a:srgbClr val="333333"/>
              </a:solidFill>
              <a:effectLst/>
              <a:latin typeface="+mj-lt"/>
            </a:endParaRPr>
          </a:p>
          <a:p>
            <a:r>
              <a:rPr lang="pl-PL" sz="1050" dirty="0">
                <a:solidFill>
                  <a:srgbClr val="333333"/>
                </a:solidFill>
                <a:latin typeface="+mj-lt"/>
              </a:rPr>
              <a:t>Drucker, P. F. (2002) The Discipline of Innovation, Harvard Business Review. Available at: </a:t>
            </a:r>
            <a:r>
              <a:rPr lang="pl-PL" sz="1050" dirty="0">
                <a:solidFill>
                  <a:srgbClr val="333333"/>
                </a:solidFill>
                <a:latin typeface="+mj-lt"/>
                <a:hlinkClick r:id="rId2"/>
              </a:rPr>
              <a:t>www.hbr.org</a:t>
            </a:r>
            <a:r>
              <a:rPr lang="pl-PL" sz="1050" dirty="0">
                <a:solidFill>
                  <a:srgbClr val="333333"/>
                </a:solidFill>
                <a:latin typeface="+mj-lt"/>
              </a:rPr>
              <a:t> </a:t>
            </a:r>
          </a:p>
          <a:p>
            <a:r>
              <a:rPr lang="pl-PL" sz="1050" dirty="0">
                <a:solidFill>
                  <a:srgbClr val="333333"/>
                </a:solidFill>
                <a:latin typeface="+mj-lt"/>
              </a:rPr>
              <a:t>Stamm, B. (2008) Managing Innovation, Design and Creativity. Available at: </a:t>
            </a:r>
            <a:r>
              <a:rPr lang="pl-PL" sz="1050" dirty="0">
                <a:solidFill>
                  <a:srgbClr val="333333"/>
                </a:solidFill>
                <a:latin typeface="+mj-lt"/>
                <a:hlinkClick r:id="rId3"/>
              </a:rPr>
              <a:t>www.dmmserver.com</a:t>
            </a:r>
            <a:endParaRPr lang="pl-PL" sz="1050" dirty="0">
              <a:solidFill>
                <a:srgbClr val="333333"/>
              </a:solidFill>
              <a:latin typeface="+mj-lt"/>
            </a:endParaRPr>
          </a:p>
          <a:p>
            <a:r>
              <a:rPr lang="en-US" sz="1050" b="0" i="0" dirty="0">
                <a:solidFill>
                  <a:srgbClr val="333333"/>
                </a:solidFill>
                <a:effectLst/>
                <a:latin typeface="+mj-lt"/>
              </a:rPr>
              <a:t>Sydney </a:t>
            </a:r>
            <a:r>
              <a:rPr lang="en-US" sz="1050" b="0" i="0" dirty="0" err="1">
                <a:solidFill>
                  <a:srgbClr val="333333"/>
                </a:solidFill>
                <a:effectLst/>
                <a:latin typeface="+mj-lt"/>
              </a:rPr>
              <a:t>Parnes</a:t>
            </a:r>
            <a:r>
              <a:rPr lang="en-US" sz="1050" b="0" i="0" dirty="0">
                <a:solidFill>
                  <a:srgbClr val="333333"/>
                </a:solidFill>
                <a:effectLst/>
                <a:latin typeface="+mj-lt"/>
              </a:rPr>
              <a:t>, Ruth </a:t>
            </a:r>
            <a:r>
              <a:rPr lang="en-US" sz="1050" b="0" i="0" dirty="0" err="1">
                <a:solidFill>
                  <a:srgbClr val="333333"/>
                </a:solidFill>
                <a:effectLst/>
                <a:latin typeface="+mj-lt"/>
              </a:rPr>
              <a:t>Noller</a:t>
            </a:r>
            <a:r>
              <a:rPr lang="en-US" sz="1050" b="0" i="0" dirty="0">
                <a:solidFill>
                  <a:srgbClr val="333333"/>
                </a:solidFill>
                <a:effectLst/>
                <a:latin typeface="+mj-lt"/>
              </a:rPr>
              <a:t> in </a:t>
            </a:r>
            <a:r>
              <a:rPr lang="en-US" sz="1050" b="0" i="1" dirty="0">
                <a:solidFill>
                  <a:srgbClr val="333333"/>
                </a:solidFill>
                <a:effectLst/>
                <a:latin typeface="+mj-lt"/>
              </a:rPr>
              <a:t>Journal of Creative Behavior</a:t>
            </a:r>
            <a:r>
              <a:rPr lang="en-US" sz="1050" b="0" i="0" dirty="0">
                <a:solidFill>
                  <a:srgbClr val="333333"/>
                </a:solidFill>
                <a:effectLst/>
                <a:latin typeface="+mj-lt"/>
              </a:rPr>
              <a:t>, 1972.</a:t>
            </a:r>
            <a:endParaRPr lang="pl-PL" sz="1050" b="0" i="0" dirty="0">
              <a:solidFill>
                <a:srgbClr val="333333"/>
              </a:solidFill>
              <a:effectLst/>
              <a:latin typeface="+mj-lt"/>
            </a:endParaRPr>
          </a:p>
          <a:p>
            <a:r>
              <a:rPr lang="pl-PL" sz="1050" dirty="0">
                <a:solidFill>
                  <a:srgbClr val="333333"/>
                </a:solidFill>
                <a:latin typeface="+mj-lt"/>
              </a:rPr>
              <a:t>Purcell, W. (2019) The Impact in Innovation in Bussiness. Available at: </a:t>
            </a:r>
            <a:r>
              <a:rPr lang="pl-PL" sz="1050" dirty="0">
                <a:solidFill>
                  <a:srgbClr val="333333"/>
                </a:solidFill>
                <a:latin typeface="+mj-lt"/>
                <a:hlinkClick r:id="rId4"/>
              </a:rPr>
              <a:t>www.northern.edu</a:t>
            </a:r>
            <a:r>
              <a:rPr lang="pl-PL" sz="1050" dirty="0">
                <a:solidFill>
                  <a:srgbClr val="333333"/>
                </a:solidFill>
                <a:latin typeface="+mj-lt"/>
              </a:rPr>
              <a:t> </a:t>
            </a:r>
          </a:p>
          <a:p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Kallman, K. (2009) </a:t>
            </a:r>
            <a:r>
              <a:rPr lang="en-GB" sz="1050" i="1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Innovation Metrics – keys to increase competitiveness</a:t>
            </a:r>
            <a:r>
              <a:rPr lang="en-GB" sz="105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Stockholm School of Economics</a:t>
            </a:r>
            <a:endParaRPr lang="pl-PL" sz="105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pl-PL" sz="105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BCG (2019) Four Approaches to Buniness Model Innovation. Available at: </a:t>
            </a:r>
            <a:r>
              <a:rPr lang="pl-PL" sz="105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www.bch.com</a:t>
            </a:r>
            <a:r>
              <a:rPr lang="pl-PL" sz="105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pl-PL" sz="105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pl-PL" sz="1050" dirty="0"/>
          </a:p>
        </p:txBody>
      </p:sp>
    </p:spTree>
    <p:extLst>
      <p:ext uri="{BB962C8B-B14F-4D97-AF65-F5344CB8AC3E}">
        <p14:creationId xmlns:p14="http://schemas.microsoft.com/office/powerpoint/2010/main" val="1288773060"/>
      </p:ext>
    </p:extLst>
  </p:cSld>
  <p:clrMapOvr>
    <a:masterClrMapping/>
  </p:clrMapOvr>
</p:sld>
</file>

<file path=ppt/theme/theme1.xml><?xml version="1.0" encoding="utf-8"?>
<a:theme xmlns:a="http://schemas.openxmlformats.org/drawingml/2006/main" name="BlocksVTI">
  <a:themeElements>
    <a:clrScheme name="Blocks">
      <a:dk1>
        <a:sysClr val="windowText" lastClr="000000"/>
      </a:dk1>
      <a:lt1>
        <a:sysClr val="window" lastClr="FFFFFF"/>
      </a:lt1>
      <a:dk2>
        <a:srgbClr val="1B3843"/>
      </a:dk2>
      <a:lt2>
        <a:srgbClr val="F2F3F1"/>
      </a:lt2>
      <a:accent1>
        <a:srgbClr val="7A8592"/>
      </a:accent1>
      <a:accent2>
        <a:srgbClr val="8C8C96"/>
      </a:accent2>
      <a:accent3>
        <a:srgbClr val="7A6C76"/>
      </a:accent3>
      <a:accent4>
        <a:srgbClr val="A7AA9D"/>
      </a:accent4>
      <a:accent5>
        <a:srgbClr val="63787F"/>
      </a:accent5>
      <a:accent6>
        <a:srgbClr val="889DA5"/>
      </a:accent6>
      <a:hlink>
        <a:srgbClr val="71819B"/>
      </a:hlink>
      <a:folHlink>
        <a:srgbClr val="7E8B85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</TotalTime>
  <Words>464</Words>
  <Application>Microsoft Office PowerPoint</Application>
  <PresentationFormat>Widescreen</PresentationFormat>
  <Paragraphs>43</Paragraphs>
  <Slides>11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2" baseType="lpstr">
      <vt:lpstr>Apercu Pro</vt:lpstr>
      <vt:lpstr>Arial</vt:lpstr>
      <vt:lpstr>Arial</vt:lpstr>
      <vt:lpstr>Avenir Next LT Pro</vt:lpstr>
      <vt:lpstr>Avenir Next LT Pro Light</vt:lpstr>
      <vt:lpstr>Calibri</vt:lpstr>
      <vt:lpstr>Calibri Light</vt:lpstr>
      <vt:lpstr>Noto Sans</vt:lpstr>
      <vt:lpstr>proxima-nova</vt:lpstr>
      <vt:lpstr>Source Sans Pro</vt:lpstr>
      <vt:lpstr>BlocksVTI</vt:lpstr>
      <vt:lpstr>Does the Innovation Concept Provide a Business Advantage?</vt:lpstr>
      <vt:lpstr>Introduction </vt:lpstr>
      <vt:lpstr>Gibbs' Reflective Cycle </vt:lpstr>
      <vt:lpstr>What is Innovation?</vt:lpstr>
      <vt:lpstr>What is Creativity?</vt:lpstr>
      <vt:lpstr>Models of Innovation</vt:lpstr>
      <vt:lpstr>The Innovative Organisation</vt:lpstr>
      <vt:lpstr>Where do Ideas Come From?</vt:lpstr>
      <vt:lpstr>Leadership and Management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Does the Innovation Concept Provide a Business Advantage?</dc:title>
  <dc:creator>boberroXXX boberroXXX</dc:creator>
  <cp:lastModifiedBy>boberroXXX boberroXXX</cp:lastModifiedBy>
  <cp:revision>19</cp:revision>
  <dcterms:created xsi:type="dcterms:W3CDTF">2021-04-23T09:17:03Z</dcterms:created>
  <dcterms:modified xsi:type="dcterms:W3CDTF">2021-04-23T13:30:09Z</dcterms:modified>
</cp:coreProperties>
</file>