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7" r:id="rId1"/>
  </p:sldMasterIdLst>
  <p:notesMasterIdLst>
    <p:notesMasterId r:id="rId41"/>
  </p:notesMasterIdLst>
  <p:sldIdLst>
    <p:sldId id="277" r:id="rId2"/>
    <p:sldId id="349" r:id="rId3"/>
    <p:sldId id="433" r:id="rId4"/>
    <p:sldId id="425" r:id="rId5"/>
    <p:sldId id="453" r:id="rId6"/>
    <p:sldId id="430" r:id="rId7"/>
    <p:sldId id="428" r:id="rId8"/>
    <p:sldId id="434" r:id="rId9"/>
    <p:sldId id="429" r:id="rId10"/>
    <p:sldId id="451" r:id="rId11"/>
    <p:sldId id="436" r:id="rId12"/>
    <p:sldId id="437" r:id="rId13"/>
    <p:sldId id="438" r:id="rId14"/>
    <p:sldId id="469" r:id="rId15"/>
    <p:sldId id="474" r:id="rId16"/>
    <p:sldId id="442" r:id="rId17"/>
    <p:sldId id="472" r:id="rId18"/>
    <p:sldId id="476" r:id="rId19"/>
    <p:sldId id="477" r:id="rId20"/>
    <p:sldId id="478" r:id="rId21"/>
    <p:sldId id="440" r:id="rId22"/>
    <p:sldId id="479" r:id="rId23"/>
    <p:sldId id="443" r:id="rId24"/>
    <p:sldId id="450" r:id="rId25"/>
    <p:sldId id="465" r:id="rId26"/>
    <p:sldId id="445" r:id="rId27"/>
    <p:sldId id="463" r:id="rId28"/>
    <p:sldId id="468" r:id="rId29"/>
    <p:sldId id="464" r:id="rId30"/>
    <p:sldId id="480" r:id="rId31"/>
    <p:sldId id="447" r:id="rId32"/>
    <p:sldId id="473" r:id="rId33"/>
    <p:sldId id="454" r:id="rId34"/>
    <p:sldId id="455" r:id="rId35"/>
    <p:sldId id="457" r:id="rId36"/>
    <p:sldId id="462" r:id="rId37"/>
    <p:sldId id="459" r:id="rId38"/>
    <p:sldId id="441" r:id="rId39"/>
    <p:sldId id="26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42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48B607-A9B0-42F4-BD57-1E97BFF37CC9}" v="47" dt="2025-01-23T22:37:35.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129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F748B607-A9B0-42F4-BD57-1E97BFF37CC9}"/>
    <pc:docChg chg="custSel modSld">
      <pc:chgData name="Serif Salem" userId="93371da5-1b6a-4146-a736-4a3b0c81f0c2" providerId="ADAL" clId="{F748B607-A9B0-42F4-BD57-1E97BFF37CC9}" dt="2025-01-23T22:38:07.770" v="9" actId="700"/>
      <pc:docMkLst>
        <pc:docMk/>
      </pc:docMkLst>
      <pc:sldChg chg="delSp mod">
        <pc:chgData name="Serif Salem" userId="93371da5-1b6a-4146-a736-4a3b0c81f0c2" providerId="ADAL" clId="{F748B607-A9B0-42F4-BD57-1E97BFF37CC9}" dt="2025-01-23T22:37:41.070" v="7" actId="478"/>
        <pc:sldMkLst>
          <pc:docMk/>
          <pc:sldMk cId="0" sldId="469"/>
        </pc:sldMkLst>
        <pc:spChg chg="del">
          <ac:chgData name="Serif Salem" userId="93371da5-1b6a-4146-a736-4a3b0c81f0c2" providerId="ADAL" clId="{F748B607-A9B0-42F4-BD57-1E97BFF37CC9}" dt="2025-01-23T22:37:41.070" v="7" actId="478"/>
          <ac:spMkLst>
            <pc:docMk/>
            <pc:sldMk cId="0" sldId="469"/>
            <ac:spMk id="20" creationId="{FAB238B9-E12A-D27B-C2E3-68BBE6454E7B}"/>
          </ac:spMkLst>
        </pc:spChg>
        <pc:spChg chg="del">
          <ac:chgData name="Serif Salem" userId="93371da5-1b6a-4146-a736-4a3b0c81f0c2" providerId="ADAL" clId="{F748B607-A9B0-42F4-BD57-1E97BFF37CC9}" dt="2025-01-23T22:37:39.361" v="6" actId="478"/>
          <ac:spMkLst>
            <pc:docMk/>
            <pc:sldMk cId="0" sldId="469"/>
            <ac:spMk id="24" creationId="{BCDEAEE0-DAFE-5931-8486-08AE069AB955}"/>
          </ac:spMkLst>
        </pc:spChg>
      </pc:sldChg>
      <pc:sldChg chg="delSp modSp mod">
        <pc:chgData name="Serif Salem" userId="93371da5-1b6a-4146-a736-4a3b0c81f0c2" providerId="ADAL" clId="{F748B607-A9B0-42F4-BD57-1E97BFF37CC9}" dt="2025-01-23T22:37:35.445" v="5" actId="1076"/>
        <pc:sldMkLst>
          <pc:docMk/>
          <pc:sldMk cId="1050803490" sldId="474"/>
        </pc:sldMkLst>
        <pc:spChg chg="del">
          <ac:chgData name="Serif Salem" userId="93371da5-1b6a-4146-a736-4a3b0c81f0c2" providerId="ADAL" clId="{F748B607-A9B0-42F4-BD57-1E97BFF37CC9}" dt="2025-01-23T22:37:30.344" v="3" actId="478"/>
          <ac:spMkLst>
            <pc:docMk/>
            <pc:sldMk cId="1050803490" sldId="474"/>
            <ac:spMk id="20" creationId="{FE803AA6-7F49-D846-A801-3AB8FB29E097}"/>
          </ac:spMkLst>
        </pc:spChg>
        <pc:spChg chg="del">
          <ac:chgData name="Serif Salem" userId="93371da5-1b6a-4146-a736-4a3b0c81f0c2" providerId="ADAL" clId="{F748B607-A9B0-42F4-BD57-1E97BFF37CC9}" dt="2025-01-23T22:37:28.509" v="2" actId="478"/>
          <ac:spMkLst>
            <pc:docMk/>
            <pc:sldMk cId="1050803490" sldId="474"/>
            <ac:spMk id="24" creationId="{7C27B166-7BDE-08E5-8B5B-8944FC712F57}"/>
          </ac:spMkLst>
        </pc:spChg>
        <pc:picChg chg="mod">
          <ac:chgData name="Serif Salem" userId="93371da5-1b6a-4146-a736-4a3b0c81f0c2" providerId="ADAL" clId="{F748B607-A9B0-42F4-BD57-1E97BFF37CC9}" dt="2025-01-23T22:37:35.445" v="5" actId="1076"/>
          <ac:picMkLst>
            <pc:docMk/>
            <pc:sldMk cId="1050803490" sldId="474"/>
            <ac:picMk id="22533" creationId="{3C5F00E2-3822-1D74-0534-C16B9BB5D8AB}"/>
          </ac:picMkLst>
        </pc:picChg>
      </pc:sldChg>
      <pc:sldChg chg="addSp modSp mod modClrScheme chgLayout">
        <pc:chgData name="Serif Salem" userId="93371da5-1b6a-4146-a736-4a3b0c81f0c2" providerId="ADAL" clId="{F748B607-A9B0-42F4-BD57-1E97BFF37CC9}" dt="2025-01-23T22:37:56.641" v="8" actId="700"/>
        <pc:sldMkLst>
          <pc:docMk/>
          <pc:sldMk cId="1510068179" sldId="476"/>
        </pc:sldMkLst>
        <pc:spChg chg="mod ord">
          <ac:chgData name="Serif Salem" userId="93371da5-1b6a-4146-a736-4a3b0c81f0c2" providerId="ADAL" clId="{F748B607-A9B0-42F4-BD57-1E97BFF37CC9}" dt="2025-01-23T22:37:56.641" v="8" actId="700"/>
          <ac:spMkLst>
            <pc:docMk/>
            <pc:sldMk cId="1510068179" sldId="476"/>
            <ac:spMk id="3" creationId="{45B749B7-1C13-F4C4-2474-278DC66DC379}"/>
          </ac:spMkLst>
        </pc:spChg>
        <pc:spChg chg="mod ord">
          <ac:chgData name="Serif Salem" userId="93371da5-1b6a-4146-a736-4a3b0c81f0c2" providerId="ADAL" clId="{F748B607-A9B0-42F4-BD57-1E97BFF37CC9}" dt="2025-01-23T22:37:56.641" v="8" actId="700"/>
          <ac:spMkLst>
            <pc:docMk/>
            <pc:sldMk cId="1510068179" sldId="476"/>
            <ac:spMk id="4" creationId="{B55D910D-CBCB-EFF0-F2E8-3A6BE17A1564}"/>
          </ac:spMkLst>
        </pc:spChg>
        <pc:spChg chg="add mod ord">
          <ac:chgData name="Serif Salem" userId="93371da5-1b6a-4146-a736-4a3b0c81f0c2" providerId="ADAL" clId="{F748B607-A9B0-42F4-BD57-1E97BFF37CC9}" dt="2025-01-23T22:37:56.641" v="8" actId="700"/>
          <ac:spMkLst>
            <pc:docMk/>
            <pc:sldMk cId="1510068179" sldId="476"/>
            <ac:spMk id="5" creationId="{FF538B64-5EC2-1E63-514B-180F97F25B06}"/>
          </ac:spMkLst>
        </pc:spChg>
      </pc:sldChg>
      <pc:sldChg chg="addSp modSp mod modClrScheme chgLayout">
        <pc:chgData name="Serif Salem" userId="93371da5-1b6a-4146-a736-4a3b0c81f0c2" providerId="ADAL" clId="{F748B607-A9B0-42F4-BD57-1E97BFF37CC9}" dt="2025-01-23T22:37:56.641" v="8" actId="700"/>
        <pc:sldMkLst>
          <pc:docMk/>
          <pc:sldMk cId="3067850919" sldId="477"/>
        </pc:sldMkLst>
        <pc:spChg chg="mod ord">
          <ac:chgData name="Serif Salem" userId="93371da5-1b6a-4146-a736-4a3b0c81f0c2" providerId="ADAL" clId="{F748B607-A9B0-42F4-BD57-1E97BFF37CC9}" dt="2025-01-23T22:37:56.641" v="8" actId="700"/>
          <ac:spMkLst>
            <pc:docMk/>
            <pc:sldMk cId="3067850919" sldId="477"/>
            <ac:spMk id="3" creationId="{03E7EE07-9742-6509-4910-4AD20EC19F2B}"/>
          </ac:spMkLst>
        </pc:spChg>
        <pc:spChg chg="mod ord">
          <ac:chgData name="Serif Salem" userId="93371da5-1b6a-4146-a736-4a3b0c81f0c2" providerId="ADAL" clId="{F748B607-A9B0-42F4-BD57-1E97BFF37CC9}" dt="2025-01-23T22:37:56.641" v="8" actId="700"/>
          <ac:spMkLst>
            <pc:docMk/>
            <pc:sldMk cId="3067850919" sldId="477"/>
            <ac:spMk id="4" creationId="{F70A9570-5C92-A1DB-BCE7-CB01DBBBF5F5}"/>
          </ac:spMkLst>
        </pc:spChg>
        <pc:spChg chg="add mod ord">
          <ac:chgData name="Serif Salem" userId="93371da5-1b6a-4146-a736-4a3b0c81f0c2" providerId="ADAL" clId="{F748B607-A9B0-42F4-BD57-1E97BFF37CC9}" dt="2025-01-23T22:37:56.641" v="8" actId="700"/>
          <ac:spMkLst>
            <pc:docMk/>
            <pc:sldMk cId="3067850919" sldId="477"/>
            <ac:spMk id="5" creationId="{FB1451EF-D788-2F1B-025C-28F63A1A6CCE}"/>
          </ac:spMkLst>
        </pc:spChg>
      </pc:sldChg>
      <pc:sldChg chg="addSp modSp mod modClrScheme chgLayout">
        <pc:chgData name="Serif Salem" userId="93371da5-1b6a-4146-a736-4a3b0c81f0c2" providerId="ADAL" clId="{F748B607-A9B0-42F4-BD57-1E97BFF37CC9}" dt="2025-01-23T22:37:56.641" v="8" actId="700"/>
        <pc:sldMkLst>
          <pc:docMk/>
          <pc:sldMk cId="2057130117" sldId="478"/>
        </pc:sldMkLst>
        <pc:spChg chg="mod ord">
          <ac:chgData name="Serif Salem" userId="93371da5-1b6a-4146-a736-4a3b0c81f0c2" providerId="ADAL" clId="{F748B607-A9B0-42F4-BD57-1E97BFF37CC9}" dt="2025-01-23T22:37:56.641" v="8" actId="700"/>
          <ac:spMkLst>
            <pc:docMk/>
            <pc:sldMk cId="2057130117" sldId="478"/>
            <ac:spMk id="2" creationId="{C1E20BF1-A240-0A80-8421-55FA2334D6D6}"/>
          </ac:spMkLst>
        </pc:spChg>
        <pc:spChg chg="mod ord">
          <ac:chgData name="Serif Salem" userId="93371da5-1b6a-4146-a736-4a3b0c81f0c2" providerId="ADAL" clId="{F748B607-A9B0-42F4-BD57-1E97BFF37CC9}" dt="2025-01-23T22:37:56.641" v="8" actId="700"/>
          <ac:spMkLst>
            <pc:docMk/>
            <pc:sldMk cId="2057130117" sldId="478"/>
            <ac:spMk id="4" creationId="{FFDACCDB-8BB6-CBE6-93AE-CE5090681F41}"/>
          </ac:spMkLst>
        </pc:spChg>
        <pc:spChg chg="add mod ord">
          <ac:chgData name="Serif Salem" userId="93371da5-1b6a-4146-a736-4a3b0c81f0c2" providerId="ADAL" clId="{F748B607-A9B0-42F4-BD57-1E97BFF37CC9}" dt="2025-01-23T22:37:56.641" v="8" actId="700"/>
          <ac:spMkLst>
            <pc:docMk/>
            <pc:sldMk cId="2057130117" sldId="478"/>
            <ac:spMk id="5" creationId="{A5E20C60-6233-B347-9E95-0A51D34A2BEC}"/>
          </ac:spMkLst>
        </pc:spChg>
      </pc:sldChg>
      <pc:sldChg chg="addSp modSp mod modClrScheme chgLayout">
        <pc:chgData name="Serif Salem" userId="93371da5-1b6a-4146-a736-4a3b0c81f0c2" providerId="ADAL" clId="{F748B607-A9B0-42F4-BD57-1E97BFF37CC9}" dt="2025-01-23T22:38:07.770" v="9" actId="700"/>
        <pc:sldMkLst>
          <pc:docMk/>
          <pc:sldMk cId="3109390973" sldId="479"/>
        </pc:sldMkLst>
        <pc:spChg chg="mod ord">
          <ac:chgData name="Serif Salem" userId="93371da5-1b6a-4146-a736-4a3b0c81f0c2" providerId="ADAL" clId="{F748B607-A9B0-42F4-BD57-1E97BFF37CC9}" dt="2025-01-23T22:38:07.770" v="9" actId="700"/>
          <ac:spMkLst>
            <pc:docMk/>
            <pc:sldMk cId="3109390973" sldId="479"/>
            <ac:spMk id="2" creationId="{9F5F3F95-6B64-7DD5-F0F7-2C85EEA5D3BD}"/>
          </ac:spMkLst>
        </pc:spChg>
        <pc:spChg chg="mod ord">
          <ac:chgData name="Serif Salem" userId="93371da5-1b6a-4146-a736-4a3b0c81f0c2" providerId="ADAL" clId="{F748B607-A9B0-42F4-BD57-1E97BFF37CC9}" dt="2025-01-23T22:38:07.770" v="9" actId="700"/>
          <ac:spMkLst>
            <pc:docMk/>
            <pc:sldMk cId="3109390973" sldId="479"/>
            <ac:spMk id="3" creationId="{3EDBFF00-5659-C67C-166E-781D555BDE94}"/>
          </ac:spMkLst>
        </pc:spChg>
        <pc:spChg chg="add mod ord">
          <ac:chgData name="Serif Salem" userId="93371da5-1b6a-4146-a736-4a3b0c81f0c2" providerId="ADAL" clId="{F748B607-A9B0-42F4-BD57-1E97BFF37CC9}" dt="2025-01-23T22:38:07.770" v="9" actId="700"/>
          <ac:spMkLst>
            <pc:docMk/>
            <pc:sldMk cId="3109390973" sldId="479"/>
            <ac:spMk id="5" creationId="{9419E907-CB1C-C64B-2355-B9DADCE07DF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2FC8FE-24DD-48AB-8B12-34F3E8BDE1B3}" type="datetimeFigureOut">
              <a:rPr lang="en-GB" smtClean="0"/>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C1A815-7A38-41FF-B0E3-99B97C72CBF8}" type="slidenum">
              <a:rPr lang="en-GB" smtClean="0"/>
              <a:t>‹#›</a:t>
            </a:fld>
            <a:endParaRPr lang="en-GB"/>
          </a:p>
        </p:txBody>
      </p:sp>
    </p:spTree>
    <p:extLst>
      <p:ext uri="{BB962C8B-B14F-4D97-AF65-F5344CB8AC3E}">
        <p14:creationId xmlns:p14="http://schemas.microsoft.com/office/powerpoint/2010/main" val="856042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850" y="742950"/>
            <a:ext cx="6608763" cy="37179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54C6BA6-F095-40E2-8E80-84E3885CC0CB}" type="slidenum">
              <a:rPr lang="en-GB" altLang="en-US" smtClean="0"/>
              <a:pPr>
                <a:defRPr/>
              </a:pPr>
              <a:t>16</a:t>
            </a:fld>
            <a:endParaRPr lang="en-GB" altLang="en-US"/>
          </a:p>
        </p:txBody>
      </p:sp>
    </p:spTree>
    <p:extLst>
      <p:ext uri="{BB962C8B-B14F-4D97-AF65-F5344CB8AC3E}">
        <p14:creationId xmlns:p14="http://schemas.microsoft.com/office/powerpoint/2010/main" val="394514589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52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lvl1pPr>
              <a:defRPr>
                <a:solidFill>
                  <a:srgbClr val="E0E6E9"/>
                </a:solidFill>
              </a:defRPr>
            </a:lvl1pPr>
            <a:extLst/>
          </a:lstStyle>
          <a:p>
            <a:fld id="{6F1A40E0-3C91-4858-9025-764C64A4B75B}" type="datetime1">
              <a:rPr lang="en-GB" smtClean="0"/>
              <a:t>23/01/2025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pPr algn="r"/>
            <a:fld id="{53C7C561-6089-4E3B-97BD-C18B86D8C373}" type="slidenum">
              <a:rPr lang="en-GB" smtClean="0"/>
              <a:pPr algn="r"/>
              <a:t>‹#›</a:t>
            </a:fld>
            <a:endParaRPr lang="en-GB" dirty="0"/>
          </a:p>
        </p:txBody>
      </p:sp>
    </p:spTree>
    <p:extLst>
      <p:ext uri="{BB962C8B-B14F-4D97-AF65-F5344CB8AC3E}">
        <p14:creationId xmlns:p14="http://schemas.microsoft.com/office/powerpoint/2010/main" val="38078352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9A12F683-A3CC-4F53-83FF-D3F61107FA0C}" type="datetime1">
              <a:rPr lang="en-GB" smtClean="0"/>
              <a:t>23/01/2025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35741445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26895"/>
            <a:ext cx="11481847" cy="953319"/>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6"/>
          </a:xfrm>
          <a:prstGeom prst="rect">
            <a:avLst/>
          </a:prstGeom>
        </p:spPr>
        <p:txBody>
          <a:bodyPr vert="horz" lIns="91440" tIns="45720" rIns="91440" bIns="45720" rtlCol="0" anchor="ctr"/>
          <a:lstStyle>
            <a:lvl1pPr algn="r">
              <a:defRPr sz="1200">
                <a:solidFill>
                  <a:schemeClr val="tx1">
                    <a:tint val="82000"/>
                  </a:schemeClr>
                </a:solidFill>
              </a:defRPr>
            </a:lvl1pPr>
          </a:lstStyle>
          <a:p>
            <a:fld id="{B7702F0A-552A-452C-A08D-DDB335420FD2}" type="datetime1">
              <a:rPr lang="en-GB" smtClean="0"/>
              <a:t>23/01/2025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5656076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74595" y="4148606"/>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A1AE9528-C56D-4A59-B60F-986171F1A37D}" type="datetime1">
              <a:rPr lang="en-GB" smtClean="0"/>
              <a:t>23/01/2025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38729" y="57095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30819069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7BA0C17D-75DA-4525-833C-75C52A8E8CEF}" type="datetime1">
              <a:rPr lang="en-GB" smtClean="0"/>
              <a:t>23/01/2025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19194211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ADE5A7EE-0FBB-4B23-9F7F-6BF9F89C0875}" type="datetime1">
              <a:rPr lang="en-GB" smtClean="0"/>
              <a:t>23/01/2025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Tree>
    <p:extLst>
      <p:ext uri="{BB962C8B-B14F-4D97-AF65-F5344CB8AC3E}">
        <p14:creationId xmlns:p14="http://schemas.microsoft.com/office/powerpoint/2010/main" val="22520852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BA0C17D-75DA-4525-833C-75C52A8E8CEF}" type="datetime1">
              <a:rPr lang="en-GB" smtClean="0"/>
              <a:t>23/01/2025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22402973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74595" y="4137589"/>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CF3F2F8D-3CAB-4620-85D7-E0806ED717E5}" type="datetime1">
              <a:rPr lang="en-GB" smtClean="0"/>
              <a:t>23/01/2025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38729" y="5687509"/>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35358045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2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BA0C17D-75DA-4525-833C-75C52A8E8CEF}" type="datetime1">
              <a:rPr lang="en-GB" smtClean="0"/>
              <a:t>23/01/2025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305108"/>
            <a:ext cx="464287" cy="510363"/>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pic>
        <p:nvPicPr>
          <p:cNvPr id="2" name="Picture 1">
            <a:extLst>
              <a:ext uri="{FF2B5EF4-FFF2-40B4-BE49-F238E27FC236}">
                <a16:creationId xmlns:a16="http://schemas.microsoft.com/office/drawing/2014/main" id="{A8332636-384D-F42B-3E16-F4450B8AB983}"/>
              </a:ext>
            </a:extLst>
          </p:cNvPr>
          <p:cNvPicPr>
            <a:picLocks noChangeAspect="1"/>
          </p:cNvPicPr>
          <p:nvPr userDrawn="1"/>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dirty="0"/>
              <a:t>Click to edit Master text styles</a:t>
            </a:r>
          </a:p>
        </p:txBody>
      </p:sp>
    </p:spTree>
    <p:extLst>
      <p:ext uri="{BB962C8B-B14F-4D97-AF65-F5344CB8AC3E}">
        <p14:creationId xmlns:p14="http://schemas.microsoft.com/office/powerpoint/2010/main" val="28538841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F2CC7CFF-B175-496B-B6C9-3275057EC0C2}" type="datetime1">
              <a:rPr lang="en-GB" smtClean="0"/>
              <a:t>23/01/2025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r>
              <a:rPr lang="en-GB"/>
              <a:t>Creative Solutions and Mind Mapping</a:t>
            </a:r>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53C7C561-6089-4E3B-97BD-C18B86D8C373}" type="slidenum">
              <a:rPr lang="en-GB" smtClean="0"/>
              <a:pPr/>
              <a:t>‹#›</a:t>
            </a:fld>
            <a:endParaRPr lang="en-GB" dirty="0"/>
          </a:p>
        </p:txBody>
      </p:sp>
      <p:pic>
        <p:nvPicPr>
          <p:cNvPr id="6" name="Picture 5">
            <a:extLst>
              <a:ext uri="{FF2B5EF4-FFF2-40B4-BE49-F238E27FC236}">
                <a16:creationId xmlns:a16="http://schemas.microsoft.com/office/drawing/2014/main" id="{1FF1696F-9436-B86E-7C05-485104556A72}"/>
              </a:ext>
            </a:extLst>
          </p:cNvPr>
          <p:cNvPicPr>
            <a:picLocks noChangeAspect="1"/>
          </p:cNvPicPr>
          <p:nvPr/>
        </p:nvPicPr>
        <p:blipFill>
          <a:blip r:embed="rId2"/>
          <a:stretch>
            <a:fillRect/>
          </a:stretch>
        </p:blipFill>
        <p:spPr>
          <a:xfrm>
            <a:off x="10131494" y="181856"/>
            <a:ext cx="1607235" cy="901562"/>
          </a:xfrm>
          <a:prstGeom prst="rect">
            <a:avLst/>
          </a:prstGeom>
        </p:spPr>
      </p:pic>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15140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EC3F31FD-89E3-4E74-8C48-A5535AE850A3}" type="datetime1">
              <a:rPr lang="en-GB" smtClean="0"/>
              <a:t>23/01/2025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53C7C561-6089-4E3B-97BD-C18B86D8C373}" type="slidenum">
              <a:rPr lang="en-GB" smtClean="0"/>
              <a:pPr/>
              <a:t>‹#›</a:t>
            </a:fld>
            <a:endParaRPr lang="en-GB" dirty="0"/>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6011529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3561658B-60F9-4459-8D61-40E9E5ED2439}" type="datetime1">
              <a:rPr lang="en-GB" smtClean="0"/>
              <a:t>23/01/2025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53C7C561-6089-4E3B-97BD-C18B86D8C373}" type="slidenum">
              <a:rPr lang="en-GB" smtClean="0"/>
              <a:pPr/>
              <a:t>‹#›</a:t>
            </a:fld>
            <a:endParaRPr lang="en-GB" dirty="0"/>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0" name="Subtitle 16">
            <a:extLst>
              <a:ext uri="{FF2B5EF4-FFF2-40B4-BE49-F238E27FC236}">
                <a16:creationId xmlns:a16="http://schemas.microsoft.com/office/drawing/2014/main" id="{A36D3DE7-03C4-7424-EAEA-7A58F3280AB5}"/>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6372558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885BADDE-E9EE-4069-9FBF-0803BB9119DC}" type="datetime1">
              <a:rPr lang="en-GB" smtClean="0"/>
              <a:t>23/01/2025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53C7C561-6089-4E3B-97BD-C18B86D8C373}" type="slidenum">
              <a:rPr lang="en-GB" smtClean="0"/>
              <a:pPr/>
              <a:t>‹#›</a:t>
            </a:fld>
            <a:endParaRPr lang="en-GB" dirty="0"/>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322694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06326"/>
            <a:ext cx="11571511" cy="1052623"/>
          </a:xfrm>
          <a:prstGeom prst="roundRect">
            <a:avLst/>
          </a:prstGeom>
          <a:noFill/>
          <a:ln w="28575">
            <a:noFill/>
          </a:ln>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3"/>
            <a:ext cx="11571511" cy="4561371"/>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6"/>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95860" y="4158854"/>
            <a:ext cx="2743200" cy="275462"/>
          </a:xfrm>
          <a:prstGeom prst="rect">
            <a:avLst/>
          </a:prstGeom>
        </p:spPr>
        <p:txBody>
          <a:bodyPr vert="horz" lIns="91440" tIns="45720" rIns="91440" bIns="45720" rtlCol="0" anchor="ctr"/>
          <a:lstStyle>
            <a:lvl1pPr algn="r">
              <a:defRPr sz="1100">
                <a:solidFill>
                  <a:schemeClr val="tx1">
                    <a:tint val="82000"/>
                  </a:schemeClr>
                </a:solidFill>
              </a:defRPr>
            </a:lvl1pPr>
          </a:lstStyle>
          <a:p>
            <a:fld id="{F2CC7CFF-B175-496B-B6C9-3275057EC0C2}" type="datetime1">
              <a:rPr lang="en-GB" smtClean="0"/>
              <a:t>23/01/2025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Creative Solutions and Mind Mapping</a:t>
            </a:r>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38729"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53C7C561-6089-4E3B-97BD-C18B86D8C373}" type="slidenum">
              <a:rPr lang="en-GB" smtClean="0"/>
              <a:pPr/>
              <a:t>‹#›</a:t>
            </a:fld>
            <a:endParaRPr lang="en-GB" dirty="0"/>
          </a:p>
        </p:txBody>
      </p:sp>
    </p:spTree>
    <p:extLst>
      <p:ext uri="{BB962C8B-B14F-4D97-AF65-F5344CB8AC3E}">
        <p14:creationId xmlns:p14="http://schemas.microsoft.com/office/powerpoint/2010/main" val="320446620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700" r:id="rId9"/>
    <p:sldLayoutId id="2147483696" r:id="rId10"/>
    <p:sldLayoutId id="2147483697" r:id="rId11"/>
    <p:sldLayoutId id="2147483698" r:id="rId12"/>
    <p:sldLayoutId id="2147483699" r:id="rId1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p:txStyles>
    <p:titleStyle>
      <a:lvl1pPr algn="ctr" defTabSz="914400" rtl="0" eaLnBrk="1" latinLnBrk="0" hangingPunct="1">
        <a:lnSpc>
          <a:spcPct val="90000"/>
        </a:lnSpc>
        <a:spcBef>
          <a:spcPct val="0"/>
        </a:spcBef>
        <a:buNone/>
        <a:defRPr sz="40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600" kern="1200">
          <a:solidFill>
            <a:srgbClr val="A5002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rgbClr val="0033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www.computerhope.com/jargon/w/word-processor.htm#:~:text=Sometimes%20abbreviated%20as%20WP%2C%20a%20word%20processor%20is,Microsoft%20Word%20being%20the%20most%20popular%20word%20processor." TargetMode="External"/><Relationship Id="rId2" Type="http://schemas.openxmlformats.org/officeDocument/2006/relationships/hyperlink" Target="https://byjus.com/questions/what-is-a-word-processor-and-explain-its-features/" TargetMode="Externa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chopedia.com/definition/9510/spreadsheet-software#:~:text=Spreadsheet%20software%20is%20a%20software%20application%20capable%20of,represented%20in%20text%2C%20numeric%20or%20in%20graphic%20form." TargetMode="External"/><Relationship Id="rId2" Type="http://schemas.openxmlformats.org/officeDocument/2006/relationships/hyperlink" Target="https://www.techopedia.com/definition/4426/spreadsheet"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lVs37MPl9ik" TargetMode="External"/><Relationship Id="rId2" Type="http://schemas.openxmlformats.org/officeDocument/2006/relationships/hyperlink" Target="https://www.youtube.com/watch?v=SsE6AECQy3w" TargetMode="External"/><Relationship Id="rId1" Type="http://schemas.openxmlformats.org/officeDocument/2006/relationships/slideLayout" Target="../slideLayouts/slideLayout2.xml"/><Relationship Id="rId5" Type="http://schemas.openxmlformats.org/officeDocument/2006/relationships/hyperlink" Target="https://www.youtube.com/watch?v=atuoioWxiVw" TargetMode="External"/><Relationship Id="rId4" Type="http://schemas.openxmlformats.org/officeDocument/2006/relationships/hyperlink" Target="https://www.youtube.com/watch?v=Jp29JYGq5Hw"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9.xml"/><Relationship Id="rId1" Type="http://schemas.openxmlformats.org/officeDocument/2006/relationships/video" Target="https://www.youtube.com/embed/lVs37MPl9ik?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9.xml"/><Relationship Id="rId1" Type="http://schemas.openxmlformats.org/officeDocument/2006/relationships/video" Target="https://www.youtube.com/embed/Jp29JYGq5H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9.xml"/><Relationship Id="rId1" Type="http://schemas.openxmlformats.org/officeDocument/2006/relationships/video" Target="https://www.youtube.com/embed/Zs9NuYw-F7k?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9.xml"/><Relationship Id="rId1" Type="http://schemas.openxmlformats.org/officeDocument/2006/relationships/video" Target="https://www.youtube.com/embed/ODZfwD39gGE?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www.techopedia.com/definition/1190/database-software"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wR0jg0eQsZA"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9.xml"/><Relationship Id="rId1" Type="http://schemas.openxmlformats.org/officeDocument/2006/relationships/video" Target="https://www.youtube.com/embed/wR0jg0eQsZA?feature=oembed" TargetMode="Externa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hyperlink" Target="http://dba.stackexchange.com/questions/78056/database-design-for-an-online-babyshop-toy-shop" TargetMode="External"/><Relationship Id="rId2" Type="http://schemas.openxmlformats.org/officeDocument/2006/relationships/image" Target="../media/image37.pn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bizfluent.com/info-8690364-benefits-microstrategy.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hyperlink" Target="https://bizfluent.com/info-8690364-benefits-microstrategy.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oracle.com/database/what-is-databas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7488AE1-FDBD-E6CE-BF95-A80CACF05E1F}"/>
              </a:ext>
            </a:extLst>
          </p:cNvPr>
          <p:cNvSpPr>
            <a:spLocks noGrp="1"/>
          </p:cNvSpPr>
          <p:nvPr>
            <p:ph type="ctrTitle"/>
          </p:nvPr>
        </p:nvSpPr>
        <p:spPr/>
        <p:txBody>
          <a:bodyPr>
            <a:normAutofit fontScale="90000"/>
          </a:bodyPr>
          <a:lstStyle/>
          <a:p>
            <a:pPr>
              <a:defRPr/>
            </a:pPr>
            <a:r>
              <a:rPr lang="en-GB" b="1" dirty="0"/>
              <a:t>Software Solutions for Business</a:t>
            </a:r>
            <a:br>
              <a:rPr lang="en-GB" dirty="0"/>
            </a:br>
            <a:br>
              <a:rPr lang="en-GB" dirty="0"/>
            </a:br>
            <a:r>
              <a:rPr lang="en-GB" dirty="0"/>
              <a:t>Week 2</a:t>
            </a:r>
            <a:br>
              <a:rPr lang="en-GB" dirty="0"/>
            </a:br>
            <a:br>
              <a:rPr lang="en-GB" dirty="0"/>
            </a:br>
            <a:br>
              <a:rPr lang="en-GB" dirty="0"/>
            </a:br>
            <a:r>
              <a:rPr lang="en-GB" dirty="0"/>
              <a:t>			</a:t>
            </a:r>
            <a:br>
              <a:rPr lang="en-GB" altLang="en-US" dirty="0"/>
            </a:br>
            <a:endParaRPr lang="en-GB" dirty="0"/>
          </a:p>
        </p:txBody>
      </p:sp>
      <p:sp>
        <p:nvSpPr>
          <p:cNvPr id="2" name="Subtitle 1">
            <a:extLst>
              <a:ext uri="{FF2B5EF4-FFF2-40B4-BE49-F238E27FC236}">
                <a16:creationId xmlns:a16="http://schemas.microsoft.com/office/drawing/2014/main" id="{7CEF19FA-39C5-63F0-AD85-F4232A5CBC40}"/>
              </a:ext>
            </a:extLst>
          </p:cNvPr>
          <p:cNvSpPr>
            <a:spLocks noGrp="1"/>
          </p:cNvSpPr>
          <p:nvPr>
            <p:ph type="subTitle" idx="1"/>
          </p:nvPr>
        </p:nvSpPr>
        <p:spPr/>
        <p:txBody>
          <a:bodyPr/>
          <a:lstStyle/>
          <a:p>
            <a:r>
              <a:rPr lang="en-GB" dirty="0"/>
              <a:t>Office Applications for Business </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820F400-105C-7695-5BE0-E50904FFFD3B}"/>
              </a:ext>
            </a:extLst>
          </p:cNvPr>
          <p:cNvSpPr>
            <a:spLocks noGrp="1"/>
          </p:cNvSpPr>
          <p:nvPr>
            <p:ph type="title"/>
          </p:nvPr>
        </p:nvSpPr>
        <p:spPr/>
        <p:txBody>
          <a:bodyPr/>
          <a:lstStyle/>
          <a:p>
            <a:r>
              <a:rPr lang="en-GB" altLang="en-US"/>
              <a:t>Table of contents</a:t>
            </a:r>
          </a:p>
        </p:txBody>
      </p:sp>
      <p:sp>
        <p:nvSpPr>
          <p:cNvPr id="8197" name="Content Placeholder 2">
            <a:extLst>
              <a:ext uri="{FF2B5EF4-FFF2-40B4-BE49-F238E27FC236}">
                <a16:creationId xmlns:a16="http://schemas.microsoft.com/office/drawing/2014/main" id="{7CB86B38-2A86-AB8C-7393-768CAE36F8BE}"/>
              </a:ext>
            </a:extLst>
          </p:cNvPr>
          <p:cNvSpPr>
            <a:spLocks noGrp="1"/>
          </p:cNvSpPr>
          <p:nvPr>
            <p:ph idx="1"/>
          </p:nvPr>
        </p:nvSpPr>
        <p:spPr/>
        <p:txBody>
          <a:bodyPr/>
          <a:lstStyle/>
          <a:p>
            <a:r>
              <a:rPr lang="en-GB" altLang="en-US" dirty="0"/>
              <a:t>Assignment 1: Task 3</a:t>
            </a:r>
          </a:p>
          <a:p>
            <a:r>
              <a:rPr lang="en-GB" altLang="en-US" dirty="0"/>
              <a:t>Office suites</a:t>
            </a:r>
          </a:p>
          <a:p>
            <a:r>
              <a:rPr lang="en-GB" altLang="en-US" dirty="0"/>
              <a:t>Word processor</a:t>
            </a:r>
          </a:p>
          <a:p>
            <a:r>
              <a:rPr lang="en-GB" altLang="en-US" dirty="0"/>
              <a:t>Spreadsheet</a:t>
            </a:r>
          </a:p>
          <a:p>
            <a:r>
              <a:rPr lang="en-GB" altLang="en-US" dirty="0"/>
              <a:t>Database</a:t>
            </a:r>
          </a:p>
          <a:p>
            <a:r>
              <a:rPr lang="en-GB" altLang="en-US" dirty="0"/>
              <a:t>Presentation.</a:t>
            </a:r>
          </a:p>
        </p:txBody>
      </p:sp>
      <p:sp>
        <p:nvSpPr>
          <p:cNvPr id="2" name="Date Placeholder 1">
            <a:extLst>
              <a:ext uri="{FF2B5EF4-FFF2-40B4-BE49-F238E27FC236}">
                <a16:creationId xmlns:a16="http://schemas.microsoft.com/office/drawing/2014/main" id="{2383A7C3-3413-43CD-97A7-946171716F41}"/>
              </a:ext>
            </a:extLst>
          </p:cNvPr>
          <p:cNvSpPr>
            <a:spLocks noGrp="1"/>
          </p:cNvSpPr>
          <p:nvPr>
            <p:ph type="dt" sz="half" idx="2"/>
          </p:nvPr>
        </p:nvSpPr>
        <p:spPr/>
        <p:txBody>
          <a:bodyPr/>
          <a:lstStyle/>
          <a:p>
            <a:fld id="{93EB52FC-1F64-4776-8C03-7AB1C1584899}" type="datetime1">
              <a:rPr lang="en-GB" smtClean="0"/>
              <a:t>23/01/2025</a:t>
            </a:fld>
            <a:endParaRPr lang="en-GB"/>
          </a:p>
        </p:txBody>
      </p:sp>
      <p:sp>
        <p:nvSpPr>
          <p:cNvPr id="3" name="Footer Placeholder 2">
            <a:extLst>
              <a:ext uri="{FF2B5EF4-FFF2-40B4-BE49-F238E27FC236}">
                <a16:creationId xmlns:a16="http://schemas.microsoft.com/office/drawing/2014/main" id="{A5367BF5-C2F9-C318-1EAE-DEE33F2D4F77}"/>
              </a:ext>
            </a:extLst>
          </p:cNvPr>
          <p:cNvSpPr>
            <a:spLocks noGrp="1"/>
          </p:cNvSpPr>
          <p:nvPr>
            <p:ph type="ftr" sz="quarter" idx="3"/>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9BE7E8C4-EBF4-331C-11E9-BCEF89C93015}"/>
              </a:ext>
            </a:extLst>
          </p:cNvPr>
          <p:cNvSpPr>
            <a:spLocks noGrp="1"/>
          </p:cNvSpPr>
          <p:nvPr>
            <p:ph type="sldNum" sz="quarter" idx="4"/>
          </p:nvPr>
        </p:nvSpPr>
        <p:spPr/>
        <p:txBody>
          <a:bodyPr/>
          <a:lstStyle/>
          <a:p>
            <a:fld id="{EAFCDA91-1AFF-4894-922D-A8C68374A8C8}" type="slidenum">
              <a:rPr lang="en-GB" smtClean="0"/>
              <a:t>2</a:t>
            </a:fld>
            <a:endParaRPr lang="en-GB"/>
          </a:p>
        </p:txBody>
      </p:sp>
      <p:pic>
        <p:nvPicPr>
          <p:cNvPr id="8195" name="Picture 8" descr="Graphical user interface&#10;&#10;Description automatically generated">
            <a:extLst>
              <a:ext uri="{FF2B5EF4-FFF2-40B4-BE49-F238E27FC236}">
                <a16:creationId xmlns:a16="http://schemas.microsoft.com/office/drawing/2014/main" id="{72B5BED0-10CD-3B99-46E2-4D3003804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4408" y="1488249"/>
            <a:ext cx="5266483" cy="32295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AC8F43A-306B-3A2C-5921-DCFB23F9576C}"/>
              </a:ext>
            </a:extLst>
          </p:cNvPr>
          <p:cNvSpPr>
            <a:spLocks noGrp="1"/>
          </p:cNvSpPr>
          <p:nvPr>
            <p:ph type="title"/>
          </p:nvPr>
        </p:nvSpPr>
        <p:spPr/>
        <p:txBody>
          <a:bodyPr/>
          <a:lstStyle/>
          <a:p>
            <a:r>
              <a:rPr lang="en-GB" altLang="en-US"/>
              <a:t>Activity: Office suites</a:t>
            </a:r>
          </a:p>
        </p:txBody>
      </p:sp>
      <p:sp>
        <p:nvSpPr>
          <p:cNvPr id="2" name="Date Placeholder 1">
            <a:extLst>
              <a:ext uri="{FF2B5EF4-FFF2-40B4-BE49-F238E27FC236}">
                <a16:creationId xmlns:a16="http://schemas.microsoft.com/office/drawing/2014/main" id="{5116124D-51E9-58C2-6047-C869C7796402}"/>
              </a:ext>
            </a:extLst>
          </p:cNvPr>
          <p:cNvSpPr>
            <a:spLocks noGrp="1"/>
          </p:cNvSpPr>
          <p:nvPr>
            <p:ph type="dt" sz="half" idx="10"/>
          </p:nvPr>
        </p:nvSpPr>
        <p:spPr/>
        <p:txBody>
          <a:bodyPr/>
          <a:lstStyle/>
          <a:p>
            <a:fld id="{5F364AC6-AF6A-4FC4-868A-EACFBA9F5B29}" type="datetime1">
              <a:rPr lang="en-GB" smtClean="0"/>
              <a:t>23/01/2025</a:t>
            </a:fld>
            <a:endParaRPr lang="en-GB"/>
          </a:p>
        </p:txBody>
      </p:sp>
      <p:sp>
        <p:nvSpPr>
          <p:cNvPr id="3" name="Footer Placeholder 2">
            <a:extLst>
              <a:ext uri="{FF2B5EF4-FFF2-40B4-BE49-F238E27FC236}">
                <a16:creationId xmlns:a16="http://schemas.microsoft.com/office/drawing/2014/main" id="{5D101F8E-74A2-5ED1-3DCB-216B5DB5B6BB}"/>
              </a:ext>
            </a:extLst>
          </p:cNvPr>
          <p:cNvSpPr>
            <a:spLocks noGrp="1"/>
          </p:cNvSpPr>
          <p:nvPr>
            <p:ph type="ftr" sz="quarter" idx="11"/>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5793E1DB-58CE-48A8-E81F-0A1E31D3B260}"/>
              </a:ext>
            </a:extLst>
          </p:cNvPr>
          <p:cNvSpPr>
            <a:spLocks noGrp="1"/>
          </p:cNvSpPr>
          <p:nvPr>
            <p:ph type="sldNum" sz="quarter" idx="12"/>
          </p:nvPr>
        </p:nvSpPr>
        <p:spPr/>
        <p:txBody>
          <a:bodyPr/>
          <a:lstStyle/>
          <a:p>
            <a:fld id="{EAFCDA91-1AFF-4894-922D-A8C68374A8C8}" type="slidenum">
              <a:rPr lang="en-GB" smtClean="0"/>
              <a:t>3</a:t>
            </a:fld>
            <a:endParaRPr lang="en-GB"/>
          </a:p>
        </p:txBody>
      </p:sp>
      <p:sp>
        <p:nvSpPr>
          <p:cNvPr id="9219" name="Content Placeholder 2">
            <a:extLst>
              <a:ext uri="{FF2B5EF4-FFF2-40B4-BE49-F238E27FC236}">
                <a16:creationId xmlns:a16="http://schemas.microsoft.com/office/drawing/2014/main" id="{51D37A08-0EBE-1B32-4ADC-62C44CC89E5C}"/>
              </a:ext>
            </a:extLst>
          </p:cNvPr>
          <p:cNvSpPr>
            <a:spLocks noGrp="1"/>
          </p:cNvSpPr>
          <p:nvPr>
            <p:ph idx="1"/>
          </p:nvPr>
        </p:nvSpPr>
        <p:spPr/>
        <p:txBody>
          <a:bodyPr anchor="ctr">
            <a:normAutofit/>
          </a:bodyPr>
          <a:lstStyle/>
          <a:p>
            <a:pPr algn="ctr"/>
            <a:r>
              <a:rPr lang="en-GB" altLang="en-US" sz="3600" dirty="0"/>
              <a:t>Q. Name 5 Office software suites?.</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BE41837-9330-5E50-87C1-E05D8F965F7A}"/>
              </a:ext>
            </a:extLst>
          </p:cNvPr>
          <p:cNvSpPr>
            <a:spLocks noGrp="1"/>
          </p:cNvSpPr>
          <p:nvPr>
            <p:ph type="title"/>
          </p:nvPr>
        </p:nvSpPr>
        <p:spPr/>
        <p:txBody>
          <a:bodyPr/>
          <a:lstStyle/>
          <a:p>
            <a:r>
              <a:rPr lang="en-GB" altLang="en-US"/>
              <a:t>Office suites</a:t>
            </a:r>
          </a:p>
        </p:txBody>
      </p:sp>
      <p:sp>
        <p:nvSpPr>
          <p:cNvPr id="3" name="Content Placeholder 2">
            <a:extLst>
              <a:ext uri="{FF2B5EF4-FFF2-40B4-BE49-F238E27FC236}">
                <a16:creationId xmlns:a16="http://schemas.microsoft.com/office/drawing/2014/main" id="{D3A9C71B-5A3A-BBC3-CCA4-5265B6971523}"/>
              </a:ext>
            </a:extLst>
          </p:cNvPr>
          <p:cNvSpPr>
            <a:spLocks noGrp="1"/>
          </p:cNvSpPr>
          <p:nvPr>
            <p:ph idx="1"/>
          </p:nvPr>
        </p:nvSpPr>
        <p:spPr/>
        <p:txBody>
          <a:bodyPr>
            <a:normAutofit/>
          </a:bodyPr>
          <a:lstStyle/>
          <a:p>
            <a:r>
              <a:rPr lang="en-GB" dirty="0"/>
              <a:t>Office suites contain several or more software applications designed to meet all of  your office/work information processing needs. Example office suites include:</a:t>
            </a:r>
          </a:p>
          <a:p>
            <a:pPr lvl="1"/>
            <a:r>
              <a:rPr lang="en-GB" dirty="0"/>
              <a:t>Microsoft Office 365</a:t>
            </a:r>
          </a:p>
          <a:p>
            <a:pPr lvl="1"/>
            <a:r>
              <a:rPr lang="en-GB" dirty="0"/>
              <a:t>Apple iWork</a:t>
            </a:r>
          </a:p>
          <a:p>
            <a:pPr lvl="1"/>
            <a:r>
              <a:rPr lang="en-GB" dirty="0"/>
              <a:t>Google G Suite</a:t>
            </a:r>
          </a:p>
          <a:p>
            <a:pPr lvl="1"/>
            <a:r>
              <a:rPr lang="en-GB" dirty="0"/>
              <a:t>Apache OpenOffice</a:t>
            </a:r>
          </a:p>
          <a:p>
            <a:pPr lvl="1"/>
            <a:r>
              <a:rPr lang="en-GB" dirty="0"/>
              <a:t>LibreOffice</a:t>
            </a:r>
          </a:p>
          <a:p>
            <a:pPr lvl="1"/>
            <a:r>
              <a:rPr lang="en-GB" dirty="0"/>
              <a:t>Zoho Office Suite</a:t>
            </a:r>
          </a:p>
        </p:txBody>
      </p:sp>
      <p:sp>
        <p:nvSpPr>
          <p:cNvPr id="2" name="Date Placeholder 1">
            <a:extLst>
              <a:ext uri="{FF2B5EF4-FFF2-40B4-BE49-F238E27FC236}">
                <a16:creationId xmlns:a16="http://schemas.microsoft.com/office/drawing/2014/main" id="{8FA05D59-4D6B-892B-E44D-80BD7A27BD62}"/>
              </a:ext>
            </a:extLst>
          </p:cNvPr>
          <p:cNvSpPr>
            <a:spLocks noGrp="1"/>
          </p:cNvSpPr>
          <p:nvPr>
            <p:ph type="dt" sz="half" idx="2"/>
          </p:nvPr>
        </p:nvSpPr>
        <p:spPr/>
        <p:txBody>
          <a:bodyPr/>
          <a:lstStyle/>
          <a:p>
            <a:fld id="{73D0C0DC-2A37-46E5-92FA-E949B175C00B}" type="datetime1">
              <a:rPr lang="en-GB" smtClean="0"/>
              <a:t>23/01/2025</a:t>
            </a:fld>
            <a:endParaRPr lang="en-GB"/>
          </a:p>
        </p:txBody>
      </p:sp>
      <p:sp>
        <p:nvSpPr>
          <p:cNvPr id="4" name="Footer Placeholder 3">
            <a:extLst>
              <a:ext uri="{FF2B5EF4-FFF2-40B4-BE49-F238E27FC236}">
                <a16:creationId xmlns:a16="http://schemas.microsoft.com/office/drawing/2014/main" id="{3E175E0E-A346-CB7A-50F9-1CC647C89876}"/>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32D76AF2-99EB-7E30-9037-73A75036A60E}"/>
              </a:ext>
            </a:extLst>
          </p:cNvPr>
          <p:cNvSpPr>
            <a:spLocks noGrp="1"/>
          </p:cNvSpPr>
          <p:nvPr>
            <p:ph type="sldNum" sz="quarter" idx="4"/>
          </p:nvPr>
        </p:nvSpPr>
        <p:spPr/>
        <p:txBody>
          <a:bodyPr/>
          <a:lstStyle/>
          <a:p>
            <a:fld id="{EAFCDA91-1AFF-4894-922D-A8C68374A8C8}" type="slidenum">
              <a:rPr lang="en-GB" smtClean="0"/>
              <a:t>4</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ECF3003-22C8-E6BC-0CC6-800F0F6DC48A}"/>
              </a:ext>
            </a:extLst>
          </p:cNvPr>
          <p:cNvSpPr>
            <a:spLocks noGrp="1"/>
          </p:cNvSpPr>
          <p:nvPr>
            <p:ph type="dt" sz="half" idx="2"/>
          </p:nvPr>
        </p:nvSpPr>
        <p:spPr/>
        <p:txBody>
          <a:bodyPr/>
          <a:lstStyle/>
          <a:p>
            <a:fld id="{2356D1DD-2633-403E-A796-D69E2D5BC5FF}" type="datetime1">
              <a:rPr lang="en-GB" smtClean="0"/>
              <a:t>23/01/2025</a:t>
            </a:fld>
            <a:endParaRPr lang="en-GB"/>
          </a:p>
        </p:txBody>
      </p:sp>
      <p:sp>
        <p:nvSpPr>
          <p:cNvPr id="5" name="Footer Placeholder 4">
            <a:extLst>
              <a:ext uri="{FF2B5EF4-FFF2-40B4-BE49-F238E27FC236}">
                <a16:creationId xmlns:a16="http://schemas.microsoft.com/office/drawing/2014/main" id="{8FFE641F-BE74-A8FE-F9DD-080732BC13D2}"/>
              </a:ext>
            </a:extLst>
          </p:cNvPr>
          <p:cNvSpPr>
            <a:spLocks noGrp="1"/>
          </p:cNvSpPr>
          <p:nvPr>
            <p:ph type="ftr" sz="quarter" idx="3"/>
          </p:nvPr>
        </p:nvSpPr>
        <p:spPr/>
        <p:txBody>
          <a:bodyPr/>
          <a:lstStyle/>
          <a:p>
            <a:r>
              <a:rPr lang="en-GB"/>
              <a:t>Office Applications for Business </a:t>
            </a:r>
          </a:p>
        </p:txBody>
      </p:sp>
      <p:sp>
        <p:nvSpPr>
          <p:cNvPr id="6" name="Slide Number Placeholder 5">
            <a:extLst>
              <a:ext uri="{FF2B5EF4-FFF2-40B4-BE49-F238E27FC236}">
                <a16:creationId xmlns:a16="http://schemas.microsoft.com/office/drawing/2014/main" id="{B8D89AAE-5B0A-2D00-01E6-A030A1D875F2}"/>
              </a:ext>
            </a:extLst>
          </p:cNvPr>
          <p:cNvSpPr>
            <a:spLocks noGrp="1"/>
          </p:cNvSpPr>
          <p:nvPr>
            <p:ph type="sldNum" sz="quarter" idx="4"/>
          </p:nvPr>
        </p:nvSpPr>
        <p:spPr/>
        <p:txBody>
          <a:bodyPr/>
          <a:lstStyle/>
          <a:p>
            <a:fld id="{EAFCDA91-1AFF-4894-922D-A8C68374A8C8}" type="slidenum">
              <a:rPr lang="en-GB" smtClean="0"/>
              <a:t>5</a:t>
            </a:fld>
            <a:endParaRPr lang="en-GB"/>
          </a:p>
        </p:txBody>
      </p:sp>
      <p:sp>
        <p:nvSpPr>
          <p:cNvPr id="2" name="Title 1">
            <a:extLst>
              <a:ext uri="{FF2B5EF4-FFF2-40B4-BE49-F238E27FC236}">
                <a16:creationId xmlns:a16="http://schemas.microsoft.com/office/drawing/2014/main" id="{BFD65043-8296-893D-DCB4-AF6FF23E6212}"/>
              </a:ext>
            </a:extLst>
          </p:cNvPr>
          <p:cNvSpPr>
            <a:spLocks noGrp="1"/>
          </p:cNvSpPr>
          <p:nvPr>
            <p:ph type="ctrTitle"/>
          </p:nvPr>
        </p:nvSpPr>
        <p:spPr/>
        <p:txBody>
          <a:bodyPr/>
          <a:lstStyle/>
          <a:p>
            <a:r>
              <a:rPr lang="en-GB" dirty="0"/>
              <a:t>Word Processor</a:t>
            </a:r>
          </a:p>
        </p:txBody>
      </p:sp>
      <p:pic>
        <p:nvPicPr>
          <p:cNvPr id="4" name="Picture 3">
            <a:extLst>
              <a:ext uri="{FF2B5EF4-FFF2-40B4-BE49-F238E27FC236}">
                <a16:creationId xmlns:a16="http://schemas.microsoft.com/office/drawing/2014/main" id="{A8C9292E-DB72-E977-931F-519802223556}"/>
              </a:ext>
            </a:extLst>
          </p:cNvPr>
          <p:cNvPicPr>
            <a:picLocks noChangeAspect="1"/>
          </p:cNvPicPr>
          <p:nvPr/>
        </p:nvPicPr>
        <p:blipFill>
          <a:blip r:embed="rId2"/>
          <a:stretch>
            <a:fillRect/>
          </a:stretch>
        </p:blipFill>
        <p:spPr>
          <a:xfrm>
            <a:off x="4989995" y="3212061"/>
            <a:ext cx="2530059" cy="2530059"/>
          </a:xfrm>
          <a:prstGeom prst="rect">
            <a:avLst/>
          </a:prstGeom>
        </p:spPr>
      </p:pic>
    </p:spTree>
    <p:extLst>
      <p:ext uri="{BB962C8B-B14F-4D97-AF65-F5344CB8AC3E}">
        <p14:creationId xmlns:p14="http://schemas.microsoft.com/office/powerpoint/2010/main" val="40008699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032DAD4-AE39-0F21-3D77-8217DEE1A2EA}"/>
              </a:ext>
            </a:extLst>
          </p:cNvPr>
          <p:cNvSpPr>
            <a:spLocks noGrp="1"/>
          </p:cNvSpPr>
          <p:nvPr>
            <p:ph type="title"/>
          </p:nvPr>
        </p:nvSpPr>
        <p:spPr/>
        <p:txBody>
          <a:bodyPr>
            <a:normAutofit/>
          </a:bodyPr>
          <a:lstStyle/>
          <a:p>
            <a:r>
              <a:rPr lang="en-GB" altLang="en-US" dirty="0"/>
              <a:t>Definition:  Word Processor</a:t>
            </a:r>
          </a:p>
        </p:txBody>
      </p:sp>
      <p:sp>
        <p:nvSpPr>
          <p:cNvPr id="3" name="Content Placeholder 2">
            <a:extLst>
              <a:ext uri="{FF2B5EF4-FFF2-40B4-BE49-F238E27FC236}">
                <a16:creationId xmlns:a16="http://schemas.microsoft.com/office/drawing/2014/main" id="{409E348D-937E-8A55-FA30-900FA34CF095}"/>
              </a:ext>
            </a:extLst>
          </p:cNvPr>
          <p:cNvSpPr>
            <a:spLocks noGrp="1"/>
          </p:cNvSpPr>
          <p:nvPr>
            <p:ph idx="1"/>
          </p:nvPr>
        </p:nvSpPr>
        <p:spPr>
          <a:xfrm>
            <a:off x="358219" y="1382232"/>
            <a:ext cx="5618511" cy="4455041"/>
          </a:xfrm>
        </p:spPr>
        <p:txBody>
          <a:bodyPr>
            <a:normAutofit lnSpcReduction="10000"/>
          </a:bodyPr>
          <a:lstStyle/>
          <a:p>
            <a:r>
              <a:rPr lang="en-GB" dirty="0"/>
              <a:t>A word processor is software that allows users to create, edit, and print documents. It enables you to write text and store it electronically. (</a:t>
            </a:r>
            <a:r>
              <a:rPr lang="en-GB" dirty="0">
                <a:hlinkClick r:id="rId2"/>
              </a:rPr>
              <a:t>ref</a:t>
            </a:r>
            <a:r>
              <a:rPr lang="en-GB" dirty="0"/>
              <a:t>)</a:t>
            </a:r>
          </a:p>
          <a:p>
            <a:r>
              <a:rPr lang="en-GB" dirty="0"/>
              <a:t>“A word processor is a software program capable of creating, storing, and printing typed documents. Today, the word processor is one of the most frequently used software programs on a computer.” (</a:t>
            </a:r>
            <a:r>
              <a:rPr lang="en-GB" dirty="0">
                <a:hlinkClick r:id="rId3"/>
              </a:rPr>
              <a:t>ref</a:t>
            </a:r>
            <a:r>
              <a:rPr lang="en-GB" dirty="0"/>
              <a:t>)</a:t>
            </a:r>
          </a:p>
        </p:txBody>
      </p:sp>
      <p:sp>
        <p:nvSpPr>
          <p:cNvPr id="2" name="Date Placeholder 1">
            <a:extLst>
              <a:ext uri="{FF2B5EF4-FFF2-40B4-BE49-F238E27FC236}">
                <a16:creationId xmlns:a16="http://schemas.microsoft.com/office/drawing/2014/main" id="{BF4A25F0-D4CC-8FB5-7544-A2ADB4243410}"/>
              </a:ext>
            </a:extLst>
          </p:cNvPr>
          <p:cNvSpPr>
            <a:spLocks noGrp="1"/>
          </p:cNvSpPr>
          <p:nvPr>
            <p:ph type="dt" sz="half" idx="2"/>
          </p:nvPr>
        </p:nvSpPr>
        <p:spPr/>
        <p:txBody>
          <a:bodyPr/>
          <a:lstStyle/>
          <a:p>
            <a:fld id="{3DB5333F-BCDE-45FF-A9E3-70F72520B48F}" type="datetime1">
              <a:rPr lang="en-GB" smtClean="0"/>
              <a:t>23/01/2025</a:t>
            </a:fld>
            <a:endParaRPr lang="en-GB"/>
          </a:p>
        </p:txBody>
      </p:sp>
      <p:sp>
        <p:nvSpPr>
          <p:cNvPr id="4" name="Footer Placeholder 3">
            <a:extLst>
              <a:ext uri="{FF2B5EF4-FFF2-40B4-BE49-F238E27FC236}">
                <a16:creationId xmlns:a16="http://schemas.microsoft.com/office/drawing/2014/main" id="{7EA05CEE-425A-C767-E278-242E70E8C44D}"/>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D736FF56-6461-2880-CC6B-315CF9757D77}"/>
              </a:ext>
            </a:extLst>
          </p:cNvPr>
          <p:cNvSpPr>
            <a:spLocks noGrp="1"/>
          </p:cNvSpPr>
          <p:nvPr>
            <p:ph type="sldNum" sz="quarter" idx="4"/>
          </p:nvPr>
        </p:nvSpPr>
        <p:spPr/>
        <p:txBody>
          <a:bodyPr/>
          <a:lstStyle/>
          <a:p>
            <a:fld id="{EAFCDA91-1AFF-4894-922D-A8C68374A8C8}" type="slidenum">
              <a:rPr lang="en-GB" smtClean="0"/>
              <a:t>6</a:t>
            </a:fld>
            <a:endParaRPr lang="en-GB"/>
          </a:p>
        </p:txBody>
      </p:sp>
      <p:pic>
        <p:nvPicPr>
          <p:cNvPr id="12292" name="Graphic 4" descr="Document with solid fill">
            <a:extLst>
              <a:ext uri="{FF2B5EF4-FFF2-40B4-BE49-F238E27FC236}">
                <a16:creationId xmlns:a16="http://schemas.microsoft.com/office/drawing/2014/main" id="{CDBE7822-DCD5-F031-3905-F22D4B006E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8900" y="4259263"/>
            <a:ext cx="1644650"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ir Sherwin's Computer Tutorial: Operating a Word Processing Program">
            <a:extLst>
              <a:ext uri="{FF2B5EF4-FFF2-40B4-BE49-F238E27FC236}">
                <a16:creationId xmlns:a16="http://schemas.microsoft.com/office/drawing/2014/main" id="{D65E08FB-8065-33A4-04CA-EDBF4EBE90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5550" y="1355913"/>
            <a:ext cx="5528231" cy="41461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76102B4-0A3B-91AA-B8FF-80DA21B5B705}"/>
              </a:ext>
            </a:extLst>
          </p:cNvPr>
          <p:cNvSpPr>
            <a:spLocks noGrp="1"/>
          </p:cNvSpPr>
          <p:nvPr>
            <p:ph type="title"/>
          </p:nvPr>
        </p:nvSpPr>
        <p:spPr/>
        <p:txBody>
          <a:bodyPr>
            <a:normAutofit/>
          </a:bodyPr>
          <a:lstStyle/>
          <a:p>
            <a:r>
              <a:rPr lang="en-GB" altLang="en-US" dirty="0"/>
              <a:t>Activity - key features: Word processor</a:t>
            </a:r>
          </a:p>
        </p:txBody>
      </p:sp>
      <p:sp>
        <p:nvSpPr>
          <p:cNvPr id="2" name="Date Placeholder 1">
            <a:extLst>
              <a:ext uri="{FF2B5EF4-FFF2-40B4-BE49-F238E27FC236}">
                <a16:creationId xmlns:a16="http://schemas.microsoft.com/office/drawing/2014/main" id="{2163F641-9389-BEBF-CB74-28C56CD70A8D}"/>
              </a:ext>
            </a:extLst>
          </p:cNvPr>
          <p:cNvSpPr>
            <a:spLocks noGrp="1"/>
          </p:cNvSpPr>
          <p:nvPr>
            <p:ph type="dt" sz="half" idx="10"/>
          </p:nvPr>
        </p:nvSpPr>
        <p:spPr/>
        <p:txBody>
          <a:bodyPr/>
          <a:lstStyle/>
          <a:p>
            <a:fld id="{8CA5F0C8-3355-443F-824F-D6DC2FDA4B52}" type="datetime1">
              <a:rPr lang="en-GB" smtClean="0"/>
              <a:t>23/01/2025</a:t>
            </a:fld>
            <a:endParaRPr lang="en-GB"/>
          </a:p>
        </p:txBody>
      </p:sp>
      <p:sp>
        <p:nvSpPr>
          <p:cNvPr id="3" name="Footer Placeholder 2">
            <a:extLst>
              <a:ext uri="{FF2B5EF4-FFF2-40B4-BE49-F238E27FC236}">
                <a16:creationId xmlns:a16="http://schemas.microsoft.com/office/drawing/2014/main" id="{F4502FF5-30CE-395A-D583-BC8F73D2601B}"/>
              </a:ext>
            </a:extLst>
          </p:cNvPr>
          <p:cNvSpPr>
            <a:spLocks noGrp="1"/>
          </p:cNvSpPr>
          <p:nvPr>
            <p:ph type="ftr" sz="quarter" idx="11"/>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CF550D08-7EDE-441D-DC37-8515970D695A}"/>
              </a:ext>
            </a:extLst>
          </p:cNvPr>
          <p:cNvSpPr>
            <a:spLocks noGrp="1"/>
          </p:cNvSpPr>
          <p:nvPr>
            <p:ph type="sldNum" sz="quarter" idx="12"/>
          </p:nvPr>
        </p:nvSpPr>
        <p:spPr/>
        <p:txBody>
          <a:bodyPr/>
          <a:lstStyle/>
          <a:p>
            <a:fld id="{EAFCDA91-1AFF-4894-922D-A8C68374A8C8}" type="slidenum">
              <a:rPr lang="en-GB" smtClean="0"/>
              <a:t>7</a:t>
            </a:fld>
            <a:endParaRPr lang="en-GB"/>
          </a:p>
        </p:txBody>
      </p:sp>
      <p:sp>
        <p:nvSpPr>
          <p:cNvPr id="13315" name="Content Placeholder 2">
            <a:extLst>
              <a:ext uri="{FF2B5EF4-FFF2-40B4-BE49-F238E27FC236}">
                <a16:creationId xmlns:a16="http://schemas.microsoft.com/office/drawing/2014/main" id="{8888AD63-E0C3-80E4-E23C-08CC0011CE11}"/>
              </a:ext>
            </a:extLst>
          </p:cNvPr>
          <p:cNvSpPr>
            <a:spLocks noGrp="1"/>
          </p:cNvSpPr>
          <p:nvPr>
            <p:ph idx="1"/>
          </p:nvPr>
        </p:nvSpPr>
        <p:spPr/>
        <p:txBody>
          <a:bodyPr anchor="ctr">
            <a:normAutofit/>
          </a:bodyPr>
          <a:lstStyle/>
          <a:p>
            <a:pPr algn="ctr"/>
            <a:r>
              <a:rPr lang="en-GB" altLang="en-US" sz="3600"/>
              <a:t>Q. What are some key features of a Word processor?.</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EEFE228-7463-1DB2-A07A-F3A7546F0C27}"/>
              </a:ext>
            </a:extLst>
          </p:cNvPr>
          <p:cNvSpPr>
            <a:spLocks noGrp="1"/>
          </p:cNvSpPr>
          <p:nvPr>
            <p:ph type="title"/>
          </p:nvPr>
        </p:nvSpPr>
        <p:spPr/>
        <p:txBody>
          <a:bodyPr>
            <a:normAutofit/>
          </a:bodyPr>
          <a:lstStyle/>
          <a:p>
            <a:r>
              <a:rPr lang="en-GB" altLang="en-US" dirty="0"/>
              <a:t>Some key features: Word processor</a:t>
            </a:r>
          </a:p>
        </p:txBody>
      </p:sp>
      <p:sp>
        <p:nvSpPr>
          <p:cNvPr id="14339" name="Content Placeholder 2">
            <a:extLst>
              <a:ext uri="{FF2B5EF4-FFF2-40B4-BE49-F238E27FC236}">
                <a16:creationId xmlns:a16="http://schemas.microsoft.com/office/drawing/2014/main" id="{3FBC4652-FD0D-262A-32FE-56CF51711064}"/>
              </a:ext>
            </a:extLst>
          </p:cNvPr>
          <p:cNvSpPr>
            <a:spLocks noGrp="1"/>
          </p:cNvSpPr>
          <p:nvPr>
            <p:ph idx="1"/>
          </p:nvPr>
        </p:nvSpPr>
        <p:spPr>
          <a:xfrm>
            <a:off x="358219" y="1382232"/>
            <a:ext cx="5737781" cy="4455041"/>
          </a:xfrm>
        </p:spPr>
        <p:txBody>
          <a:bodyPr>
            <a:normAutofit lnSpcReduction="10000"/>
          </a:bodyPr>
          <a:lstStyle/>
          <a:p>
            <a:r>
              <a:rPr lang="en-GB" altLang="en-US" dirty="0"/>
              <a:t>Typing/entering text.</a:t>
            </a:r>
          </a:p>
          <a:p>
            <a:r>
              <a:rPr lang="en-GB" altLang="en-US" dirty="0"/>
              <a:t>Editing and saving electronic text documents.</a:t>
            </a:r>
          </a:p>
          <a:p>
            <a:r>
              <a:rPr lang="en-GB" altLang="en-US" dirty="0"/>
              <a:t>Structuring formatting &amp; styling documents.</a:t>
            </a:r>
          </a:p>
          <a:p>
            <a:r>
              <a:rPr lang="en-GB" altLang="en-US" dirty="0"/>
              <a:t>Sharing documents.</a:t>
            </a:r>
          </a:p>
          <a:p>
            <a:r>
              <a:rPr lang="en-GB" altLang="en-US" dirty="0"/>
              <a:t>Spelling and grammar checking.</a:t>
            </a:r>
          </a:p>
          <a:p>
            <a:r>
              <a:rPr lang="en-GB" altLang="en-US" dirty="0"/>
              <a:t>Converting documents to multiple formats e.g. pdf.</a:t>
            </a:r>
          </a:p>
          <a:p>
            <a:r>
              <a:rPr lang="en-GB" altLang="en-US" dirty="0"/>
              <a:t>Dictate or read aloud text.</a:t>
            </a:r>
          </a:p>
          <a:p>
            <a:endParaRPr lang="en-GB" altLang="en-US" dirty="0"/>
          </a:p>
        </p:txBody>
      </p:sp>
      <p:sp>
        <p:nvSpPr>
          <p:cNvPr id="3" name="Date Placeholder 2">
            <a:extLst>
              <a:ext uri="{FF2B5EF4-FFF2-40B4-BE49-F238E27FC236}">
                <a16:creationId xmlns:a16="http://schemas.microsoft.com/office/drawing/2014/main" id="{107F423F-5C96-539C-9C88-D75B5570A713}"/>
              </a:ext>
            </a:extLst>
          </p:cNvPr>
          <p:cNvSpPr>
            <a:spLocks noGrp="1"/>
          </p:cNvSpPr>
          <p:nvPr>
            <p:ph type="dt" sz="half" idx="2"/>
          </p:nvPr>
        </p:nvSpPr>
        <p:spPr/>
        <p:txBody>
          <a:bodyPr/>
          <a:lstStyle/>
          <a:p>
            <a:fld id="{1F019940-1430-4EF4-AF07-0097E396B3FB}" type="datetime1">
              <a:rPr lang="en-GB" smtClean="0"/>
              <a:t>23/01/2025</a:t>
            </a:fld>
            <a:endParaRPr lang="en-GB"/>
          </a:p>
        </p:txBody>
      </p:sp>
      <p:sp>
        <p:nvSpPr>
          <p:cNvPr id="4" name="Footer Placeholder 3">
            <a:extLst>
              <a:ext uri="{FF2B5EF4-FFF2-40B4-BE49-F238E27FC236}">
                <a16:creationId xmlns:a16="http://schemas.microsoft.com/office/drawing/2014/main" id="{C0F7E5A5-5DA2-F712-1CDF-E18DCD140901}"/>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1AAC8BFD-7319-3CF8-E773-7A7FE0B1C8CC}"/>
              </a:ext>
            </a:extLst>
          </p:cNvPr>
          <p:cNvSpPr>
            <a:spLocks noGrp="1"/>
          </p:cNvSpPr>
          <p:nvPr>
            <p:ph type="sldNum" sz="quarter" idx="4"/>
          </p:nvPr>
        </p:nvSpPr>
        <p:spPr/>
        <p:txBody>
          <a:bodyPr/>
          <a:lstStyle/>
          <a:p>
            <a:fld id="{EAFCDA91-1AFF-4894-922D-A8C68374A8C8}" type="slidenum">
              <a:rPr lang="en-GB" smtClean="0"/>
              <a:t>8</a:t>
            </a:fld>
            <a:endParaRPr lang="en-GB"/>
          </a:p>
        </p:txBody>
      </p:sp>
      <p:pic>
        <p:nvPicPr>
          <p:cNvPr id="2" name="Picture 1">
            <a:extLst>
              <a:ext uri="{FF2B5EF4-FFF2-40B4-BE49-F238E27FC236}">
                <a16:creationId xmlns:a16="http://schemas.microsoft.com/office/drawing/2014/main" id="{1237E138-42A3-916F-26EC-3B44FCCD35E2}"/>
              </a:ext>
            </a:extLst>
          </p:cNvPr>
          <p:cNvPicPr>
            <a:picLocks noChangeAspect="1"/>
          </p:cNvPicPr>
          <p:nvPr/>
        </p:nvPicPr>
        <p:blipFill>
          <a:blip r:embed="rId2"/>
          <a:srcRect l="3514" t="18541" r="2368" b="6328"/>
          <a:stretch/>
        </p:blipFill>
        <p:spPr>
          <a:xfrm>
            <a:off x="6188765" y="2314320"/>
            <a:ext cx="5560981" cy="24697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83F48F2-511B-E8CE-C6A4-3AB2CF41C03B}"/>
              </a:ext>
            </a:extLst>
          </p:cNvPr>
          <p:cNvSpPr>
            <a:spLocks noGrp="1"/>
          </p:cNvSpPr>
          <p:nvPr>
            <p:ph type="title"/>
          </p:nvPr>
        </p:nvSpPr>
        <p:spPr/>
        <p:txBody>
          <a:bodyPr>
            <a:normAutofit/>
          </a:bodyPr>
          <a:lstStyle/>
          <a:p>
            <a:r>
              <a:rPr lang="en-GB" altLang="en-US" dirty="0"/>
              <a:t>Some business features: Word processor</a:t>
            </a:r>
          </a:p>
        </p:txBody>
      </p:sp>
      <p:sp>
        <p:nvSpPr>
          <p:cNvPr id="3" name="Content Placeholder 2">
            <a:extLst>
              <a:ext uri="{FF2B5EF4-FFF2-40B4-BE49-F238E27FC236}">
                <a16:creationId xmlns:a16="http://schemas.microsoft.com/office/drawing/2014/main" id="{C6CECD00-CEF0-BED8-C53C-5A660B4D1E41}"/>
              </a:ext>
            </a:extLst>
          </p:cNvPr>
          <p:cNvSpPr>
            <a:spLocks noGrp="1"/>
          </p:cNvSpPr>
          <p:nvPr>
            <p:ph idx="1"/>
          </p:nvPr>
        </p:nvSpPr>
        <p:spPr>
          <a:xfrm>
            <a:off x="358219" y="1382232"/>
            <a:ext cx="6910218" cy="4486940"/>
          </a:xfrm>
        </p:spPr>
        <p:txBody>
          <a:bodyPr>
            <a:noAutofit/>
          </a:bodyPr>
          <a:lstStyle/>
          <a:p>
            <a:pPr>
              <a:lnSpc>
                <a:spcPct val="80000"/>
              </a:lnSpc>
            </a:pPr>
            <a:r>
              <a:rPr lang="en-GB" sz="2000" dirty="0"/>
              <a:t>Some advanced/professional features of a word processor:</a:t>
            </a:r>
          </a:p>
          <a:p>
            <a:pPr>
              <a:lnSpc>
                <a:spcPct val="80000"/>
              </a:lnSpc>
            </a:pPr>
            <a:r>
              <a:rPr lang="en-GB" sz="2000" dirty="0"/>
              <a:t>Collaborative document editing.</a:t>
            </a:r>
          </a:p>
          <a:p>
            <a:pPr>
              <a:lnSpc>
                <a:spcPct val="80000"/>
              </a:lnSpc>
            </a:pPr>
            <a:r>
              <a:rPr lang="en-GB" sz="2000" dirty="0"/>
              <a:t>Tracking changes.</a:t>
            </a:r>
          </a:p>
          <a:p>
            <a:pPr>
              <a:lnSpc>
                <a:spcPct val="80000"/>
              </a:lnSpc>
            </a:pPr>
            <a:r>
              <a:rPr lang="en-GB" sz="2000" dirty="0"/>
              <a:t>Version control.</a:t>
            </a:r>
          </a:p>
          <a:p>
            <a:pPr>
              <a:lnSpc>
                <a:spcPct val="80000"/>
              </a:lnSpc>
            </a:pPr>
            <a:r>
              <a:rPr lang="en-GB" sz="2000" dirty="0"/>
              <a:t>Automatic Table of contents.</a:t>
            </a:r>
          </a:p>
          <a:p>
            <a:pPr>
              <a:lnSpc>
                <a:spcPct val="80000"/>
              </a:lnSpc>
            </a:pPr>
            <a:r>
              <a:rPr lang="en-GB" sz="2000" dirty="0"/>
              <a:t>Academic Referencing e.g. RefWorks plugin.</a:t>
            </a:r>
          </a:p>
          <a:p>
            <a:pPr>
              <a:lnSpc>
                <a:spcPct val="80000"/>
              </a:lnSpc>
            </a:pPr>
            <a:r>
              <a:rPr lang="en-GB" sz="2000" dirty="0"/>
              <a:t>Mail merge.</a:t>
            </a:r>
          </a:p>
          <a:p>
            <a:pPr>
              <a:lnSpc>
                <a:spcPct val="80000"/>
              </a:lnSpc>
            </a:pPr>
            <a:r>
              <a:rPr lang="en-GB" sz="2000" dirty="0"/>
              <a:t>Use of templates for: Invoices, Brochures, Flyers, </a:t>
            </a:r>
            <a:r>
              <a:rPr lang="en-GB" sz="2000" dirty="0" err="1"/>
              <a:t>Busines</a:t>
            </a:r>
            <a:r>
              <a:rPr lang="en-GB" sz="2000" dirty="0"/>
              <a:t> cards, Blog posts, Business plans, CVs etc..</a:t>
            </a:r>
          </a:p>
          <a:p>
            <a:pPr>
              <a:lnSpc>
                <a:spcPct val="80000"/>
              </a:lnSpc>
            </a:pPr>
            <a:r>
              <a:rPr lang="en-GB" sz="2000" dirty="0"/>
              <a:t>Adding graphs.</a:t>
            </a:r>
          </a:p>
          <a:p>
            <a:pPr>
              <a:lnSpc>
                <a:spcPct val="80000"/>
              </a:lnSpc>
            </a:pPr>
            <a:r>
              <a:rPr lang="en-GB" sz="2000" dirty="0"/>
              <a:t>Interactive Forms.</a:t>
            </a:r>
          </a:p>
          <a:p>
            <a:pPr>
              <a:lnSpc>
                <a:spcPct val="80000"/>
              </a:lnSpc>
            </a:pPr>
            <a:r>
              <a:rPr lang="en-GB" sz="2000" dirty="0"/>
              <a:t>Document translation.</a:t>
            </a:r>
          </a:p>
        </p:txBody>
      </p:sp>
      <p:sp>
        <p:nvSpPr>
          <p:cNvPr id="2" name="Date Placeholder 1">
            <a:extLst>
              <a:ext uri="{FF2B5EF4-FFF2-40B4-BE49-F238E27FC236}">
                <a16:creationId xmlns:a16="http://schemas.microsoft.com/office/drawing/2014/main" id="{803165C4-A032-D06D-7306-923DBF849543}"/>
              </a:ext>
            </a:extLst>
          </p:cNvPr>
          <p:cNvSpPr>
            <a:spLocks noGrp="1"/>
          </p:cNvSpPr>
          <p:nvPr>
            <p:ph type="dt" sz="half" idx="2"/>
          </p:nvPr>
        </p:nvSpPr>
        <p:spPr/>
        <p:txBody>
          <a:bodyPr/>
          <a:lstStyle/>
          <a:p>
            <a:fld id="{FD8686F4-01AB-4C86-BD84-DA3CFE999E88}" type="datetime1">
              <a:rPr lang="en-GB" smtClean="0"/>
              <a:t>23/01/2025</a:t>
            </a:fld>
            <a:endParaRPr lang="en-GB"/>
          </a:p>
        </p:txBody>
      </p:sp>
      <p:sp>
        <p:nvSpPr>
          <p:cNvPr id="4" name="Footer Placeholder 3">
            <a:extLst>
              <a:ext uri="{FF2B5EF4-FFF2-40B4-BE49-F238E27FC236}">
                <a16:creationId xmlns:a16="http://schemas.microsoft.com/office/drawing/2014/main" id="{B95AD819-E686-0FB3-8058-A9CD340725A9}"/>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09090363-39C8-EF23-6531-E9E70E1093EB}"/>
              </a:ext>
            </a:extLst>
          </p:cNvPr>
          <p:cNvSpPr>
            <a:spLocks noGrp="1"/>
          </p:cNvSpPr>
          <p:nvPr>
            <p:ph type="sldNum" sz="quarter" idx="4"/>
          </p:nvPr>
        </p:nvSpPr>
        <p:spPr/>
        <p:txBody>
          <a:bodyPr/>
          <a:lstStyle/>
          <a:p>
            <a:fld id="{EAFCDA91-1AFF-4894-922D-A8C68374A8C8}" type="slidenum">
              <a:rPr lang="en-GB" smtClean="0"/>
              <a:t>9</a:t>
            </a:fld>
            <a:endParaRPr lang="en-GB"/>
          </a:p>
        </p:txBody>
      </p:sp>
      <p:pic>
        <p:nvPicPr>
          <p:cNvPr id="2050" name="Picture 2" descr="Computer Fundamentals - Word Processors">
            <a:extLst>
              <a:ext uri="{FF2B5EF4-FFF2-40B4-BE49-F238E27FC236}">
                <a16:creationId xmlns:a16="http://schemas.microsoft.com/office/drawing/2014/main" id="{F8EBA49A-4CB9-D959-3CEE-D651B5E877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91" r="8421"/>
          <a:stretch/>
        </p:blipFill>
        <p:spPr bwMode="auto">
          <a:xfrm>
            <a:off x="7460974" y="1534306"/>
            <a:ext cx="4288772" cy="41830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2D002E4-C78C-ED8C-8454-DB1232243AB3}"/>
              </a:ext>
            </a:extLst>
          </p:cNvPr>
          <p:cNvSpPr>
            <a:spLocks noGrp="1"/>
          </p:cNvSpPr>
          <p:nvPr>
            <p:ph type="dt" sz="half" idx="2"/>
          </p:nvPr>
        </p:nvSpPr>
        <p:spPr/>
        <p:txBody>
          <a:bodyPr/>
          <a:lstStyle/>
          <a:p>
            <a:fld id="{FCD518C9-CD2A-4884-9C83-F107B4D0DB14}" type="datetime1">
              <a:rPr lang="en-GB" smtClean="0"/>
              <a:t>23/01/2025</a:t>
            </a:fld>
            <a:endParaRPr lang="en-GB"/>
          </a:p>
        </p:txBody>
      </p:sp>
      <p:sp>
        <p:nvSpPr>
          <p:cNvPr id="4" name="Footer Placeholder 3">
            <a:extLst>
              <a:ext uri="{FF2B5EF4-FFF2-40B4-BE49-F238E27FC236}">
                <a16:creationId xmlns:a16="http://schemas.microsoft.com/office/drawing/2014/main" id="{2459762D-03DC-DAB5-399C-49AC469574BA}"/>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BD2C6E49-245B-14FE-204F-6C6E571AB40B}"/>
              </a:ext>
            </a:extLst>
          </p:cNvPr>
          <p:cNvSpPr>
            <a:spLocks noGrp="1"/>
          </p:cNvSpPr>
          <p:nvPr>
            <p:ph type="sldNum" sz="quarter" idx="4"/>
          </p:nvPr>
        </p:nvSpPr>
        <p:spPr/>
        <p:txBody>
          <a:bodyPr/>
          <a:lstStyle/>
          <a:p>
            <a:fld id="{EAFCDA91-1AFF-4894-922D-A8C68374A8C8}" type="slidenum">
              <a:rPr lang="en-GB" smtClean="0"/>
              <a:t>10</a:t>
            </a:fld>
            <a:endParaRPr lang="en-GB"/>
          </a:p>
        </p:txBody>
      </p:sp>
      <p:sp>
        <p:nvSpPr>
          <p:cNvPr id="2" name="Title 1">
            <a:extLst>
              <a:ext uri="{FF2B5EF4-FFF2-40B4-BE49-F238E27FC236}">
                <a16:creationId xmlns:a16="http://schemas.microsoft.com/office/drawing/2014/main" id="{183F3CAF-83D3-4AD1-2A25-01D798681E1E}"/>
              </a:ext>
            </a:extLst>
          </p:cNvPr>
          <p:cNvSpPr>
            <a:spLocks noGrp="1"/>
          </p:cNvSpPr>
          <p:nvPr>
            <p:ph type="ctrTitle"/>
          </p:nvPr>
        </p:nvSpPr>
        <p:spPr/>
        <p:txBody>
          <a:bodyPr vert="horz" lIns="68580" tIns="34290" rIns="68580" bIns="34290" rtlCol="0" anchor="ctr">
            <a:normAutofit/>
          </a:bodyPr>
          <a:lstStyle/>
          <a:p>
            <a:r>
              <a:rPr lang="en-US" dirty="0"/>
              <a:t>Spreadsheet</a:t>
            </a:r>
          </a:p>
        </p:txBody>
      </p:sp>
      <p:pic>
        <p:nvPicPr>
          <p:cNvPr id="17415" name="Graphic 6" descr="Table outline">
            <a:extLst>
              <a:ext uri="{FF2B5EF4-FFF2-40B4-BE49-F238E27FC236}">
                <a16:creationId xmlns:a16="http://schemas.microsoft.com/office/drawing/2014/main" id="{9C4CFDC7-4196-8BA4-163E-6B1C194BDF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6725" y="2462385"/>
            <a:ext cx="3638550" cy="363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AFB9CD9E-EAEF-DE03-CA46-F831022AE028}"/>
              </a:ext>
            </a:extLst>
          </p:cNvPr>
          <p:cNvSpPr>
            <a:spLocks noGrp="1"/>
          </p:cNvSpPr>
          <p:nvPr>
            <p:ph type="title"/>
          </p:nvPr>
        </p:nvSpPr>
        <p:spPr/>
        <p:txBody>
          <a:bodyPr>
            <a:normAutofit/>
          </a:bodyPr>
          <a:lstStyle/>
          <a:p>
            <a:r>
              <a:rPr lang="en-GB" altLang="en-US" dirty="0"/>
              <a:t>Definition: Spreadsheet</a:t>
            </a:r>
          </a:p>
        </p:txBody>
      </p:sp>
      <p:sp>
        <p:nvSpPr>
          <p:cNvPr id="3" name="Content Placeholder 2">
            <a:extLst>
              <a:ext uri="{FF2B5EF4-FFF2-40B4-BE49-F238E27FC236}">
                <a16:creationId xmlns:a16="http://schemas.microsoft.com/office/drawing/2014/main" id="{316FFE69-E6A2-D3AD-F442-60FF085F7375}"/>
              </a:ext>
            </a:extLst>
          </p:cNvPr>
          <p:cNvSpPr>
            <a:spLocks noGrp="1"/>
          </p:cNvSpPr>
          <p:nvPr>
            <p:ph idx="1"/>
          </p:nvPr>
        </p:nvSpPr>
        <p:spPr>
          <a:xfrm>
            <a:off x="358775" y="1382713"/>
            <a:ext cx="6969677" cy="4454525"/>
          </a:xfrm>
        </p:spPr>
        <p:txBody>
          <a:bodyPr>
            <a:normAutofit lnSpcReduction="10000"/>
          </a:bodyPr>
          <a:lstStyle/>
          <a:p>
            <a:r>
              <a:rPr lang="en-GB" dirty="0"/>
              <a:t>“A spreadsheet is a software application that enables a user to save, sort and manage data in an arranged form of rows and columns. A spreadsheet stores data in a tabular format as an electronic document.” (</a:t>
            </a:r>
            <a:r>
              <a:rPr lang="en-GB" dirty="0">
                <a:hlinkClick r:id="rId2"/>
              </a:rPr>
              <a:t>ref</a:t>
            </a:r>
            <a:r>
              <a:rPr lang="en-GB" dirty="0"/>
              <a:t>)</a:t>
            </a:r>
          </a:p>
          <a:p>
            <a:r>
              <a:rPr lang="en-GB" dirty="0"/>
              <a:t>“Spreadsheet software is a software application capable of organizing, storing and analysing data in tabular form. … They can also have multiple interacting sheets with data represented in text, numeric or in graphic form.” (</a:t>
            </a:r>
            <a:r>
              <a:rPr lang="en-GB" dirty="0">
                <a:hlinkClick r:id="rId3"/>
              </a:rPr>
              <a:t>ref</a:t>
            </a:r>
            <a:r>
              <a:rPr lang="en-GB" dirty="0"/>
              <a:t>)</a:t>
            </a:r>
          </a:p>
        </p:txBody>
      </p:sp>
      <p:sp>
        <p:nvSpPr>
          <p:cNvPr id="2" name="Date Placeholder 1">
            <a:extLst>
              <a:ext uri="{FF2B5EF4-FFF2-40B4-BE49-F238E27FC236}">
                <a16:creationId xmlns:a16="http://schemas.microsoft.com/office/drawing/2014/main" id="{59C54974-B363-7509-722A-9CABCE13EBC4}"/>
              </a:ext>
            </a:extLst>
          </p:cNvPr>
          <p:cNvSpPr>
            <a:spLocks noGrp="1"/>
          </p:cNvSpPr>
          <p:nvPr>
            <p:ph type="dt" sz="half" idx="2"/>
          </p:nvPr>
        </p:nvSpPr>
        <p:spPr/>
        <p:txBody>
          <a:bodyPr/>
          <a:lstStyle/>
          <a:p>
            <a:fld id="{CB4264AF-A9CD-4C38-87D3-0F297C42615C}" type="datetime1">
              <a:rPr lang="en-GB" smtClean="0"/>
              <a:t>23/01/2025</a:t>
            </a:fld>
            <a:endParaRPr lang="en-GB"/>
          </a:p>
        </p:txBody>
      </p:sp>
      <p:sp>
        <p:nvSpPr>
          <p:cNvPr id="4" name="Footer Placeholder 3">
            <a:extLst>
              <a:ext uri="{FF2B5EF4-FFF2-40B4-BE49-F238E27FC236}">
                <a16:creationId xmlns:a16="http://schemas.microsoft.com/office/drawing/2014/main" id="{67BAA67B-27C8-22E6-2B4C-DA5F91712ABD}"/>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7F42D56B-779F-A809-6684-BB2A2C43A2AA}"/>
              </a:ext>
            </a:extLst>
          </p:cNvPr>
          <p:cNvSpPr>
            <a:spLocks noGrp="1"/>
          </p:cNvSpPr>
          <p:nvPr>
            <p:ph type="sldNum" sz="quarter" idx="4"/>
          </p:nvPr>
        </p:nvSpPr>
        <p:spPr/>
        <p:txBody>
          <a:bodyPr/>
          <a:lstStyle/>
          <a:p>
            <a:fld id="{EAFCDA91-1AFF-4894-922D-A8C68374A8C8}" type="slidenum">
              <a:rPr lang="en-GB" smtClean="0"/>
              <a:t>11</a:t>
            </a:fld>
            <a:endParaRPr lang="en-GB"/>
          </a:p>
        </p:txBody>
      </p:sp>
      <p:pic>
        <p:nvPicPr>
          <p:cNvPr id="3074" name="Picture 2" descr="Unistat Statistics Software | Spreadsheet-Overview">
            <a:extLst>
              <a:ext uri="{FF2B5EF4-FFF2-40B4-BE49-F238E27FC236}">
                <a16:creationId xmlns:a16="http://schemas.microsoft.com/office/drawing/2014/main" id="{90365DB7-44A9-16EB-739B-C84A92A5F1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0729" y="2043181"/>
            <a:ext cx="4338845" cy="32129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A7D8AC5-3635-1449-4B63-3687497F34A3}"/>
              </a:ext>
            </a:extLst>
          </p:cNvPr>
          <p:cNvSpPr>
            <a:spLocks noGrp="1"/>
          </p:cNvSpPr>
          <p:nvPr>
            <p:ph type="title"/>
          </p:nvPr>
        </p:nvSpPr>
        <p:spPr/>
        <p:txBody>
          <a:bodyPr>
            <a:normAutofit/>
          </a:bodyPr>
          <a:lstStyle/>
          <a:p>
            <a:r>
              <a:rPr lang="en-GB" altLang="en-US" dirty="0"/>
              <a:t>Activity - Key Features: Spreadsheet</a:t>
            </a:r>
          </a:p>
        </p:txBody>
      </p:sp>
      <p:sp>
        <p:nvSpPr>
          <p:cNvPr id="2" name="Date Placeholder 1">
            <a:extLst>
              <a:ext uri="{FF2B5EF4-FFF2-40B4-BE49-F238E27FC236}">
                <a16:creationId xmlns:a16="http://schemas.microsoft.com/office/drawing/2014/main" id="{A2D9A844-930C-571A-18AB-7DEB3D82472D}"/>
              </a:ext>
            </a:extLst>
          </p:cNvPr>
          <p:cNvSpPr>
            <a:spLocks noGrp="1"/>
          </p:cNvSpPr>
          <p:nvPr>
            <p:ph type="dt" sz="half" idx="10"/>
          </p:nvPr>
        </p:nvSpPr>
        <p:spPr/>
        <p:txBody>
          <a:bodyPr/>
          <a:lstStyle/>
          <a:p>
            <a:fld id="{6C770EE0-F513-4CC2-9E4A-E7B0D2598CE6}" type="datetime1">
              <a:rPr lang="en-GB" smtClean="0"/>
              <a:t>23/01/2025</a:t>
            </a:fld>
            <a:endParaRPr lang="en-GB"/>
          </a:p>
        </p:txBody>
      </p:sp>
      <p:sp>
        <p:nvSpPr>
          <p:cNvPr id="3" name="Footer Placeholder 2">
            <a:extLst>
              <a:ext uri="{FF2B5EF4-FFF2-40B4-BE49-F238E27FC236}">
                <a16:creationId xmlns:a16="http://schemas.microsoft.com/office/drawing/2014/main" id="{55784A80-AE3C-5DF2-5ABD-7926C03278CB}"/>
              </a:ext>
            </a:extLst>
          </p:cNvPr>
          <p:cNvSpPr>
            <a:spLocks noGrp="1"/>
          </p:cNvSpPr>
          <p:nvPr>
            <p:ph type="ftr" sz="quarter" idx="11"/>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E7A177DF-733F-FE5F-641A-40ECC49DC309}"/>
              </a:ext>
            </a:extLst>
          </p:cNvPr>
          <p:cNvSpPr>
            <a:spLocks noGrp="1"/>
          </p:cNvSpPr>
          <p:nvPr>
            <p:ph type="sldNum" sz="quarter" idx="12"/>
          </p:nvPr>
        </p:nvSpPr>
        <p:spPr/>
        <p:txBody>
          <a:bodyPr/>
          <a:lstStyle/>
          <a:p>
            <a:fld id="{EAFCDA91-1AFF-4894-922D-A8C68374A8C8}" type="slidenum">
              <a:rPr lang="en-GB" smtClean="0"/>
              <a:t>12</a:t>
            </a:fld>
            <a:endParaRPr lang="en-GB"/>
          </a:p>
        </p:txBody>
      </p:sp>
      <p:sp>
        <p:nvSpPr>
          <p:cNvPr id="19459" name="Content Placeholder 2">
            <a:extLst>
              <a:ext uri="{FF2B5EF4-FFF2-40B4-BE49-F238E27FC236}">
                <a16:creationId xmlns:a16="http://schemas.microsoft.com/office/drawing/2014/main" id="{A0CD44C2-9415-5B05-5C9D-BBE2E08C08A3}"/>
              </a:ext>
            </a:extLst>
          </p:cNvPr>
          <p:cNvSpPr>
            <a:spLocks noGrp="1"/>
          </p:cNvSpPr>
          <p:nvPr>
            <p:ph idx="1"/>
          </p:nvPr>
        </p:nvSpPr>
        <p:spPr/>
        <p:txBody>
          <a:bodyPr anchor="ctr">
            <a:normAutofit/>
          </a:bodyPr>
          <a:lstStyle/>
          <a:p>
            <a:pPr algn="ctr"/>
            <a:r>
              <a:rPr lang="en-GB" altLang="en-US" sz="4000" dirty="0"/>
              <a:t>Q. What are some key features of a Spreadsheet?</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43B21E5-8474-625A-7E1C-58A0A69B3377}"/>
              </a:ext>
            </a:extLst>
          </p:cNvPr>
          <p:cNvSpPr>
            <a:spLocks noGrp="1"/>
          </p:cNvSpPr>
          <p:nvPr>
            <p:ph type="title"/>
          </p:nvPr>
        </p:nvSpPr>
        <p:spPr/>
        <p:txBody>
          <a:bodyPr>
            <a:normAutofit/>
          </a:bodyPr>
          <a:lstStyle/>
          <a:p>
            <a:r>
              <a:rPr lang="en-GB" altLang="en-US" dirty="0"/>
              <a:t>Some Key Features: Spreadsheet</a:t>
            </a:r>
          </a:p>
        </p:txBody>
      </p:sp>
      <p:sp>
        <p:nvSpPr>
          <p:cNvPr id="20483" name="Content Placeholder 2">
            <a:extLst>
              <a:ext uri="{FF2B5EF4-FFF2-40B4-BE49-F238E27FC236}">
                <a16:creationId xmlns:a16="http://schemas.microsoft.com/office/drawing/2014/main" id="{6A1BC756-9394-6B24-9AB0-2B66FB3A4CB5}"/>
              </a:ext>
            </a:extLst>
          </p:cNvPr>
          <p:cNvSpPr>
            <a:spLocks noGrp="1"/>
          </p:cNvSpPr>
          <p:nvPr>
            <p:ph idx="1"/>
          </p:nvPr>
        </p:nvSpPr>
        <p:spPr>
          <a:xfrm>
            <a:off x="358775" y="1382713"/>
            <a:ext cx="5737225" cy="4454525"/>
          </a:xfrm>
        </p:spPr>
        <p:txBody>
          <a:bodyPr/>
          <a:lstStyle/>
          <a:p>
            <a:r>
              <a:rPr lang="en-GB" altLang="en-US" dirty="0"/>
              <a:t>Inputting, organising and editing data such as text and numbers and formulas in rows and columns (cell grid system).</a:t>
            </a:r>
          </a:p>
          <a:p>
            <a:r>
              <a:rPr lang="en-GB" altLang="en-US" dirty="0"/>
              <a:t>Sorting and filtering data.</a:t>
            </a:r>
          </a:p>
          <a:p>
            <a:r>
              <a:rPr lang="en-GB" altLang="en-US" dirty="0"/>
              <a:t>Data calculations.</a:t>
            </a:r>
          </a:p>
          <a:p>
            <a:r>
              <a:rPr lang="en-GB" altLang="en-US" dirty="0"/>
              <a:t>Creation of Tables</a:t>
            </a:r>
          </a:p>
          <a:p>
            <a:r>
              <a:rPr lang="en-GB" altLang="en-US" dirty="0"/>
              <a:t>Creation of Graphs.</a:t>
            </a:r>
          </a:p>
          <a:p>
            <a:endParaRPr lang="en-GB" altLang="en-US" dirty="0"/>
          </a:p>
        </p:txBody>
      </p:sp>
      <p:sp>
        <p:nvSpPr>
          <p:cNvPr id="2" name="Date Placeholder 1">
            <a:extLst>
              <a:ext uri="{FF2B5EF4-FFF2-40B4-BE49-F238E27FC236}">
                <a16:creationId xmlns:a16="http://schemas.microsoft.com/office/drawing/2014/main" id="{D8301BF7-8610-4063-C1E9-65DA4E5D4D54}"/>
              </a:ext>
            </a:extLst>
          </p:cNvPr>
          <p:cNvSpPr>
            <a:spLocks noGrp="1"/>
          </p:cNvSpPr>
          <p:nvPr>
            <p:ph type="dt" sz="half" idx="2"/>
          </p:nvPr>
        </p:nvSpPr>
        <p:spPr/>
        <p:txBody>
          <a:bodyPr/>
          <a:lstStyle/>
          <a:p>
            <a:fld id="{7D454B05-1068-469B-98A3-101D655FFC14}" type="datetime1">
              <a:rPr lang="en-GB" smtClean="0"/>
              <a:t>23/01/2025</a:t>
            </a:fld>
            <a:endParaRPr lang="en-GB"/>
          </a:p>
        </p:txBody>
      </p:sp>
      <p:sp>
        <p:nvSpPr>
          <p:cNvPr id="3" name="Footer Placeholder 2">
            <a:extLst>
              <a:ext uri="{FF2B5EF4-FFF2-40B4-BE49-F238E27FC236}">
                <a16:creationId xmlns:a16="http://schemas.microsoft.com/office/drawing/2014/main" id="{0C0FC9C4-F843-65A5-8D91-1ED518BBC306}"/>
              </a:ext>
            </a:extLst>
          </p:cNvPr>
          <p:cNvSpPr>
            <a:spLocks noGrp="1"/>
          </p:cNvSpPr>
          <p:nvPr>
            <p:ph type="ftr" sz="quarter" idx="3"/>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4169CED5-C535-2B3B-6824-C96B788D5460}"/>
              </a:ext>
            </a:extLst>
          </p:cNvPr>
          <p:cNvSpPr>
            <a:spLocks noGrp="1"/>
          </p:cNvSpPr>
          <p:nvPr>
            <p:ph type="sldNum" sz="quarter" idx="4"/>
          </p:nvPr>
        </p:nvSpPr>
        <p:spPr/>
        <p:txBody>
          <a:bodyPr/>
          <a:lstStyle/>
          <a:p>
            <a:fld id="{EAFCDA91-1AFF-4894-922D-A8C68374A8C8}" type="slidenum">
              <a:rPr lang="en-GB" smtClean="0"/>
              <a:t>13</a:t>
            </a:fld>
            <a:endParaRPr lang="en-GB"/>
          </a:p>
        </p:txBody>
      </p:sp>
      <p:pic>
        <p:nvPicPr>
          <p:cNvPr id="20484" name="Graphic 5" descr="Table outline">
            <a:extLst>
              <a:ext uri="{FF2B5EF4-FFF2-40B4-BE49-F238E27FC236}">
                <a16:creationId xmlns:a16="http://schemas.microsoft.com/office/drawing/2014/main" id="{8558E979-3D2B-8936-8329-AE83AB910F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3163" y="3684588"/>
            <a:ext cx="1517650"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 name="Picture 2" descr="Spreadsheet Features Poster">
            <a:extLst>
              <a:ext uri="{FF2B5EF4-FFF2-40B4-BE49-F238E27FC236}">
                <a16:creationId xmlns:a16="http://schemas.microsoft.com/office/drawing/2014/main" id="{EB47CD3E-2D7E-021A-3E69-A8324E6B46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1" t="10435" r="14444" b="4734"/>
          <a:stretch/>
        </p:blipFill>
        <p:spPr bwMode="auto">
          <a:xfrm>
            <a:off x="7325048" y="1382713"/>
            <a:ext cx="3806778" cy="45289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9" name="Picture 15" descr="Graphical user interface, application, table, Excel&#10;&#10;Description automatically generated">
            <a:extLst>
              <a:ext uri="{FF2B5EF4-FFF2-40B4-BE49-F238E27FC236}">
                <a16:creationId xmlns:a16="http://schemas.microsoft.com/office/drawing/2014/main" id="{F0B0B7AE-3FC4-BE06-47EF-57DA4A95E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3150" y="1321151"/>
            <a:ext cx="7759700" cy="453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9FBCA3E6-5136-F1B3-1A0B-4A978B15316E}"/>
              </a:ext>
            </a:extLst>
          </p:cNvPr>
          <p:cNvSpPr>
            <a:spLocks noGrp="1"/>
          </p:cNvSpPr>
          <p:nvPr>
            <p:ph type="title"/>
          </p:nvPr>
        </p:nvSpPr>
        <p:spPr/>
        <p:txBody>
          <a:bodyPr vert="horz" lIns="68580" tIns="34290" rIns="68580" bIns="34290" rtlCol="0" anchor="b">
            <a:normAutofit/>
          </a:bodyPr>
          <a:lstStyle/>
          <a:p>
            <a:r>
              <a:rPr lang="en-US" dirty="0"/>
              <a:t>Visual: What Does a SPREADSHEET Look Like?.</a:t>
            </a:r>
          </a:p>
        </p:txBody>
      </p:sp>
      <p:sp>
        <p:nvSpPr>
          <p:cNvPr id="3" name="Date Placeholder 2">
            <a:extLst>
              <a:ext uri="{FF2B5EF4-FFF2-40B4-BE49-F238E27FC236}">
                <a16:creationId xmlns:a16="http://schemas.microsoft.com/office/drawing/2014/main" id="{472C0E19-5FDF-CA1D-3E30-959DD1DEBD1E}"/>
              </a:ext>
            </a:extLst>
          </p:cNvPr>
          <p:cNvSpPr>
            <a:spLocks noGrp="1"/>
          </p:cNvSpPr>
          <p:nvPr>
            <p:ph type="dt" sz="half" idx="2"/>
          </p:nvPr>
        </p:nvSpPr>
        <p:spPr/>
        <p:txBody>
          <a:bodyPr/>
          <a:lstStyle/>
          <a:p>
            <a:fld id="{7ADB4AC0-BFAC-40F9-9E7C-77915605AB64}" type="datetime1">
              <a:rPr lang="en-GB" smtClean="0"/>
              <a:t>23/01/2025</a:t>
            </a:fld>
            <a:endParaRPr lang="en-GB"/>
          </a:p>
        </p:txBody>
      </p:sp>
      <p:sp>
        <p:nvSpPr>
          <p:cNvPr id="4" name="Footer Placeholder 3">
            <a:extLst>
              <a:ext uri="{FF2B5EF4-FFF2-40B4-BE49-F238E27FC236}">
                <a16:creationId xmlns:a16="http://schemas.microsoft.com/office/drawing/2014/main" id="{D815B3E8-2AE4-F269-1D29-B3C2C0129BC2}"/>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24D93817-2959-A5C9-8F5F-0431414E9271}"/>
              </a:ext>
            </a:extLst>
          </p:cNvPr>
          <p:cNvSpPr>
            <a:spLocks noGrp="1"/>
          </p:cNvSpPr>
          <p:nvPr>
            <p:ph type="sldNum" sz="quarter" idx="4"/>
          </p:nvPr>
        </p:nvSpPr>
        <p:spPr/>
        <p:txBody>
          <a:bodyPr/>
          <a:lstStyle/>
          <a:p>
            <a:fld id="{EAFCDA91-1AFF-4894-922D-A8C68374A8C8}" type="slidenum">
              <a:rPr lang="en-GB" smtClean="0"/>
              <a:t>14</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D2571-38EF-A491-9F41-F8AD9A452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D751F-37CB-C9F8-FE9F-7A473016C177}"/>
              </a:ext>
            </a:extLst>
          </p:cNvPr>
          <p:cNvSpPr>
            <a:spLocks noGrp="1"/>
          </p:cNvSpPr>
          <p:nvPr>
            <p:ph type="title"/>
          </p:nvPr>
        </p:nvSpPr>
        <p:spPr/>
        <p:txBody>
          <a:bodyPr vert="horz" lIns="68580" tIns="34290" rIns="68580" bIns="34290" rtlCol="0" anchor="b">
            <a:normAutofit/>
          </a:bodyPr>
          <a:lstStyle/>
          <a:p>
            <a:r>
              <a:rPr lang="en-US" dirty="0"/>
              <a:t>Visual: What Does a SPREADSHEET Look Like?.</a:t>
            </a:r>
          </a:p>
        </p:txBody>
      </p:sp>
      <p:sp>
        <p:nvSpPr>
          <p:cNvPr id="3" name="Date Placeholder 2">
            <a:extLst>
              <a:ext uri="{FF2B5EF4-FFF2-40B4-BE49-F238E27FC236}">
                <a16:creationId xmlns:a16="http://schemas.microsoft.com/office/drawing/2014/main" id="{D5FAFCF3-EC89-1889-4AB3-8871598B68F6}"/>
              </a:ext>
            </a:extLst>
          </p:cNvPr>
          <p:cNvSpPr>
            <a:spLocks noGrp="1"/>
          </p:cNvSpPr>
          <p:nvPr>
            <p:ph type="dt" sz="half" idx="2"/>
          </p:nvPr>
        </p:nvSpPr>
        <p:spPr/>
        <p:txBody>
          <a:bodyPr/>
          <a:lstStyle/>
          <a:p>
            <a:fld id="{03C3FD17-D22D-41C1-B48D-1A7AEFA8F1FE}" type="datetime1">
              <a:rPr lang="en-GB" smtClean="0"/>
              <a:t>23/01/2025</a:t>
            </a:fld>
            <a:endParaRPr lang="en-GB"/>
          </a:p>
        </p:txBody>
      </p:sp>
      <p:sp>
        <p:nvSpPr>
          <p:cNvPr id="4" name="Footer Placeholder 3">
            <a:extLst>
              <a:ext uri="{FF2B5EF4-FFF2-40B4-BE49-F238E27FC236}">
                <a16:creationId xmlns:a16="http://schemas.microsoft.com/office/drawing/2014/main" id="{23341427-3CC8-8B25-9605-1EFB49A66B3F}"/>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B91951EB-541A-6267-C7A8-A3727B46E90B}"/>
              </a:ext>
            </a:extLst>
          </p:cNvPr>
          <p:cNvSpPr>
            <a:spLocks noGrp="1"/>
          </p:cNvSpPr>
          <p:nvPr>
            <p:ph type="sldNum" sz="quarter" idx="4"/>
          </p:nvPr>
        </p:nvSpPr>
        <p:spPr/>
        <p:txBody>
          <a:bodyPr/>
          <a:lstStyle/>
          <a:p>
            <a:fld id="{EAFCDA91-1AFF-4894-922D-A8C68374A8C8}" type="slidenum">
              <a:rPr lang="en-GB" smtClean="0"/>
              <a:t>15</a:t>
            </a:fld>
            <a:endParaRPr lang="en-GB"/>
          </a:p>
        </p:txBody>
      </p:sp>
      <p:pic>
        <p:nvPicPr>
          <p:cNvPr id="22533" name="Picture 2" descr="Graphical user interface, chart, application, table, Excel&#10;&#10;Description automatically generated">
            <a:extLst>
              <a:ext uri="{FF2B5EF4-FFF2-40B4-BE49-F238E27FC236}">
                <a16:creationId xmlns:a16="http://schemas.microsoft.com/office/drawing/2014/main" id="{3C5F00E2-3822-1D74-0534-C16B9BB5D8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6571" y="1350843"/>
            <a:ext cx="6839709" cy="4651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08034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A7B4140-2215-7A95-8A5A-3959D93174B4}"/>
              </a:ext>
            </a:extLst>
          </p:cNvPr>
          <p:cNvSpPr>
            <a:spLocks noGrp="1"/>
          </p:cNvSpPr>
          <p:nvPr>
            <p:ph type="title"/>
          </p:nvPr>
        </p:nvSpPr>
        <p:spPr/>
        <p:txBody>
          <a:bodyPr>
            <a:normAutofit/>
          </a:bodyPr>
          <a:lstStyle/>
          <a:p>
            <a:r>
              <a:rPr lang="en-GB" altLang="en-US" dirty="0"/>
              <a:t>Some Business Features:  Spreadsheet</a:t>
            </a:r>
          </a:p>
        </p:txBody>
      </p:sp>
      <p:sp>
        <p:nvSpPr>
          <p:cNvPr id="6" name="Content Placeholder 5">
            <a:extLst>
              <a:ext uri="{FF2B5EF4-FFF2-40B4-BE49-F238E27FC236}">
                <a16:creationId xmlns:a16="http://schemas.microsoft.com/office/drawing/2014/main" id="{559D1714-CA52-2F40-AC09-26A51A752C9D}"/>
              </a:ext>
            </a:extLst>
          </p:cNvPr>
          <p:cNvSpPr>
            <a:spLocks noGrp="1"/>
          </p:cNvSpPr>
          <p:nvPr>
            <p:ph idx="1"/>
          </p:nvPr>
        </p:nvSpPr>
        <p:spPr/>
        <p:txBody>
          <a:bodyPr>
            <a:normAutofit fontScale="92500" lnSpcReduction="20000"/>
          </a:bodyPr>
          <a:lstStyle/>
          <a:p>
            <a:r>
              <a:rPr lang="en-GB" sz="2400" b="1" dirty="0"/>
              <a:t>Displaying data as graphs/charts. </a:t>
            </a:r>
          </a:p>
          <a:p>
            <a:r>
              <a:rPr lang="en-GB" sz="2400" b="1" dirty="0"/>
              <a:t>Pivot Tables </a:t>
            </a:r>
            <a:r>
              <a:rPr lang="en-GB" sz="2400" dirty="0"/>
              <a:t>- a Pivot table is a data processing &amp; summarization tool that is used to summarise sort group re-organise, count average and total data. Aka 'Explore tool' in Google sheets. </a:t>
            </a:r>
          </a:p>
          <a:p>
            <a:pPr lvl="2"/>
            <a:r>
              <a:rPr lang="en-GB" sz="2000" b="1" dirty="0">
                <a:highlight>
                  <a:srgbClr val="FFFF00"/>
                </a:highlight>
              </a:rPr>
              <a:t>Watch Video: </a:t>
            </a:r>
            <a:r>
              <a:rPr lang="en-GB" sz="2000" dirty="0"/>
              <a:t>What is a Pivot table. Bg. Video: How to create a Pivot table</a:t>
            </a:r>
            <a:r>
              <a:rPr lang="en-GB" sz="2000" b="1" dirty="0">
                <a:highlight>
                  <a:srgbClr val="FFFF00"/>
                </a:highlight>
              </a:rPr>
              <a:t>. </a:t>
            </a:r>
          </a:p>
          <a:p>
            <a:r>
              <a:rPr lang="en-GB" sz="2400" b="1" dirty="0"/>
              <a:t>Conditional formatting </a:t>
            </a:r>
            <a:r>
              <a:rPr lang="en-GB" sz="2400" dirty="0"/>
              <a:t>- cells can have a different format to other cells if they meet a certain criteria. The cell format will change depending on the value of the cell. For example, the colour of the data &amp;/or a cell background can appear red when the value of the cell is e.g. &lt; greater than 5. This can be useful when indicating a profit or loss in a cell. </a:t>
            </a:r>
          </a:p>
          <a:p>
            <a:pPr lvl="2"/>
            <a:r>
              <a:rPr lang="en-GB" sz="2000" b="1" dirty="0">
                <a:highlight>
                  <a:srgbClr val="FFFF00"/>
                </a:highlight>
              </a:rPr>
              <a:t>Watch Video: </a:t>
            </a:r>
            <a:r>
              <a:rPr lang="en-GB" sz="2000" dirty="0"/>
              <a:t>Cond. Formatting. </a:t>
            </a:r>
          </a:p>
          <a:p>
            <a:pPr lvl="1"/>
            <a:r>
              <a:rPr lang="en-GB" sz="2400" b="1" dirty="0"/>
              <a:t>IF statements </a:t>
            </a:r>
            <a:r>
              <a:rPr lang="en-GB" sz="2400" dirty="0"/>
              <a:t>- An IF statement can check if a statement is true or false and then does one of two things depending on the result. An If statement format: =</a:t>
            </a:r>
            <a:r>
              <a:rPr lang="en-GB" sz="2400" dirty="0" err="1"/>
              <a:t>lF</a:t>
            </a:r>
            <a:r>
              <a:rPr lang="en-GB" sz="2400" dirty="0"/>
              <a:t>(Evaluate Condition, Do this if true, Do this if false). E.g. if monthly sales for a company are more than E50,OOO then there has been a profit, if they are less than E50,OOO there has been a loss. The formula to enter into a cell to show whether a profit or a loss has been made would be : </a:t>
            </a:r>
          </a:p>
          <a:p>
            <a:pPr marL="457200" lvl="1" indent="0">
              <a:buNone/>
            </a:pPr>
            <a:r>
              <a:rPr lang="en-GB" sz="2400" dirty="0"/>
              <a:t>								IF (C4&gt;5000, “</a:t>
            </a:r>
            <a:r>
              <a:rPr lang="en-GB" sz="2400" dirty="0" err="1"/>
              <a:t>Profit”,”Loss</a:t>
            </a:r>
            <a:r>
              <a:rPr lang="en-GB" sz="2400" dirty="0"/>
              <a:t>”)</a:t>
            </a:r>
          </a:p>
          <a:p>
            <a:pPr lvl="2"/>
            <a:r>
              <a:rPr lang="en-GB" sz="2000" b="1" dirty="0">
                <a:highlight>
                  <a:srgbClr val="FFFF00"/>
                </a:highlight>
              </a:rPr>
              <a:t>Watch Video: </a:t>
            </a:r>
            <a:r>
              <a:rPr lang="en-GB" sz="2000" dirty="0"/>
              <a:t>If statement. </a:t>
            </a:r>
          </a:p>
        </p:txBody>
      </p:sp>
      <p:sp>
        <p:nvSpPr>
          <p:cNvPr id="2" name="Date Placeholder 1">
            <a:extLst>
              <a:ext uri="{FF2B5EF4-FFF2-40B4-BE49-F238E27FC236}">
                <a16:creationId xmlns:a16="http://schemas.microsoft.com/office/drawing/2014/main" id="{C71D1016-EC64-4247-A447-8F1B52AACB56}"/>
              </a:ext>
            </a:extLst>
          </p:cNvPr>
          <p:cNvSpPr>
            <a:spLocks noGrp="1"/>
          </p:cNvSpPr>
          <p:nvPr>
            <p:ph type="dt" sz="half" idx="2"/>
          </p:nvPr>
        </p:nvSpPr>
        <p:spPr/>
        <p:txBody>
          <a:bodyPr/>
          <a:lstStyle/>
          <a:p>
            <a:fld id="{6CC64C8F-4A21-4648-8CD2-6FED5C0C8FA7}" type="datetime1">
              <a:rPr lang="en-GB" smtClean="0"/>
              <a:t>23/01/2025</a:t>
            </a:fld>
            <a:endParaRPr lang="en-GB"/>
          </a:p>
        </p:txBody>
      </p:sp>
      <p:sp>
        <p:nvSpPr>
          <p:cNvPr id="3" name="Footer Placeholder 2">
            <a:extLst>
              <a:ext uri="{FF2B5EF4-FFF2-40B4-BE49-F238E27FC236}">
                <a16:creationId xmlns:a16="http://schemas.microsoft.com/office/drawing/2014/main" id="{2D2B0F70-D020-9DA9-653D-5924DCC934C0}"/>
              </a:ext>
            </a:extLst>
          </p:cNvPr>
          <p:cNvSpPr>
            <a:spLocks noGrp="1"/>
          </p:cNvSpPr>
          <p:nvPr>
            <p:ph type="ftr" sz="quarter" idx="3"/>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D5BD84F5-F9CF-84D5-05F0-6143FD86686B}"/>
              </a:ext>
            </a:extLst>
          </p:cNvPr>
          <p:cNvSpPr>
            <a:spLocks noGrp="1"/>
          </p:cNvSpPr>
          <p:nvPr>
            <p:ph type="sldNum" sz="quarter" idx="4"/>
          </p:nvPr>
        </p:nvSpPr>
        <p:spPr/>
        <p:txBody>
          <a:bodyPr/>
          <a:lstStyle/>
          <a:p>
            <a:fld id="{EAFCDA91-1AFF-4894-922D-A8C68374A8C8}" type="slidenum">
              <a:rPr lang="en-GB" smtClean="0"/>
              <a:t>16</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5486B7F-376A-B8EB-BBB3-B533C0A78BCC}"/>
              </a:ext>
            </a:extLst>
          </p:cNvPr>
          <p:cNvSpPr>
            <a:spLocks noGrp="1"/>
          </p:cNvSpPr>
          <p:nvPr>
            <p:ph type="title"/>
          </p:nvPr>
        </p:nvSpPr>
        <p:spPr/>
        <p:txBody>
          <a:bodyPr/>
          <a:lstStyle/>
          <a:p>
            <a:r>
              <a:rPr lang="en-GB" dirty="0"/>
              <a:t>Links for Useful Resources</a:t>
            </a:r>
          </a:p>
        </p:txBody>
      </p:sp>
      <p:sp>
        <p:nvSpPr>
          <p:cNvPr id="14" name="Content Placeholder 13">
            <a:extLst>
              <a:ext uri="{FF2B5EF4-FFF2-40B4-BE49-F238E27FC236}">
                <a16:creationId xmlns:a16="http://schemas.microsoft.com/office/drawing/2014/main" id="{7696A488-341E-A5B8-52FF-C6B756D997EB}"/>
              </a:ext>
            </a:extLst>
          </p:cNvPr>
          <p:cNvSpPr>
            <a:spLocks noGrp="1"/>
          </p:cNvSpPr>
          <p:nvPr>
            <p:ph idx="1"/>
          </p:nvPr>
        </p:nvSpPr>
        <p:spPr/>
        <p:txBody>
          <a:bodyPr>
            <a:normAutofit fontScale="92500" lnSpcReduction="20000"/>
          </a:bodyPr>
          <a:lstStyle/>
          <a:p>
            <a:r>
              <a:rPr lang="en-GB" dirty="0">
                <a:hlinkClick r:id="rId2"/>
              </a:rPr>
              <a:t>What is a Pivot table? </a:t>
            </a:r>
            <a:endParaRPr lang="en-GB" dirty="0"/>
          </a:p>
          <a:p>
            <a:pPr lvl="1"/>
            <a:r>
              <a:rPr lang="en-GB" dirty="0">
                <a:hlinkClick r:id="rId2"/>
              </a:rPr>
              <a:t>https://www.youtube.com/watch?v=SsE6AECQy3w</a:t>
            </a:r>
            <a:endParaRPr lang="en-GB" dirty="0"/>
          </a:p>
          <a:p>
            <a:endParaRPr lang="en-GB" dirty="0">
              <a:hlinkClick r:id="rId3"/>
            </a:endParaRPr>
          </a:p>
          <a:p>
            <a:r>
              <a:rPr lang="en-GB" dirty="0">
                <a:hlinkClick r:id="rId3"/>
              </a:rPr>
              <a:t>How to create a Pivot table?</a:t>
            </a:r>
            <a:endParaRPr lang="en-GB" dirty="0"/>
          </a:p>
          <a:p>
            <a:pPr lvl="1"/>
            <a:r>
              <a:rPr lang="en-GB" dirty="0">
                <a:hlinkClick r:id="rId3"/>
              </a:rPr>
              <a:t>https://www.youtube.com/watch?v=lVs37MPl9ik</a:t>
            </a:r>
            <a:endParaRPr lang="en-GB" dirty="0"/>
          </a:p>
          <a:p>
            <a:endParaRPr lang="en-GB" dirty="0">
              <a:hlinkClick r:id="rId4"/>
            </a:endParaRPr>
          </a:p>
          <a:p>
            <a:r>
              <a:rPr lang="en-GB" dirty="0">
                <a:hlinkClick r:id="rId4"/>
              </a:rPr>
              <a:t>Conditional Formatting</a:t>
            </a:r>
            <a:endParaRPr lang="en-GB" dirty="0"/>
          </a:p>
          <a:p>
            <a:pPr lvl="1"/>
            <a:r>
              <a:rPr lang="en-GB" dirty="0">
                <a:hlinkClick r:id="rId4"/>
              </a:rPr>
              <a:t>https://www.youtube.com/watch?v=Jp29JYGq5Hw</a:t>
            </a:r>
            <a:endParaRPr lang="en-GB" dirty="0"/>
          </a:p>
          <a:p>
            <a:endParaRPr lang="en-GB" dirty="0">
              <a:hlinkClick r:id="rId5"/>
            </a:endParaRPr>
          </a:p>
          <a:p>
            <a:r>
              <a:rPr lang="en-GB" dirty="0">
                <a:hlinkClick r:id="rId5"/>
              </a:rPr>
              <a:t>If Function</a:t>
            </a:r>
            <a:endParaRPr lang="en-GB" dirty="0"/>
          </a:p>
          <a:p>
            <a:pPr lvl="1"/>
            <a:r>
              <a:rPr lang="en-GB" dirty="0">
                <a:hlinkClick r:id="rId5"/>
              </a:rPr>
              <a:t>https://www.youtube.com/watch?v=atuoioWxiVw</a:t>
            </a:r>
            <a:endParaRPr lang="en-GB" dirty="0"/>
          </a:p>
          <a:p>
            <a:pPr lvl="1"/>
            <a:endParaRPr lang="en-GB" dirty="0"/>
          </a:p>
          <a:p>
            <a:endParaRPr lang="en-GB" dirty="0"/>
          </a:p>
        </p:txBody>
      </p:sp>
      <p:sp>
        <p:nvSpPr>
          <p:cNvPr id="2" name="Date Placeholder 1">
            <a:extLst>
              <a:ext uri="{FF2B5EF4-FFF2-40B4-BE49-F238E27FC236}">
                <a16:creationId xmlns:a16="http://schemas.microsoft.com/office/drawing/2014/main" id="{9280E16D-CDC4-D809-DF19-C856A4E5BA6E}"/>
              </a:ext>
            </a:extLst>
          </p:cNvPr>
          <p:cNvSpPr>
            <a:spLocks noGrp="1"/>
          </p:cNvSpPr>
          <p:nvPr>
            <p:ph type="dt" sz="half" idx="2"/>
          </p:nvPr>
        </p:nvSpPr>
        <p:spPr/>
        <p:txBody>
          <a:bodyPr/>
          <a:lstStyle/>
          <a:p>
            <a:fld id="{B061A6D3-D8B2-4F99-B9EE-9B697F5FC326}" type="datetime1">
              <a:rPr lang="en-GB" altLang="en-US" smtClean="0"/>
              <a:t>23/01/2025</a:t>
            </a:fld>
            <a:endParaRPr lang="en-GB" altLang="en-US"/>
          </a:p>
        </p:txBody>
      </p:sp>
      <p:sp>
        <p:nvSpPr>
          <p:cNvPr id="4" name="Footer Placeholder 3">
            <a:extLst>
              <a:ext uri="{FF2B5EF4-FFF2-40B4-BE49-F238E27FC236}">
                <a16:creationId xmlns:a16="http://schemas.microsoft.com/office/drawing/2014/main" id="{5AF16914-D2EC-5CAE-3F9F-458E18DFC9E1}"/>
              </a:ext>
            </a:extLst>
          </p:cNvPr>
          <p:cNvSpPr>
            <a:spLocks noGrp="1"/>
          </p:cNvSpPr>
          <p:nvPr>
            <p:ph type="ftr" sz="quarter" idx="3"/>
          </p:nvPr>
        </p:nvSpPr>
        <p:spPr/>
        <p:txBody>
          <a:bodyPr/>
          <a:lstStyle/>
          <a:p>
            <a:r>
              <a:rPr lang="en-GB"/>
              <a:t>Office Applications for Business </a:t>
            </a:r>
          </a:p>
        </p:txBody>
      </p:sp>
      <p:sp>
        <p:nvSpPr>
          <p:cNvPr id="3" name="Slide Number Placeholder 2">
            <a:extLst>
              <a:ext uri="{FF2B5EF4-FFF2-40B4-BE49-F238E27FC236}">
                <a16:creationId xmlns:a16="http://schemas.microsoft.com/office/drawing/2014/main" id="{BC9E9073-A917-C4DC-787C-B52828A734A5}"/>
              </a:ext>
            </a:extLst>
          </p:cNvPr>
          <p:cNvSpPr>
            <a:spLocks noGrp="1"/>
          </p:cNvSpPr>
          <p:nvPr>
            <p:ph type="sldNum" sz="quarter" idx="4"/>
          </p:nvPr>
        </p:nvSpPr>
        <p:spPr/>
        <p:txBody>
          <a:bodyPr/>
          <a:lstStyle/>
          <a:p>
            <a:fld id="{1136CC81-2136-4FC3-ADA4-2B7D3DE9ED5F}" type="slidenum">
              <a:rPr lang="en-GB" altLang="en-US" smtClean="0"/>
              <a:pPr/>
              <a:t>17</a:t>
            </a:fld>
            <a:endParaRPr lang="en-GB" altLang="en-US"/>
          </a:p>
        </p:txBody>
      </p:sp>
    </p:spTree>
    <p:extLst>
      <p:ext uri="{BB962C8B-B14F-4D97-AF65-F5344CB8AC3E}">
        <p14:creationId xmlns:p14="http://schemas.microsoft.com/office/powerpoint/2010/main" val="3996678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create a Pivot Table in Excel">
            <a:hlinkClick r:id="" action="ppaction://media"/>
            <a:extLst>
              <a:ext uri="{FF2B5EF4-FFF2-40B4-BE49-F238E27FC236}">
                <a16:creationId xmlns:a16="http://schemas.microsoft.com/office/drawing/2014/main" id="{286BA61D-9E75-405D-F3ED-A5C69A3A3541}"/>
              </a:ext>
            </a:extLst>
          </p:cNvPr>
          <p:cNvPicPr>
            <a:picLocks noRot="1" noChangeAspect="1"/>
          </p:cNvPicPr>
          <p:nvPr>
            <a:videoFile r:link="rId1"/>
          </p:nvPr>
        </p:nvPicPr>
        <p:blipFill>
          <a:blip r:embed="rId3"/>
          <a:stretch>
            <a:fillRect/>
          </a:stretch>
        </p:blipFill>
        <p:spPr>
          <a:xfrm>
            <a:off x="1016000" y="558800"/>
            <a:ext cx="10160000" cy="5740400"/>
          </a:xfrm>
          <a:prstGeom prst="rect">
            <a:avLst/>
          </a:prstGeom>
        </p:spPr>
      </p:pic>
      <p:sp>
        <p:nvSpPr>
          <p:cNvPr id="3" name="Date Placeholder 2">
            <a:extLst>
              <a:ext uri="{FF2B5EF4-FFF2-40B4-BE49-F238E27FC236}">
                <a16:creationId xmlns:a16="http://schemas.microsoft.com/office/drawing/2014/main" id="{45B749B7-1C13-F4C4-2474-278DC66DC379}"/>
              </a:ext>
            </a:extLst>
          </p:cNvPr>
          <p:cNvSpPr>
            <a:spLocks noGrp="1"/>
          </p:cNvSpPr>
          <p:nvPr>
            <p:ph type="dt" sz="half" idx="2"/>
          </p:nvPr>
        </p:nvSpPr>
        <p:spPr/>
        <p:txBody>
          <a:bodyPr/>
          <a:lstStyle/>
          <a:p>
            <a:fld id="{738362ED-E148-40CE-AD4D-BF3D585CAE75}" type="datetime1">
              <a:rPr lang="en-GB" smtClean="0"/>
              <a:t>23/01/2025</a:t>
            </a:fld>
            <a:endParaRPr lang="en-GB"/>
          </a:p>
        </p:txBody>
      </p:sp>
      <p:sp>
        <p:nvSpPr>
          <p:cNvPr id="4" name="Slide Number Placeholder 3">
            <a:extLst>
              <a:ext uri="{FF2B5EF4-FFF2-40B4-BE49-F238E27FC236}">
                <a16:creationId xmlns:a16="http://schemas.microsoft.com/office/drawing/2014/main" id="{B55D910D-CBCB-EFF0-F2E8-3A6BE17A1564}"/>
              </a:ext>
            </a:extLst>
          </p:cNvPr>
          <p:cNvSpPr>
            <a:spLocks noGrp="1"/>
          </p:cNvSpPr>
          <p:nvPr>
            <p:ph type="sldNum" sz="quarter" idx="4"/>
          </p:nvPr>
        </p:nvSpPr>
        <p:spPr/>
        <p:txBody>
          <a:bodyPr/>
          <a:lstStyle/>
          <a:p>
            <a:fld id="{EAFCDA91-1AFF-4894-922D-A8C68374A8C8}" type="slidenum">
              <a:rPr lang="en-GB" smtClean="0"/>
              <a:t>18</a:t>
            </a:fld>
            <a:endParaRPr lang="en-GB"/>
          </a:p>
        </p:txBody>
      </p:sp>
      <p:sp>
        <p:nvSpPr>
          <p:cNvPr id="5" name="Content Placeholder 4">
            <a:extLst>
              <a:ext uri="{FF2B5EF4-FFF2-40B4-BE49-F238E27FC236}">
                <a16:creationId xmlns:a16="http://schemas.microsoft.com/office/drawing/2014/main" id="{FF538B64-5EC2-1E63-514B-180F97F25B0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00681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onditional Formatting in Excel Tutorial">
            <a:hlinkClick r:id="" action="ppaction://media"/>
            <a:extLst>
              <a:ext uri="{FF2B5EF4-FFF2-40B4-BE49-F238E27FC236}">
                <a16:creationId xmlns:a16="http://schemas.microsoft.com/office/drawing/2014/main" id="{D0A0DF1B-4F02-AE47-EF9B-551FEE5E5D15}"/>
              </a:ext>
            </a:extLst>
          </p:cNvPr>
          <p:cNvPicPr>
            <a:picLocks noRot="1" noChangeAspect="1"/>
          </p:cNvPicPr>
          <p:nvPr>
            <a:videoFile r:link="rId1"/>
          </p:nvPr>
        </p:nvPicPr>
        <p:blipFill>
          <a:blip r:embed="rId3"/>
          <a:stretch>
            <a:fillRect/>
          </a:stretch>
        </p:blipFill>
        <p:spPr>
          <a:xfrm>
            <a:off x="1016000" y="558800"/>
            <a:ext cx="10160000" cy="5740400"/>
          </a:xfrm>
          <a:prstGeom prst="rect">
            <a:avLst/>
          </a:prstGeom>
        </p:spPr>
      </p:pic>
      <p:sp>
        <p:nvSpPr>
          <p:cNvPr id="3" name="Date Placeholder 2">
            <a:extLst>
              <a:ext uri="{FF2B5EF4-FFF2-40B4-BE49-F238E27FC236}">
                <a16:creationId xmlns:a16="http://schemas.microsoft.com/office/drawing/2014/main" id="{03E7EE07-9742-6509-4910-4AD20EC19F2B}"/>
              </a:ext>
            </a:extLst>
          </p:cNvPr>
          <p:cNvSpPr>
            <a:spLocks noGrp="1"/>
          </p:cNvSpPr>
          <p:nvPr>
            <p:ph type="dt" sz="half" idx="2"/>
          </p:nvPr>
        </p:nvSpPr>
        <p:spPr/>
        <p:txBody>
          <a:bodyPr/>
          <a:lstStyle/>
          <a:p>
            <a:fld id="{DAC884BF-6D9B-4E7C-BF6C-7D48AAA6F409}" type="datetime1">
              <a:rPr lang="en-GB" smtClean="0"/>
              <a:t>23/01/2025</a:t>
            </a:fld>
            <a:endParaRPr lang="en-GB"/>
          </a:p>
        </p:txBody>
      </p:sp>
      <p:sp>
        <p:nvSpPr>
          <p:cNvPr id="4" name="Slide Number Placeholder 3">
            <a:extLst>
              <a:ext uri="{FF2B5EF4-FFF2-40B4-BE49-F238E27FC236}">
                <a16:creationId xmlns:a16="http://schemas.microsoft.com/office/drawing/2014/main" id="{F70A9570-5C92-A1DB-BCE7-CB01DBBBF5F5}"/>
              </a:ext>
            </a:extLst>
          </p:cNvPr>
          <p:cNvSpPr>
            <a:spLocks noGrp="1"/>
          </p:cNvSpPr>
          <p:nvPr>
            <p:ph type="sldNum" sz="quarter" idx="4"/>
          </p:nvPr>
        </p:nvSpPr>
        <p:spPr/>
        <p:txBody>
          <a:bodyPr/>
          <a:lstStyle/>
          <a:p>
            <a:fld id="{EAFCDA91-1AFF-4894-922D-A8C68374A8C8}" type="slidenum">
              <a:rPr lang="en-GB" smtClean="0"/>
              <a:t>19</a:t>
            </a:fld>
            <a:endParaRPr lang="en-GB"/>
          </a:p>
        </p:txBody>
      </p:sp>
      <p:sp>
        <p:nvSpPr>
          <p:cNvPr id="5" name="Content Placeholder 4">
            <a:extLst>
              <a:ext uri="{FF2B5EF4-FFF2-40B4-BE49-F238E27FC236}">
                <a16:creationId xmlns:a16="http://schemas.microsoft.com/office/drawing/2014/main" id="{FB1451EF-D788-2F1B-025C-28F63A1A6CC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678509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How to use the IF function in Excel">
            <a:hlinkClick r:id="" action="ppaction://media"/>
            <a:extLst>
              <a:ext uri="{FF2B5EF4-FFF2-40B4-BE49-F238E27FC236}">
                <a16:creationId xmlns:a16="http://schemas.microsoft.com/office/drawing/2014/main" id="{706EF9E5-C548-0958-3513-E601FCD98261}"/>
              </a:ext>
            </a:extLst>
          </p:cNvPr>
          <p:cNvPicPr>
            <a:picLocks noRot="1" noChangeAspect="1"/>
          </p:cNvPicPr>
          <p:nvPr>
            <a:videoFile r:link="rId1"/>
          </p:nvPr>
        </p:nvPicPr>
        <p:blipFill>
          <a:blip r:embed="rId3"/>
          <a:stretch>
            <a:fillRect/>
          </a:stretch>
        </p:blipFill>
        <p:spPr>
          <a:xfrm>
            <a:off x="1016000" y="558800"/>
            <a:ext cx="10160000" cy="5740400"/>
          </a:xfrm>
          <a:prstGeom prst="rect">
            <a:avLst/>
          </a:prstGeom>
        </p:spPr>
      </p:pic>
      <p:sp>
        <p:nvSpPr>
          <p:cNvPr id="2" name="Date Placeholder 1">
            <a:extLst>
              <a:ext uri="{FF2B5EF4-FFF2-40B4-BE49-F238E27FC236}">
                <a16:creationId xmlns:a16="http://schemas.microsoft.com/office/drawing/2014/main" id="{C1E20BF1-A240-0A80-8421-55FA2334D6D6}"/>
              </a:ext>
            </a:extLst>
          </p:cNvPr>
          <p:cNvSpPr>
            <a:spLocks noGrp="1"/>
          </p:cNvSpPr>
          <p:nvPr>
            <p:ph type="dt" sz="half" idx="2"/>
          </p:nvPr>
        </p:nvSpPr>
        <p:spPr/>
        <p:txBody>
          <a:bodyPr/>
          <a:lstStyle/>
          <a:p>
            <a:fld id="{6E75E60B-609F-4E66-B83C-D72A99A6C66C}" type="datetime1">
              <a:rPr lang="en-GB" smtClean="0"/>
              <a:t>23/01/2025</a:t>
            </a:fld>
            <a:endParaRPr lang="en-GB"/>
          </a:p>
        </p:txBody>
      </p:sp>
      <p:sp>
        <p:nvSpPr>
          <p:cNvPr id="4" name="Slide Number Placeholder 3">
            <a:extLst>
              <a:ext uri="{FF2B5EF4-FFF2-40B4-BE49-F238E27FC236}">
                <a16:creationId xmlns:a16="http://schemas.microsoft.com/office/drawing/2014/main" id="{FFDACCDB-8BB6-CBE6-93AE-CE5090681F41}"/>
              </a:ext>
            </a:extLst>
          </p:cNvPr>
          <p:cNvSpPr>
            <a:spLocks noGrp="1"/>
          </p:cNvSpPr>
          <p:nvPr>
            <p:ph type="sldNum" sz="quarter" idx="4"/>
          </p:nvPr>
        </p:nvSpPr>
        <p:spPr/>
        <p:txBody>
          <a:bodyPr/>
          <a:lstStyle/>
          <a:p>
            <a:fld id="{EAFCDA91-1AFF-4894-922D-A8C68374A8C8}" type="slidenum">
              <a:rPr lang="en-GB" smtClean="0"/>
              <a:t>20</a:t>
            </a:fld>
            <a:endParaRPr lang="en-GB"/>
          </a:p>
        </p:txBody>
      </p:sp>
      <p:sp>
        <p:nvSpPr>
          <p:cNvPr id="5" name="Content Placeholder 4">
            <a:extLst>
              <a:ext uri="{FF2B5EF4-FFF2-40B4-BE49-F238E27FC236}">
                <a16:creationId xmlns:a16="http://schemas.microsoft.com/office/drawing/2014/main" id="{A5E20C60-6233-B347-9E95-0A51D34A2BE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571301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0596B581-9499-C03F-E588-E6361EF66870}"/>
              </a:ext>
            </a:extLst>
          </p:cNvPr>
          <p:cNvSpPr>
            <a:spLocks noGrp="1"/>
          </p:cNvSpPr>
          <p:nvPr>
            <p:ph type="title"/>
          </p:nvPr>
        </p:nvSpPr>
        <p:spPr/>
        <p:txBody>
          <a:bodyPr>
            <a:normAutofit/>
          </a:bodyPr>
          <a:lstStyle/>
          <a:p>
            <a:r>
              <a:rPr lang="en-GB" altLang="en-US" dirty="0"/>
              <a:t>Some Business Features: Spreadsheet</a:t>
            </a:r>
          </a:p>
        </p:txBody>
      </p:sp>
      <p:sp>
        <p:nvSpPr>
          <p:cNvPr id="6" name="Content Placeholder 5">
            <a:extLst>
              <a:ext uri="{FF2B5EF4-FFF2-40B4-BE49-F238E27FC236}">
                <a16:creationId xmlns:a16="http://schemas.microsoft.com/office/drawing/2014/main" id="{662D9118-8CCB-BBB8-A485-42D002423660}"/>
              </a:ext>
            </a:extLst>
          </p:cNvPr>
          <p:cNvSpPr>
            <a:spLocks noGrp="1"/>
          </p:cNvSpPr>
          <p:nvPr>
            <p:ph idx="1"/>
          </p:nvPr>
        </p:nvSpPr>
        <p:spPr/>
        <p:txBody>
          <a:bodyPr>
            <a:normAutofit fontScale="92500" lnSpcReduction="10000"/>
          </a:bodyPr>
          <a:lstStyle/>
          <a:p>
            <a:r>
              <a:rPr lang="en-GB" b="1" dirty="0"/>
              <a:t>VLOOKUP</a:t>
            </a:r>
            <a:r>
              <a:rPr lang="en-GB" dirty="0"/>
              <a:t> — stands for 'Vertical Lookup'. VLOOKUP allow you to look up or search for a value in a column of data and </a:t>
            </a:r>
            <a:r>
              <a:rPr lang="en-GB" dirty="0" err="1"/>
              <a:t>retums</a:t>
            </a:r>
            <a:r>
              <a:rPr lang="en-GB" dirty="0"/>
              <a:t> it's corresponding value from another column. </a:t>
            </a:r>
          </a:p>
          <a:p>
            <a:r>
              <a:rPr lang="en-GB" b="1" dirty="0"/>
              <a:t>HLOOKUP</a:t>
            </a:r>
            <a:r>
              <a:rPr lang="en-GB" dirty="0"/>
              <a:t> (Horizontal Lookup) function performs the same function on a row of data. </a:t>
            </a:r>
          </a:p>
          <a:p>
            <a:pPr lvl="2"/>
            <a:r>
              <a:rPr lang="en-GB" b="1" dirty="0">
                <a:highlight>
                  <a:srgbClr val="FFFF00"/>
                </a:highlight>
              </a:rPr>
              <a:t>Watch Video</a:t>
            </a:r>
            <a:r>
              <a:rPr lang="en-GB" dirty="0">
                <a:highlight>
                  <a:srgbClr val="FFFF00"/>
                </a:highlight>
              </a:rPr>
              <a:t>: </a:t>
            </a:r>
            <a:r>
              <a:rPr lang="en-GB" dirty="0"/>
              <a:t>How to use the VLOOKUP function in Excel. </a:t>
            </a:r>
          </a:p>
          <a:p>
            <a:pPr lvl="1"/>
            <a:r>
              <a:rPr lang="en-GB" dirty="0" err="1"/>
              <a:t>Eg.</a:t>
            </a:r>
            <a:r>
              <a:rPr lang="en-GB" dirty="0"/>
              <a:t> You may want to look up a price of a specific product. VLOOKUP enables you to find a value within a spreadsheet i.e. a table of data.  </a:t>
            </a:r>
          </a:p>
          <a:p>
            <a:pPr lvl="1"/>
            <a:r>
              <a:rPr lang="en-GB" dirty="0"/>
              <a:t>This is the VLOOKUP formula: = VLOOKUP (value, range containing the lookup value, column number in the range containing the return value). </a:t>
            </a:r>
          </a:p>
          <a:p>
            <a:pPr lvl="1"/>
            <a:r>
              <a:rPr lang="en-GB" dirty="0"/>
              <a:t>To look up the value of a 'Bear' toy in a column and return the relevant value from another "Price' column can be done using: VLOOKUP (“Bears”, A1:B5,2)</a:t>
            </a:r>
          </a:p>
        </p:txBody>
      </p:sp>
      <p:sp>
        <p:nvSpPr>
          <p:cNvPr id="2" name="Date Placeholder 1">
            <a:extLst>
              <a:ext uri="{FF2B5EF4-FFF2-40B4-BE49-F238E27FC236}">
                <a16:creationId xmlns:a16="http://schemas.microsoft.com/office/drawing/2014/main" id="{0EDD7243-6BC5-5411-1E94-FD3F1FD0383C}"/>
              </a:ext>
            </a:extLst>
          </p:cNvPr>
          <p:cNvSpPr>
            <a:spLocks noGrp="1"/>
          </p:cNvSpPr>
          <p:nvPr>
            <p:ph type="dt" sz="half" idx="2"/>
          </p:nvPr>
        </p:nvSpPr>
        <p:spPr/>
        <p:txBody>
          <a:bodyPr/>
          <a:lstStyle/>
          <a:p>
            <a:fld id="{1224F29A-FDC8-40A9-B782-7B8D82D5D60D}" type="datetime1">
              <a:rPr lang="en-GB" smtClean="0"/>
              <a:t>23/01/2025</a:t>
            </a:fld>
            <a:endParaRPr lang="en-GB"/>
          </a:p>
        </p:txBody>
      </p:sp>
      <p:sp>
        <p:nvSpPr>
          <p:cNvPr id="3" name="Footer Placeholder 2">
            <a:extLst>
              <a:ext uri="{FF2B5EF4-FFF2-40B4-BE49-F238E27FC236}">
                <a16:creationId xmlns:a16="http://schemas.microsoft.com/office/drawing/2014/main" id="{2DED5DE4-A725-7A58-0EA8-31C0B4D458BC}"/>
              </a:ext>
            </a:extLst>
          </p:cNvPr>
          <p:cNvSpPr>
            <a:spLocks noGrp="1"/>
          </p:cNvSpPr>
          <p:nvPr>
            <p:ph type="ftr" sz="quarter" idx="3"/>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CEFB7146-95EC-220A-7BFC-9F71F413A696}"/>
              </a:ext>
            </a:extLst>
          </p:cNvPr>
          <p:cNvSpPr>
            <a:spLocks noGrp="1"/>
          </p:cNvSpPr>
          <p:nvPr>
            <p:ph type="sldNum" sz="quarter" idx="4"/>
          </p:nvPr>
        </p:nvSpPr>
        <p:spPr/>
        <p:txBody>
          <a:bodyPr/>
          <a:lstStyle/>
          <a:p>
            <a:fld id="{EAFCDA91-1AFF-4894-922D-A8C68374A8C8}" type="slidenum">
              <a:rPr lang="en-GB" smtClean="0"/>
              <a:t>21</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use the VLOOKUP function in Excel">
            <a:hlinkClick r:id="" action="ppaction://media"/>
            <a:extLst>
              <a:ext uri="{FF2B5EF4-FFF2-40B4-BE49-F238E27FC236}">
                <a16:creationId xmlns:a16="http://schemas.microsoft.com/office/drawing/2014/main" id="{8DFDECCD-1460-AAE1-E566-F68D17667DEE}"/>
              </a:ext>
            </a:extLst>
          </p:cNvPr>
          <p:cNvPicPr>
            <a:picLocks noRot="1" noChangeAspect="1"/>
          </p:cNvPicPr>
          <p:nvPr>
            <a:videoFile r:link="rId1"/>
          </p:nvPr>
        </p:nvPicPr>
        <p:blipFill>
          <a:blip r:embed="rId3"/>
          <a:stretch>
            <a:fillRect/>
          </a:stretch>
        </p:blipFill>
        <p:spPr>
          <a:xfrm>
            <a:off x="1016000" y="558800"/>
            <a:ext cx="10160000" cy="5740400"/>
          </a:xfrm>
          <a:prstGeom prst="rect">
            <a:avLst/>
          </a:prstGeom>
        </p:spPr>
      </p:pic>
      <p:sp>
        <p:nvSpPr>
          <p:cNvPr id="2" name="Date Placeholder 1">
            <a:extLst>
              <a:ext uri="{FF2B5EF4-FFF2-40B4-BE49-F238E27FC236}">
                <a16:creationId xmlns:a16="http://schemas.microsoft.com/office/drawing/2014/main" id="{9F5F3F95-6B64-7DD5-F0F7-2C85EEA5D3BD}"/>
              </a:ext>
            </a:extLst>
          </p:cNvPr>
          <p:cNvSpPr>
            <a:spLocks noGrp="1"/>
          </p:cNvSpPr>
          <p:nvPr>
            <p:ph type="dt" sz="half" idx="2"/>
          </p:nvPr>
        </p:nvSpPr>
        <p:spPr/>
        <p:txBody>
          <a:bodyPr/>
          <a:lstStyle/>
          <a:p>
            <a:fld id="{30D2AF43-0622-4BA3-A3D8-1CE140C9E48C}" type="datetime1">
              <a:rPr lang="en-GB" smtClean="0"/>
              <a:t>23/01/2025</a:t>
            </a:fld>
            <a:endParaRPr lang="en-GB"/>
          </a:p>
        </p:txBody>
      </p:sp>
      <p:sp>
        <p:nvSpPr>
          <p:cNvPr id="3" name="Slide Number Placeholder 2">
            <a:extLst>
              <a:ext uri="{FF2B5EF4-FFF2-40B4-BE49-F238E27FC236}">
                <a16:creationId xmlns:a16="http://schemas.microsoft.com/office/drawing/2014/main" id="{3EDBFF00-5659-C67C-166E-781D555BDE94}"/>
              </a:ext>
            </a:extLst>
          </p:cNvPr>
          <p:cNvSpPr>
            <a:spLocks noGrp="1"/>
          </p:cNvSpPr>
          <p:nvPr>
            <p:ph type="sldNum" sz="quarter" idx="4"/>
          </p:nvPr>
        </p:nvSpPr>
        <p:spPr/>
        <p:txBody>
          <a:bodyPr/>
          <a:lstStyle/>
          <a:p>
            <a:fld id="{EAFCDA91-1AFF-4894-922D-A8C68374A8C8}" type="slidenum">
              <a:rPr lang="en-GB" smtClean="0"/>
              <a:t>22</a:t>
            </a:fld>
            <a:endParaRPr lang="en-GB"/>
          </a:p>
        </p:txBody>
      </p:sp>
      <p:sp>
        <p:nvSpPr>
          <p:cNvPr id="5" name="Content Placeholder 4">
            <a:extLst>
              <a:ext uri="{FF2B5EF4-FFF2-40B4-BE49-F238E27FC236}">
                <a16:creationId xmlns:a16="http://schemas.microsoft.com/office/drawing/2014/main" id="{9419E907-CB1C-C64B-2355-B9DADCE07DF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09390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Graphic 6" descr="Database">
            <a:extLst>
              <a:ext uri="{FF2B5EF4-FFF2-40B4-BE49-F238E27FC236}">
                <a16:creationId xmlns:a16="http://schemas.microsoft.com/office/drawing/2014/main" id="{42148989-B086-7E2E-89F9-E9522DDF51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0761" y="2989380"/>
            <a:ext cx="2530475" cy="253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2">
            <a:extLst>
              <a:ext uri="{FF2B5EF4-FFF2-40B4-BE49-F238E27FC236}">
                <a16:creationId xmlns:a16="http://schemas.microsoft.com/office/drawing/2014/main" id="{F429DE06-B3FA-24FF-217C-CC2A15F55033}"/>
              </a:ext>
            </a:extLst>
          </p:cNvPr>
          <p:cNvSpPr>
            <a:spLocks noGrp="1"/>
          </p:cNvSpPr>
          <p:nvPr>
            <p:ph type="dt" sz="half" idx="2"/>
          </p:nvPr>
        </p:nvSpPr>
        <p:spPr/>
        <p:txBody>
          <a:bodyPr/>
          <a:lstStyle/>
          <a:p>
            <a:fld id="{28A05393-265A-4843-A6F6-CE486E7A9DFD}" type="datetime1">
              <a:rPr lang="en-GB" smtClean="0"/>
              <a:t>23/01/2025</a:t>
            </a:fld>
            <a:endParaRPr lang="en-GB"/>
          </a:p>
        </p:txBody>
      </p:sp>
      <p:sp>
        <p:nvSpPr>
          <p:cNvPr id="4" name="Footer Placeholder 3">
            <a:extLst>
              <a:ext uri="{FF2B5EF4-FFF2-40B4-BE49-F238E27FC236}">
                <a16:creationId xmlns:a16="http://schemas.microsoft.com/office/drawing/2014/main" id="{C6FC82CE-724E-A4E7-3FEE-63F7E67A38E3}"/>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0EAEE47C-2882-EFD1-4373-997568C483FE}"/>
              </a:ext>
            </a:extLst>
          </p:cNvPr>
          <p:cNvSpPr>
            <a:spLocks noGrp="1"/>
          </p:cNvSpPr>
          <p:nvPr>
            <p:ph type="sldNum" sz="quarter" idx="4"/>
          </p:nvPr>
        </p:nvSpPr>
        <p:spPr/>
        <p:txBody>
          <a:bodyPr/>
          <a:lstStyle/>
          <a:p>
            <a:fld id="{EAFCDA91-1AFF-4894-922D-A8C68374A8C8}" type="slidenum">
              <a:rPr lang="en-GB" smtClean="0"/>
              <a:t>23</a:t>
            </a:fld>
            <a:endParaRPr lang="en-GB"/>
          </a:p>
        </p:txBody>
      </p:sp>
      <p:sp>
        <p:nvSpPr>
          <p:cNvPr id="2" name="Title 1">
            <a:extLst>
              <a:ext uri="{FF2B5EF4-FFF2-40B4-BE49-F238E27FC236}">
                <a16:creationId xmlns:a16="http://schemas.microsoft.com/office/drawing/2014/main" id="{CCF6B948-F288-7975-C082-44BF07805ADD}"/>
              </a:ext>
            </a:extLst>
          </p:cNvPr>
          <p:cNvSpPr>
            <a:spLocks noGrp="1"/>
          </p:cNvSpPr>
          <p:nvPr>
            <p:ph type="ctrTitle"/>
          </p:nvPr>
        </p:nvSpPr>
        <p:spPr/>
        <p:txBody>
          <a:bodyPr vert="horz" lIns="68580" tIns="34290" rIns="68580" bIns="34290" rtlCol="0" anchor="ctr">
            <a:normAutofit/>
          </a:bodyPr>
          <a:lstStyle/>
          <a:p>
            <a:r>
              <a:rPr lang="en-US" dirty="0"/>
              <a:t>DATABASE</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23284AA-8A68-4BEF-446C-66FA96EE7885}"/>
              </a:ext>
            </a:extLst>
          </p:cNvPr>
          <p:cNvPicPr>
            <a:picLocks noChangeAspect="1"/>
          </p:cNvPicPr>
          <p:nvPr/>
        </p:nvPicPr>
        <p:blipFill>
          <a:blip r:embed="rId2"/>
          <a:stretch>
            <a:fillRect/>
          </a:stretch>
        </p:blipFill>
        <p:spPr>
          <a:xfrm>
            <a:off x="9413185" y="1955318"/>
            <a:ext cx="2659546" cy="2659546"/>
          </a:xfrm>
          <a:prstGeom prst="rect">
            <a:avLst/>
          </a:prstGeom>
        </p:spPr>
      </p:pic>
      <p:sp>
        <p:nvSpPr>
          <p:cNvPr id="2" name="Title 1">
            <a:extLst>
              <a:ext uri="{FF2B5EF4-FFF2-40B4-BE49-F238E27FC236}">
                <a16:creationId xmlns:a16="http://schemas.microsoft.com/office/drawing/2014/main" id="{FCB2EC97-747D-7447-EFD8-97F35D35B378}"/>
              </a:ext>
            </a:extLst>
          </p:cNvPr>
          <p:cNvSpPr>
            <a:spLocks noGrp="1"/>
          </p:cNvSpPr>
          <p:nvPr>
            <p:ph type="title"/>
          </p:nvPr>
        </p:nvSpPr>
        <p:spPr/>
        <p:txBody>
          <a:bodyPr>
            <a:normAutofit/>
          </a:bodyPr>
          <a:lstStyle/>
          <a:p>
            <a:r>
              <a:rPr lang="en-GB" dirty="0"/>
              <a:t>Definition: DATABASE</a:t>
            </a:r>
          </a:p>
        </p:txBody>
      </p:sp>
      <p:sp>
        <p:nvSpPr>
          <p:cNvPr id="28675" name="Content Placeholder 2">
            <a:extLst>
              <a:ext uri="{FF2B5EF4-FFF2-40B4-BE49-F238E27FC236}">
                <a16:creationId xmlns:a16="http://schemas.microsoft.com/office/drawing/2014/main" id="{BA7A0077-FAFC-3963-72DB-6CBC68150865}"/>
              </a:ext>
            </a:extLst>
          </p:cNvPr>
          <p:cNvSpPr>
            <a:spLocks noGrp="1"/>
          </p:cNvSpPr>
          <p:nvPr>
            <p:ph idx="1"/>
          </p:nvPr>
        </p:nvSpPr>
        <p:spPr>
          <a:xfrm>
            <a:off x="358775" y="1382713"/>
            <a:ext cx="9262303" cy="4454525"/>
          </a:xfrm>
        </p:spPr>
        <p:txBody>
          <a:bodyPr>
            <a:normAutofit lnSpcReduction="10000"/>
          </a:bodyPr>
          <a:lstStyle/>
          <a:p>
            <a:pPr>
              <a:lnSpc>
                <a:spcPct val="100000"/>
              </a:lnSpc>
            </a:pPr>
            <a:r>
              <a:rPr lang="en-GB" altLang="en-US" sz="1800" dirty="0"/>
              <a:t>A database is a collection of data, organised in such a way that the data can be easily accessed, managed and updated.</a:t>
            </a:r>
          </a:p>
          <a:p>
            <a:pPr>
              <a:lnSpc>
                <a:spcPct val="100000"/>
              </a:lnSpc>
            </a:pPr>
            <a:r>
              <a:rPr lang="en-GB" altLang="en-US" sz="1800" dirty="0"/>
              <a:t>Database software is used to allow the user to enter edit and save data.</a:t>
            </a:r>
          </a:p>
          <a:p>
            <a:pPr>
              <a:lnSpc>
                <a:spcPct val="100000"/>
              </a:lnSpc>
            </a:pPr>
            <a:r>
              <a:rPr lang="en-GB" altLang="en-US" sz="1800" dirty="0"/>
              <a:t>Database software usually has a graphical interface to make data management simpler for the user.</a:t>
            </a:r>
          </a:p>
          <a:p>
            <a:pPr>
              <a:lnSpc>
                <a:spcPct val="100000"/>
              </a:lnSpc>
            </a:pPr>
            <a:r>
              <a:rPr lang="en-GB" altLang="en-US" sz="1800" dirty="0"/>
              <a:t>Database software can store large/huge amounts of data and perform reporting on that data.</a:t>
            </a:r>
          </a:p>
          <a:p>
            <a:pPr>
              <a:lnSpc>
                <a:spcPct val="100000"/>
              </a:lnSpc>
            </a:pPr>
            <a:r>
              <a:rPr lang="en-GB" altLang="en-US" sz="1800" dirty="0"/>
              <a:t>DB software is used for data storage and backup.</a:t>
            </a:r>
          </a:p>
          <a:p>
            <a:pPr>
              <a:lnSpc>
                <a:spcPct val="100000"/>
              </a:lnSpc>
            </a:pPr>
            <a:r>
              <a:rPr lang="en-GB" altLang="en-US" sz="1800" dirty="0"/>
              <a:t>DBMS software allows for multi-access control, and security. </a:t>
            </a:r>
          </a:p>
          <a:p>
            <a:pPr>
              <a:lnSpc>
                <a:spcPct val="100000"/>
              </a:lnSpc>
            </a:pPr>
            <a:r>
              <a:rPr lang="en-GB" altLang="en-US" sz="1800" dirty="0"/>
              <a:t>DB software allow users to store data in tables </a:t>
            </a:r>
          </a:p>
          <a:p>
            <a:pPr lvl="1">
              <a:lnSpc>
                <a:spcPct val="100000"/>
              </a:lnSpc>
            </a:pPr>
            <a:r>
              <a:rPr lang="en-GB" altLang="en-US" sz="1600" dirty="0"/>
              <a:t>“Database software is also known as database management software (DBMS), although these terms are not exact synonyms. Database software is similar to database management software (DBMS), most database software lacks native language support, such as SQL, MySQL or any other database querying language. For example, MS Access software allows users to create, manage and query a database using its GUI controls and features, without having to write SQL queries.” (</a:t>
            </a:r>
            <a:r>
              <a:rPr lang="en-GB" altLang="en-US" sz="1600" dirty="0">
                <a:hlinkClick r:id="rId3"/>
              </a:rPr>
              <a:t>ref</a:t>
            </a:r>
            <a:r>
              <a:rPr lang="en-GB" altLang="en-US" sz="1600" dirty="0"/>
              <a:t>)</a:t>
            </a:r>
          </a:p>
        </p:txBody>
      </p:sp>
      <p:sp>
        <p:nvSpPr>
          <p:cNvPr id="3" name="Date Placeholder 2">
            <a:extLst>
              <a:ext uri="{FF2B5EF4-FFF2-40B4-BE49-F238E27FC236}">
                <a16:creationId xmlns:a16="http://schemas.microsoft.com/office/drawing/2014/main" id="{CA068910-A328-2075-D2F6-CB74E29526DD}"/>
              </a:ext>
            </a:extLst>
          </p:cNvPr>
          <p:cNvSpPr>
            <a:spLocks noGrp="1"/>
          </p:cNvSpPr>
          <p:nvPr>
            <p:ph type="dt" sz="half" idx="2"/>
          </p:nvPr>
        </p:nvSpPr>
        <p:spPr/>
        <p:txBody>
          <a:bodyPr/>
          <a:lstStyle/>
          <a:p>
            <a:fld id="{7349CEF4-9F8C-4449-97A0-FB8AC5F1B493}" type="datetime1">
              <a:rPr lang="en-GB" smtClean="0"/>
              <a:t>23/01/2025</a:t>
            </a:fld>
            <a:endParaRPr lang="en-GB"/>
          </a:p>
        </p:txBody>
      </p:sp>
      <p:sp>
        <p:nvSpPr>
          <p:cNvPr id="4" name="Footer Placeholder 3">
            <a:extLst>
              <a:ext uri="{FF2B5EF4-FFF2-40B4-BE49-F238E27FC236}">
                <a16:creationId xmlns:a16="http://schemas.microsoft.com/office/drawing/2014/main" id="{BEEA9431-D50F-0679-8220-82E247C18E0E}"/>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04B0E083-78B8-A011-061C-04540DFF936B}"/>
              </a:ext>
            </a:extLst>
          </p:cNvPr>
          <p:cNvSpPr>
            <a:spLocks noGrp="1"/>
          </p:cNvSpPr>
          <p:nvPr>
            <p:ph type="sldNum" sz="quarter" idx="4"/>
          </p:nvPr>
        </p:nvSpPr>
        <p:spPr/>
        <p:txBody>
          <a:bodyPr/>
          <a:lstStyle/>
          <a:p>
            <a:fld id="{EAFCDA91-1AFF-4894-922D-A8C68374A8C8}" type="slidenum">
              <a:rPr lang="en-GB" smtClean="0"/>
              <a:t>24</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B337-DFBB-0147-ACA8-6FC3781F0EC0}"/>
              </a:ext>
            </a:extLst>
          </p:cNvPr>
          <p:cNvSpPr>
            <a:spLocks noGrp="1"/>
          </p:cNvSpPr>
          <p:nvPr>
            <p:ph type="title"/>
          </p:nvPr>
        </p:nvSpPr>
        <p:spPr/>
        <p:txBody>
          <a:bodyPr>
            <a:normAutofit/>
          </a:bodyPr>
          <a:lstStyle/>
          <a:p>
            <a:r>
              <a:rPr lang="en-GB" dirty="0"/>
              <a:t>Activity – What is? DATABASE</a:t>
            </a:r>
          </a:p>
        </p:txBody>
      </p:sp>
      <p:sp>
        <p:nvSpPr>
          <p:cNvPr id="3" name="Date Placeholder 2">
            <a:extLst>
              <a:ext uri="{FF2B5EF4-FFF2-40B4-BE49-F238E27FC236}">
                <a16:creationId xmlns:a16="http://schemas.microsoft.com/office/drawing/2014/main" id="{0ED854D6-BBAF-0856-4A2F-8427AB1A489C}"/>
              </a:ext>
            </a:extLst>
          </p:cNvPr>
          <p:cNvSpPr>
            <a:spLocks noGrp="1"/>
          </p:cNvSpPr>
          <p:nvPr>
            <p:ph type="dt" sz="half" idx="10"/>
          </p:nvPr>
        </p:nvSpPr>
        <p:spPr/>
        <p:txBody>
          <a:bodyPr/>
          <a:lstStyle/>
          <a:p>
            <a:fld id="{43EBD34B-64FC-4C52-B93A-A0352BA7E973}" type="datetime1">
              <a:rPr lang="en-GB" smtClean="0"/>
              <a:t>23/01/2025</a:t>
            </a:fld>
            <a:endParaRPr lang="en-GB"/>
          </a:p>
        </p:txBody>
      </p:sp>
      <p:sp>
        <p:nvSpPr>
          <p:cNvPr id="4" name="Footer Placeholder 3">
            <a:extLst>
              <a:ext uri="{FF2B5EF4-FFF2-40B4-BE49-F238E27FC236}">
                <a16:creationId xmlns:a16="http://schemas.microsoft.com/office/drawing/2014/main" id="{5D09D7D5-0D75-B9A5-2274-14FBB7CF1C7A}"/>
              </a:ext>
            </a:extLst>
          </p:cNvPr>
          <p:cNvSpPr>
            <a:spLocks noGrp="1"/>
          </p:cNvSpPr>
          <p:nvPr>
            <p:ph type="ftr" sz="quarter" idx="11"/>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E104B00B-221C-D1E5-51DF-3E44AE425015}"/>
              </a:ext>
            </a:extLst>
          </p:cNvPr>
          <p:cNvSpPr>
            <a:spLocks noGrp="1"/>
          </p:cNvSpPr>
          <p:nvPr>
            <p:ph type="sldNum" sz="quarter" idx="12"/>
          </p:nvPr>
        </p:nvSpPr>
        <p:spPr/>
        <p:txBody>
          <a:bodyPr/>
          <a:lstStyle/>
          <a:p>
            <a:fld id="{EAFCDA91-1AFF-4894-922D-A8C68374A8C8}" type="slidenum">
              <a:rPr lang="en-GB" smtClean="0"/>
              <a:t>25</a:t>
            </a:fld>
            <a:endParaRPr lang="en-GB"/>
          </a:p>
        </p:txBody>
      </p:sp>
      <p:sp>
        <p:nvSpPr>
          <p:cNvPr id="27651" name="Content Placeholder 2">
            <a:extLst>
              <a:ext uri="{FF2B5EF4-FFF2-40B4-BE49-F238E27FC236}">
                <a16:creationId xmlns:a16="http://schemas.microsoft.com/office/drawing/2014/main" id="{EA609331-6AF1-F97F-23D6-E7A79EDA0EB2}"/>
              </a:ext>
            </a:extLst>
          </p:cNvPr>
          <p:cNvSpPr>
            <a:spLocks noGrp="1"/>
          </p:cNvSpPr>
          <p:nvPr>
            <p:ph idx="1"/>
          </p:nvPr>
        </p:nvSpPr>
        <p:spPr/>
        <p:txBody>
          <a:bodyPr anchor="ctr">
            <a:normAutofit/>
          </a:bodyPr>
          <a:lstStyle/>
          <a:p>
            <a:r>
              <a:rPr lang="en-GB" altLang="en-US" sz="4000" dirty="0"/>
              <a:t>Q. What is a Database?.</a:t>
            </a:r>
          </a:p>
          <a:p>
            <a:r>
              <a:rPr lang="en-GB" altLang="en-US" sz="4000" dirty="0"/>
              <a:t>Q. What are some key features of a Database?.</a:t>
            </a:r>
          </a:p>
          <a:p>
            <a:endParaRPr lang="en-GB" altLang="en-US" sz="400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Title 1">
            <a:extLst>
              <a:ext uri="{FF2B5EF4-FFF2-40B4-BE49-F238E27FC236}">
                <a16:creationId xmlns:a16="http://schemas.microsoft.com/office/drawing/2014/main" id="{7D58FBC3-1600-7C83-D51E-840FAF85F055}"/>
              </a:ext>
            </a:extLst>
          </p:cNvPr>
          <p:cNvSpPr>
            <a:spLocks noGrp="1"/>
          </p:cNvSpPr>
          <p:nvPr>
            <p:ph type="title"/>
          </p:nvPr>
        </p:nvSpPr>
        <p:spPr/>
        <p:txBody>
          <a:bodyPr/>
          <a:lstStyle/>
          <a:p>
            <a:r>
              <a:rPr lang="en-GB" altLang="en-US" dirty="0"/>
              <a:t>DATABASE: Key Features</a:t>
            </a:r>
          </a:p>
        </p:txBody>
      </p:sp>
      <p:sp>
        <p:nvSpPr>
          <p:cNvPr id="3" name="Content Placeholder 2">
            <a:extLst>
              <a:ext uri="{FF2B5EF4-FFF2-40B4-BE49-F238E27FC236}">
                <a16:creationId xmlns:a16="http://schemas.microsoft.com/office/drawing/2014/main" id="{482B42D8-BD83-ABE7-DE7B-90651E30B312}"/>
              </a:ext>
            </a:extLst>
          </p:cNvPr>
          <p:cNvSpPr>
            <a:spLocks noGrp="1"/>
          </p:cNvSpPr>
          <p:nvPr>
            <p:ph idx="1"/>
          </p:nvPr>
        </p:nvSpPr>
        <p:spPr>
          <a:xfrm>
            <a:off x="358775" y="1382713"/>
            <a:ext cx="5737225" cy="4454525"/>
          </a:xfrm>
        </p:spPr>
        <p:txBody>
          <a:bodyPr>
            <a:normAutofit/>
          </a:bodyPr>
          <a:lstStyle/>
          <a:p>
            <a:r>
              <a:rPr lang="en-GB" dirty="0"/>
              <a:t>Data Storage.</a:t>
            </a:r>
          </a:p>
          <a:p>
            <a:r>
              <a:rPr lang="en-GB" dirty="0"/>
              <a:t>Data Organisation.</a:t>
            </a:r>
          </a:p>
          <a:p>
            <a:r>
              <a:rPr lang="en-GB" dirty="0"/>
              <a:t>GUI – Graphical User Interface.</a:t>
            </a:r>
          </a:p>
          <a:p>
            <a:r>
              <a:rPr lang="en-GB" dirty="0"/>
              <a:t>Data Analysis and reporting.</a:t>
            </a:r>
          </a:p>
          <a:p>
            <a:r>
              <a:rPr lang="en-GB" dirty="0"/>
              <a:t>Data Visualisation.</a:t>
            </a:r>
          </a:p>
          <a:p>
            <a:r>
              <a:rPr lang="en-GB" dirty="0"/>
              <a:t>Eliminates data redundancy.</a:t>
            </a:r>
          </a:p>
          <a:p>
            <a:r>
              <a:rPr lang="en-GB" dirty="0">
                <a:highlight>
                  <a:srgbClr val="FFFF00"/>
                </a:highlight>
              </a:rPr>
              <a:t>Bg. Watch Video</a:t>
            </a:r>
            <a:r>
              <a:rPr lang="en-GB" dirty="0"/>
              <a:t>: </a:t>
            </a:r>
            <a:r>
              <a:rPr lang="en-GB" dirty="0">
                <a:hlinkClick r:id="rId2"/>
              </a:rPr>
              <a:t>Database software overview</a:t>
            </a:r>
            <a:r>
              <a:rPr lang="en-GB" dirty="0"/>
              <a:t>.</a:t>
            </a:r>
          </a:p>
          <a:p>
            <a:endParaRPr lang="en-GB" dirty="0"/>
          </a:p>
        </p:txBody>
      </p:sp>
      <p:sp>
        <p:nvSpPr>
          <p:cNvPr id="2" name="Date Placeholder 1">
            <a:extLst>
              <a:ext uri="{FF2B5EF4-FFF2-40B4-BE49-F238E27FC236}">
                <a16:creationId xmlns:a16="http://schemas.microsoft.com/office/drawing/2014/main" id="{8E5547EF-24FB-AA1B-7D9C-1BAF0E41A3D7}"/>
              </a:ext>
            </a:extLst>
          </p:cNvPr>
          <p:cNvSpPr>
            <a:spLocks noGrp="1"/>
          </p:cNvSpPr>
          <p:nvPr>
            <p:ph type="dt" sz="half" idx="2"/>
          </p:nvPr>
        </p:nvSpPr>
        <p:spPr/>
        <p:txBody>
          <a:bodyPr/>
          <a:lstStyle/>
          <a:p>
            <a:fld id="{95DCC2F9-355B-42BB-B8E9-1F11E538BD13}" type="datetime1">
              <a:rPr lang="en-GB" smtClean="0"/>
              <a:t>23/01/2025</a:t>
            </a:fld>
            <a:endParaRPr lang="en-GB"/>
          </a:p>
        </p:txBody>
      </p:sp>
      <p:sp>
        <p:nvSpPr>
          <p:cNvPr id="4" name="Footer Placeholder 3">
            <a:extLst>
              <a:ext uri="{FF2B5EF4-FFF2-40B4-BE49-F238E27FC236}">
                <a16:creationId xmlns:a16="http://schemas.microsoft.com/office/drawing/2014/main" id="{2290EED6-5DBE-D0BA-9A36-C370F5ECD4CB}"/>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9BEB50D7-E08C-D92D-FB57-10680D66AA87}"/>
              </a:ext>
            </a:extLst>
          </p:cNvPr>
          <p:cNvSpPr>
            <a:spLocks noGrp="1"/>
          </p:cNvSpPr>
          <p:nvPr>
            <p:ph type="sldNum" sz="quarter" idx="4"/>
          </p:nvPr>
        </p:nvSpPr>
        <p:spPr/>
        <p:txBody>
          <a:bodyPr/>
          <a:lstStyle/>
          <a:p>
            <a:fld id="{EAFCDA91-1AFF-4894-922D-A8C68374A8C8}" type="slidenum">
              <a:rPr lang="en-GB" smtClean="0"/>
              <a:t>26</a:t>
            </a:fld>
            <a:endParaRPr lang="en-GB"/>
          </a:p>
        </p:txBody>
      </p:sp>
      <p:pic>
        <p:nvPicPr>
          <p:cNvPr id="8" name="Picture 7">
            <a:extLst>
              <a:ext uri="{FF2B5EF4-FFF2-40B4-BE49-F238E27FC236}">
                <a16:creationId xmlns:a16="http://schemas.microsoft.com/office/drawing/2014/main" id="{E03A6142-92A4-3D69-BF89-AA8DFD973BA2}"/>
              </a:ext>
            </a:extLst>
          </p:cNvPr>
          <p:cNvPicPr>
            <a:picLocks noChangeAspect="1"/>
          </p:cNvPicPr>
          <p:nvPr/>
        </p:nvPicPr>
        <p:blipFill>
          <a:blip r:embed="rId3"/>
          <a:srcRect l="15662" t="2129" r="14474" b="2628"/>
          <a:stretch/>
        </p:blipFill>
        <p:spPr>
          <a:xfrm>
            <a:off x="6546574" y="1560621"/>
            <a:ext cx="5009322" cy="4276617"/>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7" name="Graphic 7" descr="Database outline">
            <a:extLst>
              <a:ext uri="{FF2B5EF4-FFF2-40B4-BE49-F238E27FC236}">
                <a16:creationId xmlns:a16="http://schemas.microsoft.com/office/drawing/2014/main" id="{66266386-BB4A-5C8F-4F30-B7B1F3119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5888" y="2278063"/>
            <a:ext cx="1517650"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nline Media 6" title="Database Tutorial for Beginners">
            <a:hlinkClick r:id="" action="ppaction://media"/>
            <a:extLst>
              <a:ext uri="{FF2B5EF4-FFF2-40B4-BE49-F238E27FC236}">
                <a16:creationId xmlns:a16="http://schemas.microsoft.com/office/drawing/2014/main" id="{142ED372-FC39-114B-51AF-67D7F496D45B}"/>
              </a:ext>
            </a:extLst>
          </p:cNvPr>
          <p:cNvPicPr>
            <a:picLocks noRot="1" noChangeAspect="1"/>
          </p:cNvPicPr>
          <p:nvPr>
            <a:videoFile r:link="rId1"/>
          </p:nvPr>
        </p:nvPicPr>
        <p:blipFill>
          <a:blip r:embed="rId4"/>
          <a:stretch>
            <a:fillRect/>
          </a:stretch>
        </p:blipFill>
        <p:spPr>
          <a:xfrm>
            <a:off x="1016000" y="558800"/>
            <a:ext cx="10160000" cy="5740400"/>
          </a:xfrm>
          <a:prstGeom prst="rect">
            <a:avLst/>
          </a:prstGeom>
        </p:spPr>
      </p:pic>
      <p:sp>
        <p:nvSpPr>
          <p:cNvPr id="2" name="Date Placeholder 1">
            <a:extLst>
              <a:ext uri="{FF2B5EF4-FFF2-40B4-BE49-F238E27FC236}">
                <a16:creationId xmlns:a16="http://schemas.microsoft.com/office/drawing/2014/main" id="{5F6ACD17-76F3-007F-D600-17CFD4B6CC20}"/>
              </a:ext>
            </a:extLst>
          </p:cNvPr>
          <p:cNvSpPr>
            <a:spLocks noGrp="1"/>
          </p:cNvSpPr>
          <p:nvPr>
            <p:ph type="dt" sz="half" idx="2"/>
          </p:nvPr>
        </p:nvSpPr>
        <p:spPr/>
        <p:txBody>
          <a:bodyPr/>
          <a:lstStyle/>
          <a:p>
            <a:fld id="{1C83EEE9-A221-44B3-93B9-235D87989621}" type="datetime1">
              <a:rPr lang="en-GB" smtClean="0"/>
              <a:t>23/01/2025</a:t>
            </a:fld>
            <a:endParaRPr lang="en-GB"/>
          </a:p>
        </p:txBody>
      </p:sp>
      <p:sp>
        <p:nvSpPr>
          <p:cNvPr id="3" name="Slide Number Placeholder 2">
            <a:extLst>
              <a:ext uri="{FF2B5EF4-FFF2-40B4-BE49-F238E27FC236}">
                <a16:creationId xmlns:a16="http://schemas.microsoft.com/office/drawing/2014/main" id="{4A6C0CC9-90FA-1721-83AA-541801E08321}"/>
              </a:ext>
            </a:extLst>
          </p:cNvPr>
          <p:cNvSpPr>
            <a:spLocks noGrp="1"/>
          </p:cNvSpPr>
          <p:nvPr>
            <p:ph type="sldNum" sz="quarter" idx="4"/>
          </p:nvPr>
        </p:nvSpPr>
        <p:spPr/>
        <p:txBody>
          <a:bodyPr/>
          <a:lstStyle/>
          <a:p>
            <a:fld id="{EAFCDA91-1AFF-4894-922D-A8C68374A8C8}" type="slidenum">
              <a:rPr lang="en-GB" smtClean="0"/>
              <a:t>27</a:t>
            </a:fld>
            <a:endParaRPr lang="en-GB"/>
          </a:p>
        </p:txBody>
      </p:sp>
      <p:sp>
        <p:nvSpPr>
          <p:cNvPr id="4" name="Content Placeholder 3">
            <a:extLst>
              <a:ext uri="{FF2B5EF4-FFF2-40B4-BE49-F238E27FC236}">
                <a16:creationId xmlns:a16="http://schemas.microsoft.com/office/drawing/2014/main" id="{5238A53D-2996-FF54-96D3-85783340974D}"/>
              </a:ext>
            </a:extLst>
          </p:cNvPr>
          <p:cNvSpPr>
            <a:spLocks noGrp="1"/>
          </p:cNvSpPr>
          <p:nvPr>
            <p:ph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video>
              <p:cMediaNode vol="80000">
                <p:cTn id="2" fill="hold" display="0">
                  <p:stCondLst>
                    <p:cond delay="indefinite"/>
                  </p:stCondLst>
                </p:cTn>
                <p:tgtEl>
                  <p:spTgt spid="7"/>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descr="&quot;&quot;">
            <a:extLst>
              <a:ext uri="{FF2B5EF4-FFF2-40B4-BE49-F238E27FC236}">
                <a16:creationId xmlns:a16="http://schemas.microsoft.com/office/drawing/2014/main" id="{9269A939-53B5-2AFD-60AF-FF54936F62B7}"/>
              </a:ext>
            </a:extLst>
          </p:cNvPr>
          <p:cNvSpPr>
            <a:spLocks noGrp="1" noRot="1" noChangeAspect="1" noMove="1" noResize="1" noEditPoints="1" noAdjustHandles="1" noChangeArrowheads="1" noChangeShapeType="1" noTextEdit="1"/>
          </p:cNvSpPr>
          <p:nvPr/>
        </p:nvSpPr>
        <p:spPr>
          <a:xfrm>
            <a:off x="1525588" y="2401888"/>
            <a:ext cx="9142412" cy="1371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descr="&quot;&quot;">
            <a:extLst>
              <a:ext uri="{FF2B5EF4-FFF2-40B4-BE49-F238E27FC236}">
                <a16:creationId xmlns:a16="http://schemas.microsoft.com/office/drawing/2014/main" id="{BD8CC9D0-A106-65D8-EE37-72E6160419D2}"/>
              </a:ext>
            </a:extLst>
          </p:cNvPr>
          <p:cNvSpPr>
            <a:spLocks noGrp="1" noRot="1" noChangeAspect="1" noMove="1" noResize="1" noEditPoints="1" noAdjustHandles="1" noChangeArrowheads="1" noChangeShapeType="1" noTextEdit="1"/>
          </p:cNvSpPr>
          <p:nvPr/>
        </p:nvSpPr>
        <p:spPr>
          <a:xfrm>
            <a:off x="152400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pic>
        <p:nvPicPr>
          <p:cNvPr id="32773" name="Picture 2" descr="Graphical user interface&#10;&#10;Description automatically generated">
            <a:extLst>
              <a:ext uri="{FF2B5EF4-FFF2-40B4-BE49-F238E27FC236}">
                <a16:creationId xmlns:a16="http://schemas.microsoft.com/office/drawing/2014/main" id="{26534101-61B5-9680-F3E4-C58454334C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5853" y="1323532"/>
            <a:ext cx="8061325"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B49491D0-991A-F2A5-192C-E76C7D666A93}"/>
              </a:ext>
            </a:extLst>
          </p:cNvPr>
          <p:cNvSpPr txBox="1"/>
          <p:nvPr/>
        </p:nvSpPr>
        <p:spPr>
          <a:xfrm>
            <a:off x="7018414" y="5370513"/>
            <a:ext cx="1765227" cy="173124"/>
          </a:xfrm>
          <a:prstGeom prst="rect">
            <a:avLst/>
          </a:prstGeom>
          <a:solidFill>
            <a:srgbClr val="000000"/>
          </a:solidFill>
        </p:spPr>
        <p:txBody>
          <a:bodyPr wrap="none">
            <a:spAutoFit/>
          </a:bodyPr>
          <a:lstStyle/>
          <a:p>
            <a:pPr algn="r">
              <a:spcAft>
                <a:spcPts val="450"/>
              </a:spcAft>
              <a:defRPr/>
            </a:pPr>
            <a:r>
              <a:rPr lang="en-GB" sz="525">
                <a:solidFill>
                  <a:srgbClr val="FFFFFF"/>
                </a:solidFill>
                <a:hlinkClick r:id="rId3" tooltip="http://dba.stackexchange.com/questions/78056/database-design-for-an-online-babyshop-toy-shop"/>
              </a:rPr>
              <a:t>This Photo</a:t>
            </a:r>
            <a:r>
              <a:rPr lang="en-GB" sz="525">
                <a:solidFill>
                  <a:srgbClr val="FFFFFF"/>
                </a:solidFill>
              </a:rPr>
              <a:t> by Unknown Author is licensed under </a:t>
            </a:r>
            <a:r>
              <a:rPr lang="en-GB" sz="525">
                <a:solidFill>
                  <a:srgbClr val="FFFFFF"/>
                </a:solidFill>
                <a:hlinkClick r:id="rId4" tooltip="https://creativecommons.org/licenses/by-sa/3.0/"/>
              </a:rPr>
              <a:t>CC BY-SA</a:t>
            </a:r>
            <a:endParaRPr lang="en-GB" sz="525">
              <a:solidFill>
                <a:srgbClr val="FFFFFF"/>
              </a:solidFill>
            </a:endParaRPr>
          </a:p>
        </p:txBody>
      </p:sp>
      <p:sp>
        <p:nvSpPr>
          <p:cNvPr id="2" name="Title 1">
            <a:extLst>
              <a:ext uri="{FF2B5EF4-FFF2-40B4-BE49-F238E27FC236}">
                <a16:creationId xmlns:a16="http://schemas.microsoft.com/office/drawing/2014/main" id="{AF1778C5-04D5-9136-CB60-97F13A40EEF5}"/>
              </a:ext>
            </a:extLst>
          </p:cNvPr>
          <p:cNvSpPr>
            <a:spLocks noGrp="1"/>
          </p:cNvSpPr>
          <p:nvPr>
            <p:ph type="title"/>
          </p:nvPr>
        </p:nvSpPr>
        <p:spPr/>
        <p:txBody>
          <a:bodyPr vert="horz" lIns="68580" tIns="34290" rIns="68580" bIns="34290" rtlCol="0" anchor="b">
            <a:normAutofit/>
          </a:bodyPr>
          <a:lstStyle/>
          <a:p>
            <a:r>
              <a:rPr lang="en-US" dirty="0"/>
              <a:t>Visual: What does a Database look like?.</a:t>
            </a:r>
          </a:p>
        </p:txBody>
      </p:sp>
      <p:sp>
        <p:nvSpPr>
          <p:cNvPr id="3" name="Date Placeholder 2">
            <a:extLst>
              <a:ext uri="{FF2B5EF4-FFF2-40B4-BE49-F238E27FC236}">
                <a16:creationId xmlns:a16="http://schemas.microsoft.com/office/drawing/2014/main" id="{FF3D26A8-2B4F-BE9D-E0FB-516466E25E05}"/>
              </a:ext>
            </a:extLst>
          </p:cNvPr>
          <p:cNvSpPr>
            <a:spLocks noGrp="1"/>
          </p:cNvSpPr>
          <p:nvPr>
            <p:ph type="dt" sz="half" idx="2"/>
          </p:nvPr>
        </p:nvSpPr>
        <p:spPr/>
        <p:txBody>
          <a:bodyPr/>
          <a:lstStyle/>
          <a:p>
            <a:fld id="{74E3045C-D68E-4DA7-8A99-401535EF631E}" type="datetime1">
              <a:rPr lang="en-GB" smtClean="0"/>
              <a:t>23/01/2025</a:t>
            </a:fld>
            <a:endParaRPr lang="en-GB"/>
          </a:p>
        </p:txBody>
      </p:sp>
      <p:sp>
        <p:nvSpPr>
          <p:cNvPr id="5" name="Footer Placeholder 4">
            <a:extLst>
              <a:ext uri="{FF2B5EF4-FFF2-40B4-BE49-F238E27FC236}">
                <a16:creationId xmlns:a16="http://schemas.microsoft.com/office/drawing/2014/main" id="{BFC13C85-56C8-B803-2EA3-5F3EF10AAA15}"/>
              </a:ext>
            </a:extLst>
          </p:cNvPr>
          <p:cNvSpPr>
            <a:spLocks noGrp="1"/>
          </p:cNvSpPr>
          <p:nvPr>
            <p:ph type="ftr" sz="quarter" idx="3"/>
          </p:nvPr>
        </p:nvSpPr>
        <p:spPr/>
        <p:txBody>
          <a:bodyPr/>
          <a:lstStyle/>
          <a:p>
            <a:r>
              <a:rPr lang="en-GB"/>
              <a:t>Office Applications for Business </a:t>
            </a:r>
          </a:p>
        </p:txBody>
      </p:sp>
      <p:sp>
        <p:nvSpPr>
          <p:cNvPr id="6" name="Slide Number Placeholder 5">
            <a:extLst>
              <a:ext uri="{FF2B5EF4-FFF2-40B4-BE49-F238E27FC236}">
                <a16:creationId xmlns:a16="http://schemas.microsoft.com/office/drawing/2014/main" id="{B3B4A7FD-C249-32B5-4C0A-4F922BA43ED4}"/>
              </a:ext>
            </a:extLst>
          </p:cNvPr>
          <p:cNvSpPr>
            <a:spLocks noGrp="1"/>
          </p:cNvSpPr>
          <p:nvPr>
            <p:ph type="sldNum" sz="quarter" idx="4"/>
          </p:nvPr>
        </p:nvSpPr>
        <p:spPr/>
        <p:txBody>
          <a:bodyPr/>
          <a:lstStyle/>
          <a:p>
            <a:fld id="{EAFCDA91-1AFF-4894-922D-A8C68374A8C8}" type="slidenum">
              <a:rPr lang="en-GB" smtClean="0"/>
              <a:t>28</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6400-1239-8C29-E250-B514E8306CA9}"/>
              </a:ext>
            </a:extLst>
          </p:cNvPr>
          <p:cNvSpPr>
            <a:spLocks noGrp="1"/>
          </p:cNvSpPr>
          <p:nvPr>
            <p:ph type="title"/>
          </p:nvPr>
        </p:nvSpPr>
        <p:spPr/>
        <p:txBody>
          <a:bodyPr/>
          <a:lstStyle/>
          <a:p>
            <a:r>
              <a:rPr lang="en-GB" dirty="0"/>
              <a:t>DATABASE Types</a:t>
            </a:r>
          </a:p>
        </p:txBody>
      </p:sp>
      <p:sp>
        <p:nvSpPr>
          <p:cNvPr id="8" name="Content Placeholder 7">
            <a:extLst>
              <a:ext uri="{FF2B5EF4-FFF2-40B4-BE49-F238E27FC236}">
                <a16:creationId xmlns:a16="http://schemas.microsoft.com/office/drawing/2014/main" id="{1848DCAD-5286-284A-537C-B0B67CDAF654}"/>
              </a:ext>
            </a:extLst>
          </p:cNvPr>
          <p:cNvSpPr>
            <a:spLocks noGrp="1"/>
          </p:cNvSpPr>
          <p:nvPr>
            <p:ph idx="1"/>
          </p:nvPr>
        </p:nvSpPr>
        <p:spPr/>
        <p:txBody>
          <a:bodyPr>
            <a:normAutofit fontScale="92500" lnSpcReduction="10000"/>
          </a:bodyPr>
          <a:lstStyle/>
          <a:p>
            <a:pPr>
              <a:lnSpc>
                <a:spcPct val="100000"/>
              </a:lnSpc>
              <a:defRPr/>
            </a:pPr>
            <a:r>
              <a:rPr lang="en-GB" sz="2400" dirty="0"/>
              <a:t>Today, there are typically 2 types of databases that are commonly used in industry i.e. relational databases (the most common) and object-oriented databases. Simpler more traditional/older database types include the Flat-file and hierarchical database (much less commonly used).</a:t>
            </a:r>
          </a:p>
          <a:p>
            <a:pPr marL="671513" lvl="1" indent="-214313">
              <a:lnSpc>
                <a:spcPct val="100000"/>
              </a:lnSpc>
              <a:tabLst>
                <a:tab pos="2620566" algn="l"/>
              </a:tabLst>
              <a:defRPr/>
            </a:pPr>
            <a:r>
              <a:rPr lang="en-GB" sz="2400" b="1" dirty="0"/>
              <a:t>Relational Database:</a:t>
            </a:r>
            <a:r>
              <a:rPr lang="en-GB" sz="2400" dirty="0"/>
              <a:t> In a relational database the data is organized in tables, each table is independent but linked to the other tables. “If you have ever used an Excel worksheet with links to other worksheets, you have used a form of a relational database. Commands like "select" and "join" can be used to link data between tables.” (</a:t>
            </a:r>
            <a:r>
              <a:rPr lang="en-GB" sz="2400" dirty="0">
                <a:hlinkClick r:id="rId2"/>
              </a:rPr>
              <a:t>ref</a:t>
            </a:r>
            <a:r>
              <a:rPr lang="en-GB" sz="2400" dirty="0"/>
              <a:t>)</a:t>
            </a:r>
          </a:p>
          <a:p>
            <a:pPr marL="671513" lvl="1" indent="-214313">
              <a:lnSpc>
                <a:spcPct val="100000"/>
              </a:lnSpc>
              <a:tabLst>
                <a:tab pos="2620566" algn="l"/>
              </a:tabLst>
              <a:defRPr/>
            </a:pPr>
            <a:r>
              <a:rPr lang="en-GB" sz="2400" b="1" dirty="0"/>
              <a:t>Object-Oriented Database:</a:t>
            </a:r>
            <a:r>
              <a:rPr lang="en-GB" sz="2400" dirty="0"/>
              <a:t> ”This database works much like object-oriented programming. Data and methods are stored as objects that can be grouped together in classes.” (</a:t>
            </a:r>
            <a:r>
              <a:rPr lang="en-GB" sz="2400" dirty="0">
                <a:hlinkClick r:id="rId2"/>
              </a:rPr>
              <a:t>ref</a:t>
            </a:r>
            <a:r>
              <a:rPr lang="en-GB" sz="2400" dirty="0"/>
              <a:t>)</a:t>
            </a:r>
          </a:p>
          <a:p>
            <a:pPr lvl="1">
              <a:lnSpc>
                <a:spcPct val="100000"/>
              </a:lnSpc>
              <a:tabLst>
                <a:tab pos="2620566" algn="l"/>
              </a:tabLst>
              <a:defRPr/>
            </a:pPr>
            <a:r>
              <a:rPr lang="en-GB" sz="2400" b="1" dirty="0"/>
              <a:t>Flat Database:</a:t>
            </a:r>
            <a:r>
              <a:rPr lang="en-GB" sz="2400" dirty="0"/>
              <a:t> With a flat file database, data is stored in a single file with a limited number of fields that can be filled with information. A flat database is prone to errors, and because of its limited capacity, it can be outgrown very quickly by a company with an increasing amount of data to be stored. (</a:t>
            </a:r>
            <a:r>
              <a:rPr lang="en-GB" sz="2400" dirty="0">
                <a:hlinkClick r:id="rId2"/>
              </a:rPr>
              <a:t>ref</a:t>
            </a:r>
            <a:r>
              <a:rPr lang="en-GB" sz="2400" dirty="0"/>
              <a:t>)</a:t>
            </a:r>
          </a:p>
          <a:p>
            <a:pPr>
              <a:lnSpc>
                <a:spcPct val="100000"/>
              </a:lnSpc>
            </a:pPr>
            <a:endParaRPr lang="en-GB" sz="2400" dirty="0"/>
          </a:p>
        </p:txBody>
      </p:sp>
      <p:sp>
        <p:nvSpPr>
          <p:cNvPr id="3" name="Date Placeholder 2">
            <a:extLst>
              <a:ext uri="{FF2B5EF4-FFF2-40B4-BE49-F238E27FC236}">
                <a16:creationId xmlns:a16="http://schemas.microsoft.com/office/drawing/2014/main" id="{AF469C14-566E-6D62-3951-9CDB0C3E04B4}"/>
              </a:ext>
            </a:extLst>
          </p:cNvPr>
          <p:cNvSpPr>
            <a:spLocks noGrp="1"/>
          </p:cNvSpPr>
          <p:nvPr>
            <p:ph type="dt" sz="half" idx="2"/>
          </p:nvPr>
        </p:nvSpPr>
        <p:spPr/>
        <p:txBody>
          <a:bodyPr/>
          <a:lstStyle/>
          <a:p>
            <a:fld id="{5827A761-06F8-4E0E-A0A1-56CA7EF99263}" type="datetime1">
              <a:rPr lang="en-GB" smtClean="0"/>
              <a:t>23/01/2025</a:t>
            </a:fld>
            <a:endParaRPr lang="en-GB"/>
          </a:p>
        </p:txBody>
      </p:sp>
      <p:sp>
        <p:nvSpPr>
          <p:cNvPr id="4" name="Footer Placeholder 3">
            <a:extLst>
              <a:ext uri="{FF2B5EF4-FFF2-40B4-BE49-F238E27FC236}">
                <a16:creationId xmlns:a16="http://schemas.microsoft.com/office/drawing/2014/main" id="{6433B9EF-5DD1-00C2-0448-77035556B6EC}"/>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A143DE45-F9EB-3744-9658-9CEE66A3845F}"/>
              </a:ext>
            </a:extLst>
          </p:cNvPr>
          <p:cNvSpPr>
            <a:spLocks noGrp="1"/>
          </p:cNvSpPr>
          <p:nvPr>
            <p:ph type="sldNum" sz="quarter" idx="4"/>
          </p:nvPr>
        </p:nvSpPr>
        <p:spPr/>
        <p:txBody>
          <a:bodyPr/>
          <a:lstStyle/>
          <a:p>
            <a:fld id="{EAFCDA91-1AFF-4894-922D-A8C68374A8C8}" type="slidenum">
              <a:rPr lang="en-GB" smtClean="0"/>
              <a:t>29</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2DED61-1F8F-DD6B-E29D-ECFF7F4DD9EB}"/>
              </a:ext>
            </a:extLst>
          </p:cNvPr>
          <p:cNvSpPr>
            <a:spLocks noGrp="1"/>
          </p:cNvSpPr>
          <p:nvPr>
            <p:ph type="title"/>
          </p:nvPr>
        </p:nvSpPr>
        <p:spPr/>
        <p:txBody>
          <a:bodyPr/>
          <a:lstStyle/>
          <a:p>
            <a:r>
              <a:rPr lang="en-GB" dirty="0"/>
              <a:t>Relational Database vs Object-Oriented Database</a:t>
            </a:r>
          </a:p>
        </p:txBody>
      </p:sp>
      <p:sp>
        <p:nvSpPr>
          <p:cNvPr id="2" name="Date Placeholder 1">
            <a:extLst>
              <a:ext uri="{FF2B5EF4-FFF2-40B4-BE49-F238E27FC236}">
                <a16:creationId xmlns:a16="http://schemas.microsoft.com/office/drawing/2014/main" id="{BEB2EB9B-1349-E8AB-F9CC-91E3174DC19D}"/>
              </a:ext>
            </a:extLst>
          </p:cNvPr>
          <p:cNvSpPr>
            <a:spLocks noGrp="1"/>
          </p:cNvSpPr>
          <p:nvPr>
            <p:ph type="dt" sz="half" idx="2"/>
          </p:nvPr>
        </p:nvSpPr>
        <p:spPr/>
        <p:txBody>
          <a:bodyPr/>
          <a:lstStyle/>
          <a:p>
            <a:fld id="{891EA52F-893F-4081-9AAA-6816D68304C7}" type="datetime1">
              <a:rPr lang="en-GB" smtClean="0"/>
              <a:t>23/01/2025</a:t>
            </a:fld>
            <a:endParaRPr lang="en-GB"/>
          </a:p>
        </p:txBody>
      </p:sp>
      <p:sp>
        <p:nvSpPr>
          <p:cNvPr id="3" name="Footer Placeholder 2">
            <a:extLst>
              <a:ext uri="{FF2B5EF4-FFF2-40B4-BE49-F238E27FC236}">
                <a16:creationId xmlns:a16="http://schemas.microsoft.com/office/drawing/2014/main" id="{2FB4F671-EA5A-E85D-073D-3722EAAD6882}"/>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4DDF57A5-555A-4D5F-4143-03F6EAD2064E}"/>
              </a:ext>
            </a:extLst>
          </p:cNvPr>
          <p:cNvSpPr>
            <a:spLocks noGrp="1"/>
          </p:cNvSpPr>
          <p:nvPr>
            <p:ph type="sldNum" sz="quarter" idx="4"/>
          </p:nvPr>
        </p:nvSpPr>
        <p:spPr/>
        <p:txBody>
          <a:bodyPr/>
          <a:lstStyle/>
          <a:p>
            <a:fld id="{EAFCDA91-1AFF-4894-922D-A8C68374A8C8}" type="slidenum">
              <a:rPr lang="en-GB" smtClean="0"/>
              <a:t>30</a:t>
            </a:fld>
            <a:endParaRPr lang="en-GB"/>
          </a:p>
        </p:txBody>
      </p:sp>
      <p:pic>
        <p:nvPicPr>
          <p:cNvPr id="7174" name="Picture 6" descr="Figure 2 from Evolution of Object-Oriented Database Systems By ...">
            <a:extLst>
              <a:ext uri="{FF2B5EF4-FFF2-40B4-BE49-F238E27FC236}">
                <a16:creationId xmlns:a16="http://schemas.microsoft.com/office/drawing/2014/main" id="{D0FE2115-B44C-3A72-3F73-B35C764E1E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4730" y="1473270"/>
            <a:ext cx="8988623" cy="4304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311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4687D-A978-9F8D-626E-FF381E8AE3CD}"/>
              </a:ext>
            </a:extLst>
          </p:cNvPr>
          <p:cNvSpPr>
            <a:spLocks noGrp="1"/>
          </p:cNvSpPr>
          <p:nvPr>
            <p:ph type="title"/>
          </p:nvPr>
        </p:nvSpPr>
        <p:spPr/>
        <p:txBody>
          <a:bodyPr>
            <a:normAutofit/>
          </a:bodyPr>
          <a:lstStyle/>
          <a:p>
            <a:r>
              <a:rPr lang="en-GB" dirty="0"/>
              <a:t>Some Business Features: DATABASE</a:t>
            </a:r>
          </a:p>
        </p:txBody>
      </p:sp>
      <p:sp>
        <p:nvSpPr>
          <p:cNvPr id="7" name="Content Placeholder 6">
            <a:extLst>
              <a:ext uri="{FF2B5EF4-FFF2-40B4-BE49-F238E27FC236}">
                <a16:creationId xmlns:a16="http://schemas.microsoft.com/office/drawing/2014/main" id="{A4DC8520-0FC5-6032-8521-F42AC1278A4A}"/>
              </a:ext>
            </a:extLst>
          </p:cNvPr>
          <p:cNvSpPr>
            <a:spLocks noGrp="1"/>
          </p:cNvSpPr>
          <p:nvPr>
            <p:ph idx="1"/>
          </p:nvPr>
        </p:nvSpPr>
        <p:spPr/>
        <p:txBody>
          <a:bodyPr>
            <a:normAutofit fontScale="92500" lnSpcReduction="20000"/>
          </a:bodyPr>
          <a:lstStyle/>
          <a:p>
            <a:r>
              <a:rPr lang="en-GB" dirty="0"/>
              <a:t>Some advanced/professional features, particularly used with Enterprise-class databases such as MS </a:t>
            </a:r>
            <a:r>
              <a:rPr lang="en-GB" dirty="0" err="1"/>
              <a:t>SQLServer</a:t>
            </a:r>
            <a:r>
              <a:rPr lang="en-GB" dirty="0"/>
              <a:t> or MYSQL, include:</a:t>
            </a:r>
          </a:p>
          <a:p>
            <a:pPr lvl="1"/>
            <a:r>
              <a:rPr lang="en-GB" dirty="0"/>
              <a:t>Use of SQL commands to input, manage and query the database.</a:t>
            </a:r>
          </a:p>
          <a:p>
            <a:pPr lvl="1"/>
            <a:r>
              <a:rPr lang="en-GB" dirty="0"/>
              <a:t>Creation of a ‘User Interface’ to allow end users to manage the database (e.g. for inputting and querying the database).</a:t>
            </a:r>
          </a:p>
          <a:p>
            <a:pPr lvl="1"/>
            <a:r>
              <a:rPr lang="en-GB" dirty="0"/>
              <a:t>Multiuser data access.</a:t>
            </a:r>
          </a:p>
          <a:p>
            <a:pPr lvl="1"/>
            <a:r>
              <a:rPr lang="en-GB" dirty="0"/>
              <a:t>Database Security (e.g., User-level access, permissions and data encryption).</a:t>
            </a:r>
          </a:p>
          <a:p>
            <a:pPr lvl="1"/>
            <a:r>
              <a:rPr lang="en-GB" dirty="0"/>
              <a:t>Huge data storage capacity.</a:t>
            </a:r>
          </a:p>
          <a:p>
            <a:pPr lvl="1"/>
            <a:r>
              <a:rPr lang="en-GB" dirty="0"/>
              <a:t>Use of a native languages such as SQL to query the database.</a:t>
            </a:r>
          </a:p>
          <a:p>
            <a:pPr lvl="1"/>
            <a:r>
              <a:rPr lang="en-GB" dirty="0"/>
              <a:t>Data rollback – A data rollback is either performed automatically by the DBMS or manually by Admin/the user. A rollback will restore a database to a previous state by cancelling a specific transaction i.e. operation on the database.</a:t>
            </a:r>
          </a:p>
          <a:p>
            <a:pPr lvl="1"/>
            <a:r>
              <a:rPr lang="en-GB" dirty="0"/>
              <a:t>Bg. For more information on Enterprise-class databases please </a:t>
            </a:r>
            <a:r>
              <a:rPr lang="en-GB" sz="2800" dirty="0">
                <a:hlinkClick r:id="rId2"/>
              </a:rPr>
              <a:t>click-here</a:t>
            </a:r>
            <a:r>
              <a:rPr lang="en-GB" sz="2800" dirty="0"/>
              <a:t>.</a:t>
            </a:r>
            <a:endParaRPr lang="en-GB" dirty="0"/>
          </a:p>
        </p:txBody>
      </p:sp>
      <p:sp>
        <p:nvSpPr>
          <p:cNvPr id="3" name="Date Placeholder 2">
            <a:extLst>
              <a:ext uri="{FF2B5EF4-FFF2-40B4-BE49-F238E27FC236}">
                <a16:creationId xmlns:a16="http://schemas.microsoft.com/office/drawing/2014/main" id="{6194CFD2-32D1-8E6F-397D-291E2DCDC838}"/>
              </a:ext>
            </a:extLst>
          </p:cNvPr>
          <p:cNvSpPr>
            <a:spLocks noGrp="1"/>
          </p:cNvSpPr>
          <p:nvPr>
            <p:ph type="dt" sz="half" idx="2"/>
          </p:nvPr>
        </p:nvSpPr>
        <p:spPr/>
        <p:txBody>
          <a:bodyPr/>
          <a:lstStyle/>
          <a:p>
            <a:fld id="{6C474708-FA97-4AD3-8FBC-616E7E2E9A02}" type="datetime1">
              <a:rPr lang="en-GB" smtClean="0"/>
              <a:t>23/01/2025</a:t>
            </a:fld>
            <a:endParaRPr lang="en-GB"/>
          </a:p>
        </p:txBody>
      </p:sp>
      <p:sp>
        <p:nvSpPr>
          <p:cNvPr id="4" name="Footer Placeholder 3">
            <a:extLst>
              <a:ext uri="{FF2B5EF4-FFF2-40B4-BE49-F238E27FC236}">
                <a16:creationId xmlns:a16="http://schemas.microsoft.com/office/drawing/2014/main" id="{EB684666-2B68-D73A-9080-F4BCEE453849}"/>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4DA45C72-E0DF-3897-6A06-D5294BDE7D2B}"/>
              </a:ext>
            </a:extLst>
          </p:cNvPr>
          <p:cNvSpPr>
            <a:spLocks noGrp="1"/>
          </p:cNvSpPr>
          <p:nvPr>
            <p:ph type="sldNum" sz="quarter" idx="4"/>
          </p:nvPr>
        </p:nvSpPr>
        <p:spPr/>
        <p:txBody>
          <a:bodyPr/>
          <a:lstStyle/>
          <a:p>
            <a:fld id="{EAFCDA91-1AFF-4894-922D-A8C68374A8C8}" type="slidenum">
              <a:rPr lang="en-GB" smtClean="0"/>
              <a:t>31</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989AD-AA24-74EC-953F-4C167AC46448}"/>
              </a:ext>
            </a:extLst>
          </p:cNvPr>
          <p:cNvSpPr>
            <a:spLocks noGrp="1"/>
          </p:cNvSpPr>
          <p:nvPr>
            <p:ph type="title"/>
          </p:nvPr>
        </p:nvSpPr>
        <p:spPr/>
        <p:txBody>
          <a:bodyPr>
            <a:normAutofit/>
          </a:bodyPr>
          <a:lstStyle/>
          <a:p>
            <a:r>
              <a:rPr lang="en-GB" dirty="0"/>
              <a:t>SPREADSHEET vs. DATABASE</a:t>
            </a:r>
          </a:p>
        </p:txBody>
      </p:sp>
      <p:sp>
        <p:nvSpPr>
          <p:cNvPr id="3" name="Content Placeholder 2">
            <a:extLst>
              <a:ext uri="{FF2B5EF4-FFF2-40B4-BE49-F238E27FC236}">
                <a16:creationId xmlns:a16="http://schemas.microsoft.com/office/drawing/2014/main" id="{77B401B4-8614-2FD4-6194-232720B07296}"/>
              </a:ext>
            </a:extLst>
          </p:cNvPr>
          <p:cNvSpPr>
            <a:spLocks noGrp="1"/>
          </p:cNvSpPr>
          <p:nvPr>
            <p:ph idx="1"/>
          </p:nvPr>
        </p:nvSpPr>
        <p:spPr/>
        <p:txBody>
          <a:bodyPr>
            <a:normAutofit/>
          </a:bodyPr>
          <a:lstStyle/>
          <a:p>
            <a:r>
              <a:rPr lang="en-GB" dirty="0"/>
              <a:t>“Spreadsheets were originally designed for one user, and their characteristics reflect that. They’re great for a single user or small number of users who don’t need to do a lot of incredibly complicated data manipulation. </a:t>
            </a:r>
          </a:p>
          <a:p>
            <a:r>
              <a:rPr lang="en-GB" dirty="0"/>
              <a:t>Databases, on the other hand, are designed to hold much larger collections of organized information—massive amounts, sometimes. Databases allow multiple users at the same time to quickly and securely access and query the data using highly complex logic and language.” (</a:t>
            </a:r>
            <a:r>
              <a:rPr lang="en-GB" dirty="0">
                <a:hlinkClick r:id="rId2"/>
              </a:rPr>
              <a:t>ref</a:t>
            </a:r>
            <a:r>
              <a:rPr lang="en-GB" dirty="0"/>
              <a:t>)</a:t>
            </a:r>
          </a:p>
          <a:p>
            <a:r>
              <a:rPr lang="en-GB" dirty="0"/>
              <a:t>For information on different types of database, please </a:t>
            </a:r>
            <a:r>
              <a:rPr lang="en-GB" dirty="0">
                <a:hlinkClick r:id="rId2"/>
              </a:rPr>
              <a:t>click here</a:t>
            </a:r>
            <a:r>
              <a:rPr lang="en-GB" dirty="0"/>
              <a:t>.</a:t>
            </a:r>
          </a:p>
        </p:txBody>
      </p:sp>
      <p:sp>
        <p:nvSpPr>
          <p:cNvPr id="4" name="Date Placeholder 3">
            <a:extLst>
              <a:ext uri="{FF2B5EF4-FFF2-40B4-BE49-F238E27FC236}">
                <a16:creationId xmlns:a16="http://schemas.microsoft.com/office/drawing/2014/main" id="{43C27A73-1896-8923-E107-BF2CBB8906BC}"/>
              </a:ext>
            </a:extLst>
          </p:cNvPr>
          <p:cNvSpPr>
            <a:spLocks noGrp="1"/>
          </p:cNvSpPr>
          <p:nvPr>
            <p:ph type="dt" sz="half" idx="2"/>
          </p:nvPr>
        </p:nvSpPr>
        <p:spPr/>
        <p:txBody>
          <a:bodyPr/>
          <a:lstStyle/>
          <a:p>
            <a:fld id="{32E433C6-35FC-4B98-A88B-5BAB893D9AE2}" type="datetime1">
              <a:rPr lang="en-GB" smtClean="0"/>
              <a:t>23/01/2025</a:t>
            </a:fld>
            <a:endParaRPr lang="en-GB"/>
          </a:p>
        </p:txBody>
      </p:sp>
      <p:sp>
        <p:nvSpPr>
          <p:cNvPr id="5" name="Footer Placeholder 4">
            <a:extLst>
              <a:ext uri="{FF2B5EF4-FFF2-40B4-BE49-F238E27FC236}">
                <a16:creationId xmlns:a16="http://schemas.microsoft.com/office/drawing/2014/main" id="{A91C1963-7628-7042-1EF1-D931D7662DB2}"/>
              </a:ext>
            </a:extLst>
          </p:cNvPr>
          <p:cNvSpPr>
            <a:spLocks noGrp="1"/>
          </p:cNvSpPr>
          <p:nvPr>
            <p:ph type="ftr" sz="quarter" idx="3"/>
          </p:nvPr>
        </p:nvSpPr>
        <p:spPr/>
        <p:txBody>
          <a:bodyPr/>
          <a:lstStyle/>
          <a:p>
            <a:r>
              <a:rPr lang="en-GB"/>
              <a:t>Office Applications for Business </a:t>
            </a:r>
          </a:p>
        </p:txBody>
      </p:sp>
      <p:sp>
        <p:nvSpPr>
          <p:cNvPr id="6" name="Slide Number Placeholder 5">
            <a:extLst>
              <a:ext uri="{FF2B5EF4-FFF2-40B4-BE49-F238E27FC236}">
                <a16:creationId xmlns:a16="http://schemas.microsoft.com/office/drawing/2014/main" id="{F4FF3341-B3CE-54A2-9AAB-4FA3569DD9F2}"/>
              </a:ext>
            </a:extLst>
          </p:cNvPr>
          <p:cNvSpPr>
            <a:spLocks noGrp="1"/>
          </p:cNvSpPr>
          <p:nvPr>
            <p:ph type="sldNum" sz="quarter" idx="4"/>
          </p:nvPr>
        </p:nvSpPr>
        <p:spPr/>
        <p:txBody>
          <a:bodyPr/>
          <a:lstStyle/>
          <a:p>
            <a:fld id="{EAFCDA91-1AFF-4894-922D-A8C68374A8C8}" type="slidenum">
              <a:rPr lang="en-GB" smtClean="0"/>
              <a:t>32</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3A74BDD-50B8-7FFF-8C8B-6BECD385C867}"/>
              </a:ext>
            </a:extLst>
          </p:cNvPr>
          <p:cNvSpPr>
            <a:spLocks noGrp="1"/>
          </p:cNvSpPr>
          <p:nvPr>
            <p:ph type="dt" sz="half" idx="2"/>
          </p:nvPr>
        </p:nvSpPr>
        <p:spPr/>
        <p:txBody>
          <a:bodyPr/>
          <a:lstStyle/>
          <a:p>
            <a:fld id="{97FB0478-2164-4A1F-B191-311DA4FA6790}" type="datetime1">
              <a:rPr lang="en-GB" smtClean="0"/>
              <a:t>23/01/2025</a:t>
            </a:fld>
            <a:endParaRPr lang="en-GB"/>
          </a:p>
        </p:txBody>
      </p:sp>
      <p:sp>
        <p:nvSpPr>
          <p:cNvPr id="4" name="Footer Placeholder 3">
            <a:extLst>
              <a:ext uri="{FF2B5EF4-FFF2-40B4-BE49-F238E27FC236}">
                <a16:creationId xmlns:a16="http://schemas.microsoft.com/office/drawing/2014/main" id="{E0AD14D6-857F-E181-DFD6-8B929939F304}"/>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2F90EC5E-AB71-CFB7-6A31-9D7E39ED5A15}"/>
              </a:ext>
            </a:extLst>
          </p:cNvPr>
          <p:cNvSpPr>
            <a:spLocks noGrp="1"/>
          </p:cNvSpPr>
          <p:nvPr>
            <p:ph type="sldNum" sz="quarter" idx="4"/>
          </p:nvPr>
        </p:nvSpPr>
        <p:spPr/>
        <p:txBody>
          <a:bodyPr/>
          <a:lstStyle/>
          <a:p>
            <a:fld id="{EAFCDA91-1AFF-4894-922D-A8C68374A8C8}" type="slidenum">
              <a:rPr lang="en-GB" smtClean="0"/>
              <a:t>33</a:t>
            </a:fld>
            <a:endParaRPr lang="en-GB"/>
          </a:p>
        </p:txBody>
      </p:sp>
      <p:sp>
        <p:nvSpPr>
          <p:cNvPr id="2" name="Title 1">
            <a:extLst>
              <a:ext uri="{FF2B5EF4-FFF2-40B4-BE49-F238E27FC236}">
                <a16:creationId xmlns:a16="http://schemas.microsoft.com/office/drawing/2014/main" id="{12D74251-6520-AFE0-8155-D17DE8E23EA9}"/>
              </a:ext>
            </a:extLst>
          </p:cNvPr>
          <p:cNvSpPr>
            <a:spLocks noGrp="1"/>
          </p:cNvSpPr>
          <p:nvPr>
            <p:ph type="ctrTitle"/>
          </p:nvPr>
        </p:nvSpPr>
        <p:spPr/>
        <p:txBody>
          <a:bodyPr vert="horz" lIns="68580" tIns="34290" rIns="68580" bIns="34290" rtlCol="0" anchor="ctr">
            <a:normAutofit/>
          </a:bodyPr>
          <a:lstStyle/>
          <a:p>
            <a:r>
              <a:rPr lang="en-US" dirty="0"/>
              <a:t>Presentation</a:t>
            </a:r>
          </a:p>
        </p:txBody>
      </p:sp>
      <p:pic>
        <p:nvPicPr>
          <p:cNvPr id="37895" name="Graphic 6" descr="Teacher outline">
            <a:extLst>
              <a:ext uri="{FF2B5EF4-FFF2-40B4-BE49-F238E27FC236}">
                <a16:creationId xmlns:a16="http://schemas.microsoft.com/office/drawing/2014/main" id="{92C51F1B-27A5-5EDB-53A3-BA3D622D6C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4581" y="2335972"/>
            <a:ext cx="3638550" cy="363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B03-F334-3E8C-59DF-5D07999484A2}"/>
              </a:ext>
            </a:extLst>
          </p:cNvPr>
          <p:cNvSpPr>
            <a:spLocks noGrp="1"/>
          </p:cNvSpPr>
          <p:nvPr>
            <p:ph type="title"/>
          </p:nvPr>
        </p:nvSpPr>
        <p:spPr/>
        <p:txBody>
          <a:bodyPr>
            <a:normAutofit/>
          </a:bodyPr>
          <a:lstStyle/>
          <a:p>
            <a:r>
              <a:rPr lang="en-GB" dirty="0"/>
              <a:t>Definition: Presentation</a:t>
            </a:r>
          </a:p>
        </p:txBody>
      </p:sp>
      <p:sp>
        <p:nvSpPr>
          <p:cNvPr id="39939" name="Content Placeholder 2">
            <a:extLst>
              <a:ext uri="{FF2B5EF4-FFF2-40B4-BE49-F238E27FC236}">
                <a16:creationId xmlns:a16="http://schemas.microsoft.com/office/drawing/2014/main" id="{B363940B-11A2-4423-FB0C-720F3913D9A6}"/>
              </a:ext>
            </a:extLst>
          </p:cNvPr>
          <p:cNvSpPr>
            <a:spLocks noGrp="1"/>
          </p:cNvSpPr>
          <p:nvPr>
            <p:ph idx="1"/>
          </p:nvPr>
        </p:nvSpPr>
        <p:spPr>
          <a:xfrm>
            <a:off x="358775" y="1382713"/>
            <a:ext cx="5737225" cy="4454525"/>
          </a:xfrm>
        </p:spPr>
        <p:txBody>
          <a:bodyPr/>
          <a:lstStyle/>
          <a:p>
            <a:r>
              <a:rPr lang="en-GB" altLang="en-US" dirty="0"/>
              <a:t>Presentation software allows you to create a presentation, traditionally a slideshow that include a variety of media such as text, images, graphs and videos.</a:t>
            </a:r>
          </a:p>
          <a:p>
            <a:r>
              <a:rPr lang="en-GB" altLang="en-US" dirty="0"/>
              <a:t>They allow you to create, structure and format a presentation.</a:t>
            </a:r>
          </a:p>
          <a:p>
            <a:r>
              <a:rPr lang="en-GB" altLang="en-US" dirty="0"/>
              <a:t>Usually, to accompany a voice presentation.</a:t>
            </a:r>
          </a:p>
        </p:txBody>
      </p:sp>
      <p:sp>
        <p:nvSpPr>
          <p:cNvPr id="3" name="Date Placeholder 2">
            <a:extLst>
              <a:ext uri="{FF2B5EF4-FFF2-40B4-BE49-F238E27FC236}">
                <a16:creationId xmlns:a16="http://schemas.microsoft.com/office/drawing/2014/main" id="{965C9E91-C2F0-F335-AE48-C4B941C07BC5}"/>
              </a:ext>
            </a:extLst>
          </p:cNvPr>
          <p:cNvSpPr>
            <a:spLocks noGrp="1"/>
          </p:cNvSpPr>
          <p:nvPr>
            <p:ph type="dt" sz="half" idx="2"/>
          </p:nvPr>
        </p:nvSpPr>
        <p:spPr/>
        <p:txBody>
          <a:bodyPr/>
          <a:lstStyle/>
          <a:p>
            <a:fld id="{778B67D6-714F-4327-BEA8-31C84CB9A34F}" type="datetime1">
              <a:rPr lang="en-GB" smtClean="0"/>
              <a:t>23/01/2025</a:t>
            </a:fld>
            <a:endParaRPr lang="en-GB"/>
          </a:p>
        </p:txBody>
      </p:sp>
      <p:sp>
        <p:nvSpPr>
          <p:cNvPr id="4" name="Footer Placeholder 3">
            <a:extLst>
              <a:ext uri="{FF2B5EF4-FFF2-40B4-BE49-F238E27FC236}">
                <a16:creationId xmlns:a16="http://schemas.microsoft.com/office/drawing/2014/main" id="{C26813A0-63BC-75CC-0AF4-FC301401F65D}"/>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D9FDD416-02EF-17AB-E0B3-91C45BA40681}"/>
              </a:ext>
            </a:extLst>
          </p:cNvPr>
          <p:cNvSpPr>
            <a:spLocks noGrp="1"/>
          </p:cNvSpPr>
          <p:nvPr>
            <p:ph type="sldNum" sz="quarter" idx="4"/>
          </p:nvPr>
        </p:nvSpPr>
        <p:spPr/>
        <p:txBody>
          <a:bodyPr/>
          <a:lstStyle/>
          <a:p>
            <a:fld id="{EAFCDA91-1AFF-4894-922D-A8C68374A8C8}" type="slidenum">
              <a:rPr lang="en-GB" smtClean="0"/>
              <a:t>34</a:t>
            </a:fld>
            <a:endParaRPr lang="en-GB"/>
          </a:p>
        </p:txBody>
      </p:sp>
      <p:pic>
        <p:nvPicPr>
          <p:cNvPr id="39940" name="Graphic 3" descr="Teacher with solid fill">
            <a:extLst>
              <a:ext uri="{FF2B5EF4-FFF2-40B4-BE49-F238E27FC236}">
                <a16:creationId xmlns:a16="http://schemas.microsoft.com/office/drawing/2014/main" id="{FFFDBCCB-6845-9F9B-AFBE-5C97243A09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2200" y="4073525"/>
            <a:ext cx="1517650"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0B036396-02FE-7F48-4A65-99996A8BD0FE}"/>
              </a:ext>
            </a:extLst>
          </p:cNvPr>
          <p:cNvPicPr>
            <a:picLocks noChangeAspect="1"/>
          </p:cNvPicPr>
          <p:nvPr/>
        </p:nvPicPr>
        <p:blipFill>
          <a:blip r:embed="rId3"/>
          <a:stretch>
            <a:fillRect/>
          </a:stretch>
        </p:blipFill>
        <p:spPr>
          <a:xfrm>
            <a:off x="6383996" y="1382713"/>
            <a:ext cx="5455579" cy="3507339"/>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B4753885-DE1A-585E-7D5C-0CF31750073F}"/>
              </a:ext>
            </a:extLst>
          </p:cNvPr>
          <p:cNvSpPr>
            <a:spLocks noGrp="1"/>
          </p:cNvSpPr>
          <p:nvPr>
            <p:ph type="title"/>
          </p:nvPr>
        </p:nvSpPr>
        <p:spPr/>
        <p:txBody>
          <a:bodyPr>
            <a:normAutofit/>
          </a:bodyPr>
          <a:lstStyle/>
          <a:p>
            <a:r>
              <a:rPr lang="en-GB" altLang="en-US" dirty="0"/>
              <a:t>Activity - Key Features: Presentation</a:t>
            </a:r>
          </a:p>
        </p:txBody>
      </p:sp>
      <p:sp>
        <p:nvSpPr>
          <p:cNvPr id="2" name="Date Placeholder 1">
            <a:extLst>
              <a:ext uri="{FF2B5EF4-FFF2-40B4-BE49-F238E27FC236}">
                <a16:creationId xmlns:a16="http://schemas.microsoft.com/office/drawing/2014/main" id="{464CE922-AA75-3ACE-EA52-B61D1A364B32}"/>
              </a:ext>
            </a:extLst>
          </p:cNvPr>
          <p:cNvSpPr>
            <a:spLocks noGrp="1"/>
          </p:cNvSpPr>
          <p:nvPr>
            <p:ph type="dt" sz="half" idx="10"/>
          </p:nvPr>
        </p:nvSpPr>
        <p:spPr/>
        <p:txBody>
          <a:bodyPr/>
          <a:lstStyle/>
          <a:p>
            <a:fld id="{BB9F3721-342A-4C4F-AE80-E89987914FEC}" type="datetime1">
              <a:rPr lang="en-GB" smtClean="0"/>
              <a:t>23/01/2025</a:t>
            </a:fld>
            <a:endParaRPr lang="en-GB"/>
          </a:p>
        </p:txBody>
      </p:sp>
      <p:sp>
        <p:nvSpPr>
          <p:cNvPr id="3" name="Footer Placeholder 2">
            <a:extLst>
              <a:ext uri="{FF2B5EF4-FFF2-40B4-BE49-F238E27FC236}">
                <a16:creationId xmlns:a16="http://schemas.microsoft.com/office/drawing/2014/main" id="{90148284-FF90-4DFF-B17E-F9FE688873F4}"/>
              </a:ext>
            </a:extLst>
          </p:cNvPr>
          <p:cNvSpPr>
            <a:spLocks noGrp="1"/>
          </p:cNvSpPr>
          <p:nvPr>
            <p:ph type="ftr" sz="quarter" idx="11"/>
          </p:nvPr>
        </p:nvSpPr>
        <p:spPr/>
        <p:txBody>
          <a:bodyPr/>
          <a:lstStyle/>
          <a:p>
            <a:r>
              <a:rPr lang="en-GB"/>
              <a:t>Office Applications for Business </a:t>
            </a:r>
          </a:p>
        </p:txBody>
      </p:sp>
      <p:sp>
        <p:nvSpPr>
          <p:cNvPr id="4" name="Slide Number Placeholder 3">
            <a:extLst>
              <a:ext uri="{FF2B5EF4-FFF2-40B4-BE49-F238E27FC236}">
                <a16:creationId xmlns:a16="http://schemas.microsoft.com/office/drawing/2014/main" id="{AEAE97C2-3179-871E-6B32-C436B7AA323C}"/>
              </a:ext>
            </a:extLst>
          </p:cNvPr>
          <p:cNvSpPr>
            <a:spLocks noGrp="1"/>
          </p:cNvSpPr>
          <p:nvPr>
            <p:ph type="sldNum" sz="quarter" idx="12"/>
          </p:nvPr>
        </p:nvSpPr>
        <p:spPr/>
        <p:txBody>
          <a:bodyPr/>
          <a:lstStyle/>
          <a:p>
            <a:fld id="{EAFCDA91-1AFF-4894-922D-A8C68374A8C8}" type="slidenum">
              <a:rPr lang="en-GB" smtClean="0"/>
              <a:t>35</a:t>
            </a:fld>
            <a:endParaRPr lang="en-GB"/>
          </a:p>
        </p:txBody>
      </p:sp>
      <p:sp>
        <p:nvSpPr>
          <p:cNvPr id="38915" name="Content Placeholder 2">
            <a:extLst>
              <a:ext uri="{FF2B5EF4-FFF2-40B4-BE49-F238E27FC236}">
                <a16:creationId xmlns:a16="http://schemas.microsoft.com/office/drawing/2014/main" id="{7BA21408-3FFA-700B-1E5F-DCB50C3976B5}"/>
              </a:ext>
            </a:extLst>
          </p:cNvPr>
          <p:cNvSpPr>
            <a:spLocks noGrp="1"/>
          </p:cNvSpPr>
          <p:nvPr>
            <p:ph idx="1"/>
          </p:nvPr>
        </p:nvSpPr>
        <p:spPr/>
        <p:txBody>
          <a:bodyPr anchor="ctr">
            <a:normAutofit/>
          </a:bodyPr>
          <a:lstStyle/>
          <a:p>
            <a:r>
              <a:rPr lang="en-GB" altLang="en-US" sz="3600" dirty="0"/>
              <a:t>Q. Can you name several presentation software?.</a:t>
            </a:r>
          </a:p>
          <a:p>
            <a:r>
              <a:rPr lang="en-GB" altLang="en-US" sz="3600" dirty="0"/>
              <a:t>Q. What are some key features of Presentation software?.</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34399-D654-DFA2-52A7-B8EF32C1985C}"/>
              </a:ext>
            </a:extLst>
          </p:cNvPr>
          <p:cNvSpPr>
            <a:spLocks noGrp="1"/>
          </p:cNvSpPr>
          <p:nvPr>
            <p:ph type="title"/>
          </p:nvPr>
        </p:nvSpPr>
        <p:spPr/>
        <p:txBody>
          <a:bodyPr>
            <a:normAutofit/>
          </a:bodyPr>
          <a:lstStyle/>
          <a:p>
            <a:r>
              <a:rPr lang="en-GB" dirty="0"/>
              <a:t>Some Examples: Presentation</a:t>
            </a:r>
          </a:p>
        </p:txBody>
      </p:sp>
      <p:sp>
        <p:nvSpPr>
          <p:cNvPr id="41987" name="Content Placeholder 2">
            <a:extLst>
              <a:ext uri="{FF2B5EF4-FFF2-40B4-BE49-F238E27FC236}">
                <a16:creationId xmlns:a16="http://schemas.microsoft.com/office/drawing/2014/main" id="{5BAC010F-6843-3418-0CDB-287C0AF70A55}"/>
              </a:ext>
            </a:extLst>
          </p:cNvPr>
          <p:cNvSpPr>
            <a:spLocks noGrp="1"/>
          </p:cNvSpPr>
          <p:nvPr>
            <p:ph idx="1"/>
          </p:nvPr>
        </p:nvSpPr>
        <p:spPr>
          <a:xfrm>
            <a:off x="358775" y="1352462"/>
            <a:ext cx="5737225" cy="4454525"/>
          </a:xfrm>
        </p:spPr>
        <p:txBody>
          <a:bodyPr/>
          <a:lstStyle/>
          <a:p>
            <a:r>
              <a:rPr lang="en-GB" altLang="en-US" dirty="0"/>
              <a:t>MS PowerPoint.</a:t>
            </a:r>
          </a:p>
          <a:p>
            <a:r>
              <a:rPr lang="en-GB" altLang="en-US" dirty="0"/>
              <a:t>MS Sway.</a:t>
            </a:r>
          </a:p>
          <a:p>
            <a:r>
              <a:rPr lang="en-GB" altLang="en-US" dirty="0"/>
              <a:t>Adobe Spark.</a:t>
            </a:r>
          </a:p>
          <a:p>
            <a:r>
              <a:rPr lang="en-GB" altLang="en-US" dirty="0"/>
              <a:t>Presi.com</a:t>
            </a:r>
          </a:p>
          <a:p>
            <a:r>
              <a:rPr lang="en-GB" altLang="en-US" dirty="0"/>
              <a:t>Google Slides.</a:t>
            </a:r>
          </a:p>
          <a:p>
            <a:r>
              <a:rPr lang="en-GB" altLang="en-US" dirty="0"/>
              <a:t>Haiku Deck.com</a:t>
            </a:r>
          </a:p>
          <a:p>
            <a:r>
              <a:rPr lang="en-GB" altLang="en-US" dirty="0"/>
              <a:t>Visme.co</a:t>
            </a:r>
          </a:p>
          <a:p>
            <a:endParaRPr lang="en-GB" altLang="en-US" dirty="0"/>
          </a:p>
        </p:txBody>
      </p:sp>
      <p:sp>
        <p:nvSpPr>
          <p:cNvPr id="3" name="Date Placeholder 2">
            <a:extLst>
              <a:ext uri="{FF2B5EF4-FFF2-40B4-BE49-F238E27FC236}">
                <a16:creationId xmlns:a16="http://schemas.microsoft.com/office/drawing/2014/main" id="{71B86072-A700-A3EC-6C30-08678876D430}"/>
              </a:ext>
            </a:extLst>
          </p:cNvPr>
          <p:cNvSpPr>
            <a:spLocks noGrp="1"/>
          </p:cNvSpPr>
          <p:nvPr>
            <p:ph type="dt" sz="half" idx="2"/>
          </p:nvPr>
        </p:nvSpPr>
        <p:spPr/>
        <p:txBody>
          <a:bodyPr/>
          <a:lstStyle/>
          <a:p>
            <a:fld id="{9E256964-7263-4FDE-927B-3B4CBA8063D4}" type="datetime1">
              <a:rPr lang="en-GB" smtClean="0"/>
              <a:t>23/01/2025</a:t>
            </a:fld>
            <a:endParaRPr lang="en-GB"/>
          </a:p>
        </p:txBody>
      </p:sp>
      <p:sp>
        <p:nvSpPr>
          <p:cNvPr id="4" name="Footer Placeholder 3">
            <a:extLst>
              <a:ext uri="{FF2B5EF4-FFF2-40B4-BE49-F238E27FC236}">
                <a16:creationId xmlns:a16="http://schemas.microsoft.com/office/drawing/2014/main" id="{AAA22CE1-5290-38A2-BCFF-6529A8FAC171}"/>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CF6BB88A-8A22-3C63-B20F-3032E151FB7C}"/>
              </a:ext>
            </a:extLst>
          </p:cNvPr>
          <p:cNvSpPr>
            <a:spLocks noGrp="1"/>
          </p:cNvSpPr>
          <p:nvPr>
            <p:ph type="sldNum" sz="quarter" idx="4"/>
          </p:nvPr>
        </p:nvSpPr>
        <p:spPr/>
        <p:txBody>
          <a:bodyPr/>
          <a:lstStyle/>
          <a:p>
            <a:fld id="{EAFCDA91-1AFF-4894-922D-A8C68374A8C8}" type="slidenum">
              <a:rPr lang="en-GB" smtClean="0"/>
              <a:t>36</a:t>
            </a:fld>
            <a:endParaRPr lang="en-GB"/>
          </a:p>
        </p:txBody>
      </p:sp>
      <p:pic>
        <p:nvPicPr>
          <p:cNvPr id="7" name="Picture 6">
            <a:extLst>
              <a:ext uri="{FF2B5EF4-FFF2-40B4-BE49-F238E27FC236}">
                <a16:creationId xmlns:a16="http://schemas.microsoft.com/office/drawing/2014/main" id="{2BF190B4-9E0D-4FCC-5665-7FF587452478}"/>
              </a:ext>
            </a:extLst>
          </p:cNvPr>
          <p:cNvPicPr>
            <a:picLocks noChangeAspect="1"/>
          </p:cNvPicPr>
          <p:nvPr/>
        </p:nvPicPr>
        <p:blipFill>
          <a:blip r:embed="rId2"/>
          <a:stretch>
            <a:fillRect/>
          </a:stretch>
        </p:blipFill>
        <p:spPr>
          <a:xfrm>
            <a:off x="6220737" y="1408663"/>
            <a:ext cx="2418427" cy="1469195"/>
          </a:xfrm>
          <a:prstGeom prst="rect">
            <a:avLst/>
          </a:prstGeom>
        </p:spPr>
      </p:pic>
      <p:pic>
        <p:nvPicPr>
          <p:cNvPr id="8" name="Picture 7">
            <a:extLst>
              <a:ext uri="{FF2B5EF4-FFF2-40B4-BE49-F238E27FC236}">
                <a16:creationId xmlns:a16="http://schemas.microsoft.com/office/drawing/2014/main" id="{1F7E08F1-B776-5EA8-DA52-B0ED0F23BE1D}"/>
              </a:ext>
            </a:extLst>
          </p:cNvPr>
          <p:cNvPicPr>
            <a:picLocks noChangeAspect="1"/>
          </p:cNvPicPr>
          <p:nvPr/>
        </p:nvPicPr>
        <p:blipFill>
          <a:blip r:embed="rId3"/>
          <a:stretch>
            <a:fillRect/>
          </a:stretch>
        </p:blipFill>
        <p:spPr>
          <a:xfrm>
            <a:off x="6221365" y="3820561"/>
            <a:ext cx="2590800" cy="1628775"/>
          </a:xfrm>
          <a:prstGeom prst="rect">
            <a:avLst/>
          </a:prstGeom>
        </p:spPr>
      </p:pic>
      <p:pic>
        <p:nvPicPr>
          <p:cNvPr id="9" name="Picture 8">
            <a:extLst>
              <a:ext uri="{FF2B5EF4-FFF2-40B4-BE49-F238E27FC236}">
                <a16:creationId xmlns:a16="http://schemas.microsoft.com/office/drawing/2014/main" id="{995DA0F3-62B6-65E0-6DDC-A48E52E3513B}"/>
              </a:ext>
            </a:extLst>
          </p:cNvPr>
          <p:cNvPicPr>
            <a:picLocks noChangeAspect="1"/>
          </p:cNvPicPr>
          <p:nvPr/>
        </p:nvPicPr>
        <p:blipFill>
          <a:blip r:embed="rId4"/>
          <a:srcRect l="8377" t="12376" r="6638" b="16201"/>
          <a:stretch/>
        </p:blipFill>
        <p:spPr>
          <a:xfrm>
            <a:off x="8763901" y="1382713"/>
            <a:ext cx="3121743" cy="1469195"/>
          </a:xfrm>
          <a:prstGeom prst="rect">
            <a:avLst/>
          </a:prstGeom>
        </p:spPr>
      </p:pic>
      <p:pic>
        <p:nvPicPr>
          <p:cNvPr id="8194" name="Picture 2" descr="Review of Haiku Deck - Useful iPad Tool for Presentations">
            <a:extLst>
              <a:ext uri="{FF2B5EF4-FFF2-40B4-BE49-F238E27FC236}">
                <a16:creationId xmlns:a16="http://schemas.microsoft.com/office/drawing/2014/main" id="{D4126921-EC3F-C755-4AF2-FA4F77A48E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92176" y="4006093"/>
            <a:ext cx="1525671" cy="8635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49FFD-1A4D-A229-EBED-D27A7B5DC204}"/>
              </a:ext>
            </a:extLst>
          </p:cNvPr>
          <p:cNvSpPr>
            <a:spLocks noGrp="1"/>
          </p:cNvSpPr>
          <p:nvPr>
            <p:ph type="title"/>
          </p:nvPr>
        </p:nvSpPr>
        <p:spPr/>
        <p:txBody>
          <a:bodyPr>
            <a:normAutofit/>
          </a:bodyPr>
          <a:lstStyle/>
          <a:p>
            <a:r>
              <a:rPr lang="en-GB" dirty="0"/>
              <a:t>Some Business Features: Presentation</a:t>
            </a:r>
          </a:p>
        </p:txBody>
      </p:sp>
      <p:sp>
        <p:nvSpPr>
          <p:cNvPr id="7" name="Content Placeholder 6">
            <a:extLst>
              <a:ext uri="{FF2B5EF4-FFF2-40B4-BE49-F238E27FC236}">
                <a16:creationId xmlns:a16="http://schemas.microsoft.com/office/drawing/2014/main" id="{9BA4D8F5-17BA-C451-C95F-D6F14A954C71}"/>
              </a:ext>
            </a:extLst>
          </p:cNvPr>
          <p:cNvSpPr>
            <a:spLocks noGrp="1"/>
          </p:cNvSpPr>
          <p:nvPr>
            <p:ph idx="1"/>
          </p:nvPr>
        </p:nvSpPr>
        <p:spPr>
          <a:xfrm>
            <a:off x="358219" y="1382232"/>
            <a:ext cx="5737781" cy="4455041"/>
          </a:xfrm>
        </p:spPr>
        <p:txBody>
          <a:bodyPr/>
          <a:lstStyle/>
          <a:p>
            <a:pPr>
              <a:defRPr/>
            </a:pPr>
            <a:r>
              <a:rPr lang="en-GB" sz="2800" dirty="0"/>
              <a:t>Some advanced/professional features include:</a:t>
            </a:r>
          </a:p>
          <a:p>
            <a:pPr marL="800100" lvl="1" indent="-342900">
              <a:defRPr/>
            </a:pPr>
            <a:r>
              <a:rPr lang="en-GB" dirty="0"/>
              <a:t>Animation effects.</a:t>
            </a:r>
          </a:p>
          <a:p>
            <a:pPr marL="800100" lvl="1" indent="-342900">
              <a:defRPr/>
            </a:pPr>
            <a:r>
              <a:rPr lang="en-GB" dirty="0"/>
              <a:t>Image editing capabilities.</a:t>
            </a:r>
          </a:p>
          <a:p>
            <a:pPr marL="800100" lvl="1" indent="-342900">
              <a:defRPr/>
            </a:pPr>
            <a:r>
              <a:rPr lang="en-GB" dirty="0"/>
              <a:t>Video editing.</a:t>
            </a:r>
          </a:p>
          <a:p>
            <a:pPr marL="800100" lvl="1" indent="-342900">
              <a:defRPr/>
            </a:pPr>
            <a:r>
              <a:rPr lang="en-GB" dirty="0"/>
              <a:t>Sound effects.</a:t>
            </a:r>
          </a:p>
          <a:p>
            <a:pPr marL="800100" lvl="1" indent="-342900">
              <a:defRPr/>
            </a:pPr>
            <a:r>
              <a:rPr lang="en-GB" dirty="0"/>
              <a:t>Multiuser access and editing.</a:t>
            </a:r>
          </a:p>
          <a:p>
            <a:pPr marL="800100" lvl="1" indent="-342900">
              <a:defRPr/>
            </a:pPr>
            <a:r>
              <a:rPr lang="en-GB" dirty="0"/>
              <a:t>Include Video demonstrations.</a:t>
            </a:r>
          </a:p>
          <a:p>
            <a:pPr marL="800100" lvl="1" indent="-342900">
              <a:defRPr/>
            </a:pPr>
            <a:r>
              <a:rPr lang="en-GB" dirty="0"/>
              <a:t>To export as a Video presentation.</a:t>
            </a:r>
          </a:p>
        </p:txBody>
      </p:sp>
      <p:sp>
        <p:nvSpPr>
          <p:cNvPr id="3" name="Date Placeholder 2">
            <a:extLst>
              <a:ext uri="{FF2B5EF4-FFF2-40B4-BE49-F238E27FC236}">
                <a16:creationId xmlns:a16="http://schemas.microsoft.com/office/drawing/2014/main" id="{09D10016-F971-77E2-9238-58FC098E065B}"/>
              </a:ext>
            </a:extLst>
          </p:cNvPr>
          <p:cNvSpPr>
            <a:spLocks noGrp="1"/>
          </p:cNvSpPr>
          <p:nvPr>
            <p:ph type="dt" sz="half" idx="2"/>
          </p:nvPr>
        </p:nvSpPr>
        <p:spPr/>
        <p:txBody>
          <a:bodyPr/>
          <a:lstStyle/>
          <a:p>
            <a:fld id="{75DF26AD-6596-4C44-9EDB-9AED22FDE59D}" type="datetime1">
              <a:rPr lang="en-GB" smtClean="0"/>
              <a:t>23/01/2025</a:t>
            </a:fld>
            <a:endParaRPr lang="en-GB"/>
          </a:p>
        </p:txBody>
      </p:sp>
      <p:sp>
        <p:nvSpPr>
          <p:cNvPr id="4" name="Footer Placeholder 3">
            <a:extLst>
              <a:ext uri="{FF2B5EF4-FFF2-40B4-BE49-F238E27FC236}">
                <a16:creationId xmlns:a16="http://schemas.microsoft.com/office/drawing/2014/main" id="{C2EF0C84-D662-C942-612C-A12CBE788EE0}"/>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1A8D1C6A-32D5-840F-86B5-EAFE4B5A776E}"/>
              </a:ext>
            </a:extLst>
          </p:cNvPr>
          <p:cNvSpPr>
            <a:spLocks noGrp="1"/>
          </p:cNvSpPr>
          <p:nvPr>
            <p:ph type="sldNum" sz="quarter" idx="4"/>
          </p:nvPr>
        </p:nvSpPr>
        <p:spPr/>
        <p:txBody>
          <a:bodyPr/>
          <a:lstStyle/>
          <a:p>
            <a:fld id="{EAFCDA91-1AFF-4894-922D-A8C68374A8C8}" type="slidenum">
              <a:rPr lang="en-GB" smtClean="0"/>
              <a:t>37</a:t>
            </a:fld>
            <a:endParaRPr lang="en-GB"/>
          </a:p>
        </p:txBody>
      </p:sp>
      <p:pic>
        <p:nvPicPr>
          <p:cNvPr id="8" name="Picture 7">
            <a:extLst>
              <a:ext uri="{FF2B5EF4-FFF2-40B4-BE49-F238E27FC236}">
                <a16:creationId xmlns:a16="http://schemas.microsoft.com/office/drawing/2014/main" id="{395EF525-08D6-BA9C-ACB1-C3A1BFCC50F6}"/>
              </a:ext>
            </a:extLst>
          </p:cNvPr>
          <p:cNvPicPr>
            <a:picLocks noChangeAspect="1"/>
          </p:cNvPicPr>
          <p:nvPr/>
        </p:nvPicPr>
        <p:blipFill>
          <a:blip r:embed="rId2"/>
          <a:stretch>
            <a:fillRect/>
          </a:stretch>
        </p:blipFill>
        <p:spPr>
          <a:xfrm>
            <a:off x="6647414" y="1476152"/>
            <a:ext cx="5019675" cy="42672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7B4230D-DBAE-A3A6-5DCB-0622959CA7CE}"/>
              </a:ext>
            </a:extLst>
          </p:cNvPr>
          <p:cNvSpPr>
            <a:spLocks noGrp="1"/>
          </p:cNvSpPr>
          <p:nvPr>
            <p:ph type="title"/>
          </p:nvPr>
        </p:nvSpPr>
        <p:spPr/>
        <p:txBody>
          <a:bodyPr>
            <a:normAutofit/>
          </a:bodyPr>
          <a:lstStyle/>
          <a:p>
            <a:r>
              <a:rPr lang="en-GB" altLang="en-US"/>
              <a:t>Further Reading</a:t>
            </a:r>
            <a:endParaRPr lang="en-GB" altLang="en-US" dirty="0"/>
          </a:p>
        </p:txBody>
      </p:sp>
      <p:sp>
        <p:nvSpPr>
          <p:cNvPr id="3" name="Content Placeholder 2">
            <a:extLst>
              <a:ext uri="{FF2B5EF4-FFF2-40B4-BE49-F238E27FC236}">
                <a16:creationId xmlns:a16="http://schemas.microsoft.com/office/drawing/2014/main" id="{82E31848-EB25-7B94-370D-295E73686C50}"/>
              </a:ext>
            </a:extLst>
          </p:cNvPr>
          <p:cNvSpPr>
            <a:spLocks noGrp="1"/>
          </p:cNvSpPr>
          <p:nvPr>
            <p:ph idx="1"/>
          </p:nvPr>
        </p:nvSpPr>
        <p:spPr/>
        <p:txBody>
          <a:bodyPr>
            <a:normAutofit/>
          </a:bodyPr>
          <a:lstStyle/>
          <a:p>
            <a:r>
              <a:rPr lang="en-GB" altLang="en-US" dirty="0"/>
              <a:t>Use the following sources for further information and tutorials:</a:t>
            </a:r>
          </a:p>
          <a:p>
            <a:pPr lvl="1"/>
            <a:r>
              <a:rPr lang="en-GB" altLang="en-US" sz="2800" dirty="0"/>
              <a:t>Google / YouTube search.</a:t>
            </a:r>
          </a:p>
          <a:p>
            <a:pPr lvl="1"/>
            <a:r>
              <a:rPr lang="en-GB" altLang="en-US" sz="2800" dirty="0"/>
              <a:t>Supporting Slides on Moodle.</a:t>
            </a:r>
          </a:p>
          <a:p>
            <a:pPr lvl="1"/>
            <a:r>
              <a:rPr lang="en-GB" altLang="en-US" sz="2800" dirty="0"/>
              <a:t>UWTSD Free software.</a:t>
            </a:r>
          </a:p>
          <a:p>
            <a:pPr lvl="2"/>
            <a:r>
              <a:rPr lang="en-GB" altLang="en-US" sz="2800" dirty="0"/>
              <a:t>Office365 is available to all students for free.</a:t>
            </a:r>
          </a:p>
          <a:p>
            <a:pPr lvl="2"/>
            <a:r>
              <a:rPr lang="en-GB" altLang="en-US" sz="2800" dirty="0"/>
              <a:t>Check your UWTSD Hub/Portal.</a:t>
            </a:r>
          </a:p>
          <a:p>
            <a:endParaRPr lang="en-GB" altLang="en-US" dirty="0"/>
          </a:p>
        </p:txBody>
      </p:sp>
      <p:sp>
        <p:nvSpPr>
          <p:cNvPr id="2" name="Date Placeholder 1">
            <a:extLst>
              <a:ext uri="{FF2B5EF4-FFF2-40B4-BE49-F238E27FC236}">
                <a16:creationId xmlns:a16="http://schemas.microsoft.com/office/drawing/2014/main" id="{D0A976A7-F586-7686-56F1-9E08930F18B2}"/>
              </a:ext>
            </a:extLst>
          </p:cNvPr>
          <p:cNvSpPr>
            <a:spLocks noGrp="1"/>
          </p:cNvSpPr>
          <p:nvPr>
            <p:ph type="dt" sz="half" idx="2"/>
          </p:nvPr>
        </p:nvSpPr>
        <p:spPr/>
        <p:txBody>
          <a:bodyPr/>
          <a:lstStyle/>
          <a:p>
            <a:fld id="{6FC5F320-A8DA-47B8-9A1A-0E941101464A}" type="datetime1">
              <a:rPr lang="en-GB" smtClean="0"/>
              <a:t>23/01/2025</a:t>
            </a:fld>
            <a:endParaRPr lang="en-GB"/>
          </a:p>
        </p:txBody>
      </p:sp>
      <p:sp>
        <p:nvSpPr>
          <p:cNvPr id="4" name="Footer Placeholder 3">
            <a:extLst>
              <a:ext uri="{FF2B5EF4-FFF2-40B4-BE49-F238E27FC236}">
                <a16:creationId xmlns:a16="http://schemas.microsoft.com/office/drawing/2014/main" id="{157A900B-1433-EFDA-DB45-33D497354356}"/>
              </a:ext>
            </a:extLst>
          </p:cNvPr>
          <p:cNvSpPr>
            <a:spLocks noGrp="1"/>
          </p:cNvSpPr>
          <p:nvPr>
            <p:ph type="ftr" sz="quarter" idx="3"/>
          </p:nvPr>
        </p:nvSpPr>
        <p:spPr/>
        <p:txBody>
          <a:bodyPr/>
          <a:lstStyle/>
          <a:p>
            <a:r>
              <a:rPr lang="en-GB"/>
              <a:t>Office Applications for Business </a:t>
            </a:r>
          </a:p>
        </p:txBody>
      </p:sp>
      <p:sp>
        <p:nvSpPr>
          <p:cNvPr id="5" name="Slide Number Placeholder 4">
            <a:extLst>
              <a:ext uri="{FF2B5EF4-FFF2-40B4-BE49-F238E27FC236}">
                <a16:creationId xmlns:a16="http://schemas.microsoft.com/office/drawing/2014/main" id="{EB0359D0-07E5-584D-66C6-4A7CDA90B47E}"/>
              </a:ext>
            </a:extLst>
          </p:cNvPr>
          <p:cNvSpPr>
            <a:spLocks noGrp="1"/>
          </p:cNvSpPr>
          <p:nvPr>
            <p:ph type="sldNum" sz="quarter" idx="4"/>
          </p:nvPr>
        </p:nvSpPr>
        <p:spPr/>
        <p:txBody>
          <a:bodyPr/>
          <a:lstStyle/>
          <a:p>
            <a:fld id="{EAFCDA91-1AFF-4894-922D-A8C68374A8C8}" type="slidenum">
              <a:rPr lang="en-GB" smtClean="0"/>
              <a:t>38</a:t>
            </a:fld>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9A8E1-F7BA-243B-EDB3-B2BDF95F2E16}"/>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CB5EB045-34F0-8A54-FFEF-733A3A6291BE}"/>
              </a:ext>
            </a:extLst>
          </p:cNvPr>
          <p:cNvSpPr>
            <a:spLocks noGrp="1"/>
          </p:cNvSpPr>
          <p:nvPr>
            <p:ph type="dt" sz="half" idx="2"/>
          </p:nvPr>
        </p:nvSpPr>
        <p:spPr/>
        <p:txBody>
          <a:bodyPr/>
          <a:lstStyle/>
          <a:p>
            <a:fld id="{2723C2FD-78C8-4722-B1DE-3A22F18D544C}" type="datetime1">
              <a:rPr lang="en-GB" smtClean="0"/>
              <a:t>23/01/2025</a:t>
            </a:fld>
            <a:endParaRPr lang="en-GB"/>
          </a:p>
        </p:txBody>
      </p:sp>
      <p:sp>
        <p:nvSpPr>
          <p:cNvPr id="5" name="Footer Placeholder 4">
            <a:extLst>
              <a:ext uri="{FF2B5EF4-FFF2-40B4-BE49-F238E27FC236}">
                <a16:creationId xmlns:a16="http://schemas.microsoft.com/office/drawing/2014/main" id="{6C2A5032-4F2E-F249-861D-344DF76BAC00}"/>
              </a:ext>
            </a:extLst>
          </p:cNvPr>
          <p:cNvSpPr>
            <a:spLocks noGrp="1"/>
          </p:cNvSpPr>
          <p:nvPr>
            <p:ph type="ftr" sz="quarter" idx="3"/>
          </p:nvPr>
        </p:nvSpPr>
        <p:spPr/>
        <p:txBody>
          <a:bodyPr/>
          <a:lstStyle/>
          <a:p>
            <a:r>
              <a:rPr lang="en-GB"/>
              <a:t>Office Applications for Business </a:t>
            </a:r>
          </a:p>
        </p:txBody>
      </p:sp>
      <p:sp>
        <p:nvSpPr>
          <p:cNvPr id="6" name="Slide Number Placeholder 5">
            <a:extLst>
              <a:ext uri="{FF2B5EF4-FFF2-40B4-BE49-F238E27FC236}">
                <a16:creationId xmlns:a16="http://schemas.microsoft.com/office/drawing/2014/main" id="{B0ECA215-3922-4867-5E3F-5FA9131CA230}"/>
              </a:ext>
            </a:extLst>
          </p:cNvPr>
          <p:cNvSpPr>
            <a:spLocks noGrp="1"/>
          </p:cNvSpPr>
          <p:nvPr>
            <p:ph type="sldNum" sz="quarter" idx="4"/>
          </p:nvPr>
        </p:nvSpPr>
        <p:spPr/>
        <p:txBody>
          <a:bodyPr/>
          <a:lstStyle/>
          <a:p>
            <a:fld id="{53C7C561-6089-4E3B-97BD-C18B86D8C373}" type="slidenum">
              <a:rPr lang="en-GB" smtClean="0"/>
              <a:pPr/>
              <a:t>39</a:t>
            </a:fld>
            <a:endParaRPr lang="en-GB"/>
          </a:p>
        </p:txBody>
      </p:sp>
      <p:sp>
        <p:nvSpPr>
          <p:cNvPr id="7" name="Title 6">
            <a:extLst>
              <a:ext uri="{FF2B5EF4-FFF2-40B4-BE49-F238E27FC236}">
                <a16:creationId xmlns:a16="http://schemas.microsoft.com/office/drawing/2014/main" id="{F5D6C702-27DE-796E-F1D8-61338F1F224E}"/>
              </a:ext>
            </a:extLst>
          </p:cNvPr>
          <p:cNvSpPr>
            <a:spLocks noGrp="1"/>
          </p:cNvSpPr>
          <p:nvPr>
            <p:ph type="ctrTitle"/>
          </p:nvPr>
        </p:nvSpPr>
        <p:spPr/>
        <p:txBody>
          <a:bodyPr anchor="b"/>
          <a:lstStyle/>
          <a:p>
            <a:r>
              <a:rPr lang="en-GB" dirty="0"/>
              <a:t>Any Questions</a:t>
            </a:r>
          </a:p>
        </p:txBody>
      </p:sp>
      <p:sp>
        <p:nvSpPr>
          <p:cNvPr id="2" name="Subtitle 1">
            <a:extLst>
              <a:ext uri="{FF2B5EF4-FFF2-40B4-BE49-F238E27FC236}">
                <a16:creationId xmlns:a16="http://schemas.microsoft.com/office/drawing/2014/main" id="{37C39BBD-1E70-F661-89DA-44406B2D02AC}"/>
              </a:ext>
            </a:extLst>
          </p:cNvPr>
          <p:cNvSpPr>
            <a:spLocks noGrp="1"/>
          </p:cNvSpPr>
          <p:nvPr>
            <p:ph type="subTitle" idx="1"/>
          </p:nvPr>
        </p:nvSpPr>
        <p:spPr/>
        <p:txBody>
          <a:bodyPr/>
          <a:lstStyle/>
          <a:p>
            <a:r>
              <a:rPr lang="en-GB" dirty="0"/>
              <a:t>End of Class</a:t>
            </a:r>
          </a:p>
        </p:txBody>
      </p:sp>
    </p:spTree>
    <p:extLst>
      <p:ext uri="{BB962C8B-B14F-4D97-AF65-F5344CB8AC3E}">
        <p14:creationId xmlns:p14="http://schemas.microsoft.com/office/powerpoint/2010/main" val="30635240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1_UWTSD Serif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1" id="{CCAAD208-09FD-446A-868B-6A682335FE48}" vid="{5936C79F-B1AE-4453-9ECF-A816AD06C7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Serif 2</Template>
  <TotalTime>359</TotalTime>
  <Words>2151</Words>
  <Application>Microsoft Office PowerPoint</Application>
  <PresentationFormat>Widescreen</PresentationFormat>
  <Paragraphs>274</Paragraphs>
  <Slides>39</Slides>
  <Notes>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Aptos</vt:lpstr>
      <vt:lpstr>Arial</vt:lpstr>
      <vt:lpstr>Calibri</vt:lpstr>
      <vt:lpstr>Calibri Light</vt:lpstr>
      <vt:lpstr>1_UWTSD Serif 1</vt:lpstr>
      <vt:lpstr>Software Solutions for Business  Week 2       </vt:lpstr>
      <vt:lpstr>Table of contents</vt:lpstr>
      <vt:lpstr>Activity: Office suites</vt:lpstr>
      <vt:lpstr>Office suites</vt:lpstr>
      <vt:lpstr>Word Processor</vt:lpstr>
      <vt:lpstr>Definition:  Word Processor</vt:lpstr>
      <vt:lpstr>Activity - key features: Word processor</vt:lpstr>
      <vt:lpstr>Some key features: Word processor</vt:lpstr>
      <vt:lpstr>Some business features: Word processor</vt:lpstr>
      <vt:lpstr>Spreadsheet</vt:lpstr>
      <vt:lpstr>Definition: Spreadsheet</vt:lpstr>
      <vt:lpstr>Activity - Key Features: Spreadsheet</vt:lpstr>
      <vt:lpstr>Some Key Features: Spreadsheet</vt:lpstr>
      <vt:lpstr>Visual: What Does a SPREADSHEET Look Like?.</vt:lpstr>
      <vt:lpstr>Visual: What Does a SPREADSHEET Look Like?.</vt:lpstr>
      <vt:lpstr>Some Business Features:  Spreadsheet</vt:lpstr>
      <vt:lpstr>Links for Useful Resources</vt:lpstr>
      <vt:lpstr>PowerPoint Presentation</vt:lpstr>
      <vt:lpstr>PowerPoint Presentation</vt:lpstr>
      <vt:lpstr>PowerPoint Presentation</vt:lpstr>
      <vt:lpstr>Some Business Features: Spreadsheet</vt:lpstr>
      <vt:lpstr>PowerPoint Presentation</vt:lpstr>
      <vt:lpstr>DATABASE</vt:lpstr>
      <vt:lpstr>Definition: DATABASE</vt:lpstr>
      <vt:lpstr>Activity – What is? DATABASE</vt:lpstr>
      <vt:lpstr>DATABASE: Key Features</vt:lpstr>
      <vt:lpstr>PowerPoint Presentation</vt:lpstr>
      <vt:lpstr>Visual: What does a Database look like?.</vt:lpstr>
      <vt:lpstr>DATABASE Types</vt:lpstr>
      <vt:lpstr>Relational Database vs Object-Oriented Database</vt:lpstr>
      <vt:lpstr>Some Business Features: DATABASE</vt:lpstr>
      <vt:lpstr>SPREADSHEET vs. DATABASE</vt:lpstr>
      <vt:lpstr>Presentation</vt:lpstr>
      <vt:lpstr>Definition: Presentation</vt:lpstr>
      <vt:lpstr>Activity - Key Features: Presentation</vt:lpstr>
      <vt:lpstr>Some Examples: Presentation</vt:lpstr>
      <vt:lpstr>Some Business Features: Presentation</vt:lpstr>
      <vt:lpstr>Further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3</cp:revision>
  <dcterms:created xsi:type="dcterms:W3CDTF">2025-01-20T12:37:51Z</dcterms:created>
  <dcterms:modified xsi:type="dcterms:W3CDTF">2025-01-23T22:38:17Z</dcterms:modified>
</cp:coreProperties>
</file>