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6"/>
  </p:notesMasterIdLst>
  <p:sldIdLst>
    <p:sldId id="311" r:id="rId2"/>
    <p:sldId id="312" r:id="rId3"/>
    <p:sldId id="313" r:id="rId4"/>
    <p:sldId id="314" r:id="rId5"/>
    <p:sldId id="315" r:id="rId6"/>
    <p:sldId id="316" r:id="rId7"/>
    <p:sldId id="317" r:id="rId8"/>
    <p:sldId id="318" r:id="rId9"/>
    <p:sldId id="319" r:id="rId10"/>
    <p:sldId id="320" r:id="rId11"/>
    <p:sldId id="321" r:id="rId12"/>
    <p:sldId id="322" r:id="rId13"/>
    <p:sldId id="323" r:id="rId14"/>
    <p:sldId id="324" r:id="rId15"/>
    <p:sldId id="325" r:id="rId16"/>
    <p:sldId id="326" r:id="rId17"/>
    <p:sldId id="327" r:id="rId18"/>
    <p:sldId id="328" r:id="rId19"/>
    <p:sldId id="329" r:id="rId20"/>
    <p:sldId id="330" r:id="rId21"/>
    <p:sldId id="331" r:id="rId22"/>
    <p:sldId id="257" r:id="rId23"/>
    <p:sldId id="258" r:id="rId24"/>
    <p:sldId id="259" r:id="rId25"/>
    <p:sldId id="275" r:id="rId26"/>
    <p:sldId id="277" r:id="rId27"/>
    <p:sldId id="279" r:id="rId28"/>
    <p:sldId id="261" r:id="rId29"/>
    <p:sldId id="262" r:id="rId30"/>
    <p:sldId id="265" r:id="rId31"/>
    <p:sldId id="295" r:id="rId32"/>
    <p:sldId id="296" r:id="rId33"/>
    <p:sldId id="297" r:id="rId34"/>
    <p:sldId id="294" r:id="rId35"/>
    <p:sldId id="299" r:id="rId36"/>
    <p:sldId id="301" r:id="rId37"/>
    <p:sldId id="300" r:id="rId38"/>
    <p:sldId id="302" r:id="rId39"/>
    <p:sldId id="303" r:id="rId40"/>
    <p:sldId id="304" r:id="rId41"/>
    <p:sldId id="305" r:id="rId42"/>
    <p:sldId id="306" r:id="rId43"/>
    <p:sldId id="284" r:id="rId44"/>
    <p:sldId id="285" r:id="rId45"/>
    <p:sldId id="286" r:id="rId46"/>
    <p:sldId id="287" r:id="rId47"/>
    <p:sldId id="271" r:id="rId48"/>
    <p:sldId id="274" r:id="rId49"/>
    <p:sldId id="307" r:id="rId50"/>
    <p:sldId id="308" r:id="rId51"/>
    <p:sldId id="309" r:id="rId52"/>
    <p:sldId id="310" r:id="rId53"/>
    <p:sldId id="263" r:id="rId54"/>
    <p:sldId id="264"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592056-DDC9-47A1-AEF8-83EE5D6E3088}" type="datetimeFigureOut">
              <a:rPr lang="en-GB" smtClean="0"/>
              <a:t>23/10/2019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E3B8C0-290E-43EB-93DB-FE0BEB8954BC}" type="slidenum">
              <a:rPr lang="en-GB" smtClean="0"/>
              <a:t>‹#›</a:t>
            </a:fld>
            <a:endParaRPr lang="en-GB"/>
          </a:p>
        </p:txBody>
      </p:sp>
    </p:spTree>
    <p:extLst>
      <p:ext uri="{BB962C8B-B14F-4D97-AF65-F5344CB8AC3E}">
        <p14:creationId xmlns:p14="http://schemas.microsoft.com/office/powerpoint/2010/main" val="1833032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a:t>
            </a:fld>
            <a:endParaRPr lang="en-GB"/>
          </a:p>
        </p:txBody>
      </p:sp>
    </p:spTree>
    <p:extLst>
      <p:ext uri="{BB962C8B-B14F-4D97-AF65-F5344CB8AC3E}">
        <p14:creationId xmlns:p14="http://schemas.microsoft.com/office/powerpoint/2010/main" val="2444487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2</a:t>
            </a:fld>
            <a:endParaRPr lang="en-GB"/>
          </a:p>
        </p:txBody>
      </p:sp>
    </p:spTree>
    <p:extLst>
      <p:ext uri="{BB962C8B-B14F-4D97-AF65-F5344CB8AC3E}">
        <p14:creationId xmlns:p14="http://schemas.microsoft.com/office/powerpoint/2010/main" val="1206545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3</a:t>
            </a:fld>
            <a:endParaRPr lang="en-GB"/>
          </a:p>
        </p:txBody>
      </p:sp>
    </p:spTree>
    <p:extLst>
      <p:ext uri="{BB962C8B-B14F-4D97-AF65-F5344CB8AC3E}">
        <p14:creationId xmlns:p14="http://schemas.microsoft.com/office/powerpoint/2010/main" val="673295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4</a:t>
            </a:fld>
            <a:endParaRPr lang="en-GB"/>
          </a:p>
        </p:txBody>
      </p:sp>
    </p:spTree>
    <p:extLst>
      <p:ext uri="{BB962C8B-B14F-4D97-AF65-F5344CB8AC3E}">
        <p14:creationId xmlns:p14="http://schemas.microsoft.com/office/powerpoint/2010/main" val="1769778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5</a:t>
            </a:fld>
            <a:endParaRPr lang="en-GB"/>
          </a:p>
        </p:txBody>
      </p:sp>
    </p:spTree>
    <p:extLst>
      <p:ext uri="{BB962C8B-B14F-4D97-AF65-F5344CB8AC3E}">
        <p14:creationId xmlns:p14="http://schemas.microsoft.com/office/powerpoint/2010/main" val="1798265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6</a:t>
            </a:fld>
            <a:endParaRPr lang="en-GB"/>
          </a:p>
        </p:txBody>
      </p:sp>
    </p:spTree>
    <p:extLst>
      <p:ext uri="{BB962C8B-B14F-4D97-AF65-F5344CB8AC3E}">
        <p14:creationId xmlns:p14="http://schemas.microsoft.com/office/powerpoint/2010/main" val="3655209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7</a:t>
            </a:fld>
            <a:endParaRPr lang="en-GB"/>
          </a:p>
        </p:txBody>
      </p:sp>
    </p:spTree>
    <p:extLst>
      <p:ext uri="{BB962C8B-B14F-4D97-AF65-F5344CB8AC3E}">
        <p14:creationId xmlns:p14="http://schemas.microsoft.com/office/powerpoint/2010/main" val="20839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8</a:t>
            </a:fld>
            <a:endParaRPr lang="en-GB"/>
          </a:p>
        </p:txBody>
      </p:sp>
    </p:spTree>
    <p:extLst>
      <p:ext uri="{BB962C8B-B14F-4D97-AF65-F5344CB8AC3E}">
        <p14:creationId xmlns:p14="http://schemas.microsoft.com/office/powerpoint/2010/main" val="211073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9</a:t>
            </a:fld>
            <a:endParaRPr lang="en-GB"/>
          </a:p>
        </p:txBody>
      </p:sp>
    </p:spTree>
    <p:extLst>
      <p:ext uri="{BB962C8B-B14F-4D97-AF65-F5344CB8AC3E}">
        <p14:creationId xmlns:p14="http://schemas.microsoft.com/office/powerpoint/2010/main" val="1804146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10</a:t>
            </a:fld>
            <a:endParaRPr lang="en-GB"/>
          </a:p>
        </p:txBody>
      </p:sp>
    </p:spTree>
    <p:extLst>
      <p:ext uri="{BB962C8B-B14F-4D97-AF65-F5344CB8AC3E}">
        <p14:creationId xmlns:p14="http://schemas.microsoft.com/office/powerpoint/2010/main" val="1928481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11</a:t>
            </a:fld>
            <a:endParaRPr lang="en-GB"/>
          </a:p>
        </p:txBody>
      </p:sp>
    </p:spTree>
    <p:extLst>
      <p:ext uri="{BB962C8B-B14F-4D97-AF65-F5344CB8AC3E}">
        <p14:creationId xmlns:p14="http://schemas.microsoft.com/office/powerpoint/2010/main" val="2381576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12</a:t>
            </a:fld>
            <a:endParaRPr lang="en-GB"/>
          </a:p>
        </p:txBody>
      </p:sp>
    </p:spTree>
    <p:extLst>
      <p:ext uri="{BB962C8B-B14F-4D97-AF65-F5344CB8AC3E}">
        <p14:creationId xmlns:p14="http://schemas.microsoft.com/office/powerpoint/2010/main" val="1365413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13</a:t>
            </a:fld>
            <a:endParaRPr lang="en-GB"/>
          </a:p>
        </p:txBody>
      </p:sp>
    </p:spTree>
    <p:extLst>
      <p:ext uri="{BB962C8B-B14F-4D97-AF65-F5344CB8AC3E}">
        <p14:creationId xmlns:p14="http://schemas.microsoft.com/office/powerpoint/2010/main" val="17269794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14</a:t>
            </a:fld>
            <a:endParaRPr lang="en-GB"/>
          </a:p>
        </p:txBody>
      </p:sp>
    </p:spTree>
    <p:extLst>
      <p:ext uri="{BB962C8B-B14F-4D97-AF65-F5344CB8AC3E}">
        <p14:creationId xmlns:p14="http://schemas.microsoft.com/office/powerpoint/2010/main" val="27781176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15</a:t>
            </a:fld>
            <a:endParaRPr lang="en-GB"/>
          </a:p>
        </p:txBody>
      </p:sp>
    </p:spTree>
    <p:extLst>
      <p:ext uri="{BB962C8B-B14F-4D97-AF65-F5344CB8AC3E}">
        <p14:creationId xmlns:p14="http://schemas.microsoft.com/office/powerpoint/2010/main" val="841205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16</a:t>
            </a:fld>
            <a:endParaRPr lang="en-GB"/>
          </a:p>
        </p:txBody>
      </p:sp>
    </p:spTree>
    <p:extLst>
      <p:ext uri="{BB962C8B-B14F-4D97-AF65-F5344CB8AC3E}">
        <p14:creationId xmlns:p14="http://schemas.microsoft.com/office/powerpoint/2010/main" val="4118251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17</a:t>
            </a:fld>
            <a:endParaRPr lang="en-GB"/>
          </a:p>
        </p:txBody>
      </p:sp>
    </p:spTree>
    <p:extLst>
      <p:ext uri="{BB962C8B-B14F-4D97-AF65-F5344CB8AC3E}">
        <p14:creationId xmlns:p14="http://schemas.microsoft.com/office/powerpoint/2010/main" val="2140055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18</a:t>
            </a:fld>
            <a:endParaRPr lang="en-GB"/>
          </a:p>
        </p:txBody>
      </p:sp>
    </p:spTree>
    <p:extLst>
      <p:ext uri="{BB962C8B-B14F-4D97-AF65-F5344CB8AC3E}">
        <p14:creationId xmlns:p14="http://schemas.microsoft.com/office/powerpoint/2010/main" val="29243026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19</a:t>
            </a:fld>
            <a:endParaRPr lang="en-GB"/>
          </a:p>
        </p:txBody>
      </p:sp>
    </p:spTree>
    <p:extLst>
      <p:ext uri="{BB962C8B-B14F-4D97-AF65-F5344CB8AC3E}">
        <p14:creationId xmlns:p14="http://schemas.microsoft.com/office/powerpoint/2010/main" val="1397999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20</a:t>
            </a:fld>
            <a:endParaRPr lang="en-GB"/>
          </a:p>
        </p:txBody>
      </p:sp>
    </p:spTree>
    <p:extLst>
      <p:ext uri="{BB962C8B-B14F-4D97-AF65-F5344CB8AC3E}">
        <p14:creationId xmlns:p14="http://schemas.microsoft.com/office/powerpoint/2010/main" val="22791592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4C26091-1EB8-43A3-96D9-1931843DCF68}" type="slidenum">
              <a:rPr lang="en-GB" smtClean="0"/>
              <a:t>21</a:t>
            </a:fld>
            <a:endParaRPr lang="en-GB"/>
          </a:p>
        </p:txBody>
      </p:sp>
    </p:spTree>
    <p:extLst>
      <p:ext uri="{BB962C8B-B14F-4D97-AF65-F5344CB8AC3E}">
        <p14:creationId xmlns:p14="http://schemas.microsoft.com/office/powerpoint/2010/main" val="5522696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22</a:t>
            </a:fld>
            <a:endParaRPr lang="en-GB"/>
          </a:p>
        </p:txBody>
      </p:sp>
    </p:spTree>
    <p:extLst>
      <p:ext uri="{BB962C8B-B14F-4D97-AF65-F5344CB8AC3E}">
        <p14:creationId xmlns:p14="http://schemas.microsoft.com/office/powerpoint/2010/main" val="36518900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23</a:t>
            </a:fld>
            <a:endParaRPr lang="en-GB"/>
          </a:p>
        </p:txBody>
      </p:sp>
    </p:spTree>
    <p:extLst>
      <p:ext uri="{BB962C8B-B14F-4D97-AF65-F5344CB8AC3E}">
        <p14:creationId xmlns:p14="http://schemas.microsoft.com/office/powerpoint/2010/main" val="4020553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24</a:t>
            </a:fld>
            <a:endParaRPr lang="en-GB"/>
          </a:p>
        </p:txBody>
      </p:sp>
    </p:spTree>
    <p:extLst>
      <p:ext uri="{BB962C8B-B14F-4D97-AF65-F5344CB8AC3E}">
        <p14:creationId xmlns:p14="http://schemas.microsoft.com/office/powerpoint/2010/main" val="24136399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25</a:t>
            </a:fld>
            <a:endParaRPr lang="en-GB"/>
          </a:p>
        </p:txBody>
      </p:sp>
    </p:spTree>
    <p:extLst>
      <p:ext uri="{BB962C8B-B14F-4D97-AF65-F5344CB8AC3E}">
        <p14:creationId xmlns:p14="http://schemas.microsoft.com/office/powerpoint/2010/main" val="26088076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26</a:t>
            </a:fld>
            <a:endParaRPr lang="en-GB"/>
          </a:p>
        </p:txBody>
      </p:sp>
    </p:spTree>
    <p:extLst>
      <p:ext uri="{BB962C8B-B14F-4D97-AF65-F5344CB8AC3E}">
        <p14:creationId xmlns:p14="http://schemas.microsoft.com/office/powerpoint/2010/main" val="3503405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27</a:t>
            </a:fld>
            <a:endParaRPr lang="en-GB"/>
          </a:p>
        </p:txBody>
      </p:sp>
    </p:spTree>
    <p:extLst>
      <p:ext uri="{BB962C8B-B14F-4D97-AF65-F5344CB8AC3E}">
        <p14:creationId xmlns:p14="http://schemas.microsoft.com/office/powerpoint/2010/main" val="12192490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28</a:t>
            </a:fld>
            <a:endParaRPr lang="en-GB"/>
          </a:p>
        </p:txBody>
      </p:sp>
    </p:spTree>
    <p:extLst>
      <p:ext uri="{BB962C8B-B14F-4D97-AF65-F5344CB8AC3E}">
        <p14:creationId xmlns:p14="http://schemas.microsoft.com/office/powerpoint/2010/main" val="33443952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29</a:t>
            </a:fld>
            <a:endParaRPr lang="en-GB"/>
          </a:p>
        </p:txBody>
      </p:sp>
    </p:spTree>
    <p:extLst>
      <p:ext uri="{BB962C8B-B14F-4D97-AF65-F5344CB8AC3E}">
        <p14:creationId xmlns:p14="http://schemas.microsoft.com/office/powerpoint/2010/main" val="5865754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30</a:t>
            </a:fld>
            <a:endParaRPr lang="en-GB"/>
          </a:p>
        </p:txBody>
      </p:sp>
    </p:spTree>
    <p:extLst>
      <p:ext uri="{BB962C8B-B14F-4D97-AF65-F5344CB8AC3E}">
        <p14:creationId xmlns:p14="http://schemas.microsoft.com/office/powerpoint/2010/main" val="3113696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31</a:t>
            </a:fld>
            <a:endParaRPr lang="en-GB"/>
          </a:p>
        </p:txBody>
      </p:sp>
    </p:spTree>
    <p:extLst>
      <p:ext uri="{BB962C8B-B14F-4D97-AF65-F5344CB8AC3E}">
        <p14:creationId xmlns:p14="http://schemas.microsoft.com/office/powerpoint/2010/main" val="32107462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32</a:t>
            </a:fld>
            <a:endParaRPr lang="en-GB"/>
          </a:p>
        </p:txBody>
      </p:sp>
    </p:spTree>
    <p:extLst>
      <p:ext uri="{BB962C8B-B14F-4D97-AF65-F5344CB8AC3E}">
        <p14:creationId xmlns:p14="http://schemas.microsoft.com/office/powerpoint/2010/main" val="10968711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33</a:t>
            </a:fld>
            <a:endParaRPr lang="en-GB"/>
          </a:p>
        </p:txBody>
      </p:sp>
    </p:spTree>
    <p:extLst>
      <p:ext uri="{BB962C8B-B14F-4D97-AF65-F5344CB8AC3E}">
        <p14:creationId xmlns:p14="http://schemas.microsoft.com/office/powerpoint/2010/main" val="30693877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34</a:t>
            </a:fld>
            <a:endParaRPr lang="en-GB"/>
          </a:p>
        </p:txBody>
      </p:sp>
    </p:spTree>
    <p:extLst>
      <p:ext uri="{BB962C8B-B14F-4D97-AF65-F5344CB8AC3E}">
        <p14:creationId xmlns:p14="http://schemas.microsoft.com/office/powerpoint/2010/main" val="360543630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35</a:t>
            </a:fld>
            <a:endParaRPr lang="en-GB"/>
          </a:p>
        </p:txBody>
      </p:sp>
    </p:spTree>
    <p:extLst>
      <p:ext uri="{BB962C8B-B14F-4D97-AF65-F5344CB8AC3E}">
        <p14:creationId xmlns:p14="http://schemas.microsoft.com/office/powerpoint/2010/main" val="380543783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36</a:t>
            </a:fld>
            <a:endParaRPr lang="en-GB"/>
          </a:p>
        </p:txBody>
      </p:sp>
    </p:spTree>
    <p:extLst>
      <p:ext uri="{BB962C8B-B14F-4D97-AF65-F5344CB8AC3E}">
        <p14:creationId xmlns:p14="http://schemas.microsoft.com/office/powerpoint/2010/main" val="24641788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37</a:t>
            </a:fld>
            <a:endParaRPr lang="en-GB"/>
          </a:p>
        </p:txBody>
      </p:sp>
    </p:spTree>
    <p:extLst>
      <p:ext uri="{BB962C8B-B14F-4D97-AF65-F5344CB8AC3E}">
        <p14:creationId xmlns:p14="http://schemas.microsoft.com/office/powerpoint/2010/main" val="25213289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38</a:t>
            </a:fld>
            <a:endParaRPr lang="en-GB"/>
          </a:p>
        </p:txBody>
      </p:sp>
    </p:spTree>
    <p:extLst>
      <p:ext uri="{BB962C8B-B14F-4D97-AF65-F5344CB8AC3E}">
        <p14:creationId xmlns:p14="http://schemas.microsoft.com/office/powerpoint/2010/main" val="399231365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39</a:t>
            </a:fld>
            <a:endParaRPr lang="en-GB"/>
          </a:p>
        </p:txBody>
      </p:sp>
    </p:spTree>
    <p:extLst>
      <p:ext uri="{BB962C8B-B14F-4D97-AF65-F5344CB8AC3E}">
        <p14:creationId xmlns:p14="http://schemas.microsoft.com/office/powerpoint/2010/main" val="32317801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40</a:t>
            </a:fld>
            <a:endParaRPr lang="en-GB"/>
          </a:p>
        </p:txBody>
      </p:sp>
    </p:spTree>
    <p:extLst>
      <p:ext uri="{BB962C8B-B14F-4D97-AF65-F5344CB8AC3E}">
        <p14:creationId xmlns:p14="http://schemas.microsoft.com/office/powerpoint/2010/main" val="33093633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41</a:t>
            </a:fld>
            <a:endParaRPr lang="en-GB"/>
          </a:p>
        </p:txBody>
      </p:sp>
    </p:spTree>
    <p:extLst>
      <p:ext uri="{BB962C8B-B14F-4D97-AF65-F5344CB8AC3E}">
        <p14:creationId xmlns:p14="http://schemas.microsoft.com/office/powerpoint/2010/main" val="26729918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42</a:t>
            </a:fld>
            <a:endParaRPr lang="en-GB"/>
          </a:p>
        </p:txBody>
      </p:sp>
    </p:spTree>
    <p:extLst>
      <p:ext uri="{BB962C8B-B14F-4D97-AF65-F5344CB8AC3E}">
        <p14:creationId xmlns:p14="http://schemas.microsoft.com/office/powerpoint/2010/main" val="17663711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43</a:t>
            </a:fld>
            <a:endParaRPr lang="en-GB"/>
          </a:p>
        </p:txBody>
      </p:sp>
    </p:spTree>
    <p:extLst>
      <p:ext uri="{BB962C8B-B14F-4D97-AF65-F5344CB8AC3E}">
        <p14:creationId xmlns:p14="http://schemas.microsoft.com/office/powerpoint/2010/main" val="7641289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44</a:t>
            </a:fld>
            <a:endParaRPr lang="en-GB"/>
          </a:p>
        </p:txBody>
      </p:sp>
    </p:spTree>
    <p:extLst>
      <p:ext uri="{BB962C8B-B14F-4D97-AF65-F5344CB8AC3E}">
        <p14:creationId xmlns:p14="http://schemas.microsoft.com/office/powerpoint/2010/main" val="168783508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45</a:t>
            </a:fld>
            <a:endParaRPr lang="en-GB"/>
          </a:p>
        </p:txBody>
      </p:sp>
    </p:spTree>
    <p:extLst>
      <p:ext uri="{BB962C8B-B14F-4D97-AF65-F5344CB8AC3E}">
        <p14:creationId xmlns:p14="http://schemas.microsoft.com/office/powerpoint/2010/main" val="143117807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46</a:t>
            </a:fld>
            <a:endParaRPr lang="en-GB"/>
          </a:p>
        </p:txBody>
      </p:sp>
    </p:spTree>
    <p:extLst>
      <p:ext uri="{BB962C8B-B14F-4D97-AF65-F5344CB8AC3E}">
        <p14:creationId xmlns:p14="http://schemas.microsoft.com/office/powerpoint/2010/main" val="406715048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47</a:t>
            </a:fld>
            <a:endParaRPr lang="en-GB"/>
          </a:p>
        </p:txBody>
      </p:sp>
    </p:spTree>
    <p:extLst>
      <p:ext uri="{BB962C8B-B14F-4D97-AF65-F5344CB8AC3E}">
        <p14:creationId xmlns:p14="http://schemas.microsoft.com/office/powerpoint/2010/main" val="261723421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48</a:t>
            </a:fld>
            <a:endParaRPr lang="en-GB"/>
          </a:p>
        </p:txBody>
      </p:sp>
    </p:spTree>
    <p:extLst>
      <p:ext uri="{BB962C8B-B14F-4D97-AF65-F5344CB8AC3E}">
        <p14:creationId xmlns:p14="http://schemas.microsoft.com/office/powerpoint/2010/main" val="333486181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49</a:t>
            </a:fld>
            <a:endParaRPr lang="en-GB"/>
          </a:p>
        </p:txBody>
      </p:sp>
    </p:spTree>
    <p:extLst>
      <p:ext uri="{BB962C8B-B14F-4D97-AF65-F5344CB8AC3E}">
        <p14:creationId xmlns:p14="http://schemas.microsoft.com/office/powerpoint/2010/main" val="177171775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50</a:t>
            </a:fld>
            <a:endParaRPr lang="en-GB"/>
          </a:p>
        </p:txBody>
      </p:sp>
    </p:spTree>
    <p:extLst>
      <p:ext uri="{BB962C8B-B14F-4D97-AF65-F5344CB8AC3E}">
        <p14:creationId xmlns:p14="http://schemas.microsoft.com/office/powerpoint/2010/main" val="20863689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51</a:t>
            </a:fld>
            <a:endParaRPr lang="en-GB"/>
          </a:p>
        </p:txBody>
      </p:sp>
    </p:spTree>
    <p:extLst>
      <p:ext uri="{BB962C8B-B14F-4D97-AF65-F5344CB8AC3E}">
        <p14:creationId xmlns:p14="http://schemas.microsoft.com/office/powerpoint/2010/main" val="13282672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52</a:t>
            </a:fld>
            <a:endParaRPr lang="en-GB"/>
          </a:p>
        </p:txBody>
      </p:sp>
    </p:spTree>
    <p:extLst>
      <p:ext uri="{BB962C8B-B14F-4D97-AF65-F5344CB8AC3E}">
        <p14:creationId xmlns:p14="http://schemas.microsoft.com/office/powerpoint/2010/main" val="144362492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53</a:t>
            </a:fld>
            <a:endParaRPr lang="en-GB"/>
          </a:p>
        </p:txBody>
      </p:sp>
    </p:spTree>
    <p:extLst>
      <p:ext uri="{BB962C8B-B14F-4D97-AF65-F5344CB8AC3E}">
        <p14:creationId xmlns:p14="http://schemas.microsoft.com/office/powerpoint/2010/main" val="270870417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E3B8C0-290E-43EB-93DB-FE0BEB8954BC}" type="slidenum">
              <a:rPr lang="en-GB" smtClean="0"/>
              <a:t>54</a:t>
            </a:fld>
            <a:endParaRPr lang="en-GB"/>
          </a:p>
        </p:txBody>
      </p:sp>
    </p:spTree>
    <p:extLst>
      <p:ext uri="{BB962C8B-B14F-4D97-AF65-F5344CB8AC3E}">
        <p14:creationId xmlns:p14="http://schemas.microsoft.com/office/powerpoint/2010/main" val="1974043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86934EE-DE4C-4293-861F-15E5D70F61B7}"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86934EE-DE4C-4293-861F-15E5D70F61B7}"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386934EE-DE4C-4293-861F-15E5D70F61B7}"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86934EE-DE4C-4293-861F-15E5D70F61B7}"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D6247-5F4A-4B2E-9113-4192291712A6}"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86934EE-DE4C-4293-861F-15E5D70F61B7}" type="datetimeFigureOut">
              <a:rPr lang="en-GB" smtClean="0"/>
              <a:t>23/10/2019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86934EE-DE4C-4293-861F-15E5D70F61B7}" type="datetimeFigureOut">
              <a:rPr lang="en-GB" smtClean="0"/>
              <a:t>23/10/2019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34EE-DE4C-4293-861F-15E5D70F61B7}" type="datetimeFigureOut">
              <a:rPr lang="en-GB" smtClean="0"/>
              <a:t>23/10/2019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386934EE-DE4C-4293-861F-15E5D70F61B7}" type="datetimeFigureOut">
              <a:rPr lang="en-GB" smtClean="0"/>
              <a:t>23/10/2019</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B19D6247-5F4A-4B2E-9113-4192291712A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6934EE-DE4C-4293-861F-15E5D70F61B7}"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86934EE-DE4C-4293-861F-15E5D70F61B7}"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86934EE-DE4C-4293-861F-15E5D70F61B7}"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9D6247-5F4A-4B2E-9113-4192291712A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386934EE-DE4C-4293-861F-15E5D70F61B7}" type="datetimeFigureOut">
              <a:rPr lang="en-GB" smtClean="0"/>
              <a:t>23/10/2019</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B19D6247-5F4A-4B2E-9113-4192291712A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dirty="0" smtClean="0"/>
              <a:t>Inclusivism</a:t>
            </a:r>
            <a:endParaRPr lang="en-GB" sz="6000"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79990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20000"/>
          </a:bodyPr>
          <a:lstStyle/>
          <a:p>
            <a:pPr marL="0" indent="0"/>
            <a:r>
              <a:rPr lang="en-GB" altLang="en-US" b="0" dirty="0"/>
              <a:t>Inclusivism is an outlook based in the belief that only one tradition can mediate salvation; </a:t>
            </a:r>
            <a:endParaRPr lang="en-GB" altLang="en-US" b="0" dirty="0" smtClean="0"/>
          </a:p>
          <a:p>
            <a:pPr marL="0" indent="0"/>
            <a:endParaRPr lang="en-GB" altLang="en-US" b="0" dirty="0"/>
          </a:p>
          <a:p>
            <a:pPr marL="0" indent="0"/>
            <a:r>
              <a:rPr lang="en-GB" altLang="en-US" b="0" dirty="0" smtClean="0"/>
              <a:t>however</a:t>
            </a:r>
            <a:r>
              <a:rPr lang="en-GB" altLang="en-US" b="0" dirty="0"/>
              <a:t>, the saving power of that tradition is available to people of good intent who are outside that tradition. </a:t>
            </a:r>
          </a:p>
          <a:p>
            <a:endParaRPr lang="en-GB" dirty="0"/>
          </a:p>
        </p:txBody>
      </p:sp>
      <p:sp>
        <p:nvSpPr>
          <p:cNvPr id="3" name="Content Placeholder 2"/>
          <p:cNvSpPr>
            <a:spLocks noGrp="1"/>
          </p:cNvSpPr>
          <p:nvPr>
            <p:ph sz="half" idx="2"/>
          </p:nvPr>
        </p:nvSpPr>
        <p:spPr/>
        <p:txBody>
          <a:bodyPr>
            <a:normAutofit fontScale="85000" lnSpcReduction="20000"/>
          </a:bodyPr>
          <a:lstStyle/>
          <a:p>
            <a:endParaRPr lang="en-GB" dirty="0"/>
          </a:p>
        </p:txBody>
      </p:sp>
      <p:sp>
        <p:nvSpPr>
          <p:cNvPr id="4" name="Title 3"/>
          <p:cNvSpPr>
            <a:spLocks noGrp="1"/>
          </p:cNvSpPr>
          <p:nvPr>
            <p:ph type="title"/>
          </p:nvPr>
        </p:nvSpPr>
        <p:spPr/>
        <p:txBody>
          <a:bodyPr/>
          <a:lstStyle/>
          <a:p>
            <a:r>
              <a:rPr lang="en-GB" dirty="0" smtClean="0"/>
              <a:t>Inclusivism</a:t>
            </a:r>
            <a:endParaRPr lang="en-GB" dirty="0"/>
          </a:p>
        </p:txBody>
      </p:sp>
    </p:spTree>
    <p:extLst>
      <p:ext uri="{BB962C8B-B14F-4D97-AF65-F5344CB8AC3E}">
        <p14:creationId xmlns:p14="http://schemas.microsoft.com/office/powerpoint/2010/main" val="2032953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altLang="en-US" b="0" dirty="0"/>
              <a:t>In the Christian tradition, there are those who hold such a position. </a:t>
            </a:r>
            <a:endParaRPr lang="en-GB" altLang="en-US" b="0" dirty="0" smtClean="0"/>
          </a:p>
          <a:p>
            <a:pPr marL="0" indent="0"/>
            <a:endParaRPr lang="en-GB" altLang="en-US" b="0" dirty="0"/>
          </a:p>
          <a:p>
            <a:pPr marL="0" indent="0"/>
            <a:r>
              <a:rPr lang="en-GB" altLang="en-US" b="0" dirty="0" smtClean="0"/>
              <a:t>While </a:t>
            </a:r>
            <a:r>
              <a:rPr lang="en-GB" altLang="en-US" b="0" dirty="0"/>
              <a:t>Christ came into the world to save humankind through his grace, that grace is accessible to those who have not heard the teachings of Christ. This saving power can be mediated through other religious traditions.  </a:t>
            </a:r>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This position has been increasingly adopted within the Church. </a:t>
            </a:r>
            <a:endParaRPr lang="en-GB" altLang="en-US" b="0" dirty="0" smtClean="0"/>
          </a:p>
          <a:p>
            <a:pPr marL="0" indent="0"/>
            <a:endParaRPr lang="en-GB" altLang="en-US" b="0" dirty="0" smtClean="0"/>
          </a:p>
          <a:p>
            <a:pPr marL="0" indent="0"/>
            <a:r>
              <a:rPr lang="en-GB" altLang="en-US" b="0" dirty="0" smtClean="0"/>
              <a:t>It </a:t>
            </a:r>
            <a:r>
              <a:rPr lang="en-GB" altLang="en-US" b="0" dirty="0"/>
              <a:t>has been part of the belief of the Catholic Church since Vatican II; it has been accepted by the Commission of the Church of England; and it informs the theology of many mainstream Protestant denominations. </a:t>
            </a:r>
          </a:p>
          <a:p>
            <a:endParaRPr lang="en-GB" dirty="0"/>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173092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altLang="en-US" b="0" dirty="0"/>
              <a:t>There are a number of passages in the New Testament which, it might be argued, express sympathy with, and the possible acceptance of, other religious traditions. </a:t>
            </a:r>
            <a:endParaRPr lang="en-GB" altLang="en-US" b="0" dirty="0" smtClean="0"/>
          </a:p>
          <a:p>
            <a:pPr marL="0" indent="0"/>
            <a:endParaRPr lang="en-GB" altLang="en-US" b="0" dirty="0"/>
          </a:p>
          <a:p>
            <a:pPr marL="0" indent="0"/>
            <a:r>
              <a:rPr lang="en-GB" altLang="en-US" b="0" dirty="0"/>
              <a:t>In </a:t>
            </a:r>
            <a:r>
              <a:rPr lang="en-GB" altLang="en-US" b="0" dirty="0" smtClean="0"/>
              <a:t>Acts, Chapter </a:t>
            </a:r>
            <a:r>
              <a:rPr lang="en-GB" altLang="en-US" b="0" dirty="0"/>
              <a:t>10 there is a reference to a Roman centurion called Cornelius, who had a vision of an angel and who was used by God to provide hospitality to Peter. </a:t>
            </a:r>
            <a:endParaRPr lang="en-GB" altLang="en-US" b="0" dirty="0" smtClean="0"/>
          </a:p>
          <a:p>
            <a:pPr marL="0" indent="0"/>
            <a:r>
              <a:rPr lang="en-GB" altLang="en-US" b="0" dirty="0" smtClean="0"/>
              <a:t>In </a:t>
            </a:r>
            <a:r>
              <a:rPr lang="en-GB" altLang="en-US" b="0" dirty="0"/>
              <a:t>response to Cornelius' hospitality Peter says of Cornelius: “I now realise how true it is that God does not show favouritism, but accepts men from every nation who fear him and who do what is right.” (Acts 10:34-5) </a:t>
            </a:r>
          </a:p>
          <a:p>
            <a:endParaRPr lang="en-GB" dirty="0"/>
          </a:p>
        </p:txBody>
      </p:sp>
      <p:sp>
        <p:nvSpPr>
          <p:cNvPr id="3" name="Content Placeholder 2"/>
          <p:cNvSpPr>
            <a:spLocks noGrp="1"/>
          </p:cNvSpPr>
          <p:nvPr>
            <p:ph sz="half" idx="2"/>
          </p:nvPr>
        </p:nvSpPr>
        <p:spPr/>
        <p:txBody>
          <a:bodyPr>
            <a:normAutofit fontScale="55000" lnSpcReduction="20000"/>
          </a:bodyPr>
          <a:lstStyle/>
          <a:p>
            <a:pPr marL="0" indent="0"/>
            <a:r>
              <a:rPr lang="en-GB" altLang="en-US" b="0" dirty="0"/>
              <a:t>This inclusivist position is held by the writer C.S. Lewis. </a:t>
            </a:r>
            <a:endParaRPr lang="en-GB" altLang="en-US" b="0" dirty="0" smtClean="0"/>
          </a:p>
          <a:p>
            <a:pPr marL="0" indent="0"/>
            <a:endParaRPr lang="en-GB" altLang="en-US" b="0" dirty="0"/>
          </a:p>
          <a:p>
            <a:pPr marL="0" indent="0"/>
            <a:r>
              <a:rPr lang="en-GB" altLang="en-US" b="0" dirty="0" smtClean="0"/>
              <a:t>Lewis </a:t>
            </a:r>
            <a:r>
              <a:rPr lang="en-GB" altLang="en-US" b="0" dirty="0"/>
              <a:t>wrote in his book Mere Christianity: “We do know that no person can be saved except through Christ; we do not know that only those who know Him can be saved by Him.” (Lewis, 1966, p.65)</a:t>
            </a:r>
          </a:p>
          <a:p>
            <a:endParaRPr lang="en-GB" dirty="0"/>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1677467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altLang="en-US" b="0" dirty="0"/>
              <a:t>An important exponent of this position within contemporary evangelical Christianity is Clark </a:t>
            </a:r>
            <a:r>
              <a:rPr lang="en-GB" altLang="en-US" b="0" dirty="0" err="1"/>
              <a:t>Pinnock</a:t>
            </a:r>
            <a:r>
              <a:rPr lang="en-GB" altLang="en-US" b="0" dirty="0"/>
              <a:t>. </a:t>
            </a:r>
            <a:endParaRPr lang="en-GB" altLang="en-US" b="0" dirty="0" smtClean="0"/>
          </a:p>
          <a:p>
            <a:pPr marL="0" indent="0"/>
            <a:r>
              <a:rPr lang="en-GB" altLang="en-US" b="0" dirty="0" err="1" smtClean="0"/>
              <a:t>Pinnock</a:t>
            </a:r>
            <a:r>
              <a:rPr lang="en-GB" altLang="en-US" b="0" dirty="0" smtClean="0"/>
              <a:t> </a:t>
            </a:r>
            <a:r>
              <a:rPr lang="en-GB" altLang="en-US" b="0" dirty="0"/>
              <a:t>would argue that salvation is mediated through Jesus Christ alone; but there is a wider hope which offers the possibility of salvation for non-Christians, including those who have not been evangelised. </a:t>
            </a:r>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Clark </a:t>
            </a:r>
            <a:r>
              <a:rPr lang="en-GB" altLang="en-US" b="0" dirty="0" err="1"/>
              <a:t>Pinnock</a:t>
            </a:r>
            <a:r>
              <a:rPr lang="en-GB" altLang="en-US" b="0" dirty="0"/>
              <a:t> argues that other religions can provide a preparation for the reception of the Gospel. </a:t>
            </a:r>
            <a:endParaRPr lang="en-GB" altLang="en-US" b="0" dirty="0" smtClean="0"/>
          </a:p>
          <a:p>
            <a:pPr marL="0" indent="0"/>
            <a:r>
              <a:rPr lang="en-GB" altLang="en-US" b="0" dirty="0" err="1" smtClean="0"/>
              <a:t>Pinnock</a:t>
            </a:r>
            <a:r>
              <a:rPr lang="en-GB" altLang="en-US" b="0" dirty="0" smtClean="0"/>
              <a:t> </a:t>
            </a:r>
            <a:r>
              <a:rPr lang="en-GB" altLang="en-US" b="0" dirty="0"/>
              <a:t>uses the phrase “</a:t>
            </a:r>
            <a:r>
              <a:rPr lang="en-GB" altLang="en-US" b="0" dirty="0" err="1"/>
              <a:t>premessianic</a:t>
            </a:r>
            <a:r>
              <a:rPr lang="en-GB" altLang="en-US" b="0" dirty="0"/>
              <a:t> believer” to identify someone of a non-Christian faith who would be disposed to becoming a Christian if they were to hear Christianity preached to them.   </a:t>
            </a:r>
          </a:p>
          <a:p>
            <a:endParaRPr lang="en-GB" dirty="0"/>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2412077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altLang="en-US" b="0" dirty="0"/>
              <a:t>There are two premises that inform Clark </a:t>
            </a:r>
            <a:r>
              <a:rPr lang="en-GB" altLang="en-US" b="0" dirty="0" err="1"/>
              <a:t>Pinnock's</a:t>
            </a:r>
            <a:r>
              <a:rPr lang="en-GB" altLang="en-US" b="0" dirty="0"/>
              <a:t> inclusivism</a:t>
            </a:r>
            <a:r>
              <a:rPr lang="en-GB" altLang="en-US" b="0" dirty="0" smtClean="0"/>
              <a:t>.</a:t>
            </a:r>
          </a:p>
          <a:p>
            <a:pPr marL="0" indent="0"/>
            <a:r>
              <a:rPr lang="en-GB" altLang="en-US" b="0" dirty="0" smtClean="0"/>
              <a:t> </a:t>
            </a:r>
            <a:r>
              <a:rPr lang="en-GB" altLang="en-US" b="0" dirty="0"/>
              <a:t>The first is that Jesus Christ is humanity's only saviour and mediator. </a:t>
            </a:r>
            <a:endParaRPr lang="en-GB" altLang="en-US" b="0" dirty="0" smtClean="0"/>
          </a:p>
          <a:p>
            <a:pPr marL="0" indent="0"/>
            <a:r>
              <a:rPr lang="en-GB" altLang="en-US" b="0" dirty="0" smtClean="0"/>
              <a:t>The </a:t>
            </a:r>
            <a:r>
              <a:rPr lang="en-GB" altLang="en-US" b="0" dirty="0"/>
              <a:t>second is that God's grace and salvation can be found outside the Christian tradition. </a:t>
            </a:r>
          </a:p>
          <a:p>
            <a:endParaRPr lang="en-GB" dirty="0"/>
          </a:p>
        </p:txBody>
      </p:sp>
      <p:sp>
        <p:nvSpPr>
          <p:cNvPr id="3" name="Content Placeholder 2"/>
          <p:cNvSpPr>
            <a:spLocks noGrp="1"/>
          </p:cNvSpPr>
          <p:nvPr>
            <p:ph sz="half" idx="2"/>
          </p:nvPr>
        </p:nvSpPr>
        <p:spPr/>
        <p:txBody>
          <a:bodyPr>
            <a:normAutofit fontScale="77500" lnSpcReduction="20000"/>
          </a:bodyPr>
          <a:lstStyle/>
          <a:p>
            <a:endParaRPr lang="en-GB"/>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3415673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defRPr/>
            </a:pPr>
            <a:r>
              <a:rPr lang="en-GB" b="0" dirty="0"/>
              <a:t>Advocates of inclusivism put forward three types of argument based upon biblical scripture: </a:t>
            </a:r>
            <a:endParaRPr lang="en-GB" b="0" dirty="0" smtClean="0"/>
          </a:p>
          <a:p>
            <a:pPr marL="0" indent="0">
              <a:defRPr/>
            </a:pPr>
            <a:endParaRPr lang="en-GB" b="0" dirty="0"/>
          </a:p>
          <a:p>
            <a:pPr marL="0" indent="0">
              <a:defRPr/>
            </a:pPr>
            <a:r>
              <a:rPr lang="en-GB" b="0" dirty="0"/>
              <a:t>1) God desires to save people; </a:t>
            </a:r>
          </a:p>
          <a:p>
            <a:pPr marL="0" indent="0">
              <a:defRPr/>
            </a:pPr>
            <a:r>
              <a:rPr lang="en-GB" b="0" dirty="0"/>
              <a:t>2) God provides for the salvation of people; </a:t>
            </a:r>
          </a:p>
          <a:p>
            <a:pPr marL="0" indent="0">
              <a:defRPr/>
            </a:pPr>
            <a:r>
              <a:rPr lang="en-GB" b="0" dirty="0"/>
              <a:t>3) God promises the salvation of people. </a:t>
            </a:r>
          </a:p>
          <a:p>
            <a:endParaRPr lang="en-GB"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For God only to allow salvation to those who have heard Christ's message and received Christ's grace through having heard the message, would be inconsistent with God's wish to save all people.  </a:t>
            </a:r>
          </a:p>
          <a:p>
            <a:endParaRPr lang="en-GB" dirty="0"/>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1452253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7500" lnSpcReduction="20000"/>
          </a:bodyPr>
          <a:lstStyle/>
          <a:p>
            <a:pPr marL="0" indent="0"/>
            <a:r>
              <a:rPr lang="en-GB" sz="3300" b="0" dirty="0"/>
              <a:t>Advocates of inclusivism will use certain biblical texts to support their position. </a:t>
            </a:r>
            <a:endParaRPr lang="en-GB" sz="3300" b="0" dirty="0" smtClean="0"/>
          </a:p>
          <a:p>
            <a:pPr marL="0" indent="0"/>
            <a:r>
              <a:rPr lang="en-GB" sz="3300" b="0" dirty="0" smtClean="0"/>
              <a:t>With </a:t>
            </a:r>
            <a:r>
              <a:rPr lang="en-GB" sz="3300" b="0" dirty="0"/>
              <a:t>regard to the first argument – that God desires to save all people – they might quote the words of Paul when he writes God “desires all men to be saved” (1 Timothy 2:4). </a:t>
            </a:r>
            <a:endParaRPr lang="en-GB" sz="3300" b="0" dirty="0" smtClean="0"/>
          </a:p>
          <a:p>
            <a:pPr marL="0" indent="0"/>
            <a:r>
              <a:rPr lang="en-GB" sz="3300" b="0" dirty="0" smtClean="0"/>
              <a:t>Similarly</a:t>
            </a:r>
            <a:r>
              <a:rPr lang="en-GB" sz="3300" b="0" dirty="0"/>
              <a:t>, in Peter 3:9 we read: God does not wish “for anyone to perish but for all to come to repentance.” </a:t>
            </a:r>
            <a:endParaRPr lang="en-GB" sz="3300" b="0" dirty="0" smtClean="0"/>
          </a:p>
          <a:p>
            <a:pPr marL="0" indent="0"/>
            <a:r>
              <a:rPr lang="en-GB" sz="3300" b="0" dirty="0" smtClean="0"/>
              <a:t>If </a:t>
            </a:r>
            <a:r>
              <a:rPr lang="en-GB" sz="3300" b="0" dirty="0"/>
              <a:t>God wishes something, </a:t>
            </a:r>
            <a:r>
              <a:rPr lang="en-GB" sz="3300" b="0" dirty="0" smtClean="0"/>
              <a:t>then he will </a:t>
            </a:r>
            <a:r>
              <a:rPr lang="en-GB" sz="3300" b="0" dirty="0"/>
              <a:t>bring about that eventuality</a:t>
            </a:r>
          </a:p>
          <a:p>
            <a:endParaRPr lang="en-GB" dirty="0"/>
          </a:p>
        </p:txBody>
      </p:sp>
      <p:sp>
        <p:nvSpPr>
          <p:cNvPr id="3" name="Content Placeholder 2"/>
          <p:cNvSpPr>
            <a:spLocks noGrp="1"/>
          </p:cNvSpPr>
          <p:nvPr>
            <p:ph sz="half" idx="2"/>
          </p:nvPr>
        </p:nvSpPr>
        <p:spPr/>
        <p:txBody>
          <a:bodyPr>
            <a:normAutofit fontScale="47500" lnSpcReduction="20000"/>
          </a:bodyPr>
          <a:lstStyle/>
          <a:p>
            <a:endParaRPr lang="en-GB"/>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3915853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55000" lnSpcReduction="20000"/>
          </a:bodyPr>
          <a:lstStyle/>
          <a:p>
            <a:pPr marL="0" indent="0"/>
            <a:r>
              <a:rPr lang="en-GB" altLang="en-US" b="0" dirty="0"/>
              <a:t>With regard to the second argument – that God provides for the salvation of all people – one might quote a number of passages from the New Testament. </a:t>
            </a:r>
            <a:endParaRPr lang="en-GB" altLang="en-US" b="0" dirty="0" smtClean="0"/>
          </a:p>
          <a:p>
            <a:pPr marL="0" indent="0"/>
            <a:r>
              <a:rPr lang="en-GB" altLang="en-US" b="0" dirty="0" smtClean="0"/>
              <a:t>For </a:t>
            </a:r>
            <a:r>
              <a:rPr lang="en-GB" altLang="en-US" b="0" dirty="0"/>
              <a:t>example, John 12:32 refers to God drawing all men to God. </a:t>
            </a:r>
            <a:endParaRPr lang="en-GB" altLang="en-US" b="0" dirty="0" smtClean="0"/>
          </a:p>
          <a:p>
            <a:pPr marL="0" indent="0"/>
            <a:r>
              <a:rPr lang="en-GB" altLang="en-US" b="0" dirty="0" smtClean="0"/>
              <a:t>2 </a:t>
            </a:r>
            <a:r>
              <a:rPr lang="en-GB" altLang="en-US" b="0" dirty="0"/>
              <a:t>Corinthians 5:19 talks about God being reconciled to the world. </a:t>
            </a:r>
            <a:endParaRPr lang="en-GB" altLang="en-US" b="0" dirty="0" smtClean="0"/>
          </a:p>
          <a:p>
            <a:pPr marL="0" indent="0"/>
            <a:r>
              <a:rPr lang="en-GB" altLang="en-US" b="0" dirty="0" smtClean="0"/>
              <a:t>Titus </a:t>
            </a:r>
            <a:r>
              <a:rPr lang="en-GB" altLang="en-US" b="0" dirty="0"/>
              <a:t>2:11 states “the grace of God has brought salvation to all men.” </a:t>
            </a:r>
            <a:endParaRPr lang="en-GB" altLang="en-US" b="0" dirty="0" smtClean="0"/>
          </a:p>
          <a:p>
            <a:pPr marL="0" indent="0"/>
            <a:r>
              <a:rPr lang="en-GB" altLang="en-US" b="0" dirty="0" smtClean="0"/>
              <a:t>Hebrews </a:t>
            </a:r>
            <a:r>
              <a:rPr lang="en-GB" altLang="en-US" b="0" dirty="0"/>
              <a:t>2:9 talks of Christ tasting “death for everyone”.   </a:t>
            </a:r>
          </a:p>
          <a:p>
            <a:endParaRPr lang="en-GB" dirty="0"/>
          </a:p>
        </p:txBody>
      </p:sp>
      <p:sp>
        <p:nvSpPr>
          <p:cNvPr id="3" name="Content Placeholder 2"/>
          <p:cNvSpPr>
            <a:spLocks noGrp="1"/>
          </p:cNvSpPr>
          <p:nvPr>
            <p:ph sz="half" idx="2"/>
          </p:nvPr>
        </p:nvSpPr>
        <p:spPr/>
        <p:txBody>
          <a:bodyPr>
            <a:normAutofit fontScale="55000" lnSpcReduction="20000"/>
          </a:bodyPr>
          <a:lstStyle/>
          <a:p>
            <a:endParaRPr lang="en-GB"/>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784103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altLang="en-US" b="0" dirty="0"/>
              <a:t>With regard to the third argument – that God promises salvation to all people – a number of biblical passages can be used for support. </a:t>
            </a:r>
            <a:endParaRPr lang="en-GB" altLang="en-US" b="0" dirty="0" smtClean="0"/>
          </a:p>
          <a:p>
            <a:pPr marL="0" indent="0"/>
            <a:r>
              <a:rPr lang="en-GB" altLang="en-US" b="0" dirty="0" smtClean="0"/>
              <a:t>Ephesians </a:t>
            </a:r>
            <a:r>
              <a:rPr lang="en-GB" altLang="en-US" b="0" dirty="0"/>
              <a:t>1:10 talks of the “summing up of all things in Christ”. </a:t>
            </a:r>
            <a:endParaRPr lang="en-GB" altLang="en-US" b="0" dirty="0" smtClean="0"/>
          </a:p>
          <a:p>
            <a:pPr marL="0" indent="0"/>
            <a:r>
              <a:rPr lang="en-GB" altLang="en-US" b="0" dirty="0" err="1" smtClean="0"/>
              <a:t>Phillipians</a:t>
            </a:r>
            <a:r>
              <a:rPr lang="en-GB" altLang="en-US" b="0" dirty="0" smtClean="0"/>
              <a:t> </a:t>
            </a:r>
            <a:r>
              <a:rPr lang="en-GB" altLang="en-US" b="0" dirty="0"/>
              <a:t>2: 9-11 states that “every knee should bow” before Christ. </a:t>
            </a:r>
            <a:endParaRPr lang="en-GB" altLang="en-US" b="0" dirty="0" smtClean="0"/>
          </a:p>
          <a:p>
            <a:pPr marL="0" indent="0"/>
            <a:r>
              <a:rPr lang="en-GB" altLang="en-US" b="0" dirty="0" smtClean="0"/>
              <a:t>These </a:t>
            </a:r>
            <a:r>
              <a:rPr lang="en-GB" altLang="en-US" b="0" dirty="0"/>
              <a:t>passages have been used to argue that all beings will ultimately be reconciled to Christ. </a:t>
            </a:r>
          </a:p>
          <a:p>
            <a:endParaRPr lang="en-GB" dirty="0"/>
          </a:p>
        </p:txBody>
      </p:sp>
      <p:sp>
        <p:nvSpPr>
          <p:cNvPr id="3" name="Content Placeholder 2"/>
          <p:cNvSpPr>
            <a:spLocks noGrp="1"/>
          </p:cNvSpPr>
          <p:nvPr>
            <p:ph sz="half" idx="2"/>
          </p:nvPr>
        </p:nvSpPr>
        <p:spPr/>
        <p:txBody>
          <a:bodyPr>
            <a:normAutofit fontScale="62500" lnSpcReduction="20000"/>
          </a:bodyPr>
          <a:lstStyle/>
          <a:p>
            <a:endParaRPr lang="en-GB"/>
          </a:p>
        </p:txBody>
      </p:sp>
      <p:sp>
        <p:nvSpPr>
          <p:cNvPr id="4" name="Title 3"/>
          <p:cNvSpPr>
            <a:spLocks noGrp="1"/>
          </p:cNvSpPr>
          <p:nvPr>
            <p:ph type="title"/>
          </p:nvPr>
        </p:nvSpPr>
        <p:spPr/>
        <p:txBody>
          <a:bodyPr/>
          <a:lstStyle/>
          <a:p>
            <a:r>
              <a:rPr lang="en-GB" dirty="0"/>
              <a:t>Inclusivism</a:t>
            </a:r>
          </a:p>
        </p:txBody>
      </p:sp>
    </p:spTree>
    <p:extLst>
      <p:ext uri="{BB962C8B-B14F-4D97-AF65-F5344CB8AC3E}">
        <p14:creationId xmlns:p14="http://schemas.microsoft.com/office/powerpoint/2010/main" val="2945313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Reflections on Inclusivism</a:t>
            </a:r>
            <a:endParaRPr lang="en-GB" dirty="0"/>
          </a:p>
        </p:txBody>
      </p:sp>
      <p:sp>
        <p:nvSpPr>
          <p:cNvPr id="3" name="Text Placeholder 2"/>
          <p:cNvSpPr>
            <a:spLocks noGrp="1"/>
          </p:cNvSpPr>
          <p:nvPr>
            <p:ph type="body" idx="1"/>
          </p:nvPr>
        </p:nvSpPr>
        <p:spPr/>
        <p:txBody>
          <a:bodyPr/>
          <a:lstStyle/>
          <a:p>
            <a:r>
              <a:rPr lang="en-GB" dirty="0" smtClean="0"/>
              <a:t>Three Forms</a:t>
            </a:r>
            <a:endParaRPr lang="en-GB" dirty="0"/>
          </a:p>
        </p:txBody>
      </p:sp>
    </p:spTree>
    <p:extLst>
      <p:ext uri="{BB962C8B-B14F-4D97-AF65-F5344CB8AC3E}">
        <p14:creationId xmlns:p14="http://schemas.microsoft.com/office/powerpoint/2010/main" val="2359750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Catholicism</a:t>
            </a:r>
            <a:endParaRPr lang="en-GB" dirty="0"/>
          </a:p>
        </p:txBody>
      </p:sp>
      <p:sp>
        <p:nvSpPr>
          <p:cNvPr id="3" name="Content Placeholder 2"/>
          <p:cNvSpPr>
            <a:spLocks noGrp="1"/>
          </p:cNvSpPr>
          <p:nvPr>
            <p:ph sz="half" idx="1"/>
          </p:nvPr>
        </p:nvSpPr>
        <p:spPr/>
        <p:txBody>
          <a:bodyPr>
            <a:normAutofit fontScale="62500" lnSpcReduction="20000"/>
          </a:bodyPr>
          <a:lstStyle/>
          <a:p>
            <a:pPr marL="0" indent="0"/>
            <a:r>
              <a:rPr lang="en-GB" b="0" dirty="0"/>
              <a:t>The historical position of the Roman Catholic Church has been that only those within the Catholic Church are eligible for salvation. </a:t>
            </a:r>
            <a:endParaRPr lang="en-GB" b="0" dirty="0" smtClean="0"/>
          </a:p>
          <a:p>
            <a:pPr marL="0" indent="0"/>
            <a:r>
              <a:rPr lang="en-GB" b="0" dirty="0" smtClean="0"/>
              <a:t>In </a:t>
            </a:r>
            <a:r>
              <a:rPr lang="en-GB" b="0" dirty="0"/>
              <a:t>the third century the Christian theologian Cyprian stated “extra </a:t>
            </a:r>
            <a:r>
              <a:rPr lang="en-GB" b="0" dirty="0" err="1"/>
              <a:t>ecclesiam</a:t>
            </a:r>
            <a:r>
              <a:rPr lang="en-GB" b="0" dirty="0"/>
              <a:t> </a:t>
            </a:r>
            <a:r>
              <a:rPr lang="en-GB" b="0" dirty="0" err="1"/>
              <a:t>nulla</a:t>
            </a:r>
            <a:r>
              <a:rPr lang="en-GB" b="0" dirty="0"/>
              <a:t> </a:t>
            </a:r>
            <a:r>
              <a:rPr lang="en-GB" b="0" dirty="0" err="1"/>
              <a:t>salus</a:t>
            </a:r>
            <a:r>
              <a:rPr lang="en-GB" b="0" dirty="0"/>
              <a:t>” (outside the church there is no salvation). </a:t>
            </a:r>
            <a:endParaRPr lang="en-GB" b="0" dirty="0" smtClean="0"/>
          </a:p>
          <a:p>
            <a:pPr marL="0" indent="0"/>
            <a:r>
              <a:rPr lang="en-GB" b="0" dirty="0" smtClean="0"/>
              <a:t>This </a:t>
            </a:r>
            <a:r>
              <a:rPr lang="en-GB" b="0" dirty="0"/>
              <a:t>was made official doctrine at the Fourth Lateran Council of 1215 and reaffirmed at the Council of Florence in 1442.   </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580112" y="548680"/>
            <a:ext cx="2337743" cy="4228717"/>
          </a:xfrm>
        </p:spPr>
      </p:pic>
    </p:spTree>
    <p:extLst>
      <p:ext uri="{BB962C8B-B14F-4D97-AF65-F5344CB8AC3E}">
        <p14:creationId xmlns:p14="http://schemas.microsoft.com/office/powerpoint/2010/main" val="2620835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endParaRPr lang="en-GB"/>
          </a:p>
        </p:txBody>
      </p:sp>
      <p:sp>
        <p:nvSpPr>
          <p:cNvPr id="3" name="Content Placeholder 2"/>
          <p:cNvSpPr>
            <a:spLocks noGrp="1"/>
          </p:cNvSpPr>
          <p:nvPr>
            <p:ph sz="half" idx="2"/>
          </p:nvPr>
        </p:nvSpPr>
        <p:spPr/>
        <p:txBody>
          <a:bodyPr>
            <a:normAutofit fontScale="62500" lnSpcReduction="20000"/>
          </a:bodyPr>
          <a:lstStyle/>
          <a:p>
            <a:pPr marL="0" indent="0"/>
            <a:r>
              <a:rPr lang="en-GB" b="0" dirty="0"/>
              <a:t>This position changed as a result of Vatican II (1962-1965). </a:t>
            </a:r>
            <a:endParaRPr lang="en-GB" b="0" dirty="0" smtClean="0"/>
          </a:p>
          <a:p>
            <a:pPr marL="0" indent="0"/>
            <a:r>
              <a:rPr lang="en-GB" b="0" dirty="0" smtClean="0"/>
              <a:t>Vatican </a:t>
            </a:r>
            <a:r>
              <a:rPr lang="en-GB" b="0" dirty="0"/>
              <a:t>II accepted the principle that adherents of other religious traditions could receive salvation, while maintaining the theology that Christianity is the one true religion. </a:t>
            </a:r>
            <a:endParaRPr lang="en-GB" b="0" dirty="0" smtClean="0"/>
          </a:p>
          <a:p>
            <a:pPr marL="0" indent="0"/>
            <a:r>
              <a:rPr lang="en-GB" b="0" dirty="0" smtClean="0"/>
              <a:t>Those </a:t>
            </a:r>
            <a:r>
              <a:rPr lang="en-GB" b="0" dirty="0"/>
              <a:t>who have not received the message of Christ but who earnestly seek God can realise eternal salvation.</a:t>
            </a:r>
          </a:p>
          <a:p>
            <a:endParaRPr lang="en-GB" dirty="0"/>
          </a:p>
        </p:txBody>
      </p:sp>
      <p:sp>
        <p:nvSpPr>
          <p:cNvPr id="4" name="Title 3"/>
          <p:cNvSpPr>
            <a:spLocks noGrp="1"/>
          </p:cNvSpPr>
          <p:nvPr>
            <p:ph type="title"/>
          </p:nvPr>
        </p:nvSpPr>
        <p:spPr/>
        <p:txBody>
          <a:bodyPr/>
          <a:lstStyle/>
          <a:p>
            <a:r>
              <a:rPr lang="en-GB" dirty="0"/>
              <a:t>Roman Catholicism</a:t>
            </a:r>
          </a:p>
        </p:txBody>
      </p:sp>
    </p:spTree>
    <p:extLst>
      <p:ext uri="{BB962C8B-B14F-4D97-AF65-F5344CB8AC3E}">
        <p14:creationId xmlns:p14="http://schemas.microsoft.com/office/powerpoint/2010/main" val="1495781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Karl </a:t>
            </a:r>
            <a:r>
              <a:rPr lang="en-GB" dirty="0" err="1" smtClean="0"/>
              <a:t>Rahner</a:t>
            </a:r>
            <a:endParaRPr lang="en-GB" dirty="0"/>
          </a:p>
        </p:txBody>
      </p:sp>
      <p:sp>
        <p:nvSpPr>
          <p:cNvPr id="3" name="Content Placeholder 2"/>
          <p:cNvSpPr>
            <a:spLocks noGrp="1"/>
          </p:cNvSpPr>
          <p:nvPr>
            <p:ph sz="half" idx="1"/>
          </p:nvPr>
        </p:nvSpPr>
        <p:spPr/>
        <p:txBody>
          <a:bodyPr>
            <a:normAutofit fontScale="55000" lnSpcReduction="20000"/>
          </a:bodyPr>
          <a:lstStyle/>
          <a:p>
            <a:pPr marL="0" indent="0"/>
            <a:r>
              <a:rPr lang="en-GB" b="0" dirty="0"/>
              <a:t>A key figure in developing this aspect of Vatican II theology was Karl </a:t>
            </a:r>
            <a:r>
              <a:rPr lang="en-GB" b="0" dirty="0" err="1"/>
              <a:t>Rahner</a:t>
            </a:r>
            <a:r>
              <a:rPr lang="en-GB" b="0" dirty="0"/>
              <a:t>. </a:t>
            </a:r>
            <a:endParaRPr lang="en-GB" b="0" dirty="0" smtClean="0"/>
          </a:p>
          <a:p>
            <a:pPr marL="0" indent="0"/>
            <a:endParaRPr lang="en-GB" b="0" dirty="0" smtClean="0"/>
          </a:p>
          <a:p>
            <a:pPr marL="0" indent="0"/>
            <a:r>
              <a:rPr lang="en-GB" b="0" dirty="0" err="1" smtClean="0"/>
              <a:t>Rahner</a:t>
            </a:r>
            <a:r>
              <a:rPr lang="en-GB" b="0" dirty="0" smtClean="0"/>
              <a:t> </a:t>
            </a:r>
            <a:r>
              <a:rPr lang="en-GB" b="0" dirty="0"/>
              <a:t>believed that human beings, being composed of spirit, are naturally inclined to seek God. God's grace is mediated through our spirit. Our spirit can experience God's grace even before hearing the gospel. </a:t>
            </a:r>
            <a:endParaRPr lang="en-GB" b="0" dirty="0" smtClean="0"/>
          </a:p>
          <a:p>
            <a:pPr marL="0" indent="0"/>
            <a:endParaRPr lang="en-GB" b="0" dirty="0" smtClean="0"/>
          </a:p>
          <a:p>
            <a:pPr marL="0" indent="0"/>
            <a:r>
              <a:rPr lang="en-GB" b="0" dirty="0" smtClean="0"/>
              <a:t>People </a:t>
            </a:r>
            <a:r>
              <a:rPr lang="en-GB" b="0" dirty="0"/>
              <a:t>of other religious traditions can experience God's grace. Those who have experienced the Spirit of God in other religions Karl </a:t>
            </a:r>
            <a:r>
              <a:rPr lang="en-GB" b="0" dirty="0" err="1"/>
              <a:t>Rahner</a:t>
            </a:r>
            <a:r>
              <a:rPr lang="en-GB" b="0" dirty="0"/>
              <a:t> calls “anonymous Christians”. </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92080" y="764704"/>
            <a:ext cx="2952328" cy="3830036"/>
          </a:xfrm>
        </p:spPr>
      </p:pic>
    </p:spTree>
    <p:extLst>
      <p:ext uri="{BB962C8B-B14F-4D97-AF65-F5344CB8AC3E}">
        <p14:creationId xmlns:p14="http://schemas.microsoft.com/office/powerpoint/2010/main" val="271659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47500" lnSpcReduction="20000"/>
          </a:bodyPr>
          <a:lstStyle/>
          <a:p>
            <a:pPr marL="0" indent="0"/>
            <a:r>
              <a:rPr lang="en-GB" sz="3300" b="0" dirty="0"/>
              <a:t>These anonymous Christians are justified in God's eyes and possess God's grace. </a:t>
            </a:r>
            <a:endParaRPr lang="en-GB" sz="3300" b="0" dirty="0" smtClean="0"/>
          </a:p>
          <a:p>
            <a:pPr marL="0" indent="0"/>
            <a:endParaRPr lang="en-GB" sz="3300" b="0" dirty="0" smtClean="0"/>
          </a:p>
          <a:p>
            <a:pPr marL="0" indent="0"/>
            <a:r>
              <a:rPr lang="en-GB" sz="3300" b="0" dirty="0" smtClean="0"/>
              <a:t>Christ </a:t>
            </a:r>
            <a:r>
              <a:rPr lang="en-GB" sz="3300" b="0" dirty="0"/>
              <a:t>is present in the non-Christian believer through his spirit. </a:t>
            </a:r>
            <a:endParaRPr lang="en-GB" sz="3300" b="0" dirty="0" smtClean="0"/>
          </a:p>
          <a:p>
            <a:pPr marL="0" indent="0"/>
            <a:endParaRPr lang="en-GB" sz="3300" b="0" dirty="0" smtClean="0"/>
          </a:p>
          <a:p>
            <a:pPr marL="0" indent="0"/>
            <a:r>
              <a:rPr lang="en-GB" sz="3300" b="0" dirty="0" smtClean="0"/>
              <a:t>Believers </a:t>
            </a:r>
            <a:r>
              <a:rPr lang="en-GB" sz="3300" b="0" dirty="0"/>
              <a:t>of non-Christian traditions who follow God and demonstrate selfless love for others are demonstrating the presence of the spirit in their lives.   </a:t>
            </a:r>
          </a:p>
          <a:p>
            <a:endParaRPr lang="en-GB" dirty="0"/>
          </a:p>
        </p:txBody>
      </p:sp>
      <p:sp>
        <p:nvSpPr>
          <p:cNvPr id="3" name="Content Placeholder 2"/>
          <p:cNvSpPr>
            <a:spLocks noGrp="1"/>
          </p:cNvSpPr>
          <p:nvPr>
            <p:ph sz="half" idx="2"/>
          </p:nvPr>
        </p:nvSpPr>
        <p:spPr/>
        <p:txBody>
          <a:bodyPr>
            <a:normAutofit fontScale="47500" lnSpcReduction="20000"/>
          </a:bodyPr>
          <a:lstStyle/>
          <a:p>
            <a:pPr marL="0" indent="0"/>
            <a:r>
              <a:rPr lang="en-GB" sz="3300" b="0" dirty="0"/>
              <a:t>This theology of anonymous Christians does not preclude Christians from engaging in mission. This is based in the belief that, although other religions can be a channel of grace, God's grace finds its highest expression in Christ. </a:t>
            </a:r>
            <a:endParaRPr lang="en-GB" sz="3300" b="0" dirty="0" smtClean="0"/>
          </a:p>
          <a:p>
            <a:pPr marL="0" indent="0"/>
            <a:endParaRPr lang="en-GB" sz="3300" b="0" dirty="0"/>
          </a:p>
          <a:p>
            <a:pPr marL="0" indent="0"/>
            <a:r>
              <a:rPr lang="en-GB" sz="3300" b="0" dirty="0" smtClean="0"/>
              <a:t>Not </a:t>
            </a:r>
            <a:r>
              <a:rPr lang="en-GB" sz="3300" b="0" dirty="0"/>
              <a:t>all religions give equally valid expression of the spirit. Other religions consist of a mixture of revelation and error. It is in Christ's death and resurrection that God's manifestation in the Spirit has become apparent to humanity.</a:t>
            </a:r>
          </a:p>
          <a:p>
            <a:endParaRPr lang="en-GB" dirty="0"/>
          </a:p>
        </p:txBody>
      </p:sp>
      <p:sp>
        <p:nvSpPr>
          <p:cNvPr id="4" name="Title 3"/>
          <p:cNvSpPr>
            <a:spLocks noGrp="1"/>
          </p:cNvSpPr>
          <p:nvPr>
            <p:ph type="title"/>
          </p:nvPr>
        </p:nvSpPr>
        <p:spPr/>
        <p:txBody>
          <a:bodyPr/>
          <a:lstStyle/>
          <a:p>
            <a:r>
              <a:rPr lang="en-GB" dirty="0"/>
              <a:t>Karl </a:t>
            </a:r>
            <a:r>
              <a:rPr lang="en-GB" dirty="0" err="1"/>
              <a:t>Rahner</a:t>
            </a:r>
            <a:endParaRPr lang="en-GB" dirty="0"/>
          </a:p>
        </p:txBody>
      </p:sp>
    </p:spTree>
    <p:extLst>
      <p:ext uri="{BB962C8B-B14F-4D97-AF65-F5344CB8AC3E}">
        <p14:creationId xmlns:p14="http://schemas.microsoft.com/office/powerpoint/2010/main" val="3474084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Hans Kung</a:t>
            </a:r>
            <a:endParaRPr lang="en-GB" dirty="0"/>
          </a:p>
        </p:txBody>
      </p:sp>
      <p:sp>
        <p:nvSpPr>
          <p:cNvPr id="3" name="Content Placeholder 2"/>
          <p:cNvSpPr>
            <a:spLocks noGrp="1"/>
          </p:cNvSpPr>
          <p:nvPr>
            <p:ph sz="half" idx="1"/>
          </p:nvPr>
        </p:nvSpPr>
        <p:spPr/>
        <p:txBody>
          <a:bodyPr>
            <a:normAutofit fontScale="62500" lnSpcReduction="20000"/>
          </a:bodyPr>
          <a:lstStyle/>
          <a:p>
            <a:pPr marL="0" indent="0"/>
            <a:r>
              <a:rPr lang="en-GB" b="0" dirty="0"/>
              <a:t>Hans Kung was a Catholic theologian who was contemporary with Karl </a:t>
            </a:r>
            <a:r>
              <a:rPr lang="en-GB" b="0" dirty="0" err="1"/>
              <a:t>Rahner</a:t>
            </a:r>
            <a:r>
              <a:rPr lang="en-GB" b="0" dirty="0"/>
              <a:t>. Kung was critical of the concept of “anonymous Christians”, which he regarded as patronising. </a:t>
            </a:r>
            <a:endParaRPr lang="en-GB" b="0" dirty="0" smtClean="0"/>
          </a:p>
          <a:p>
            <a:pPr marL="0" indent="0"/>
            <a:endParaRPr lang="en-GB" b="0" dirty="0" smtClean="0"/>
          </a:p>
          <a:p>
            <a:pPr marL="0" indent="0"/>
            <a:r>
              <a:rPr lang="en-GB" b="0" dirty="0" smtClean="0"/>
              <a:t>In </a:t>
            </a:r>
            <a:r>
              <a:rPr lang="en-GB" b="0" dirty="0"/>
              <a:t>the same way that a Christian would not care to be referred to as an “anonymous Hindu”, so a Hindu would not care to be referred to as an “anonymous Christian”. </a:t>
            </a:r>
            <a:endParaRPr lang="en-GB" b="0" dirty="0" smtClean="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92080" y="980728"/>
            <a:ext cx="2991882" cy="3600400"/>
          </a:xfrm>
        </p:spPr>
      </p:pic>
    </p:spTree>
    <p:extLst>
      <p:ext uri="{BB962C8B-B14F-4D97-AF65-F5344CB8AC3E}">
        <p14:creationId xmlns:p14="http://schemas.microsoft.com/office/powerpoint/2010/main" val="3006171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endParaRPr lang="en-GB"/>
          </a:p>
        </p:txBody>
      </p:sp>
      <p:sp>
        <p:nvSpPr>
          <p:cNvPr id="3" name="Content Placeholder 2"/>
          <p:cNvSpPr>
            <a:spLocks noGrp="1"/>
          </p:cNvSpPr>
          <p:nvPr>
            <p:ph sz="half" idx="2"/>
          </p:nvPr>
        </p:nvSpPr>
        <p:spPr/>
        <p:txBody>
          <a:bodyPr>
            <a:normAutofit fontScale="77500" lnSpcReduction="20000"/>
          </a:bodyPr>
          <a:lstStyle/>
          <a:p>
            <a:pPr marL="0" indent="0"/>
            <a:r>
              <a:rPr lang="en-GB" b="0" dirty="0"/>
              <a:t>However, like </a:t>
            </a:r>
            <a:r>
              <a:rPr lang="en-GB" b="0" dirty="0" err="1"/>
              <a:t>Rahner</a:t>
            </a:r>
            <a:r>
              <a:rPr lang="en-GB" b="0" dirty="0"/>
              <a:t> Kung believed that God's grace could be mediated through non-Christian religious traditions. </a:t>
            </a:r>
            <a:endParaRPr lang="en-GB" b="0" dirty="0" smtClean="0"/>
          </a:p>
          <a:p>
            <a:pPr marL="0" indent="0"/>
            <a:endParaRPr lang="en-GB" b="0" dirty="0"/>
          </a:p>
          <a:p>
            <a:pPr marL="0" indent="0"/>
            <a:r>
              <a:rPr lang="en-GB" b="0" dirty="0"/>
              <a:t>Kung regarded all great religions as representing the quest to find God. </a:t>
            </a:r>
            <a:r>
              <a:rPr lang="en-GB" b="0" dirty="0" err="1"/>
              <a:t>Kung's</a:t>
            </a:r>
            <a:r>
              <a:rPr lang="en-GB" b="0" dirty="0"/>
              <a:t> best known book is entitled On Being a Christian (1977)   </a:t>
            </a:r>
          </a:p>
          <a:p>
            <a:endParaRPr lang="en-GB" dirty="0"/>
          </a:p>
        </p:txBody>
      </p:sp>
      <p:sp>
        <p:nvSpPr>
          <p:cNvPr id="4" name="Title 3"/>
          <p:cNvSpPr>
            <a:spLocks noGrp="1"/>
          </p:cNvSpPr>
          <p:nvPr>
            <p:ph type="title"/>
          </p:nvPr>
        </p:nvSpPr>
        <p:spPr/>
        <p:txBody>
          <a:bodyPr/>
          <a:lstStyle/>
          <a:p>
            <a:r>
              <a:rPr lang="en-GB" dirty="0" smtClean="0"/>
              <a:t>Hans Kung</a:t>
            </a:r>
            <a:endParaRPr lang="en-GB" dirty="0"/>
          </a:p>
        </p:txBody>
      </p:sp>
    </p:spTree>
    <p:extLst>
      <p:ext uri="{BB962C8B-B14F-4D97-AF65-F5344CB8AC3E}">
        <p14:creationId xmlns:p14="http://schemas.microsoft.com/office/powerpoint/2010/main" val="2948953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20000"/>
          </a:bodyPr>
          <a:lstStyle/>
          <a:p>
            <a:pPr marL="0" indent="0"/>
            <a:r>
              <a:rPr lang="en-GB" b="0" dirty="0" smtClean="0"/>
              <a:t>Forms of Inclusivism are often seen to be characteristic of Buddhist approaches to other religions, although this often depends on the type of Buddhism being studied and the type of Inclusivism identified</a:t>
            </a:r>
            <a:endParaRPr lang="en-GB" b="0" dirty="0"/>
          </a:p>
        </p:txBody>
      </p:sp>
      <p:sp>
        <p:nvSpPr>
          <p:cNvPr id="3" name="Content Placeholder 2"/>
          <p:cNvSpPr>
            <a:spLocks noGrp="1"/>
          </p:cNvSpPr>
          <p:nvPr>
            <p:ph sz="half" idx="2"/>
          </p:nvPr>
        </p:nvSpPr>
        <p:spPr/>
        <p:txBody>
          <a:bodyPr>
            <a:normAutofit fontScale="92500" lnSpcReduction="20000"/>
          </a:bodyPr>
          <a:lstStyle/>
          <a:p>
            <a:pPr marL="0" indent="0"/>
            <a:r>
              <a:rPr lang="en-GB" b="0" dirty="0" smtClean="0"/>
              <a:t>The same is often said of ethnically connected religions such as Judaism, which while holding to the exclusive truth of their own tradition for their ethnic group, see other religions as necessary for the rest of the world.</a:t>
            </a:r>
            <a:endParaRPr lang="en-GB" b="0" dirty="0"/>
          </a:p>
        </p:txBody>
      </p:sp>
      <p:sp>
        <p:nvSpPr>
          <p:cNvPr id="4" name="Title 3"/>
          <p:cNvSpPr>
            <a:spLocks noGrp="1"/>
          </p:cNvSpPr>
          <p:nvPr>
            <p:ph type="title"/>
          </p:nvPr>
        </p:nvSpPr>
        <p:spPr/>
        <p:txBody>
          <a:bodyPr/>
          <a:lstStyle/>
          <a:p>
            <a:r>
              <a:rPr lang="en-GB" dirty="0" smtClean="0"/>
              <a:t>Other Religious Traditions	</a:t>
            </a:r>
            <a:endParaRPr lang="en-GB" dirty="0"/>
          </a:p>
        </p:txBody>
      </p:sp>
    </p:spTree>
    <p:extLst>
      <p:ext uri="{BB962C8B-B14F-4D97-AF65-F5344CB8AC3E}">
        <p14:creationId xmlns:p14="http://schemas.microsoft.com/office/powerpoint/2010/main" val="798621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5536" y="116632"/>
            <a:ext cx="8496944" cy="6624736"/>
          </a:xfrm>
          <a:prstGeom prst="rect">
            <a:avLst/>
          </a:prstGeom>
        </p:spPr>
      </p:pic>
    </p:spTree>
    <p:extLst>
      <p:ext uri="{BB962C8B-B14F-4D97-AF65-F5344CB8AC3E}">
        <p14:creationId xmlns:p14="http://schemas.microsoft.com/office/powerpoint/2010/main" val="608302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Classic Framework &amp; Inclusivism</a:t>
            </a:r>
            <a:endParaRPr lang="en-GB" sz="4000" dirty="0"/>
          </a:p>
        </p:txBody>
      </p:sp>
      <p:sp>
        <p:nvSpPr>
          <p:cNvPr id="3" name="Content Placeholder 2"/>
          <p:cNvSpPr>
            <a:spLocks noGrp="1"/>
          </p:cNvSpPr>
          <p:nvPr>
            <p:ph idx="1"/>
          </p:nvPr>
        </p:nvSpPr>
        <p:spPr/>
        <p:txBody>
          <a:bodyPr>
            <a:normAutofit fontScale="70000" lnSpcReduction="20000"/>
          </a:bodyPr>
          <a:lstStyle/>
          <a:p>
            <a:pPr marL="0" indent="0"/>
            <a:r>
              <a:rPr lang="en-GB" b="0" dirty="0" smtClean="0"/>
              <a:t>The classic framework, though the target of many critiques, is still a functional part of understanding religious inter-relation</a:t>
            </a:r>
          </a:p>
          <a:p>
            <a:pPr marL="0" indent="0"/>
            <a:endParaRPr lang="en-GB" b="0" dirty="0"/>
          </a:p>
          <a:p>
            <a:pPr marL="0" indent="0"/>
            <a:r>
              <a:rPr lang="en-GB" b="0" dirty="0" smtClean="0"/>
              <a:t>We will look at criticisms of the framework and each position as the course goes on</a:t>
            </a:r>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3184336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The classical Framework</a:t>
            </a:r>
            <a:endParaRPr lang="en-GB" sz="4000" dirty="0"/>
          </a:p>
        </p:txBody>
      </p:sp>
      <p:sp>
        <p:nvSpPr>
          <p:cNvPr id="3" name="Content Placeholder 2"/>
          <p:cNvSpPr>
            <a:spLocks noGrp="1"/>
          </p:cNvSpPr>
          <p:nvPr>
            <p:ph idx="1"/>
          </p:nvPr>
        </p:nvSpPr>
        <p:spPr>
          <a:xfrm>
            <a:off x="4749552" y="2618912"/>
            <a:ext cx="3807779" cy="3906432"/>
          </a:xfrm>
        </p:spPr>
        <p:txBody>
          <a:bodyPr>
            <a:normAutofit fontScale="40000" lnSpcReduction="20000"/>
          </a:bodyPr>
          <a:lstStyle/>
          <a:p>
            <a:pPr marL="0" indent="0"/>
            <a:r>
              <a:rPr lang="en-GB" b="0" dirty="0"/>
              <a:t>Race A “Track One: Christian Theology of Religions” in Race A, </a:t>
            </a:r>
            <a:r>
              <a:rPr lang="en-GB" b="0" i="1" dirty="0"/>
              <a:t>Interfaith Encounter: The Twin Tracks of Theology and dialogue</a:t>
            </a:r>
            <a:r>
              <a:rPr lang="en-GB" b="0" dirty="0"/>
              <a:t>, (London: SCM Press, 2001</a:t>
            </a:r>
            <a:r>
              <a:rPr lang="en-GB" b="0" dirty="0" smtClean="0"/>
              <a:t>)</a:t>
            </a:r>
          </a:p>
          <a:p>
            <a:pPr marL="0" indent="0"/>
            <a:endParaRPr lang="en-GB" b="0" dirty="0"/>
          </a:p>
          <a:p>
            <a:pPr marL="0" indent="0"/>
            <a:r>
              <a:rPr lang="en-GB" b="0" dirty="0"/>
              <a:t>Wong J, “Anonymous Christians: </a:t>
            </a:r>
            <a:r>
              <a:rPr lang="en-GB" b="0" dirty="0" smtClean="0"/>
              <a:t>Karl </a:t>
            </a:r>
            <a:r>
              <a:rPr lang="en-GB" b="0" dirty="0" err="1"/>
              <a:t>Rahner’s</a:t>
            </a:r>
            <a:r>
              <a:rPr lang="en-GB" b="0" dirty="0"/>
              <a:t> </a:t>
            </a:r>
            <a:r>
              <a:rPr lang="en-GB" b="0" dirty="0" err="1"/>
              <a:t>Pneuma-Christocentrism</a:t>
            </a:r>
            <a:r>
              <a:rPr lang="en-GB" b="0" dirty="0"/>
              <a:t> and an East-West Dialogue”, </a:t>
            </a:r>
            <a:r>
              <a:rPr lang="en-GB" b="0" i="1" dirty="0"/>
              <a:t>Theological Studies</a:t>
            </a:r>
            <a:r>
              <a:rPr lang="en-GB" b="0" dirty="0"/>
              <a:t>, 55(4), </a:t>
            </a:r>
            <a:r>
              <a:rPr lang="en-GB" b="0" dirty="0" smtClean="0"/>
              <a:t>609-637</a:t>
            </a:r>
          </a:p>
          <a:p>
            <a:pPr marL="0" indent="0"/>
            <a:endParaRPr lang="en-GB" b="0" dirty="0"/>
          </a:p>
          <a:p>
            <a:pPr marL="0" indent="0"/>
            <a:r>
              <a:rPr lang="en-GB" b="0" dirty="0"/>
              <a:t>Race A, “Christianity and Other Religions: Is Inclusivism Enough?” in Hick J &amp; </a:t>
            </a:r>
            <a:r>
              <a:rPr lang="en-GB" b="0" dirty="0" err="1"/>
              <a:t>Hebblethwaite</a:t>
            </a:r>
            <a:r>
              <a:rPr lang="en-GB" b="0" dirty="0"/>
              <a:t> B (</a:t>
            </a:r>
            <a:r>
              <a:rPr lang="en-GB" b="0" dirty="0" err="1"/>
              <a:t>eds</a:t>
            </a:r>
            <a:r>
              <a:rPr lang="en-GB" b="0" dirty="0"/>
              <a:t>) </a:t>
            </a:r>
            <a:r>
              <a:rPr lang="en-GB" b="0" i="1" dirty="0"/>
              <a:t>Christianity and Other Religions</a:t>
            </a:r>
            <a:r>
              <a:rPr lang="en-GB" b="0" dirty="0"/>
              <a:t>, (London: </a:t>
            </a:r>
            <a:r>
              <a:rPr lang="en-GB" b="0" dirty="0" err="1"/>
              <a:t>Oneworld</a:t>
            </a:r>
            <a:r>
              <a:rPr lang="en-GB" b="0" dirty="0"/>
              <a:t>, 2001</a:t>
            </a:r>
            <a:r>
              <a:rPr lang="en-GB" b="0" dirty="0" smtClean="0"/>
              <a:t>)</a:t>
            </a:r>
            <a:r>
              <a:rPr lang="en-GB" b="0" dirty="0"/>
              <a:t> </a:t>
            </a:r>
            <a:endParaRPr lang="en-GB" b="0" dirty="0" smtClean="0"/>
          </a:p>
          <a:p>
            <a:pPr marL="0" indent="0"/>
            <a:endParaRPr lang="en-GB" b="0" dirty="0"/>
          </a:p>
          <a:p>
            <a:pPr marL="0" indent="0"/>
            <a:r>
              <a:rPr lang="en-GB" b="0" dirty="0" err="1"/>
              <a:t>Makransky</a:t>
            </a:r>
            <a:r>
              <a:rPr lang="en-GB" b="0" dirty="0"/>
              <a:t> J “Buddhist Perspectives </a:t>
            </a:r>
            <a:r>
              <a:rPr lang="en-GB" b="0" dirty="0" smtClean="0"/>
              <a:t>on </a:t>
            </a:r>
            <a:r>
              <a:rPr lang="en-GB" b="0" dirty="0"/>
              <a:t>Truth in Other </a:t>
            </a:r>
            <a:r>
              <a:rPr lang="en-GB" b="0" dirty="0" err="1"/>
              <a:t>Religions”,</a:t>
            </a:r>
            <a:r>
              <a:rPr lang="en-GB" b="0" i="1" dirty="0" err="1"/>
              <a:t>Theological</a:t>
            </a:r>
            <a:r>
              <a:rPr lang="en-GB" b="0" i="1" dirty="0"/>
              <a:t> Studies</a:t>
            </a:r>
            <a:r>
              <a:rPr lang="en-GB" b="0" dirty="0"/>
              <a:t>, 64, 334-361</a:t>
            </a:r>
          </a:p>
          <a:p>
            <a:endParaRPr lang="en-GB"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1768775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b="1" dirty="0" smtClean="0"/>
              <a:t>Methods </a:t>
            </a:r>
            <a:r>
              <a:rPr lang="en-GB" sz="4000" b="1" dirty="0"/>
              <a:t>and Approaches in Interfaith Studies</a:t>
            </a:r>
            <a:endParaRPr lang="en-GB" sz="4000" dirty="0"/>
          </a:p>
        </p:txBody>
      </p:sp>
      <p:sp>
        <p:nvSpPr>
          <p:cNvPr id="3" name="Subtitle 2"/>
          <p:cNvSpPr>
            <a:spLocks noGrp="1"/>
          </p:cNvSpPr>
          <p:nvPr>
            <p:ph type="subTitle" idx="1"/>
          </p:nvPr>
        </p:nvSpPr>
        <p:spPr/>
        <p:txBody>
          <a:bodyPr/>
          <a:lstStyle/>
          <a:p>
            <a:r>
              <a:rPr lang="en-GB" b="1" dirty="0"/>
              <a:t>HPPD7001</a:t>
            </a:r>
            <a:endParaRPr lang="en-GB" dirty="0"/>
          </a:p>
        </p:txBody>
      </p:sp>
    </p:spTree>
    <p:extLst>
      <p:ext uri="{BB962C8B-B14F-4D97-AF65-F5344CB8AC3E}">
        <p14:creationId xmlns:p14="http://schemas.microsoft.com/office/powerpoint/2010/main" val="3794767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sz="4000" b="0" dirty="0"/>
              <a:t>The typology attempts to categorise </a:t>
            </a:r>
            <a:r>
              <a:rPr lang="en-GB" sz="4000" i="1" dirty="0"/>
              <a:t>Christian responses</a:t>
            </a:r>
            <a:r>
              <a:rPr lang="en-GB" sz="4000" b="0" dirty="0"/>
              <a:t> to the </a:t>
            </a:r>
            <a:r>
              <a:rPr lang="en-GB" sz="4000" i="1" dirty="0"/>
              <a:t>existence of religious plurality </a:t>
            </a:r>
            <a:r>
              <a:rPr lang="en-GB" sz="4000" b="0" dirty="0"/>
              <a:t>according to their </a:t>
            </a:r>
            <a:r>
              <a:rPr lang="en-GB" sz="4000" i="1" dirty="0"/>
              <a:t>view of salvation</a:t>
            </a:r>
          </a:p>
          <a:p>
            <a:pPr marL="0" indent="0"/>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Exclusivist – only one tradition can lead to </a:t>
            </a:r>
            <a:r>
              <a:rPr lang="en-GB" altLang="en-US" b="0" dirty="0" smtClean="0"/>
              <a:t>Salvation/God/Truth</a:t>
            </a:r>
          </a:p>
          <a:p>
            <a:pPr marL="0" indent="0"/>
            <a:endParaRPr lang="en-GB" altLang="en-US" b="0" dirty="0"/>
          </a:p>
          <a:p>
            <a:pPr marL="0" indent="0"/>
            <a:r>
              <a:rPr lang="en-GB" altLang="en-US" b="0" dirty="0"/>
              <a:t>Inclusivist – only one tradition mediates salvation but it is available to </a:t>
            </a:r>
            <a:r>
              <a:rPr lang="en-GB" altLang="en-US" b="0" dirty="0" smtClean="0"/>
              <a:t>all</a:t>
            </a:r>
          </a:p>
          <a:p>
            <a:pPr marL="0" indent="0"/>
            <a:endParaRPr lang="en-GB" altLang="en-US" b="0" dirty="0"/>
          </a:p>
          <a:p>
            <a:pPr marL="0" indent="0"/>
            <a:r>
              <a:rPr lang="en-GB" altLang="en-US" b="0" dirty="0"/>
              <a:t>Pluralist – recognizes the validity of all - all point to same ultimate reality and offer a way to salvation</a:t>
            </a:r>
            <a:endParaRPr lang="en-US" altLang="en-US" b="0" dirty="0"/>
          </a:p>
          <a:p>
            <a:pPr marL="0" indent="0"/>
            <a:endParaRPr lang="en-GB" b="0" dirty="0"/>
          </a:p>
        </p:txBody>
      </p:sp>
      <p:sp>
        <p:nvSpPr>
          <p:cNvPr id="4" name="Title 3"/>
          <p:cNvSpPr>
            <a:spLocks noGrp="1"/>
          </p:cNvSpPr>
          <p:nvPr>
            <p:ph type="title"/>
          </p:nvPr>
        </p:nvSpPr>
        <p:spPr/>
        <p:txBody>
          <a:bodyPr/>
          <a:lstStyle/>
          <a:p>
            <a:r>
              <a:rPr lang="en-GB" dirty="0" smtClean="0"/>
              <a:t>Classical Framework and Inclusivism	</a:t>
            </a:r>
            <a:endParaRPr lang="en-GB" dirty="0"/>
          </a:p>
        </p:txBody>
      </p:sp>
    </p:spTree>
    <p:extLst>
      <p:ext uri="{BB962C8B-B14F-4D97-AF65-F5344CB8AC3E}">
        <p14:creationId xmlns:p14="http://schemas.microsoft.com/office/powerpoint/2010/main" val="17354902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Race A “Track One: Christian Theology of Religions” in Race A, </a:t>
            </a:r>
            <a:r>
              <a:rPr lang="en-GB" b="0" i="1" dirty="0"/>
              <a:t>Interfaith Encounter: The Twin Tracks of Theology and dialogue</a:t>
            </a:r>
            <a:r>
              <a:rPr lang="en-GB" b="0" dirty="0"/>
              <a:t>, (London: SCM Press, 2001)</a:t>
            </a:r>
          </a:p>
          <a:p>
            <a:pPr marL="0" indent="0"/>
            <a:endParaRPr lang="en-GB" b="0" dirty="0"/>
          </a:p>
          <a:p>
            <a:pPr marL="0" indent="0"/>
            <a:r>
              <a:rPr lang="en-GB" b="0" dirty="0"/>
              <a:t>Wong J, “Anonymous Christians: Karl </a:t>
            </a:r>
            <a:r>
              <a:rPr lang="en-GB" b="0" dirty="0" err="1"/>
              <a:t>Rahner’s</a:t>
            </a:r>
            <a:r>
              <a:rPr lang="en-GB" b="0" dirty="0"/>
              <a:t> </a:t>
            </a:r>
            <a:r>
              <a:rPr lang="en-GB" b="0" dirty="0" err="1"/>
              <a:t>Pneuma-Christocentrism</a:t>
            </a:r>
            <a:r>
              <a:rPr lang="en-GB" b="0" dirty="0"/>
              <a:t> and an East-West Dialogue”, </a:t>
            </a:r>
            <a:r>
              <a:rPr lang="en-GB" b="0" i="1" dirty="0"/>
              <a:t>Theological Studies</a:t>
            </a:r>
            <a:r>
              <a:rPr lang="en-GB" b="0" dirty="0"/>
              <a:t>, 55(4), 609-637</a:t>
            </a:r>
          </a:p>
          <a:p>
            <a:endParaRPr lang="en-GB" dirty="0"/>
          </a:p>
        </p:txBody>
      </p:sp>
      <p:sp>
        <p:nvSpPr>
          <p:cNvPr id="4" name="Title 3"/>
          <p:cNvSpPr>
            <a:spLocks noGrp="1"/>
          </p:cNvSpPr>
          <p:nvPr>
            <p:ph type="title"/>
          </p:nvPr>
        </p:nvSpPr>
        <p:spPr/>
        <p:txBody>
          <a:bodyPr/>
          <a:lstStyle/>
          <a:p>
            <a:r>
              <a:rPr lang="en-GB" dirty="0" smtClean="0"/>
              <a:t>Readings</a:t>
            </a:r>
            <a:endParaRPr lang="en-GB" dirty="0"/>
          </a:p>
        </p:txBody>
      </p:sp>
      <p:sp>
        <p:nvSpPr>
          <p:cNvPr id="3" name="TextBox 2"/>
          <p:cNvSpPr txBox="1"/>
          <p:nvPr/>
        </p:nvSpPr>
        <p:spPr>
          <a:xfrm>
            <a:off x="4804796" y="908720"/>
            <a:ext cx="3511619" cy="4062651"/>
          </a:xfrm>
          <a:prstGeom prst="rect">
            <a:avLst/>
          </a:prstGeom>
          <a:noFill/>
        </p:spPr>
        <p:txBody>
          <a:bodyPr wrap="square" rtlCol="0">
            <a:spAutoFit/>
          </a:bodyPr>
          <a:lstStyle/>
          <a:p>
            <a:r>
              <a:rPr lang="en-GB" sz="2000" b="0" dirty="0" smtClean="0"/>
              <a:t>Race A, “Christianity and Other Religions: Is Inclusivism Enough?” in Hick J &amp; </a:t>
            </a:r>
            <a:r>
              <a:rPr lang="en-GB" sz="2000" b="0" dirty="0" err="1" smtClean="0"/>
              <a:t>Hebblethwaite</a:t>
            </a:r>
            <a:r>
              <a:rPr lang="en-GB" sz="2000" b="0" dirty="0" smtClean="0"/>
              <a:t> B (</a:t>
            </a:r>
            <a:r>
              <a:rPr lang="en-GB" sz="2000" b="0" dirty="0" err="1" smtClean="0"/>
              <a:t>eds</a:t>
            </a:r>
            <a:r>
              <a:rPr lang="en-GB" sz="2000" b="0" dirty="0" smtClean="0"/>
              <a:t>) </a:t>
            </a:r>
            <a:r>
              <a:rPr lang="en-GB" sz="2000" b="0" i="1" dirty="0" smtClean="0"/>
              <a:t>Christianity and Other Religions</a:t>
            </a:r>
            <a:r>
              <a:rPr lang="en-GB" sz="2000" b="0" dirty="0" smtClean="0"/>
              <a:t>, (London: </a:t>
            </a:r>
            <a:r>
              <a:rPr lang="en-GB" sz="2000" b="0" dirty="0" err="1" smtClean="0"/>
              <a:t>Oneworld</a:t>
            </a:r>
            <a:r>
              <a:rPr lang="en-GB" sz="2000" b="0" dirty="0" smtClean="0"/>
              <a:t>, 2001) </a:t>
            </a:r>
          </a:p>
          <a:p>
            <a:endParaRPr lang="en-GB" sz="2000" b="0" dirty="0" smtClean="0"/>
          </a:p>
          <a:p>
            <a:r>
              <a:rPr lang="en-GB" sz="2000" b="0" dirty="0" err="1" smtClean="0"/>
              <a:t>Makransky</a:t>
            </a:r>
            <a:r>
              <a:rPr lang="en-GB" sz="2000" b="0" dirty="0" smtClean="0"/>
              <a:t> J “Buddhist Perspectives on Truth in Other </a:t>
            </a:r>
            <a:r>
              <a:rPr lang="en-GB" sz="2000" b="0" dirty="0" err="1" smtClean="0"/>
              <a:t>Religions”,</a:t>
            </a:r>
            <a:r>
              <a:rPr lang="en-GB" sz="2000" b="0" i="1" dirty="0" err="1" smtClean="0"/>
              <a:t>Theological</a:t>
            </a:r>
            <a:r>
              <a:rPr lang="en-GB" sz="2000" b="0" i="1" dirty="0" smtClean="0"/>
              <a:t> Studies</a:t>
            </a:r>
            <a:r>
              <a:rPr lang="en-GB" sz="2000" b="0" dirty="0" smtClean="0"/>
              <a:t>, 64, 334-361</a:t>
            </a:r>
          </a:p>
          <a:p>
            <a:endParaRPr lang="en-GB" dirty="0"/>
          </a:p>
        </p:txBody>
      </p:sp>
    </p:spTree>
    <p:extLst>
      <p:ext uri="{BB962C8B-B14F-4D97-AF65-F5344CB8AC3E}">
        <p14:creationId xmlns:p14="http://schemas.microsoft.com/office/powerpoint/2010/main" val="37600681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 ‘Interfaith Encounter’</a:t>
            </a:r>
            <a:endParaRPr lang="en-GB" dirty="0"/>
          </a:p>
        </p:txBody>
      </p:sp>
      <p:sp>
        <p:nvSpPr>
          <p:cNvPr id="4" name="Content Placeholder 3"/>
          <p:cNvSpPr>
            <a:spLocks noGrp="1"/>
          </p:cNvSpPr>
          <p:nvPr>
            <p:ph sz="half" idx="2"/>
          </p:nvPr>
        </p:nvSpPr>
        <p:spPr/>
        <p:txBody>
          <a:bodyPr>
            <a:normAutofit fontScale="70000" lnSpcReduction="20000"/>
          </a:bodyPr>
          <a:lstStyle/>
          <a:p>
            <a:pPr marL="0" indent="0"/>
            <a:r>
              <a:rPr lang="en-GB" b="0" dirty="0" smtClean="0"/>
              <a:t>Does the idea that other religions are the product of moral failure make sense given their continuance?</a:t>
            </a:r>
          </a:p>
          <a:p>
            <a:pPr marL="0" indent="0"/>
            <a:r>
              <a:rPr lang="en-GB" b="0" dirty="0" smtClean="0"/>
              <a:t> </a:t>
            </a:r>
          </a:p>
          <a:p>
            <a:pPr marL="0" indent="0"/>
            <a:r>
              <a:rPr lang="en-GB" b="0" dirty="0" smtClean="0"/>
              <a:t>What aspects of Christian theology lead us to say yes / no?</a:t>
            </a:r>
          </a:p>
          <a:p>
            <a:pPr marL="0" indent="0"/>
            <a:endParaRPr lang="en-GB" b="0" dirty="0" smtClean="0"/>
          </a:p>
          <a:p>
            <a:pPr marL="0" indent="0"/>
            <a:r>
              <a:rPr lang="en-GB" b="0" dirty="0" smtClean="0"/>
              <a:t>Does the fact of continuing religious diversity make the question of salvation more pressing?</a:t>
            </a:r>
            <a:endParaRPr lang="en-GB" b="0" dirty="0"/>
          </a:p>
        </p:txBody>
      </p:sp>
      <p:pic>
        <p:nvPicPr>
          <p:cNvPr id="5" name="Picture 4"/>
          <p:cNvPicPr/>
          <p:nvPr/>
        </p:nvPicPr>
        <p:blipFill rotWithShape="1">
          <a:blip r:embed="rId3"/>
          <a:srcRect t="30428" b="24150"/>
          <a:stretch/>
        </p:blipFill>
        <p:spPr>
          <a:xfrm>
            <a:off x="439152" y="980728"/>
            <a:ext cx="3839854" cy="4351338"/>
          </a:xfrm>
          <a:prstGeom prst="rect">
            <a:avLst/>
          </a:prstGeom>
        </p:spPr>
      </p:pic>
    </p:spTree>
    <p:extLst>
      <p:ext uri="{BB962C8B-B14F-4D97-AF65-F5344CB8AC3E}">
        <p14:creationId xmlns:p14="http://schemas.microsoft.com/office/powerpoint/2010/main" val="1113228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 ‘Interfaith Encounter’</a:t>
            </a:r>
            <a:endParaRPr lang="en-GB" dirty="0"/>
          </a:p>
        </p:txBody>
      </p:sp>
      <p:sp>
        <p:nvSpPr>
          <p:cNvPr id="4" name="Content Placeholder 3"/>
          <p:cNvSpPr>
            <a:spLocks noGrp="1"/>
          </p:cNvSpPr>
          <p:nvPr>
            <p:ph sz="half" idx="2"/>
          </p:nvPr>
        </p:nvSpPr>
        <p:spPr/>
        <p:txBody>
          <a:bodyPr>
            <a:noAutofit/>
          </a:bodyPr>
          <a:lstStyle/>
          <a:p>
            <a:pPr marL="0" indent="0"/>
            <a:r>
              <a:rPr lang="en-GB" sz="1600" b="0" dirty="0" smtClean="0"/>
              <a:t>Is </a:t>
            </a:r>
            <a:r>
              <a:rPr lang="en-GB" sz="1600" b="0" dirty="0" err="1" smtClean="0"/>
              <a:t>Schwobel’s</a:t>
            </a:r>
            <a:r>
              <a:rPr lang="en-GB" sz="1600" b="0" dirty="0" smtClean="0"/>
              <a:t> position tenable? </a:t>
            </a:r>
            <a:r>
              <a:rPr lang="en-GB" sz="1600" b="0" dirty="0"/>
              <a:t>T</a:t>
            </a:r>
            <a:r>
              <a:rPr lang="en-GB" sz="1600" b="0" dirty="0" smtClean="0"/>
              <a:t>he Christian story tells us that God is working in other religions, but that same story tells us that full revelation is only possible through Christ. If we accept one, do we therefore have to accept the other?</a:t>
            </a:r>
          </a:p>
          <a:p>
            <a:pPr marL="0" indent="0"/>
            <a:r>
              <a:rPr lang="en-GB" sz="1600" b="0" dirty="0" smtClean="0"/>
              <a:t>Does this inevitably lead to Exclusivism / Inclusivism and a rejection of Pluralism?</a:t>
            </a:r>
          </a:p>
          <a:p>
            <a:pPr marL="0" indent="0"/>
            <a:r>
              <a:rPr lang="en-GB" sz="1600" b="0" dirty="0" smtClean="0"/>
              <a:t>Can Christian revelation be totally reduced solely to “Love”, or does it require specificity?</a:t>
            </a:r>
          </a:p>
          <a:p>
            <a:pPr marL="0" indent="0"/>
            <a:r>
              <a:rPr lang="en-GB" sz="1600" b="0" dirty="0" smtClean="0"/>
              <a:t>Does the recognition of aspects of “love” in other traditions necessarily mean that we have to accept pluralism’s claims of a shared religious reality?</a:t>
            </a:r>
          </a:p>
        </p:txBody>
      </p:sp>
      <p:pic>
        <p:nvPicPr>
          <p:cNvPr id="5" name="Picture 4"/>
          <p:cNvPicPr/>
          <p:nvPr/>
        </p:nvPicPr>
        <p:blipFill rotWithShape="1">
          <a:blip r:embed="rId3"/>
          <a:srcRect l="-1463" t="47592" r="1463" b="10676"/>
          <a:stretch/>
        </p:blipFill>
        <p:spPr>
          <a:xfrm>
            <a:off x="467544" y="980728"/>
            <a:ext cx="3843539" cy="4351338"/>
          </a:xfrm>
          <a:prstGeom prst="rect">
            <a:avLst/>
          </a:prstGeom>
        </p:spPr>
      </p:pic>
    </p:spTree>
    <p:extLst>
      <p:ext uri="{BB962C8B-B14F-4D97-AF65-F5344CB8AC3E}">
        <p14:creationId xmlns:p14="http://schemas.microsoft.com/office/powerpoint/2010/main" val="28353727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Race A, ‘Interfaith Encounter’</a:t>
            </a:r>
            <a:endParaRPr lang="en-GB" dirty="0"/>
          </a:p>
        </p:txBody>
      </p:sp>
      <p:sp>
        <p:nvSpPr>
          <p:cNvPr id="4" name="Content Placeholder 3"/>
          <p:cNvSpPr>
            <a:spLocks noGrp="1"/>
          </p:cNvSpPr>
          <p:nvPr>
            <p:ph sz="half" idx="2"/>
          </p:nvPr>
        </p:nvSpPr>
        <p:spPr/>
        <p:txBody>
          <a:bodyPr>
            <a:normAutofit fontScale="62500" lnSpcReduction="20000"/>
          </a:bodyPr>
          <a:lstStyle/>
          <a:p>
            <a:pPr marL="0" indent="0"/>
            <a:r>
              <a:rPr lang="en-GB" b="0" dirty="0" smtClean="0"/>
              <a:t>Is ‘ineffability’ a feature of all religions?</a:t>
            </a:r>
          </a:p>
          <a:p>
            <a:pPr marL="0" indent="0"/>
            <a:endParaRPr lang="en-GB" b="0" dirty="0" smtClean="0"/>
          </a:p>
          <a:p>
            <a:pPr marL="0" indent="0"/>
            <a:r>
              <a:rPr lang="en-GB" b="0" dirty="0" smtClean="0"/>
              <a:t>Is Christian ‘ineffability’ the same as Buddhist ‘ineffability’?</a:t>
            </a:r>
          </a:p>
          <a:p>
            <a:pPr marL="0" indent="0"/>
            <a:endParaRPr lang="en-GB" b="0" dirty="0" smtClean="0"/>
          </a:p>
          <a:p>
            <a:pPr marL="0" indent="0"/>
            <a:r>
              <a:rPr lang="en-GB" b="0" dirty="0" smtClean="0"/>
              <a:t>If the only shared notion between religions on which Pluralism can rest is a shared agreement that we cannot fully know God, is there much to actually talk about?</a:t>
            </a:r>
          </a:p>
          <a:p>
            <a:endParaRPr lang="en-GB" dirty="0"/>
          </a:p>
        </p:txBody>
      </p:sp>
      <p:pic>
        <p:nvPicPr>
          <p:cNvPr id="5" name="Picture 4"/>
          <p:cNvPicPr/>
          <p:nvPr/>
        </p:nvPicPr>
        <p:blipFill rotWithShape="1">
          <a:blip r:embed="rId3"/>
          <a:srcRect t="7887" b="27571"/>
          <a:stretch/>
        </p:blipFill>
        <p:spPr>
          <a:xfrm>
            <a:off x="596093" y="980728"/>
            <a:ext cx="3717970" cy="4762008"/>
          </a:xfrm>
          <a:prstGeom prst="rect">
            <a:avLst/>
          </a:prstGeom>
        </p:spPr>
      </p:pic>
    </p:spTree>
    <p:extLst>
      <p:ext uri="{BB962C8B-B14F-4D97-AF65-F5344CB8AC3E}">
        <p14:creationId xmlns:p14="http://schemas.microsoft.com/office/powerpoint/2010/main" val="3436329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smtClean="0"/>
              <a:t>What are the main differences between the inclusivism of </a:t>
            </a:r>
            <a:r>
              <a:rPr lang="en-GB" b="0" dirty="0" err="1" smtClean="0"/>
              <a:t>Rahner</a:t>
            </a:r>
            <a:r>
              <a:rPr lang="en-GB" b="0" dirty="0" smtClean="0"/>
              <a:t> and Kung?</a:t>
            </a:r>
          </a:p>
          <a:p>
            <a:pPr marL="0" indent="0"/>
            <a:endParaRPr lang="en-GB" b="0" dirty="0"/>
          </a:p>
          <a:p>
            <a:pPr marL="0" indent="0"/>
            <a:r>
              <a:rPr lang="en-GB" b="0" dirty="0" smtClean="0"/>
              <a:t>Why do these differences matter?</a:t>
            </a:r>
          </a:p>
          <a:p>
            <a:pPr marL="0" indent="0"/>
            <a:endParaRPr lang="en-GB" b="0" dirty="0"/>
          </a:p>
          <a:p>
            <a:pPr marL="0" indent="0"/>
            <a:r>
              <a:rPr lang="en-GB" b="0" dirty="0" smtClean="0"/>
              <a:t>Is inclusivism always producing tension between the two desires?</a:t>
            </a:r>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b="0" dirty="0" smtClean="0"/>
              <a:t>The fourth reading questions the point of a salvation centred typology, undercuts the </a:t>
            </a:r>
            <a:r>
              <a:rPr lang="en-GB" b="0" dirty="0" err="1" smtClean="0"/>
              <a:t>christocentric</a:t>
            </a:r>
            <a:r>
              <a:rPr lang="en-GB" b="0" dirty="0" smtClean="0"/>
              <a:t> nature of that typology, and highlights the fundamental difference between religious faiths.</a:t>
            </a:r>
          </a:p>
          <a:p>
            <a:pPr marL="0" indent="0"/>
            <a:endParaRPr lang="en-GB" b="0" dirty="0"/>
          </a:p>
          <a:p>
            <a:pPr marL="0" indent="0"/>
            <a:r>
              <a:rPr lang="en-GB" b="0" dirty="0" smtClean="0"/>
              <a:t>If religious faiths fundamentally disagree, does this undercut inclusivism? Pluralism?</a:t>
            </a:r>
            <a:endParaRPr lang="en-GB" b="0" dirty="0"/>
          </a:p>
        </p:txBody>
      </p:sp>
      <p:sp>
        <p:nvSpPr>
          <p:cNvPr id="4" name="Title 3"/>
          <p:cNvSpPr>
            <a:spLocks noGrp="1"/>
          </p:cNvSpPr>
          <p:nvPr>
            <p:ph type="title"/>
          </p:nvPr>
        </p:nvSpPr>
        <p:spPr/>
        <p:txBody>
          <a:bodyPr/>
          <a:lstStyle/>
          <a:p>
            <a:r>
              <a:rPr lang="en-GB" dirty="0" smtClean="0"/>
              <a:t>Questions</a:t>
            </a:r>
            <a:endParaRPr lang="en-GB" dirty="0"/>
          </a:p>
        </p:txBody>
      </p:sp>
    </p:spTree>
    <p:extLst>
      <p:ext uri="{BB962C8B-B14F-4D97-AF65-F5344CB8AC3E}">
        <p14:creationId xmlns:p14="http://schemas.microsoft.com/office/powerpoint/2010/main" val="42675742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a:t>
            </a:r>
            <a:endParaRPr lang="en-GB" sz="4000"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477605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Rot="1" noChangeArrowheads="1"/>
          </p:cNvSpPr>
          <p:nvPr>
            <p:ph type="title"/>
          </p:nvPr>
        </p:nvSpPr>
        <p:spPr/>
        <p:txBody>
          <a:bodyPr/>
          <a:lstStyle/>
          <a:p>
            <a:pPr eaLnBrk="1" hangingPunct="1"/>
            <a:r>
              <a:rPr lang="en-US" altLang="en-US" dirty="0" smtClean="0"/>
              <a:t>Exclusivism </a:t>
            </a:r>
          </a:p>
        </p:txBody>
      </p:sp>
      <p:sp>
        <p:nvSpPr>
          <p:cNvPr id="17411" name="Rectangle 3"/>
          <p:cNvSpPr>
            <a:spLocks noGrp="1" noRot="1" noChangeArrowheads="1"/>
          </p:cNvSpPr>
          <p:nvPr>
            <p:ph idx="1"/>
          </p:nvPr>
        </p:nvSpPr>
        <p:spPr/>
        <p:txBody>
          <a:bodyPr>
            <a:noAutofit/>
          </a:bodyPr>
          <a:lstStyle/>
          <a:p>
            <a:pPr marL="0" indent="0" eaLnBrk="1" hangingPunct="1"/>
            <a:r>
              <a:rPr lang="en-GB" altLang="en-US" b="0" dirty="0" smtClean="0"/>
              <a:t>Exponents of exclusivism would argue that only one tradition can lead to salvation. </a:t>
            </a:r>
          </a:p>
          <a:p>
            <a:pPr marL="0" indent="0" eaLnBrk="1" hangingPunct="1"/>
            <a:r>
              <a:rPr lang="en-GB" altLang="en-US" b="0" dirty="0" smtClean="0"/>
              <a:t>You must adhere to, and practice, this one tradition in order to attain salvation. </a:t>
            </a:r>
          </a:p>
          <a:p>
            <a:pPr marL="0" indent="0" eaLnBrk="1" hangingPunct="1"/>
            <a:endParaRPr lang="en-GB" altLang="en-US" b="0" dirty="0" smtClean="0"/>
          </a:p>
          <a:p>
            <a:pPr marL="0" indent="0" eaLnBrk="1" hangingPunct="1"/>
            <a:r>
              <a:rPr lang="en-GB" altLang="en-US" b="0" dirty="0" smtClean="0"/>
              <a:t>Within Christianity the exclusivist position would state that only those who have heard Christ's teaching and who have received Christ's grace will be eligible for salvation. </a:t>
            </a:r>
          </a:p>
          <a:p>
            <a:pPr marL="0" indent="0" eaLnBrk="1" hangingPunct="1"/>
            <a:endParaRPr lang="en-GB" altLang="en-US" b="0" dirty="0" smtClean="0"/>
          </a:p>
          <a:p>
            <a:pPr marL="0" indent="0" eaLnBrk="1" hangingPunct="1"/>
            <a:r>
              <a:rPr lang="en-GB" altLang="en-US" b="0" dirty="0" smtClean="0"/>
              <a:t>Exponents of the exclusivist position might quote the words of Acts 4:12: “Salvation is to be found through Jesus alone; for there is no one else in the world, whose name God has given to men, by whom we can be saved.” Or they might quote the words of Jesus in John 14:6: “I am the way, the truth and the life; No one comes to the Father but through me.”</a:t>
            </a:r>
            <a:endParaRPr lang="en-US" altLang="en-US" b="0" dirty="0" smtClean="0"/>
          </a:p>
        </p:txBody>
      </p:sp>
    </p:spTree>
    <p:extLst>
      <p:ext uri="{BB962C8B-B14F-4D97-AF65-F5344CB8AC3E}">
        <p14:creationId xmlns:p14="http://schemas.microsoft.com/office/powerpoint/2010/main" val="39182023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Furthermore, there are plenty of texts in the New Testament which affirm that ultimately humans will be judged. </a:t>
            </a:r>
            <a:endParaRPr lang="en-GB" b="0" dirty="0" smtClean="0"/>
          </a:p>
          <a:p>
            <a:pPr marL="0" indent="0"/>
            <a:endParaRPr lang="en-GB" b="0" dirty="0"/>
          </a:p>
          <a:p>
            <a:pPr marL="0" indent="0"/>
            <a:r>
              <a:rPr lang="en-GB" b="0" dirty="0" smtClean="0"/>
              <a:t>Hebrews </a:t>
            </a:r>
            <a:r>
              <a:rPr lang="en-GB" b="0" dirty="0"/>
              <a:t>9:27 states: “It is appointed unto men once to die and after this the judgement.” </a:t>
            </a:r>
            <a:endParaRPr lang="en-GB" b="0" dirty="0" smtClean="0"/>
          </a:p>
          <a:p>
            <a:pPr marL="0" indent="0"/>
            <a:r>
              <a:rPr lang="en-GB" b="0" dirty="0" smtClean="0"/>
              <a:t>There </a:t>
            </a:r>
            <a:r>
              <a:rPr lang="en-GB" b="0" dirty="0"/>
              <a:t>is no reference here to a second chance after death.  </a:t>
            </a:r>
          </a:p>
          <a:p>
            <a:pPr marL="0" indent="0"/>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b="0" dirty="0"/>
              <a:t>Moreover, if you allow an inclusivist position you compromise the imperative for preaching and for good living. </a:t>
            </a:r>
            <a:r>
              <a:rPr lang="en-GB" b="0" dirty="0" smtClean="0"/>
              <a:t>If </a:t>
            </a:r>
            <a:r>
              <a:rPr lang="en-GB" b="0" dirty="0"/>
              <a:t>believers believe that salvation is accessible to them outside of a particular religious tradition then they might be less inclined to preach that tradition to the non-believer.   </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2679473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b="0" dirty="0"/>
              <a:t>There is too much ambiguity in inclusivism. There are certain key questions which an inclusivist position fails to address. </a:t>
            </a:r>
          </a:p>
        </p:txBody>
      </p:sp>
      <p:sp>
        <p:nvSpPr>
          <p:cNvPr id="3" name="Content Placeholder 2"/>
          <p:cNvSpPr>
            <a:spLocks noGrp="1"/>
          </p:cNvSpPr>
          <p:nvPr>
            <p:ph sz="half" idx="2"/>
          </p:nvPr>
        </p:nvSpPr>
        <p:spPr/>
        <p:txBody>
          <a:bodyPr>
            <a:normAutofit fontScale="70000" lnSpcReduction="20000"/>
          </a:bodyPr>
          <a:lstStyle/>
          <a:p>
            <a:pPr marL="0" indent="0"/>
            <a:r>
              <a:rPr lang="en-GB" b="0" dirty="0"/>
              <a:t>How does a religion become a vehicle for salvation? </a:t>
            </a:r>
            <a:endParaRPr lang="en-GB" b="0" dirty="0" smtClean="0"/>
          </a:p>
          <a:p>
            <a:pPr marL="0" indent="0"/>
            <a:endParaRPr lang="en-GB" b="0" dirty="0" smtClean="0"/>
          </a:p>
          <a:p>
            <a:pPr marL="0" indent="0"/>
            <a:r>
              <a:rPr lang="en-GB" b="0" dirty="0" smtClean="0"/>
              <a:t>What </a:t>
            </a:r>
            <a:r>
              <a:rPr lang="en-GB" b="0" dirty="0"/>
              <a:t>determines which religion will become a vehicle for salvation? </a:t>
            </a:r>
            <a:endParaRPr lang="en-GB" b="0" dirty="0" smtClean="0"/>
          </a:p>
          <a:p>
            <a:pPr marL="0" indent="0"/>
            <a:endParaRPr lang="en-GB" b="0" dirty="0" smtClean="0"/>
          </a:p>
          <a:p>
            <a:pPr marL="0" indent="0"/>
            <a:r>
              <a:rPr lang="en-GB" b="0" dirty="0" smtClean="0"/>
              <a:t>How </a:t>
            </a:r>
            <a:r>
              <a:rPr lang="en-GB" b="0" dirty="0"/>
              <a:t>do we know that someone in one religious tradition might be disposed to believe another religious tradition if they heard the teaching of that </a:t>
            </a:r>
            <a:r>
              <a:rPr lang="en-GB" b="0" dirty="0" smtClean="0"/>
              <a:t>tradition</a:t>
            </a:r>
            <a:r>
              <a:rPr lang="en-GB" b="0" dirty="0"/>
              <a:t>?</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31505193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altLang="en-US" b="0" dirty="0"/>
              <a:t>A further argument is that in some ways religious inclusivism is insulting to other religious </a:t>
            </a:r>
            <a:r>
              <a:rPr lang="en-GB" altLang="en-US" b="0" dirty="0" smtClean="0"/>
              <a:t>traditions</a:t>
            </a:r>
            <a:r>
              <a:rPr lang="en-GB" altLang="en-US" b="0" dirty="0"/>
              <a:t> </a:t>
            </a:r>
            <a:r>
              <a:rPr lang="en-GB" altLang="en-US" b="0" dirty="0" smtClean="0"/>
              <a:t>e.g. Karl </a:t>
            </a:r>
            <a:r>
              <a:rPr lang="en-GB" altLang="en-US" b="0" dirty="0" err="1" smtClean="0"/>
              <a:t>Rahner</a:t>
            </a:r>
            <a:endParaRPr lang="en-GB" altLang="en-US" b="0" dirty="0" smtClean="0"/>
          </a:p>
          <a:p>
            <a:pPr marL="0" indent="0"/>
            <a:endParaRPr lang="en-GB" altLang="en-US" b="0" dirty="0"/>
          </a:p>
          <a:p>
            <a:pPr marL="0" indent="0"/>
            <a:r>
              <a:rPr lang="en-GB" altLang="en-US" b="0" dirty="0"/>
              <a:t>Many adherents of other traditions such as Islam or Hinduism might feel insulted by being described as an “anonymous Christian.”   </a:t>
            </a:r>
          </a:p>
          <a:p>
            <a:pPr marL="0" indent="0"/>
            <a:endParaRPr lang="en-GB" b="0"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Furthermore, some traditions openly deny the basic theology of other traditions.</a:t>
            </a:r>
          </a:p>
          <a:p>
            <a:pPr marL="0" indent="0"/>
            <a:r>
              <a:rPr lang="en-GB" altLang="en-US" b="0" dirty="0"/>
              <a:t>Islam, for example for example, denies the divinity of Christ and the need for the atonement. How can Muslims be depicted as “anonymous Christians” when their very beliefs are opposed to the foundational doctrines of Christianity.</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17166501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altLang="en-US" b="0" dirty="0"/>
              <a:t>Within the Islamic tradition it would be said that only those who recognise that Muhammad is the final prophet of God and who endeavour to follow the teaching of the Qur'an and the Hadith will be able to enter paradise. </a:t>
            </a:r>
            <a:endParaRPr lang="en-GB" altLang="en-US" b="0" dirty="0" smtClean="0"/>
          </a:p>
          <a:p>
            <a:pPr marL="0" indent="0"/>
            <a:r>
              <a:rPr lang="en-GB" altLang="en-US" b="0" dirty="0" smtClean="0"/>
              <a:t>The </a:t>
            </a:r>
            <a:r>
              <a:rPr lang="en-GB" altLang="en-US" b="0" dirty="0" err="1"/>
              <a:t>soteriologies</a:t>
            </a:r>
            <a:r>
              <a:rPr lang="en-GB" altLang="en-US" b="0" dirty="0"/>
              <a:t> of other traditions are so different from the correct one that it is inconceivable that salvation can be mediated through these traditions.   </a:t>
            </a:r>
          </a:p>
          <a:p>
            <a:pPr marL="0" indent="0"/>
            <a:endParaRPr lang="en-GB" b="0"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83968" y="1052736"/>
            <a:ext cx="4680520" cy="3312368"/>
          </a:xfrm>
        </p:spPr>
      </p:pic>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29626511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62500" lnSpcReduction="20000"/>
          </a:bodyPr>
          <a:lstStyle/>
          <a:p>
            <a:pPr marL="0" indent="0"/>
            <a:r>
              <a:rPr lang="en-GB" altLang="en-US" b="0" dirty="0"/>
              <a:t>The location of other religious traditions within an inclusivist paradigm can lead to the misrepresentation of other traditions. </a:t>
            </a:r>
            <a:endParaRPr lang="en-GB" altLang="en-US" b="0" dirty="0" smtClean="0"/>
          </a:p>
          <a:p>
            <a:pPr marL="0" indent="0"/>
            <a:endParaRPr lang="en-GB" altLang="en-US" b="0" dirty="0"/>
          </a:p>
          <a:p>
            <a:pPr marL="0" indent="0"/>
            <a:r>
              <a:rPr lang="en-GB" altLang="en-US" b="0" dirty="0" smtClean="0"/>
              <a:t>It encourages </a:t>
            </a:r>
            <a:r>
              <a:rPr lang="en-GB" altLang="en-US" b="0" dirty="0"/>
              <a:t>the interpretation of the beliefs of one tradition through the theology of another tradition.   </a:t>
            </a:r>
          </a:p>
          <a:p>
            <a:pPr marL="0" indent="0"/>
            <a:endParaRPr lang="en-GB" b="0" dirty="0"/>
          </a:p>
        </p:txBody>
      </p:sp>
      <p:sp>
        <p:nvSpPr>
          <p:cNvPr id="3" name="Content Placeholder 2"/>
          <p:cNvSpPr>
            <a:spLocks noGrp="1"/>
          </p:cNvSpPr>
          <p:nvPr>
            <p:ph sz="half" idx="2"/>
          </p:nvPr>
        </p:nvSpPr>
        <p:spPr/>
        <p:txBody>
          <a:bodyPr>
            <a:normAutofit fontScale="62500" lnSpcReduction="20000"/>
          </a:bodyPr>
          <a:lstStyle/>
          <a:p>
            <a:pPr marL="0" indent="0"/>
            <a:r>
              <a:rPr lang="en-GB" altLang="en-US" b="0" dirty="0"/>
              <a:t>Finally, it might be argued that all religious traditions are necessarily exclusive. </a:t>
            </a:r>
            <a:endParaRPr lang="en-GB" altLang="en-US" b="0" dirty="0" smtClean="0"/>
          </a:p>
          <a:p>
            <a:pPr marL="0" indent="0"/>
            <a:endParaRPr lang="en-GB" altLang="en-US" b="0" dirty="0"/>
          </a:p>
          <a:p>
            <a:pPr marL="0" indent="0"/>
            <a:r>
              <a:rPr lang="en-GB" altLang="en-US" b="0" dirty="0" smtClean="0"/>
              <a:t>All </a:t>
            </a:r>
            <a:r>
              <a:rPr lang="en-GB" altLang="en-US" b="0" dirty="0"/>
              <a:t>religious traditions are founded on particular beliefs, which are true. You cannot accommodate the truth claims of a particular tradition with those of another tradition. </a:t>
            </a:r>
            <a:endParaRPr lang="en-GB" altLang="en-US" b="0" dirty="0" smtClean="0"/>
          </a:p>
          <a:p>
            <a:pPr marL="0" indent="0"/>
            <a:endParaRPr lang="en-GB" altLang="en-US" b="0" dirty="0"/>
          </a:p>
          <a:p>
            <a:pPr marL="0" indent="0"/>
            <a:r>
              <a:rPr lang="en-GB" altLang="en-US" b="0" dirty="0" smtClean="0"/>
              <a:t>What </a:t>
            </a:r>
            <a:r>
              <a:rPr lang="en-GB" altLang="en-US" b="0" dirty="0"/>
              <a:t>you have are competing truth claims. </a:t>
            </a:r>
          </a:p>
          <a:p>
            <a:pPr marL="0" indent="0"/>
            <a:endParaRPr lang="en-GB" b="0" dirty="0"/>
          </a:p>
        </p:txBody>
      </p:sp>
      <p:sp>
        <p:nvSpPr>
          <p:cNvPr id="4" name="Title 3"/>
          <p:cNvSpPr>
            <a:spLocks noGrp="1"/>
          </p:cNvSpPr>
          <p:nvPr>
            <p:ph type="title"/>
          </p:nvPr>
        </p:nvSpPr>
        <p:spPr/>
        <p:txBody>
          <a:bodyPr/>
          <a:lstStyle/>
          <a:p>
            <a:r>
              <a:rPr lang="en-GB" dirty="0" smtClean="0"/>
              <a:t>Exclusivism</a:t>
            </a:r>
            <a:endParaRPr lang="en-GB" dirty="0"/>
          </a:p>
        </p:txBody>
      </p:sp>
    </p:spTree>
    <p:extLst>
      <p:ext uri="{BB962C8B-B14F-4D97-AF65-F5344CB8AC3E}">
        <p14:creationId xmlns:p14="http://schemas.microsoft.com/office/powerpoint/2010/main" val="33171177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a:t>
            </a:r>
            <a:endParaRPr lang="en-GB" sz="4000" dirty="0"/>
          </a:p>
        </p:txBody>
      </p:sp>
      <p:sp>
        <p:nvSpPr>
          <p:cNvPr id="3" name="Content Placeholder 2"/>
          <p:cNvSpPr>
            <a:spLocks noGrp="1"/>
          </p:cNvSpPr>
          <p:nvPr>
            <p:ph idx="1"/>
          </p:nvPr>
        </p:nvSpPr>
        <p:spPr/>
        <p:txBody>
          <a:bodyPr>
            <a:normAutofit fontScale="47500" lnSpcReduction="20000"/>
          </a:bodyPr>
          <a:lstStyle/>
          <a:p>
            <a:pPr marL="0" indent="0"/>
            <a:r>
              <a:rPr lang="en-GB" b="0" dirty="0" smtClean="0"/>
              <a:t>Exclusivism is generally based on scriptural exegesis and arguments from tradition.</a:t>
            </a:r>
          </a:p>
          <a:p>
            <a:pPr marL="0" indent="0"/>
            <a:endParaRPr lang="en-GB" b="0" dirty="0"/>
          </a:p>
          <a:p>
            <a:pPr marL="0" indent="0"/>
            <a:r>
              <a:rPr lang="en-GB" b="0" dirty="0" smtClean="0"/>
              <a:t>It generally critiques inclusivism and pluralism for misrepresentation, both of Christianity and of other religions.</a:t>
            </a:r>
          </a:p>
          <a:p>
            <a:pPr marL="0" indent="0"/>
            <a:endParaRPr lang="en-GB" b="0" dirty="0"/>
          </a:p>
          <a:p>
            <a:pPr marL="0" indent="0"/>
            <a:r>
              <a:rPr lang="en-GB" b="0" dirty="0" smtClean="0"/>
              <a:t>Exclusivism gets a bad rap / reputation, but it has nothing to do with how people of other faiths are treated.</a:t>
            </a:r>
          </a:p>
          <a:p>
            <a:pPr marL="0" indent="0"/>
            <a:endParaRPr lang="en-GB" b="0" dirty="0"/>
          </a:p>
          <a:p>
            <a:pPr marL="0" indent="0"/>
            <a:r>
              <a:rPr lang="en-GB" b="0" dirty="0" smtClean="0"/>
              <a:t>Exclusivism is a position that deals with truth</a:t>
            </a:r>
            <a:endParaRPr lang="en-GB"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6069621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Hard vs. Soft</a:t>
            </a:r>
            <a:endParaRPr lang="en-GB" sz="4000" dirty="0"/>
          </a:p>
        </p:txBody>
      </p:sp>
      <p:sp>
        <p:nvSpPr>
          <p:cNvPr id="3" name="Text Placeholder 2"/>
          <p:cNvSpPr>
            <a:spLocks noGrp="1"/>
          </p:cNvSpPr>
          <p:nvPr>
            <p:ph type="body" idx="1"/>
          </p:nvPr>
        </p:nvSpPr>
        <p:spPr/>
        <p:txBody>
          <a:bodyPr/>
          <a:lstStyle/>
          <a:p>
            <a:r>
              <a:rPr lang="en-GB" dirty="0" smtClean="0"/>
              <a:t>The boiled egg of the theology of religion</a:t>
            </a:r>
            <a:endParaRPr lang="en-GB" dirty="0"/>
          </a:p>
        </p:txBody>
      </p:sp>
    </p:spTree>
    <p:extLst>
      <p:ext uri="{BB962C8B-B14F-4D97-AF65-F5344CB8AC3E}">
        <p14:creationId xmlns:p14="http://schemas.microsoft.com/office/powerpoint/2010/main" val="14449282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a:t>Sometimes a distinction is made between “hard” exclusivism and “soft” exclusivism.  </a:t>
            </a:r>
            <a:endParaRPr lang="en-GB" b="0" dirty="0" smtClean="0"/>
          </a:p>
          <a:p>
            <a:pPr marL="0" indent="0"/>
            <a:endParaRPr lang="en-GB" b="0" dirty="0"/>
          </a:p>
          <a:p>
            <a:pPr marL="0" indent="0"/>
            <a:r>
              <a:rPr lang="en-GB" b="0" dirty="0"/>
              <a:t>“Hard” exclusivism has the following elements: to be saved you have to have heard and responded with faith and repentance to Christ's teaching. </a:t>
            </a:r>
          </a:p>
          <a:p>
            <a:pPr marL="0" indent="0"/>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“Soft” exclusivism contains the following features: to be saved you either have to have heard and responded with faith and repentance to Christ's teaching in this life or the next life.</a:t>
            </a:r>
          </a:p>
          <a:p>
            <a:pPr marL="0" indent="0"/>
            <a:endParaRPr lang="en-GB" b="0" dirty="0"/>
          </a:p>
        </p:txBody>
      </p:sp>
      <p:sp>
        <p:nvSpPr>
          <p:cNvPr id="4" name="Title 3"/>
          <p:cNvSpPr>
            <a:spLocks noGrp="1"/>
          </p:cNvSpPr>
          <p:nvPr>
            <p:ph type="title"/>
          </p:nvPr>
        </p:nvSpPr>
        <p:spPr/>
        <p:txBody>
          <a:bodyPr/>
          <a:lstStyle/>
          <a:p>
            <a:r>
              <a:rPr lang="en-GB" dirty="0" smtClean="0"/>
              <a:t>Hard vs. Soft</a:t>
            </a:r>
            <a:endParaRPr lang="en-GB" dirty="0"/>
          </a:p>
        </p:txBody>
      </p:sp>
    </p:spTree>
    <p:extLst>
      <p:ext uri="{BB962C8B-B14F-4D97-AF65-F5344CB8AC3E}">
        <p14:creationId xmlns:p14="http://schemas.microsoft.com/office/powerpoint/2010/main" val="20464193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smtClean="0"/>
              <a:t>Soft </a:t>
            </a:r>
            <a:r>
              <a:rPr lang="en-GB" b="0" dirty="0"/>
              <a:t>exclusivism can drift quite close to a harder form of inclusivism</a:t>
            </a:r>
            <a:r>
              <a:rPr lang="en-GB" b="0" dirty="0" smtClean="0"/>
              <a:t>.</a:t>
            </a:r>
          </a:p>
          <a:p>
            <a:pPr marL="0" indent="0"/>
            <a:endParaRPr lang="en-GB" b="0" dirty="0"/>
          </a:p>
          <a:p>
            <a:pPr marL="0" indent="0"/>
            <a:r>
              <a:rPr lang="en-GB" b="0" dirty="0"/>
              <a:t>The main difference between soft exclusivism and hard inclusivism is the question of whether alternative religions can contain some good / revelatory truth or whether they do not.</a:t>
            </a:r>
          </a:p>
          <a:p>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355976" y="1268760"/>
            <a:ext cx="4340922" cy="2440362"/>
          </a:xfrm>
        </p:spPr>
      </p:pic>
      <p:sp>
        <p:nvSpPr>
          <p:cNvPr id="4" name="Title 3"/>
          <p:cNvSpPr>
            <a:spLocks noGrp="1"/>
          </p:cNvSpPr>
          <p:nvPr>
            <p:ph type="title"/>
          </p:nvPr>
        </p:nvSpPr>
        <p:spPr/>
        <p:txBody>
          <a:bodyPr/>
          <a:lstStyle/>
          <a:p>
            <a:r>
              <a:rPr lang="en-GB" dirty="0" smtClean="0"/>
              <a:t>Hard vs. Soft</a:t>
            </a:r>
            <a:endParaRPr lang="en-GB" dirty="0"/>
          </a:p>
        </p:txBody>
      </p:sp>
    </p:spTree>
    <p:extLst>
      <p:ext uri="{BB962C8B-B14F-4D97-AF65-F5344CB8AC3E}">
        <p14:creationId xmlns:p14="http://schemas.microsoft.com/office/powerpoint/2010/main" val="386759158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b="0" dirty="0"/>
              <a:t>Soft Exclusivists would tend to say that alternative religions do NOT contain revelatory truth, and that </a:t>
            </a:r>
            <a:r>
              <a:rPr lang="en-GB" b="0" dirty="0" smtClean="0"/>
              <a:t>the </a:t>
            </a:r>
            <a:r>
              <a:rPr lang="en-GB" b="0" dirty="0"/>
              <a:t>only point of possible salvation for non-Christians is through hearing and responding with faith and repentance to Christ's teaching </a:t>
            </a:r>
            <a:r>
              <a:rPr lang="en-GB" b="0" dirty="0" smtClean="0"/>
              <a:t>in/after </a:t>
            </a:r>
            <a:r>
              <a:rPr lang="en-GB" b="0" dirty="0"/>
              <a:t>this life.</a:t>
            </a:r>
          </a:p>
          <a:p>
            <a:pPr marL="0" indent="0"/>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b="0" dirty="0"/>
              <a:t>Hard </a:t>
            </a:r>
            <a:r>
              <a:rPr lang="en-GB" b="0" dirty="0" err="1"/>
              <a:t>Inclusivists</a:t>
            </a:r>
            <a:r>
              <a:rPr lang="en-GB" b="0" dirty="0"/>
              <a:t> would tend to say that alternative religions DO contain revelatory truth, but that this has to be completed through hearing and responding with faith and repentance to Christ's teaching after this life.</a:t>
            </a:r>
          </a:p>
          <a:p>
            <a:pPr marL="0" indent="0"/>
            <a:endParaRPr lang="en-GB" b="0" dirty="0"/>
          </a:p>
        </p:txBody>
      </p:sp>
      <p:sp>
        <p:nvSpPr>
          <p:cNvPr id="4" name="Title 3"/>
          <p:cNvSpPr>
            <a:spLocks noGrp="1"/>
          </p:cNvSpPr>
          <p:nvPr>
            <p:ph type="title"/>
          </p:nvPr>
        </p:nvSpPr>
        <p:spPr/>
        <p:txBody>
          <a:bodyPr/>
          <a:lstStyle/>
          <a:p>
            <a:r>
              <a:rPr lang="en-GB" dirty="0"/>
              <a:t>Hard vs. Soft</a:t>
            </a:r>
          </a:p>
        </p:txBody>
      </p:sp>
    </p:spTree>
    <p:extLst>
      <p:ext uri="{BB962C8B-B14F-4D97-AF65-F5344CB8AC3E}">
        <p14:creationId xmlns:p14="http://schemas.microsoft.com/office/powerpoint/2010/main" val="42507771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a:bodyPr>
          <a:lstStyle/>
          <a:p>
            <a:pPr marL="0" indent="0"/>
            <a:r>
              <a:rPr lang="en-GB" sz="2000" b="0" dirty="0" smtClean="0"/>
              <a:t>This distinction is important for the valuation of other religions within this world and also for the concomitant questions that flow from whichever position is adopted</a:t>
            </a:r>
            <a:endParaRPr lang="en-GB" sz="2000" b="0" dirty="0"/>
          </a:p>
        </p:txBody>
      </p:sp>
      <p:sp>
        <p:nvSpPr>
          <p:cNvPr id="3" name="Content Placeholder 2"/>
          <p:cNvSpPr>
            <a:spLocks noGrp="1"/>
          </p:cNvSpPr>
          <p:nvPr>
            <p:ph sz="half" idx="2"/>
          </p:nvPr>
        </p:nvSpPr>
        <p:spPr/>
        <p:txBody>
          <a:bodyPr>
            <a:normAutofit/>
          </a:bodyPr>
          <a:lstStyle/>
          <a:p>
            <a:pPr marL="0" indent="0"/>
            <a:r>
              <a:rPr lang="en-GB" sz="2000" b="0" dirty="0" smtClean="0"/>
              <a:t>The very fact we sometimes struggle to make these distinctions highlights the breakdown of the typology – it fails to clearly or coherently deal with marginality between its tri-partite structure</a:t>
            </a:r>
            <a:endParaRPr lang="en-GB" sz="2000" b="0" dirty="0"/>
          </a:p>
        </p:txBody>
      </p:sp>
      <p:sp>
        <p:nvSpPr>
          <p:cNvPr id="4" name="Title 3"/>
          <p:cNvSpPr>
            <a:spLocks noGrp="1"/>
          </p:cNvSpPr>
          <p:nvPr>
            <p:ph type="title"/>
          </p:nvPr>
        </p:nvSpPr>
        <p:spPr/>
        <p:txBody>
          <a:bodyPr/>
          <a:lstStyle/>
          <a:p>
            <a:r>
              <a:rPr lang="en-GB" dirty="0" smtClean="0"/>
              <a:t>Hard vs. Soft	</a:t>
            </a:r>
            <a:endParaRPr lang="en-GB" dirty="0"/>
          </a:p>
        </p:txBody>
      </p:sp>
    </p:spTree>
    <p:extLst>
      <p:ext uri="{BB962C8B-B14F-4D97-AF65-F5344CB8AC3E}">
        <p14:creationId xmlns:p14="http://schemas.microsoft.com/office/powerpoint/2010/main" val="14554021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Exclusivists</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4954133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Barth</a:t>
            </a:r>
            <a:endParaRPr lang="en-GB" dirty="0"/>
          </a:p>
        </p:txBody>
      </p:sp>
      <p:sp>
        <p:nvSpPr>
          <p:cNvPr id="3" name="Content Placeholder 2"/>
          <p:cNvSpPr>
            <a:spLocks noGrp="1"/>
          </p:cNvSpPr>
          <p:nvPr>
            <p:ph sz="half" idx="1"/>
          </p:nvPr>
        </p:nvSpPr>
        <p:spPr>
          <a:xfrm>
            <a:off x="827584" y="980728"/>
            <a:ext cx="3456384" cy="3712464"/>
          </a:xfrm>
        </p:spPr>
        <p:txBody>
          <a:bodyPr>
            <a:noAutofit/>
          </a:bodyPr>
          <a:lstStyle/>
          <a:p>
            <a:pPr marL="0" indent="0"/>
            <a:r>
              <a:rPr lang="en-GB" sz="1800" b="0" dirty="0"/>
              <a:t>Karl Barth is arguably the most important Protestant theologian of the twentieth century. </a:t>
            </a:r>
            <a:endParaRPr lang="en-GB" sz="1800" b="0" dirty="0" smtClean="0"/>
          </a:p>
          <a:p>
            <a:pPr marL="0" indent="0"/>
            <a:r>
              <a:rPr lang="en-GB" sz="1800" b="0" dirty="0" smtClean="0"/>
              <a:t>Barth's </a:t>
            </a:r>
            <a:r>
              <a:rPr lang="en-GB" sz="1800" b="0" dirty="0"/>
              <a:t>theology has generally been regarded as exclusivist. </a:t>
            </a:r>
            <a:endParaRPr lang="en-GB" sz="1800" b="0" dirty="0" smtClean="0"/>
          </a:p>
          <a:p>
            <a:pPr marL="0" indent="0"/>
            <a:r>
              <a:rPr lang="en-GB" sz="1800" b="0" dirty="0" smtClean="0"/>
              <a:t>For </a:t>
            </a:r>
            <a:r>
              <a:rPr lang="en-GB" sz="1800" b="0" dirty="0"/>
              <a:t>Barth Jesus is the self-revelation of God, and it is through Jesus, scripture and the message of the church that God is known. Jesus alone has overcome the condition of bifurcation between God and humanity.   </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836712"/>
            <a:ext cx="3470720" cy="3838606"/>
          </a:xfrm>
        </p:spPr>
      </p:pic>
    </p:spTree>
    <p:extLst>
      <p:ext uri="{BB962C8B-B14F-4D97-AF65-F5344CB8AC3E}">
        <p14:creationId xmlns:p14="http://schemas.microsoft.com/office/powerpoint/2010/main" val="1689555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Brunner</a:t>
            </a:r>
            <a:endParaRPr lang="en-GB" dirty="0"/>
          </a:p>
        </p:txBody>
      </p:sp>
      <p:sp>
        <p:nvSpPr>
          <p:cNvPr id="3" name="Content Placeholder 2"/>
          <p:cNvSpPr>
            <a:spLocks noGrp="1"/>
          </p:cNvSpPr>
          <p:nvPr>
            <p:ph sz="half" idx="1"/>
          </p:nvPr>
        </p:nvSpPr>
        <p:spPr/>
        <p:txBody>
          <a:bodyPr>
            <a:normAutofit fontScale="92500" lnSpcReduction="10000"/>
          </a:bodyPr>
          <a:lstStyle/>
          <a:p>
            <a:pPr marL="0" indent="0"/>
            <a:r>
              <a:rPr lang="en-GB" sz="2400" b="0" dirty="0"/>
              <a:t>Emil Brunner shared Barth’s </a:t>
            </a:r>
            <a:r>
              <a:rPr lang="en-GB" sz="2400" b="0" dirty="0" smtClean="0"/>
              <a:t>outlook on this matter, though not on very much else.</a:t>
            </a:r>
          </a:p>
          <a:p>
            <a:pPr marL="0" indent="0"/>
            <a:r>
              <a:rPr lang="en-GB" sz="2400" b="0" dirty="0" smtClean="0"/>
              <a:t>  </a:t>
            </a:r>
          </a:p>
          <a:p>
            <a:pPr marL="0" indent="0"/>
            <a:r>
              <a:rPr lang="en-GB" sz="2400" b="0" dirty="0" smtClean="0"/>
              <a:t>He </a:t>
            </a:r>
            <a:r>
              <a:rPr lang="en-GB" sz="2400" b="0" dirty="0"/>
              <a:t>regarded other religions as containing elements of the holy but </a:t>
            </a:r>
            <a:r>
              <a:rPr lang="en-GB" sz="2400" b="0" dirty="0" smtClean="0"/>
              <a:t>also as </a:t>
            </a:r>
            <a:r>
              <a:rPr lang="en-GB" sz="2400" b="0" dirty="0"/>
              <a:t>mere stammering words compared to the truths of Christianity.</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836712"/>
            <a:ext cx="2486141" cy="3711203"/>
          </a:xfrm>
        </p:spPr>
      </p:pic>
    </p:spTree>
    <p:extLst>
      <p:ext uri="{BB962C8B-B14F-4D97-AF65-F5344CB8AC3E}">
        <p14:creationId xmlns:p14="http://schemas.microsoft.com/office/powerpoint/2010/main" val="27475143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Kraemer</a:t>
            </a:r>
            <a:endParaRPr lang="en-GB" dirty="0"/>
          </a:p>
        </p:txBody>
      </p:sp>
      <p:sp>
        <p:nvSpPr>
          <p:cNvPr id="3" name="Content Placeholder 2"/>
          <p:cNvSpPr>
            <a:spLocks noGrp="1"/>
          </p:cNvSpPr>
          <p:nvPr>
            <p:ph sz="half" idx="1"/>
          </p:nvPr>
        </p:nvSpPr>
        <p:spPr>
          <a:xfrm>
            <a:off x="899592" y="980728"/>
            <a:ext cx="3200400" cy="3712464"/>
          </a:xfrm>
        </p:spPr>
        <p:txBody>
          <a:bodyPr>
            <a:normAutofit fontScale="55000" lnSpcReduction="20000"/>
          </a:bodyPr>
          <a:lstStyle/>
          <a:p>
            <a:pPr marL="0" indent="0"/>
            <a:r>
              <a:rPr lang="en-GB" b="0" dirty="0"/>
              <a:t>The theology of Barth and Emil Brunner had a major influence on the Dutch theologian, Hendrik Kraemer (1888-1965). </a:t>
            </a:r>
            <a:endParaRPr lang="en-GB" b="0" dirty="0" smtClean="0"/>
          </a:p>
          <a:p>
            <a:pPr marL="0" indent="0"/>
            <a:r>
              <a:rPr lang="en-GB" b="0" dirty="0" smtClean="0"/>
              <a:t>Kramer's </a:t>
            </a:r>
            <a:r>
              <a:rPr lang="en-GB" b="0" dirty="0"/>
              <a:t>ideas were presented in his book </a:t>
            </a:r>
            <a:r>
              <a:rPr lang="en-GB" b="0" i="1" dirty="0"/>
              <a:t>The Christian Message in a Non-Christian </a:t>
            </a:r>
            <a:r>
              <a:rPr lang="en-GB" b="0" i="1" dirty="0" smtClean="0"/>
              <a:t>World</a:t>
            </a:r>
            <a:r>
              <a:rPr lang="en-GB" b="0" dirty="0" smtClean="0"/>
              <a:t>. Kraemer </a:t>
            </a:r>
            <a:r>
              <a:rPr lang="en-GB" b="0" dirty="0"/>
              <a:t>believed that there was a complete discontinuity between God's revelation in Christ and non-Christian religious traditions. </a:t>
            </a:r>
            <a:endParaRPr lang="en-GB" b="0" dirty="0" smtClean="0"/>
          </a:p>
          <a:p>
            <a:pPr marL="0" indent="0"/>
            <a:r>
              <a:rPr lang="en-GB" b="0" dirty="0" smtClean="0"/>
              <a:t>The incarnation</a:t>
            </a:r>
            <a:r>
              <a:rPr lang="en-GB" b="0" dirty="0"/>
              <a:t>, the death, and resurrection of Jesus were unique events and nothing in any other religious traditions could be compared to these. There is no salvation outside the Christian church.</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436096" y="764704"/>
            <a:ext cx="2705461" cy="3538512"/>
          </a:xfrm>
        </p:spPr>
      </p:pic>
    </p:spTree>
    <p:extLst>
      <p:ext uri="{BB962C8B-B14F-4D97-AF65-F5344CB8AC3E}">
        <p14:creationId xmlns:p14="http://schemas.microsoft.com/office/powerpoint/2010/main" val="18534720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Althaus</a:t>
            </a:r>
            <a:endParaRPr lang="en-GB" dirty="0"/>
          </a:p>
        </p:txBody>
      </p:sp>
      <p:sp>
        <p:nvSpPr>
          <p:cNvPr id="3" name="Content Placeholder 2"/>
          <p:cNvSpPr>
            <a:spLocks noGrp="1"/>
          </p:cNvSpPr>
          <p:nvPr>
            <p:ph sz="half" idx="1"/>
          </p:nvPr>
        </p:nvSpPr>
        <p:spPr/>
        <p:txBody>
          <a:bodyPr>
            <a:normAutofit fontScale="55000" lnSpcReduction="20000"/>
          </a:bodyPr>
          <a:lstStyle/>
          <a:p>
            <a:pPr marL="0" indent="0"/>
            <a:r>
              <a:rPr lang="en-GB" b="0" dirty="0"/>
              <a:t>The German Lutheran theologian, Paul </a:t>
            </a:r>
            <a:r>
              <a:rPr lang="en-GB" b="0" dirty="0" err="1"/>
              <a:t>Althaus</a:t>
            </a:r>
            <a:r>
              <a:rPr lang="en-GB" b="0" dirty="0"/>
              <a:t> (1888-1966) developed a slightly more moderate type of exclusivism. </a:t>
            </a:r>
            <a:endParaRPr lang="en-GB" b="0" dirty="0" smtClean="0"/>
          </a:p>
          <a:p>
            <a:pPr marL="0" indent="0"/>
            <a:r>
              <a:rPr lang="en-GB" b="0" dirty="0" err="1" smtClean="0"/>
              <a:t>Althaus</a:t>
            </a:r>
            <a:r>
              <a:rPr lang="en-GB" b="0" dirty="0" smtClean="0"/>
              <a:t> </a:t>
            </a:r>
            <a:r>
              <a:rPr lang="en-GB" b="0" dirty="0"/>
              <a:t>was prepared to accept that God could be revealed in non-Christian religious traditions. </a:t>
            </a:r>
            <a:endParaRPr lang="en-GB" b="0" dirty="0" smtClean="0"/>
          </a:p>
          <a:p>
            <a:pPr marL="0" indent="0"/>
            <a:r>
              <a:rPr lang="en-GB" b="0" dirty="0" smtClean="0"/>
              <a:t>In </a:t>
            </a:r>
            <a:r>
              <a:rPr lang="en-GB" b="0" dirty="0"/>
              <a:t>other words, it is possible to have knowledge of God through other traditions and, therefore, a general knowledge of God. </a:t>
            </a:r>
            <a:endParaRPr lang="en-GB" b="0" dirty="0" smtClean="0"/>
          </a:p>
          <a:p>
            <a:pPr marL="0" indent="0"/>
            <a:r>
              <a:rPr lang="en-GB" b="0" dirty="0" err="1" smtClean="0"/>
              <a:t>Althaus</a:t>
            </a:r>
            <a:r>
              <a:rPr lang="en-GB" b="0" dirty="0" smtClean="0"/>
              <a:t> </a:t>
            </a:r>
            <a:r>
              <a:rPr lang="en-GB" b="0" dirty="0"/>
              <a:t>believed in an original revelation (that is, a general knowledge of God); and that the various religions were manifestations of that original revelation. However, salvation is ultimately based on the transmission of the grace of Christ. </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764704"/>
            <a:ext cx="2871008" cy="3960440"/>
          </a:xfrm>
        </p:spPr>
      </p:pic>
    </p:spTree>
    <p:extLst>
      <p:ext uri="{BB962C8B-B14F-4D97-AF65-F5344CB8AC3E}">
        <p14:creationId xmlns:p14="http://schemas.microsoft.com/office/powerpoint/2010/main" val="24836138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1219200"/>
            <a:ext cx="8821738"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90287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Pluralism</a:t>
            </a:r>
            <a:endParaRPr lang="en-GB" sz="40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0541450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0000" lnSpcReduction="20000"/>
          </a:bodyPr>
          <a:lstStyle/>
          <a:p>
            <a:pPr marL="0" indent="0"/>
            <a:r>
              <a:rPr lang="en-GB" altLang="en-US" b="0" dirty="0"/>
              <a:t>All religions lead to the same ultimate </a:t>
            </a:r>
            <a:r>
              <a:rPr lang="en-GB" altLang="en-US" b="0" dirty="0" smtClean="0"/>
              <a:t>truth in some way.</a:t>
            </a:r>
          </a:p>
          <a:p>
            <a:pPr marL="0" indent="0"/>
            <a:endParaRPr lang="en-GB" altLang="en-US" b="0" dirty="0"/>
          </a:p>
          <a:p>
            <a:pPr marL="0" indent="0"/>
            <a:r>
              <a:rPr lang="en-GB" altLang="en-US" b="0" dirty="0"/>
              <a:t>Note that, just like inclusivism and exclusivism, this is a truth claim. It proposes a theory about the way that things “are” just like they do.</a:t>
            </a:r>
          </a:p>
          <a:p>
            <a:endParaRPr lang="en-GB" dirty="0"/>
          </a:p>
        </p:txBody>
      </p:sp>
      <p:sp>
        <p:nvSpPr>
          <p:cNvPr id="3" name="Content Placeholder 2"/>
          <p:cNvSpPr>
            <a:spLocks noGrp="1"/>
          </p:cNvSpPr>
          <p:nvPr>
            <p:ph sz="half" idx="2"/>
          </p:nvPr>
        </p:nvSpPr>
        <p:spPr/>
        <p:txBody>
          <a:bodyPr>
            <a:normAutofit fontScale="70000" lnSpcReduction="20000"/>
          </a:bodyPr>
          <a:lstStyle/>
          <a:p>
            <a:pPr marL="0" indent="0"/>
            <a:r>
              <a:rPr lang="en-GB" altLang="en-US" b="0" dirty="0"/>
              <a:t>Different versions of pluralism have different versions of what that “Ultimate Truth” is, how graspable by human intellect, and a whole host of other disagreements</a:t>
            </a:r>
            <a:r>
              <a:rPr lang="en-GB" altLang="en-US" b="0" dirty="0" smtClean="0"/>
              <a:t>.</a:t>
            </a:r>
          </a:p>
          <a:p>
            <a:pPr marL="0" indent="0"/>
            <a:endParaRPr lang="en-GB" altLang="en-US" b="0" dirty="0"/>
          </a:p>
          <a:p>
            <a:pPr marL="0" indent="0"/>
            <a:r>
              <a:rPr lang="en-GB" altLang="en-US" b="0" dirty="0"/>
              <a:t>It is not some neutral proposal of nothingness, or a “let’s all agree to be nice” option – it is just as ideological as the other two.</a:t>
            </a:r>
          </a:p>
          <a:p>
            <a:endParaRPr lang="en-GB"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237116738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10000"/>
          </a:bodyPr>
          <a:lstStyle/>
          <a:p>
            <a:pPr marL="0" indent="0"/>
            <a:r>
              <a:rPr lang="en-GB" altLang="en-US" b="0" dirty="0"/>
              <a:t>This view recognises the validity of the different major world religions (and non-religious worldviews) as all having some connection to a shared reality. </a:t>
            </a:r>
          </a:p>
          <a:p>
            <a:pPr marL="0" indent="0"/>
            <a:endParaRPr lang="en-GB" b="0" dirty="0"/>
          </a:p>
        </p:txBody>
      </p:sp>
      <p:sp>
        <p:nvSpPr>
          <p:cNvPr id="3" name="Content Placeholder 2"/>
          <p:cNvSpPr>
            <a:spLocks noGrp="1"/>
          </p:cNvSpPr>
          <p:nvPr>
            <p:ph sz="half" idx="2"/>
          </p:nvPr>
        </p:nvSpPr>
        <p:spPr/>
        <p:txBody>
          <a:bodyPr>
            <a:normAutofit fontScale="92500" lnSpcReduction="10000"/>
          </a:bodyPr>
          <a:lstStyle/>
          <a:p>
            <a:pPr marL="0" indent="0"/>
            <a:r>
              <a:rPr lang="en-GB" altLang="en-US" b="0" dirty="0"/>
              <a:t>Given this, Pluralists generally believe that people of different faiths can learn from one another and faith is enriched by dialogue – together we can more fully understand the shared reality.</a:t>
            </a:r>
          </a:p>
          <a:p>
            <a:pPr marL="0" indent="0"/>
            <a:endParaRPr lang="en-GB" b="0"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357794866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77500" lnSpcReduction="20000"/>
          </a:bodyPr>
          <a:lstStyle/>
          <a:p>
            <a:pPr marL="0" indent="0"/>
            <a:r>
              <a:rPr lang="en-GB" altLang="en-US" b="0" dirty="0"/>
              <a:t>Some versions of pluralism believe that all religions are only able to offer partial revelation of the divine, some that they all share the same revelation of the divine, some that none of the religions have any claim to the divine.</a:t>
            </a:r>
          </a:p>
          <a:p>
            <a:pPr marL="0" indent="0"/>
            <a:endParaRPr lang="en-GB" b="0" dirty="0"/>
          </a:p>
        </p:txBody>
      </p:sp>
      <p:sp>
        <p:nvSpPr>
          <p:cNvPr id="3" name="Content Placeholder 2"/>
          <p:cNvSpPr>
            <a:spLocks noGrp="1"/>
          </p:cNvSpPr>
          <p:nvPr>
            <p:ph sz="half" idx="2"/>
          </p:nvPr>
        </p:nvSpPr>
        <p:spPr/>
        <p:txBody>
          <a:bodyPr>
            <a:normAutofit fontScale="77500" lnSpcReduction="20000"/>
          </a:bodyPr>
          <a:lstStyle/>
          <a:p>
            <a:pPr marL="0" indent="0"/>
            <a:r>
              <a:rPr lang="en-GB" altLang="en-US" b="0" dirty="0"/>
              <a:t>This can pose issues for pluralism – how do we pick and evaluate between the different religions and their very different conceptions of the world? </a:t>
            </a:r>
            <a:endParaRPr lang="en-GB" altLang="en-US" b="0" dirty="0" smtClean="0"/>
          </a:p>
          <a:p>
            <a:pPr marL="0" indent="0"/>
            <a:endParaRPr lang="en-GB" altLang="en-US" b="0" dirty="0"/>
          </a:p>
          <a:p>
            <a:pPr marL="0" indent="0"/>
            <a:r>
              <a:rPr lang="en-GB" altLang="en-US" b="0" dirty="0"/>
              <a:t>Relativism - Are all EQUALLY close to the divine – Islam? Christianity? Scientology?</a:t>
            </a:r>
          </a:p>
          <a:p>
            <a:pPr marL="0" indent="0"/>
            <a:endParaRPr lang="en-GB" b="0" dirty="0"/>
          </a:p>
        </p:txBody>
      </p:sp>
      <p:sp>
        <p:nvSpPr>
          <p:cNvPr id="4" name="Title 3"/>
          <p:cNvSpPr>
            <a:spLocks noGrp="1"/>
          </p:cNvSpPr>
          <p:nvPr>
            <p:ph type="title"/>
          </p:nvPr>
        </p:nvSpPr>
        <p:spPr/>
        <p:txBody>
          <a:bodyPr/>
          <a:lstStyle/>
          <a:p>
            <a:r>
              <a:rPr lang="en-GB" dirty="0" smtClean="0"/>
              <a:t>Pluralism</a:t>
            </a:r>
            <a:endParaRPr lang="en-GB" dirty="0"/>
          </a:p>
        </p:txBody>
      </p:sp>
    </p:spTree>
    <p:extLst>
      <p:ext uri="{BB962C8B-B14F-4D97-AF65-F5344CB8AC3E}">
        <p14:creationId xmlns:p14="http://schemas.microsoft.com/office/powerpoint/2010/main" val="42939284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85000" lnSpcReduction="10000"/>
          </a:bodyPr>
          <a:lstStyle/>
          <a:p>
            <a:pPr marL="0" indent="0"/>
            <a:r>
              <a:rPr lang="en-GB" b="0" dirty="0" smtClean="0"/>
              <a:t>Generally, pluralism is a more modern theological position than the other two.</a:t>
            </a:r>
          </a:p>
          <a:p>
            <a:pPr marL="0" indent="0"/>
            <a:endParaRPr lang="en-GB" b="0" dirty="0" smtClean="0"/>
          </a:p>
          <a:p>
            <a:pPr marL="0" indent="0"/>
            <a:r>
              <a:rPr lang="en-GB" b="0" dirty="0" smtClean="0"/>
              <a:t>It arises as part of the typology later, primarily through the work of both Alan Race and John Hick.</a:t>
            </a:r>
            <a:endParaRPr lang="en-GB" b="0" dirty="0"/>
          </a:p>
          <a:p>
            <a:endParaRPr lang="en-GB" dirty="0"/>
          </a:p>
        </p:txBody>
      </p:sp>
      <p:sp>
        <p:nvSpPr>
          <p:cNvPr id="3" name="Content Placeholder 2"/>
          <p:cNvSpPr>
            <a:spLocks noGrp="1"/>
          </p:cNvSpPr>
          <p:nvPr>
            <p:ph sz="half" idx="2"/>
          </p:nvPr>
        </p:nvSpPr>
        <p:spPr/>
        <p:txBody>
          <a:bodyPr>
            <a:normAutofit fontScale="85000" lnSpcReduction="10000"/>
          </a:bodyPr>
          <a:lstStyle/>
          <a:p>
            <a:pPr marL="0" indent="0"/>
            <a:r>
              <a:rPr lang="en-GB" b="0" dirty="0" smtClean="0"/>
              <a:t>Pluralism has an uncomfortable relation to the category of theology and to recent post-modern theological work– if we remember our definitions of theology, the aim of pluralism is problematic</a:t>
            </a:r>
            <a:endParaRPr lang="en-GB" b="0" dirty="0"/>
          </a:p>
        </p:txBody>
      </p:sp>
      <p:sp>
        <p:nvSpPr>
          <p:cNvPr id="4" name="Title 3"/>
          <p:cNvSpPr>
            <a:spLocks noGrp="1"/>
          </p:cNvSpPr>
          <p:nvPr>
            <p:ph type="title"/>
          </p:nvPr>
        </p:nvSpPr>
        <p:spPr/>
        <p:txBody>
          <a:bodyPr/>
          <a:lstStyle/>
          <a:p>
            <a:r>
              <a:rPr lang="en-GB" dirty="0" smtClean="0"/>
              <a:t>Pluralism	</a:t>
            </a:r>
            <a:endParaRPr lang="en-GB" dirty="0"/>
          </a:p>
        </p:txBody>
      </p:sp>
    </p:spTree>
    <p:extLst>
      <p:ext uri="{BB962C8B-B14F-4D97-AF65-F5344CB8AC3E}">
        <p14:creationId xmlns:p14="http://schemas.microsoft.com/office/powerpoint/2010/main" val="23440083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 &amp; Pluralism</a:t>
            </a:r>
            <a:endParaRPr lang="en-GB" sz="4000" dirty="0"/>
          </a:p>
        </p:txBody>
      </p:sp>
      <p:sp>
        <p:nvSpPr>
          <p:cNvPr id="3" name="Content Placeholder 2"/>
          <p:cNvSpPr>
            <a:spLocks noGrp="1"/>
          </p:cNvSpPr>
          <p:nvPr>
            <p:ph idx="1"/>
          </p:nvPr>
        </p:nvSpPr>
        <p:spPr/>
        <p:txBody>
          <a:bodyPr>
            <a:normAutofit fontScale="47500" lnSpcReduction="20000"/>
          </a:bodyPr>
          <a:lstStyle/>
          <a:p>
            <a:pPr marL="0" indent="0"/>
            <a:r>
              <a:rPr lang="en-GB" sz="3400" b="0" dirty="0" smtClean="0"/>
              <a:t>Exclusivism  and Pluralism finish of the three pieces of the classical framework for understanding inter-religious relation</a:t>
            </a:r>
          </a:p>
          <a:p>
            <a:pPr marL="0" indent="0"/>
            <a:endParaRPr lang="en-GB" sz="3400" b="0" dirty="0"/>
          </a:p>
          <a:p>
            <a:pPr marL="0" indent="0"/>
            <a:r>
              <a:rPr lang="en-GB" altLang="en-US" sz="3400" b="0" dirty="0" smtClean="0"/>
              <a:t>Exclusivist believe that you </a:t>
            </a:r>
            <a:r>
              <a:rPr lang="en-GB" altLang="en-US" sz="3400" b="0" dirty="0"/>
              <a:t>must adhere to, and practice</a:t>
            </a:r>
            <a:r>
              <a:rPr lang="en-GB" altLang="en-US" sz="3400" b="0" dirty="0" smtClean="0"/>
              <a:t>, </a:t>
            </a:r>
            <a:r>
              <a:rPr lang="en-GB" altLang="en-US" sz="3400" b="0" dirty="0"/>
              <a:t>one tradition in order to attain salvation. </a:t>
            </a:r>
            <a:endParaRPr lang="en-GB" altLang="en-US" sz="3400" b="0" dirty="0" smtClean="0"/>
          </a:p>
          <a:p>
            <a:pPr marL="0" indent="0"/>
            <a:endParaRPr lang="en-GB" altLang="en-US" sz="3400" b="0" dirty="0"/>
          </a:p>
          <a:p>
            <a:pPr marL="0" indent="0"/>
            <a:r>
              <a:rPr lang="en-GB" altLang="en-US" sz="3400" b="0" dirty="0" smtClean="0"/>
              <a:t>Pluralists believe that all </a:t>
            </a:r>
            <a:r>
              <a:rPr lang="en-GB" altLang="en-US" sz="3400" b="0" dirty="0"/>
              <a:t>religions lead to the same ultimate </a:t>
            </a:r>
            <a:r>
              <a:rPr lang="en-GB" altLang="en-US" sz="3400" b="0" dirty="0" smtClean="0"/>
              <a:t>truth or reflect the same ultimate reality </a:t>
            </a:r>
            <a:r>
              <a:rPr lang="en-GB" altLang="en-US" sz="3400" b="0" dirty="0"/>
              <a:t>in some way.</a:t>
            </a:r>
          </a:p>
          <a:p>
            <a:pPr marL="0" indent="0"/>
            <a:endParaRPr lang="en-GB" altLang="en-US" b="0" dirty="0" smtClean="0"/>
          </a:p>
          <a:p>
            <a:pPr marL="0" indent="0"/>
            <a:endParaRPr lang="en-GB" altLang="en-US" b="0" dirty="0"/>
          </a:p>
          <a:p>
            <a:pPr marL="0" indent="0"/>
            <a:endParaRPr lang="en-GB" altLang="en-US" b="0" dirty="0"/>
          </a:p>
        </p:txBody>
      </p:sp>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17885969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Exclusivism &amp; Pluralism</a:t>
            </a:r>
            <a:endParaRPr lang="en-GB" sz="4000" dirty="0"/>
          </a:p>
        </p:txBody>
      </p:sp>
      <p:sp>
        <p:nvSpPr>
          <p:cNvPr id="3" name="Content Placeholder 2"/>
          <p:cNvSpPr>
            <a:spLocks noGrp="1"/>
          </p:cNvSpPr>
          <p:nvPr>
            <p:ph idx="1"/>
          </p:nvPr>
        </p:nvSpPr>
        <p:spPr>
          <a:xfrm>
            <a:off x="4749552" y="2618912"/>
            <a:ext cx="3807779" cy="3906432"/>
          </a:xfrm>
        </p:spPr>
        <p:txBody>
          <a:bodyPr>
            <a:normAutofit fontScale="47500" lnSpcReduction="20000"/>
          </a:bodyPr>
          <a:lstStyle/>
          <a:p>
            <a:pPr marL="0" indent="0"/>
            <a:r>
              <a:rPr lang="en-GB" b="0" dirty="0" smtClean="0"/>
              <a:t>Stetson </a:t>
            </a:r>
            <a:r>
              <a:rPr lang="en-GB" b="0" dirty="0"/>
              <a:t>B “The Meaning of Christian Exclusivism” in Stetson B, </a:t>
            </a:r>
            <a:r>
              <a:rPr lang="en-GB" b="0" i="1" dirty="0"/>
              <a:t>Pluralism and Particularity in Religious Belief</a:t>
            </a:r>
            <a:r>
              <a:rPr lang="en-GB" b="0" dirty="0"/>
              <a:t>, (Santa Barbara CA: </a:t>
            </a:r>
            <a:r>
              <a:rPr lang="en-GB" b="0" dirty="0" err="1"/>
              <a:t>Praegar</a:t>
            </a:r>
            <a:r>
              <a:rPr lang="en-GB" b="0" dirty="0"/>
              <a:t> International, 1994</a:t>
            </a:r>
            <a:r>
              <a:rPr lang="en-GB" b="0" dirty="0" smtClean="0"/>
              <a:t>)</a:t>
            </a:r>
          </a:p>
          <a:p>
            <a:pPr marL="0" indent="0"/>
            <a:endParaRPr lang="en-GB" b="0" dirty="0"/>
          </a:p>
          <a:p>
            <a:pPr marL="0" indent="0"/>
            <a:r>
              <a:rPr lang="en-GB" b="0" dirty="0" err="1"/>
              <a:t>Platinga</a:t>
            </a:r>
            <a:r>
              <a:rPr lang="en-GB" b="0" dirty="0"/>
              <a:t> A “Pluralism: A Defence of Religious Exclusivism” in Race A &amp; Hedges P, </a:t>
            </a:r>
            <a:r>
              <a:rPr lang="en-GB" b="0" i="1" dirty="0"/>
              <a:t>SCM Reader: Christian Approaches to Other Faiths</a:t>
            </a:r>
            <a:r>
              <a:rPr lang="en-GB" b="0" dirty="0"/>
              <a:t>, (London: SCM Press, 2009</a:t>
            </a:r>
            <a:r>
              <a:rPr lang="en-GB" b="0" dirty="0" smtClean="0"/>
              <a:t>)</a:t>
            </a:r>
          </a:p>
          <a:p>
            <a:pPr marL="0" indent="0"/>
            <a:endParaRPr lang="en-GB" b="0" dirty="0"/>
          </a:p>
          <a:p>
            <a:pPr marL="0" indent="0"/>
            <a:r>
              <a:rPr lang="en-GB" b="0" dirty="0"/>
              <a:t>Coward H, “</a:t>
            </a:r>
            <a:r>
              <a:rPr lang="en-GB" b="0" dirty="0" err="1"/>
              <a:t>Panikkar’s</a:t>
            </a:r>
            <a:r>
              <a:rPr lang="en-GB" b="0" dirty="0"/>
              <a:t> Approach to Interreligious Dialogue”, </a:t>
            </a:r>
            <a:r>
              <a:rPr lang="en-GB" b="0" i="1" dirty="0" err="1"/>
              <a:t>CrossCurrents</a:t>
            </a:r>
            <a:r>
              <a:rPr lang="en-GB" b="0" dirty="0"/>
              <a:t>, 29(2), </a:t>
            </a:r>
            <a:r>
              <a:rPr lang="en-GB" b="0" dirty="0" smtClean="0"/>
              <a:t>183-189</a:t>
            </a:r>
          </a:p>
          <a:p>
            <a:pPr marL="0" indent="0"/>
            <a:endParaRPr lang="en-GB" b="0" dirty="0"/>
          </a:p>
          <a:p>
            <a:pPr marL="0" indent="0"/>
            <a:r>
              <a:rPr lang="en-GB" b="0" dirty="0" err="1"/>
              <a:t>Yadlapati</a:t>
            </a:r>
            <a:r>
              <a:rPr lang="en-GB" b="0" dirty="0"/>
              <a:t> M, “</a:t>
            </a:r>
            <a:r>
              <a:rPr lang="en-GB" b="0" dirty="0" err="1"/>
              <a:t>Raimon</a:t>
            </a:r>
            <a:r>
              <a:rPr lang="en-GB" b="0" dirty="0"/>
              <a:t> </a:t>
            </a:r>
            <a:r>
              <a:rPr lang="en-GB" b="0" dirty="0" err="1"/>
              <a:t>Panikkar</a:t>
            </a:r>
            <a:r>
              <a:rPr lang="en-GB" b="0" dirty="0"/>
              <a:t>, John Hick, and a Pluralist Theology of Religions”, </a:t>
            </a:r>
            <a:r>
              <a:rPr lang="en-GB" b="0" i="1" dirty="0" err="1"/>
              <a:t>Interreliigous</a:t>
            </a:r>
            <a:r>
              <a:rPr lang="en-GB" b="0" i="1" dirty="0"/>
              <a:t> Dialogue</a:t>
            </a:r>
            <a:r>
              <a:rPr lang="en-GB" b="0" dirty="0"/>
              <a:t>, </a:t>
            </a:r>
            <a:r>
              <a:rPr lang="en-GB" b="0" dirty="0" smtClean="0"/>
              <a:t>5</a:t>
            </a:r>
            <a:endParaRPr lang="en-GB" b="0" dirty="0"/>
          </a:p>
        </p:txBody>
      </p:sp>
      <p:sp>
        <p:nvSpPr>
          <p:cNvPr id="4" name="Text Placeholder 3"/>
          <p:cNvSpPr>
            <a:spLocks noGrp="1"/>
          </p:cNvSpPr>
          <p:nvPr>
            <p:ph type="body" sz="half" idx="2"/>
          </p:nvPr>
        </p:nvSpPr>
        <p:spPr/>
        <p:txBody>
          <a:bodyPr>
            <a:normAutofit/>
          </a:bodyPr>
          <a:lstStyle/>
          <a:p>
            <a:endParaRPr lang="en-GB" sz="1200" dirty="0"/>
          </a:p>
        </p:txBody>
      </p:sp>
    </p:spTree>
    <p:extLst>
      <p:ext uri="{BB962C8B-B14F-4D97-AF65-F5344CB8AC3E}">
        <p14:creationId xmlns:p14="http://schemas.microsoft.com/office/powerpoint/2010/main" val="21103964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67</TotalTime>
  <Words>3650</Words>
  <Application>Microsoft Office PowerPoint</Application>
  <PresentationFormat>On-screen Show (4:3)</PresentationFormat>
  <Paragraphs>314</Paragraphs>
  <Slides>54</Slides>
  <Notes>54</Notes>
  <HiddenSlides>0</HiddenSlides>
  <MMClips>0</MMClips>
  <ScaleCrop>false</ScaleCrop>
  <HeadingPairs>
    <vt:vector size="4" baseType="variant">
      <vt:variant>
        <vt:lpstr>Theme</vt:lpstr>
      </vt:variant>
      <vt:variant>
        <vt:i4>1</vt:i4>
      </vt:variant>
      <vt:variant>
        <vt:lpstr>Slide Titles</vt:lpstr>
      </vt:variant>
      <vt:variant>
        <vt:i4>54</vt:i4>
      </vt:variant>
    </vt:vector>
  </HeadingPairs>
  <TitlesOfParts>
    <vt:vector size="55" baseType="lpstr">
      <vt:lpstr>Theme1</vt:lpstr>
      <vt:lpstr>Inclusivism</vt:lpstr>
      <vt:lpstr>Inclusivism</vt:lpstr>
      <vt:lpstr>Inclusivism</vt:lpstr>
      <vt:lpstr>Inclusivism</vt:lpstr>
      <vt:lpstr>Inclusivism</vt:lpstr>
      <vt:lpstr>Inclusivism</vt:lpstr>
      <vt:lpstr>Inclusivism</vt:lpstr>
      <vt:lpstr>Inclusivism</vt:lpstr>
      <vt:lpstr>Inclusivism</vt:lpstr>
      <vt:lpstr>Inclusivism</vt:lpstr>
      <vt:lpstr>Reflections on Inclusivism</vt:lpstr>
      <vt:lpstr>Roman Catholicism</vt:lpstr>
      <vt:lpstr>Roman Catholicism</vt:lpstr>
      <vt:lpstr>Karl Rahner</vt:lpstr>
      <vt:lpstr>Karl Rahner</vt:lpstr>
      <vt:lpstr>Hans Kung</vt:lpstr>
      <vt:lpstr>Hans Kung</vt:lpstr>
      <vt:lpstr>Other Religious Traditions </vt:lpstr>
      <vt:lpstr>PowerPoint Presentation</vt:lpstr>
      <vt:lpstr>Classic Framework &amp; Inclusivism</vt:lpstr>
      <vt:lpstr>The classical Framework</vt:lpstr>
      <vt:lpstr>Methods and Approaches in Interfaith Studies</vt:lpstr>
      <vt:lpstr>Classical Framework and Inclusivism </vt:lpstr>
      <vt:lpstr>Readings</vt:lpstr>
      <vt:lpstr>Race A, ‘Interfaith Encounter’</vt:lpstr>
      <vt:lpstr>Race A, ‘Interfaith Encounter’</vt:lpstr>
      <vt:lpstr>Race A, ‘Interfaith Encounter’</vt:lpstr>
      <vt:lpstr>Questions</vt:lpstr>
      <vt:lpstr>Exclusivism</vt:lpstr>
      <vt:lpstr>Exclusivism </vt:lpstr>
      <vt:lpstr>Exclusivism</vt:lpstr>
      <vt:lpstr>Exclusivism</vt:lpstr>
      <vt:lpstr>Exclusivism</vt:lpstr>
      <vt:lpstr>Exclusivism</vt:lpstr>
      <vt:lpstr>Exclusivism</vt:lpstr>
      <vt:lpstr>Exclusivism</vt:lpstr>
      <vt:lpstr>Hard vs. Soft</vt:lpstr>
      <vt:lpstr>Hard vs. Soft</vt:lpstr>
      <vt:lpstr>Hard vs. Soft</vt:lpstr>
      <vt:lpstr>Hard vs. Soft</vt:lpstr>
      <vt:lpstr>Hard vs. Soft </vt:lpstr>
      <vt:lpstr>Exclusivists</vt:lpstr>
      <vt:lpstr>Barth</vt:lpstr>
      <vt:lpstr>Brunner</vt:lpstr>
      <vt:lpstr>Kraemer</vt:lpstr>
      <vt:lpstr>Althaus</vt:lpstr>
      <vt:lpstr>PowerPoint Presentation</vt:lpstr>
      <vt:lpstr>Pluralism</vt:lpstr>
      <vt:lpstr>Pluralism</vt:lpstr>
      <vt:lpstr>Pluralism</vt:lpstr>
      <vt:lpstr>Pluralism</vt:lpstr>
      <vt:lpstr>Pluralism </vt:lpstr>
      <vt:lpstr>Exclusivism &amp; Pluralism</vt:lpstr>
      <vt:lpstr>Exclusivism &amp; Pluralism</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Administrator</dc:creator>
  <cp:lastModifiedBy>Administrator</cp:lastModifiedBy>
  <cp:revision>8</cp:revision>
  <dcterms:created xsi:type="dcterms:W3CDTF">2017-11-22T09:43:17Z</dcterms:created>
  <dcterms:modified xsi:type="dcterms:W3CDTF">2019-10-23T11:16:08Z</dcterms:modified>
</cp:coreProperties>
</file>