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86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5143500" type="screen16x9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8" d="100"/>
          <a:sy n="108" d="100"/>
        </p:scale>
        <p:origin x="80" y="272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D99537A-BE68-4781-8ABB-F037B57CE2E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5A7595D8-C479-4F4D-88AF-F51BDFF69F64}">
      <dgm:prSet/>
      <dgm:spPr/>
      <dgm:t>
        <a:bodyPr/>
        <a:lstStyle/>
        <a:p>
          <a:r>
            <a:rPr lang="en-GB" dirty="0"/>
            <a:t>Implement waste segregation systems for recycling and composting.</a:t>
          </a:r>
          <a:endParaRPr lang="en-US" dirty="0"/>
        </a:p>
      </dgm:t>
    </dgm:pt>
    <dgm:pt modelId="{3D858E43-9CBA-4666-A581-D82398564F0F}" type="parTrans" cxnId="{8AAC40DD-B04C-4C83-A915-BF39448741A6}">
      <dgm:prSet/>
      <dgm:spPr/>
      <dgm:t>
        <a:bodyPr/>
        <a:lstStyle/>
        <a:p>
          <a:endParaRPr lang="en-US"/>
        </a:p>
      </dgm:t>
    </dgm:pt>
    <dgm:pt modelId="{8469E5DD-9820-4566-B1A0-5A02EEEACAC8}" type="sibTrans" cxnId="{8AAC40DD-B04C-4C83-A915-BF39448741A6}">
      <dgm:prSet/>
      <dgm:spPr/>
      <dgm:t>
        <a:bodyPr/>
        <a:lstStyle/>
        <a:p>
          <a:endParaRPr lang="en-US"/>
        </a:p>
      </dgm:t>
    </dgm:pt>
    <dgm:pt modelId="{3B942755-9A4B-4789-AEBA-F4B9C7A4297F}">
      <dgm:prSet/>
      <dgm:spPr/>
      <dgm:t>
        <a:bodyPr/>
        <a:lstStyle/>
        <a:p>
          <a:r>
            <a:rPr lang="en-GB"/>
            <a:t>Reduce single-use plastics by switching to biodegradable or reusable alternatives  (Jones., 2020; Han, 2019).</a:t>
          </a:r>
          <a:endParaRPr lang="en-US"/>
        </a:p>
      </dgm:t>
    </dgm:pt>
    <dgm:pt modelId="{7C2B24F1-E467-4492-B167-6F86A53DD51A}" type="parTrans" cxnId="{9FC5E701-4AB9-4E8A-B1E6-04EFFF6EBCC6}">
      <dgm:prSet/>
      <dgm:spPr/>
      <dgm:t>
        <a:bodyPr/>
        <a:lstStyle/>
        <a:p>
          <a:endParaRPr lang="en-US"/>
        </a:p>
      </dgm:t>
    </dgm:pt>
    <dgm:pt modelId="{796D6599-32F4-4924-8E0D-48B01735D5B7}" type="sibTrans" cxnId="{9FC5E701-4AB9-4E8A-B1E6-04EFFF6EBCC6}">
      <dgm:prSet/>
      <dgm:spPr/>
      <dgm:t>
        <a:bodyPr/>
        <a:lstStyle/>
        <a:p>
          <a:endParaRPr lang="en-US"/>
        </a:p>
      </dgm:t>
    </dgm:pt>
    <dgm:pt modelId="{1B7B9938-4080-4689-857E-F30B427C8B83}">
      <dgm:prSet/>
      <dgm:spPr/>
      <dgm:t>
        <a:bodyPr/>
        <a:lstStyle/>
        <a:p>
          <a:r>
            <a:rPr lang="en-GB"/>
            <a:t>Use digital keys and paperless check-in processes.</a:t>
          </a:r>
          <a:endParaRPr lang="en-US"/>
        </a:p>
      </dgm:t>
    </dgm:pt>
    <dgm:pt modelId="{4E3B2C58-30D9-4ECE-A2E9-7A75A9323EEB}" type="parTrans" cxnId="{2866BCF8-625A-494F-80E3-CAA4F4AEEBB2}">
      <dgm:prSet/>
      <dgm:spPr/>
      <dgm:t>
        <a:bodyPr/>
        <a:lstStyle/>
        <a:p>
          <a:endParaRPr lang="en-US"/>
        </a:p>
      </dgm:t>
    </dgm:pt>
    <dgm:pt modelId="{C6CB6A37-5C67-4FB4-8362-107C3E3EA8CB}" type="sibTrans" cxnId="{2866BCF8-625A-494F-80E3-CAA4F4AEEBB2}">
      <dgm:prSet/>
      <dgm:spPr/>
      <dgm:t>
        <a:bodyPr/>
        <a:lstStyle/>
        <a:p>
          <a:endParaRPr lang="en-US"/>
        </a:p>
      </dgm:t>
    </dgm:pt>
    <dgm:pt modelId="{56D0FF21-FEF9-4F61-821C-C4FC8FFD0268}" type="pres">
      <dgm:prSet presAssocID="{0D99537A-BE68-4781-8ABB-F037B57CE2E9}" presName="root" presStyleCnt="0">
        <dgm:presLayoutVars>
          <dgm:dir/>
          <dgm:resizeHandles val="exact"/>
        </dgm:presLayoutVars>
      </dgm:prSet>
      <dgm:spPr/>
    </dgm:pt>
    <dgm:pt modelId="{F786F0C6-E45B-4339-932E-2409B87621B5}" type="pres">
      <dgm:prSet presAssocID="{5A7595D8-C479-4F4D-88AF-F51BDFF69F64}" presName="compNode" presStyleCnt="0"/>
      <dgm:spPr/>
    </dgm:pt>
    <dgm:pt modelId="{2A52849C-971D-4641-846B-D670EFF54720}" type="pres">
      <dgm:prSet presAssocID="{5A7595D8-C479-4F4D-88AF-F51BDFF69F64}" presName="bgRect" presStyleLbl="bgShp" presStyleIdx="0" presStyleCnt="3"/>
      <dgm:spPr/>
    </dgm:pt>
    <dgm:pt modelId="{C5721B4C-03ED-4B84-A8F4-523E972CF04D}" type="pres">
      <dgm:prSet presAssocID="{5A7595D8-C479-4F4D-88AF-F51BDFF69F6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cycle Sign"/>
        </a:ext>
      </dgm:extLst>
    </dgm:pt>
    <dgm:pt modelId="{551A9893-A11D-4092-AEBB-DB769F141DB8}" type="pres">
      <dgm:prSet presAssocID="{5A7595D8-C479-4F4D-88AF-F51BDFF69F64}" presName="spaceRect" presStyleCnt="0"/>
      <dgm:spPr/>
    </dgm:pt>
    <dgm:pt modelId="{64FCA327-B2AF-484F-9CC5-C1B4FF0B2A5E}" type="pres">
      <dgm:prSet presAssocID="{5A7595D8-C479-4F4D-88AF-F51BDFF69F64}" presName="parTx" presStyleLbl="revTx" presStyleIdx="0" presStyleCnt="3">
        <dgm:presLayoutVars>
          <dgm:chMax val="0"/>
          <dgm:chPref val="0"/>
        </dgm:presLayoutVars>
      </dgm:prSet>
      <dgm:spPr/>
    </dgm:pt>
    <dgm:pt modelId="{DF2C0ED5-7007-4704-A302-C5BFB8E6AE03}" type="pres">
      <dgm:prSet presAssocID="{8469E5DD-9820-4566-B1A0-5A02EEEACAC8}" presName="sibTrans" presStyleCnt="0"/>
      <dgm:spPr/>
    </dgm:pt>
    <dgm:pt modelId="{A47A7F79-3770-4D95-8F5C-3E248A4B9B07}" type="pres">
      <dgm:prSet presAssocID="{3B942755-9A4B-4789-AEBA-F4B9C7A4297F}" presName="compNode" presStyleCnt="0"/>
      <dgm:spPr/>
    </dgm:pt>
    <dgm:pt modelId="{FFB2B043-36C6-49AB-A350-263FA3CD4C95}" type="pres">
      <dgm:prSet presAssocID="{3B942755-9A4B-4789-AEBA-F4B9C7A4297F}" presName="bgRect" presStyleLbl="bgShp" presStyleIdx="1" presStyleCnt="3"/>
      <dgm:spPr/>
    </dgm:pt>
    <dgm:pt modelId="{51D2216C-1CA4-49D9-BC8B-CE822CE9305E}" type="pres">
      <dgm:prSet presAssocID="{3B942755-9A4B-4789-AEBA-F4B9C7A4297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cycle"/>
        </a:ext>
      </dgm:extLst>
    </dgm:pt>
    <dgm:pt modelId="{CFBBB9BB-E178-465B-AC3C-02F9A2672CE4}" type="pres">
      <dgm:prSet presAssocID="{3B942755-9A4B-4789-AEBA-F4B9C7A4297F}" presName="spaceRect" presStyleCnt="0"/>
      <dgm:spPr/>
    </dgm:pt>
    <dgm:pt modelId="{ED96744F-63B7-4A96-97B7-6B5EBA3533C3}" type="pres">
      <dgm:prSet presAssocID="{3B942755-9A4B-4789-AEBA-F4B9C7A4297F}" presName="parTx" presStyleLbl="revTx" presStyleIdx="1" presStyleCnt="3">
        <dgm:presLayoutVars>
          <dgm:chMax val="0"/>
          <dgm:chPref val="0"/>
        </dgm:presLayoutVars>
      </dgm:prSet>
      <dgm:spPr/>
    </dgm:pt>
    <dgm:pt modelId="{05F9651F-452C-42B7-9AD6-15F46894BD97}" type="pres">
      <dgm:prSet presAssocID="{796D6599-32F4-4924-8E0D-48B01735D5B7}" presName="sibTrans" presStyleCnt="0"/>
      <dgm:spPr/>
    </dgm:pt>
    <dgm:pt modelId="{737A915F-6CD1-4819-9FC9-A3557F06E744}" type="pres">
      <dgm:prSet presAssocID="{1B7B9938-4080-4689-857E-F30B427C8B83}" presName="compNode" presStyleCnt="0"/>
      <dgm:spPr/>
    </dgm:pt>
    <dgm:pt modelId="{3B7A292F-C354-407F-8B25-B95CA0F49795}" type="pres">
      <dgm:prSet presAssocID="{1B7B9938-4080-4689-857E-F30B427C8B83}" presName="bgRect" presStyleLbl="bgShp" presStyleIdx="2" presStyleCnt="3"/>
      <dgm:spPr/>
    </dgm:pt>
    <dgm:pt modelId="{A1B411D4-4AED-4C8A-947A-BD5457CEE877}" type="pres">
      <dgm:prSet presAssocID="{1B7B9938-4080-4689-857E-F30B427C8B83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ey"/>
        </a:ext>
      </dgm:extLst>
    </dgm:pt>
    <dgm:pt modelId="{7C7B33D7-5B1C-46AD-8D99-C4929C8280D1}" type="pres">
      <dgm:prSet presAssocID="{1B7B9938-4080-4689-857E-F30B427C8B83}" presName="spaceRect" presStyleCnt="0"/>
      <dgm:spPr/>
    </dgm:pt>
    <dgm:pt modelId="{1B5AFCE3-940A-40EB-86C2-517437ABAE1A}" type="pres">
      <dgm:prSet presAssocID="{1B7B9938-4080-4689-857E-F30B427C8B83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9FC5E701-4AB9-4E8A-B1E6-04EFFF6EBCC6}" srcId="{0D99537A-BE68-4781-8ABB-F037B57CE2E9}" destId="{3B942755-9A4B-4789-AEBA-F4B9C7A4297F}" srcOrd="1" destOrd="0" parTransId="{7C2B24F1-E467-4492-B167-6F86A53DD51A}" sibTransId="{796D6599-32F4-4924-8E0D-48B01735D5B7}"/>
    <dgm:cxn modelId="{B78BD304-8282-4F54-B91C-4652D3F199D9}" type="presOf" srcId="{0D99537A-BE68-4781-8ABB-F037B57CE2E9}" destId="{56D0FF21-FEF9-4F61-821C-C4FC8FFD0268}" srcOrd="0" destOrd="0" presId="urn:microsoft.com/office/officeart/2018/2/layout/IconVerticalSolidList"/>
    <dgm:cxn modelId="{07F7F767-8290-4697-82F4-F15D26D7395F}" type="presOf" srcId="{3B942755-9A4B-4789-AEBA-F4B9C7A4297F}" destId="{ED96744F-63B7-4A96-97B7-6B5EBA3533C3}" srcOrd="0" destOrd="0" presId="urn:microsoft.com/office/officeart/2018/2/layout/IconVerticalSolidList"/>
    <dgm:cxn modelId="{8AAC40DD-B04C-4C83-A915-BF39448741A6}" srcId="{0D99537A-BE68-4781-8ABB-F037B57CE2E9}" destId="{5A7595D8-C479-4F4D-88AF-F51BDFF69F64}" srcOrd="0" destOrd="0" parTransId="{3D858E43-9CBA-4666-A581-D82398564F0F}" sibTransId="{8469E5DD-9820-4566-B1A0-5A02EEEACAC8}"/>
    <dgm:cxn modelId="{CE4FFBEF-0994-41F1-A998-F8C3F5ACC80E}" type="presOf" srcId="{5A7595D8-C479-4F4D-88AF-F51BDFF69F64}" destId="{64FCA327-B2AF-484F-9CC5-C1B4FF0B2A5E}" srcOrd="0" destOrd="0" presId="urn:microsoft.com/office/officeart/2018/2/layout/IconVerticalSolidList"/>
    <dgm:cxn modelId="{854294F1-6790-4BE4-AAF6-7577EAB9BE76}" type="presOf" srcId="{1B7B9938-4080-4689-857E-F30B427C8B83}" destId="{1B5AFCE3-940A-40EB-86C2-517437ABAE1A}" srcOrd="0" destOrd="0" presId="urn:microsoft.com/office/officeart/2018/2/layout/IconVerticalSolidList"/>
    <dgm:cxn modelId="{2866BCF8-625A-494F-80E3-CAA4F4AEEBB2}" srcId="{0D99537A-BE68-4781-8ABB-F037B57CE2E9}" destId="{1B7B9938-4080-4689-857E-F30B427C8B83}" srcOrd="2" destOrd="0" parTransId="{4E3B2C58-30D9-4ECE-A2E9-7A75A9323EEB}" sibTransId="{C6CB6A37-5C67-4FB4-8362-107C3E3EA8CB}"/>
    <dgm:cxn modelId="{0D605585-2651-44E6-95A4-E746E02D6091}" type="presParOf" srcId="{56D0FF21-FEF9-4F61-821C-C4FC8FFD0268}" destId="{F786F0C6-E45B-4339-932E-2409B87621B5}" srcOrd="0" destOrd="0" presId="urn:microsoft.com/office/officeart/2018/2/layout/IconVerticalSolidList"/>
    <dgm:cxn modelId="{70A61F87-B8FD-4924-A134-E6C6C564BDAA}" type="presParOf" srcId="{F786F0C6-E45B-4339-932E-2409B87621B5}" destId="{2A52849C-971D-4641-846B-D670EFF54720}" srcOrd="0" destOrd="0" presId="urn:microsoft.com/office/officeart/2018/2/layout/IconVerticalSolidList"/>
    <dgm:cxn modelId="{4C99861B-9A86-493C-9B22-31C279D29DAB}" type="presParOf" srcId="{F786F0C6-E45B-4339-932E-2409B87621B5}" destId="{C5721B4C-03ED-4B84-A8F4-523E972CF04D}" srcOrd="1" destOrd="0" presId="urn:microsoft.com/office/officeart/2018/2/layout/IconVerticalSolidList"/>
    <dgm:cxn modelId="{24A27672-ED34-4C34-AB57-BA38643B0622}" type="presParOf" srcId="{F786F0C6-E45B-4339-932E-2409B87621B5}" destId="{551A9893-A11D-4092-AEBB-DB769F141DB8}" srcOrd="2" destOrd="0" presId="urn:microsoft.com/office/officeart/2018/2/layout/IconVerticalSolidList"/>
    <dgm:cxn modelId="{3D3D355E-F582-4D69-8047-DBB9606AFB67}" type="presParOf" srcId="{F786F0C6-E45B-4339-932E-2409B87621B5}" destId="{64FCA327-B2AF-484F-9CC5-C1B4FF0B2A5E}" srcOrd="3" destOrd="0" presId="urn:microsoft.com/office/officeart/2018/2/layout/IconVerticalSolidList"/>
    <dgm:cxn modelId="{F052FDC9-80C3-4170-83B9-699FE4578B1B}" type="presParOf" srcId="{56D0FF21-FEF9-4F61-821C-C4FC8FFD0268}" destId="{DF2C0ED5-7007-4704-A302-C5BFB8E6AE03}" srcOrd="1" destOrd="0" presId="urn:microsoft.com/office/officeart/2018/2/layout/IconVerticalSolidList"/>
    <dgm:cxn modelId="{40B5EB27-A2BD-40F5-B350-58DF2F6030E4}" type="presParOf" srcId="{56D0FF21-FEF9-4F61-821C-C4FC8FFD0268}" destId="{A47A7F79-3770-4D95-8F5C-3E248A4B9B07}" srcOrd="2" destOrd="0" presId="urn:microsoft.com/office/officeart/2018/2/layout/IconVerticalSolidList"/>
    <dgm:cxn modelId="{AF508002-68ED-4EBD-A206-FA28B7AF97BD}" type="presParOf" srcId="{A47A7F79-3770-4D95-8F5C-3E248A4B9B07}" destId="{FFB2B043-36C6-49AB-A350-263FA3CD4C95}" srcOrd="0" destOrd="0" presId="urn:microsoft.com/office/officeart/2018/2/layout/IconVerticalSolidList"/>
    <dgm:cxn modelId="{FAA8C3B7-6B2E-4F97-839F-979B20BDD46C}" type="presParOf" srcId="{A47A7F79-3770-4D95-8F5C-3E248A4B9B07}" destId="{51D2216C-1CA4-49D9-BC8B-CE822CE9305E}" srcOrd="1" destOrd="0" presId="urn:microsoft.com/office/officeart/2018/2/layout/IconVerticalSolidList"/>
    <dgm:cxn modelId="{193F4BA9-66F6-43A0-A5D4-71D26A02E110}" type="presParOf" srcId="{A47A7F79-3770-4D95-8F5C-3E248A4B9B07}" destId="{CFBBB9BB-E178-465B-AC3C-02F9A2672CE4}" srcOrd="2" destOrd="0" presId="urn:microsoft.com/office/officeart/2018/2/layout/IconVerticalSolidList"/>
    <dgm:cxn modelId="{B220A186-9FF5-401B-8D9A-AC6B921D5354}" type="presParOf" srcId="{A47A7F79-3770-4D95-8F5C-3E248A4B9B07}" destId="{ED96744F-63B7-4A96-97B7-6B5EBA3533C3}" srcOrd="3" destOrd="0" presId="urn:microsoft.com/office/officeart/2018/2/layout/IconVerticalSolidList"/>
    <dgm:cxn modelId="{EF5C734F-B20D-4F77-A0C7-90C263334D45}" type="presParOf" srcId="{56D0FF21-FEF9-4F61-821C-C4FC8FFD0268}" destId="{05F9651F-452C-42B7-9AD6-15F46894BD97}" srcOrd="3" destOrd="0" presId="urn:microsoft.com/office/officeart/2018/2/layout/IconVerticalSolidList"/>
    <dgm:cxn modelId="{AAFF29AF-1EAF-47E2-A2F4-B696A5AB284F}" type="presParOf" srcId="{56D0FF21-FEF9-4F61-821C-C4FC8FFD0268}" destId="{737A915F-6CD1-4819-9FC9-A3557F06E744}" srcOrd="4" destOrd="0" presId="urn:microsoft.com/office/officeart/2018/2/layout/IconVerticalSolidList"/>
    <dgm:cxn modelId="{5B18E10B-6671-496F-8ED7-836CB4B4B3F0}" type="presParOf" srcId="{737A915F-6CD1-4819-9FC9-A3557F06E744}" destId="{3B7A292F-C354-407F-8B25-B95CA0F49795}" srcOrd="0" destOrd="0" presId="urn:microsoft.com/office/officeart/2018/2/layout/IconVerticalSolidList"/>
    <dgm:cxn modelId="{13864AFD-0296-4C85-B1A3-E53CEA12BD4A}" type="presParOf" srcId="{737A915F-6CD1-4819-9FC9-A3557F06E744}" destId="{A1B411D4-4AED-4C8A-947A-BD5457CEE877}" srcOrd="1" destOrd="0" presId="urn:microsoft.com/office/officeart/2018/2/layout/IconVerticalSolidList"/>
    <dgm:cxn modelId="{9C1AC05F-AEC3-41A8-8906-B30B1704B459}" type="presParOf" srcId="{737A915F-6CD1-4819-9FC9-A3557F06E744}" destId="{7C7B33D7-5B1C-46AD-8D99-C4929C8280D1}" srcOrd="2" destOrd="0" presId="urn:microsoft.com/office/officeart/2018/2/layout/IconVerticalSolidList"/>
    <dgm:cxn modelId="{1E61BF5D-F8D9-4937-B38F-BC23A6E665CC}" type="presParOf" srcId="{737A915F-6CD1-4819-9FC9-A3557F06E744}" destId="{1B5AFCE3-940A-40EB-86C2-517437ABAE1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52849C-971D-4641-846B-D670EFF54720}">
      <dsp:nvSpPr>
        <dsp:cNvPr id="0" name=""/>
        <dsp:cNvSpPr/>
      </dsp:nvSpPr>
      <dsp:spPr>
        <a:xfrm>
          <a:off x="0" y="517"/>
          <a:ext cx="5098256" cy="121039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721B4C-03ED-4B84-A8F4-523E972CF04D}">
      <dsp:nvSpPr>
        <dsp:cNvPr id="0" name=""/>
        <dsp:cNvSpPr/>
      </dsp:nvSpPr>
      <dsp:spPr>
        <a:xfrm>
          <a:off x="366145" y="272857"/>
          <a:ext cx="665719" cy="66571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FCA327-B2AF-484F-9CC5-C1B4FF0B2A5E}">
      <dsp:nvSpPr>
        <dsp:cNvPr id="0" name=""/>
        <dsp:cNvSpPr/>
      </dsp:nvSpPr>
      <dsp:spPr>
        <a:xfrm>
          <a:off x="1398011" y="517"/>
          <a:ext cx="3700244" cy="12103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101" tIns="128101" rIns="128101" bIns="128101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Implement waste segregation systems for recycling and composting.</a:t>
          </a:r>
          <a:endParaRPr lang="en-US" sz="1700" kern="1200" dirty="0"/>
        </a:p>
      </dsp:txBody>
      <dsp:txXfrm>
        <a:off x="1398011" y="517"/>
        <a:ext cx="3700244" cy="1210399"/>
      </dsp:txXfrm>
    </dsp:sp>
    <dsp:sp modelId="{FFB2B043-36C6-49AB-A350-263FA3CD4C95}">
      <dsp:nvSpPr>
        <dsp:cNvPr id="0" name=""/>
        <dsp:cNvSpPr/>
      </dsp:nvSpPr>
      <dsp:spPr>
        <a:xfrm>
          <a:off x="0" y="1513517"/>
          <a:ext cx="5098256" cy="121039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D2216C-1CA4-49D9-BC8B-CE822CE9305E}">
      <dsp:nvSpPr>
        <dsp:cNvPr id="0" name=""/>
        <dsp:cNvSpPr/>
      </dsp:nvSpPr>
      <dsp:spPr>
        <a:xfrm>
          <a:off x="366145" y="1785857"/>
          <a:ext cx="665719" cy="66571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96744F-63B7-4A96-97B7-6B5EBA3533C3}">
      <dsp:nvSpPr>
        <dsp:cNvPr id="0" name=""/>
        <dsp:cNvSpPr/>
      </dsp:nvSpPr>
      <dsp:spPr>
        <a:xfrm>
          <a:off x="1398011" y="1513517"/>
          <a:ext cx="3700244" cy="12103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101" tIns="128101" rIns="128101" bIns="128101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Reduce single-use plastics by switching to biodegradable or reusable alternatives  (Jones., 2020; Han, 2019).</a:t>
          </a:r>
          <a:endParaRPr lang="en-US" sz="1700" kern="1200"/>
        </a:p>
      </dsp:txBody>
      <dsp:txXfrm>
        <a:off x="1398011" y="1513517"/>
        <a:ext cx="3700244" cy="1210399"/>
      </dsp:txXfrm>
    </dsp:sp>
    <dsp:sp modelId="{3B7A292F-C354-407F-8B25-B95CA0F49795}">
      <dsp:nvSpPr>
        <dsp:cNvPr id="0" name=""/>
        <dsp:cNvSpPr/>
      </dsp:nvSpPr>
      <dsp:spPr>
        <a:xfrm>
          <a:off x="0" y="3026516"/>
          <a:ext cx="5098256" cy="121039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B411D4-4AED-4C8A-947A-BD5457CEE877}">
      <dsp:nvSpPr>
        <dsp:cNvPr id="0" name=""/>
        <dsp:cNvSpPr/>
      </dsp:nvSpPr>
      <dsp:spPr>
        <a:xfrm>
          <a:off x="366145" y="3298856"/>
          <a:ext cx="665719" cy="66571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5AFCE3-940A-40EB-86C2-517437ABAE1A}">
      <dsp:nvSpPr>
        <dsp:cNvPr id="0" name=""/>
        <dsp:cNvSpPr/>
      </dsp:nvSpPr>
      <dsp:spPr>
        <a:xfrm>
          <a:off x="1398011" y="3026516"/>
          <a:ext cx="3700244" cy="12103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101" tIns="128101" rIns="128101" bIns="128101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Use digital keys and paperless check-in processes.</a:t>
          </a:r>
          <a:endParaRPr lang="en-US" sz="1700" kern="1200"/>
        </a:p>
      </dsp:txBody>
      <dsp:txXfrm>
        <a:off x="1398011" y="3026516"/>
        <a:ext cx="3700244" cy="121039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Google Shape;56;g378f3d7dbacdf1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7" name="Google Shape;57;g378f3d7dbacdf1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g59e4a09d7dfefc1d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3" name="Google Shape;63;g59e4a09d7dfefc1d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Google Shape;68;g37ba946362e009e5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9" name="Google Shape;69;g37ba946362e009e5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Google Shape;74;g37ba946362e009e5_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5" name="Google Shape;75;g37ba946362e009e5_2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g37ba946362e009e5_2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1" name="Google Shape;81;g37ba946362e009e5_2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g37ba946362e009e5_3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7" name="Google Shape;87;g37ba946362e009e5_3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g76d49ff123679481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3" name="Google Shape;93;g76d49ff123679481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g76d49ff123679481_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9" name="Google Shape;99;g76d49ff123679481_1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Google Shape;104;g76d49ff123679481_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5" name="Google Shape;105;g76d49ff123679481_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g37ba946362e009e5_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1" name="Google Shape;111;g37ba946362e009e5_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4800600"/>
            <a:ext cx="9141619" cy="3429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4750737"/>
            <a:ext cx="9141619" cy="4800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2960" y="569214"/>
            <a:ext cx="7543800" cy="267462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6000" spc="-38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038" y="3341715"/>
            <a:ext cx="7543800" cy="85725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1800" cap="all" spc="150" baseline="0">
                <a:solidFill>
                  <a:schemeClr val="tx2"/>
                </a:solidFill>
                <a:latin typeface="+mj-lt"/>
              </a:defRPr>
            </a:lvl1pPr>
            <a:lvl2pPr marL="342900" indent="0" algn="ctr">
              <a:buNone/>
              <a:defRPr sz="1800"/>
            </a:lvl2pPr>
            <a:lvl3pPr marL="685800" indent="0" algn="ctr">
              <a:buNone/>
              <a:defRPr sz="1800"/>
            </a:lvl3pPr>
            <a:lvl4pPr marL="1028700" indent="0" algn="ctr">
              <a:buNone/>
              <a:defRPr sz="1500"/>
            </a:lvl4pPr>
            <a:lvl5pPr marL="1371600" indent="0" algn="ctr">
              <a:buNone/>
              <a:defRPr sz="1500"/>
            </a:lvl5pPr>
            <a:lvl6pPr marL="1714500" indent="0" algn="ctr">
              <a:buNone/>
              <a:defRPr sz="1500"/>
            </a:lvl6pPr>
            <a:lvl7pPr marL="2057400" indent="0" algn="ctr">
              <a:buNone/>
              <a:defRPr sz="1500"/>
            </a:lvl7pPr>
            <a:lvl8pPr marL="2400300" indent="0" algn="ctr">
              <a:buNone/>
              <a:defRPr sz="1500"/>
            </a:lvl8pPr>
            <a:lvl9pPr marL="2743200" indent="0" algn="ctr">
              <a:buNone/>
              <a:defRPr sz="15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10/29/2024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325755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54929939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10/29/2024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0757359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4800600"/>
            <a:ext cx="9141619" cy="3429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4750737"/>
            <a:ext cx="9141619" cy="4800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569214"/>
            <a:ext cx="7543800" cy="267462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6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3339846"/>
            <a:ext cx="7543800" cy="85725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1800" cap="all" spc="150" baseline="0">
                <a:solidFill>
                  <a:schemeClr val="tx2"/>
                </a:solidFill>
                <a:latin typeface="+mj-lt"/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10/29/2024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325755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76056674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822960" y="214953"/>
            <a:ext cx="7543800" cy="108806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59" y="1384301"/>
            <a:ext cx="3703320" cy="3017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440" y="1384301"/>
            <a:ext cx="3703320" cy="3017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10/29/2024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6503055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822960" y="214953"/>
            <a:ext cx="7543800" cy="108806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384539"/>
            <a:ext cx="3703320" cy="55221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1500" b="0" cap="all" baseline="0">
                <a:solidFill>
                  <a:schemeClr val="tx2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2960" y="1936751"/>
            <a:ext cx="3703320" cy="2533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440" y="1384539"/>
            <a:ext cx="3703320" cy="55221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1500" b="0" cap="all" baseline="0">
                <a:solidFill>
                  <a:schemeClr val="tx2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1936751"/>
            <a:ext cx="3703320" cy="2533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10/29/2024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984900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10/29/2024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2962451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382" y="4800600"/>
            <a:ext cx="9141619" cy="3429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2" y="4750737"/>
            <a:ext cx="9141619" cy="4800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10/29/2024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64022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3" y="0"/>
            <a:ext cx="3038093" cy="51435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3030053" y="0"/>
            <a:ext cx="48006" cy="51435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45769"/>
            <a:ext cx="2400300" cy="1714500"/>
          </a:xfrm>
        </p:spPr>
        <p:txBody>
          <a:bodyPr anchor="b">
            <a:normAutofit/>
          </a:bodyPr>
          <a:lstStyle>
            <a:lvl1pPr>
              <a:defRPr sz="27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00450" y="548640"/>
            <a:ext cx="4869180" cy="39433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2194560"/>
            <a:ext cx="2400300" cy="2534343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125">
                <a:solidFill>
                  <a:srgbClr val="FFFFFF"/>
                </a:solidFill>
              </a:defRPr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49134" y="4844839"/>
            <a:ext cx="1963883" cy="273844"/>
          </a:xfrm>
        </p:spPr>
        <p:txBody>
          <a:bodyPr/>
          <a:lstStyle>
            <a:lvl1pPr algn="l">
              <a:defRPr/>
            </a:lvl1pPr>
          </a:lstStyle>
          <a:p>
            <a:fld id="{C764DE79-268F-4C1A-8933-263129D2AF90}" type="datetimeFigureOut">
              <a:rPr lang="en-US" smtClean="0"/>
              <a:t>10/29/2024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600450" y="4844839"/>
            <a:ext cx="3486150" cy="273844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890960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714750"/>
            <a:ext cx="9141619" cy="142875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2" y="3686307"/>
            <a:ext cx="9141619" cy="4800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3806190"/>
            <a:ext cx="7584948" cy="617220"/>
          </a:xfrm>
        </p:spPr>
        <p:txBody>
          <a:bodyPr lIns="91440" tIns="0" rIns="91440" bIns="0" anchor="b">
            <a:noAutofit/>
          </a:bodyPr>
          <a:lstStyle>
            <a:lvl1pPr>
              <a:defRPr sz="27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" y="0"/>
            <a:ext cx="9143989" cy="3686307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2960" y="4430267"/>
            <a:ext cx="7584948" cy="44577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450"/>
              </a:spcAft>
              <a:buNone/>
              <a:defRPr sz="1125">
                <a:solidFill>
                  <a:srgbClr val="FFFFFF"/>
                </a:solidFill>
              </a:defRPr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10/29/2024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5149359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10/29/2024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6408438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4800600"/>
            <a:ext cx="9141619" cy="3429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4750737"/>
            <a:ext cx="9141619" cy="4800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11084"/>
            <a:ext cx="1971675" cy="43180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11083"/>
            <a:ext cx="5800725" cy="4318067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10/29/2024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1190312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 and 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9" name="Google Shape;19;p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808092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4800600"/>
            <a:ext cx="9144000" cy="3429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4750737"/>
            <a:ext cx="9144001" cy="494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214953"/>
            <a:ext cx="7543800" cy="108806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384301"/>
            <a:ext cx="7543800" cy="301752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1" y="4844839"/>
            <a:ext cx="1854203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675">
                <a:solidFill>
                  <a:srgbClr val="FFFFFF"/>
                </a:solidFill>
              </a:defRPr>
            </a:lvl1pPr>
          </a:lstStyle>
          <a:p>
            <a:fld id="{C764DE79-268F-4C1A-8933-263129D2AF90}" type="datetimeFigureOut">
              <a:rPr lang="en-US" smtClean="0"/>
              <a:t>10/29/2024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64639" y="4844839"/>
            <a:ext cx="3617103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675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425344" y="4844839"/>
            <a:ext cx="984019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88">
                <a:solidFill>
                  <a:srgbClr val="FFFFFF"/>
                </a:solidFill>
              </a:defRPr>
            </a:lvl1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895149" y="1303384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865190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  <p:sldLayoutId id="2147483698" r:id="rId12"/>
  </p:sldLayoutIdLst>
  <p:hf sldNum="0" hdr="0" ftr="0" dt="0"/>
  <p:txStyles>
    <p:titleStyle>
      <a:lvl1pPr algn="l" defTabSz="685800" rtl="0" eaLnBrk="1" latinLnBrk="0" hangingPunct="1">
        <a:lnSpc>
          <a:spcPct val="85000"/>
        </a:lnSpc>
        <a:spcBef>
          <a:spcPct val="0"/>
        </a:spcBef>
        <a:buNone/>
        <a:defRPr sz="3600" kern="1200" spc="-38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68580" indent="-68580" algn="l" defTabSz="685800" rtl="0" eaLnBrk="1" latinLnBrk="0" hangingPunct="1">
        <a:lnSpc>
          <a:spcPct val="90000"/>
        </a:lnSpc>
        <a:spcBef>
          <a:spcPts val="900"/>
        </a:spcBef>
        <a:spcAft>
          <a:spcPts val="15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15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288036" indent="-13716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Font typeface="Calibri" pitchFamily="34" charset="0"/>
        <a:buChar char="◦"/>
        <a:defRPr sz="135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425196" indent="-13716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Font typeface="Calibri" pitchFamily="34" charset="0"/>
        <a:buChar char="◦"/>
        <a:defRPr sz="105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562356" indent="-13716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Font typeface="Calibri" pitchFamily="34" charset="0"/>
        <a:buChar char="◦"/>
        <a:defRPr sz="105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699516" indent="-13716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Font typeface="Calibri" pitchFamily="34" charset="0"/>
        <a:buChar char="◦"/>
        <a:defRPr sz="105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825000" indent="-17145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Font typeface="Calibri" pitchFamily="34" charset="0"/>
        <a:buChar char="◦"/>
        <a:defRPr sz="105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975000" indent="-17145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Font typeface="Calibri" pitchFamily="34" charset="0"/>
        <a:buChar char="◦"/>
        <a:defRPr sz="105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125000" indent="-17145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Font typeface="Calibri" pitchFamily="34" charset="0"/>
        <a:buChar char="◦"/>
        <a:defRPr sz="105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275000" indent="-17145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Font typeface="Calibri" pitchFamily="34" charset="0"/>
        <a:buChar char="◦"/>
        <a:defRPr sz="105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pa.gov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3"/>
          <p:cNvSpPr txBox="1">
            <a:spLocks noGrp="1"/>
          </p:cNvSpPr>
          <p:nvPr>
            <p:ph type="ctrTitle"/>
          </p:nvPr>
        </p:nvSpPr>
        <p:spPr>
          <a:xfrm>
            <a:off x="1143000" y="970003"/>
            <a:ext cx="6858000" cy="2455944"/>
          </a:xfrm>
          <a:prstGeom prst="rect">
            <a:avLst/>
          </a:prstGeom>
        </p:spPr>
        <p:txBody>
          <a:bodyPr spcFirstLastPara="1" lIns="91425" tIns="91425" rIns="91425" bIns="91425" anchor="ctr" anchorCtr="0">
            <a:norm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68750"/>
              <a:buFont typeface="Arial"/>
              <a:buNone/>
            </a:pPr>
            <a:r>
              <a:rPr lang="en-GB" sz="1800">
                <a:latin typeface="Times New Roman"/>
                <a:ea typeface="Times New Roman"/>
                <a:cs typeface="Times New Roman"/>
                <a:sym typeface="Times New Roman"/>
              </a:rPr>
              <a:t>Module:  BMIH6001</a:t>
            </a:r>
          </a:p>
          <a:p>
            <a:pPr marL="0" lvl="0" indent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68750"/>
              <a:buFont typeface="Arial"/>
              <a:buNone/>
            </a:pPr>
            <a:r>
              <a:rPr lang="en-GB" sz="1800">
                <a:latin typeface="Times New Roman"/>
                <a:ea typeface="Times New Roman"/>
                <a:cs typeface="Times New Roman"/>
                <a:sym typeface="Times New Roman"/>
              </a:rPr>
              <a:t>Contemporary Themes in the Hotel and Hospitality Sector</a:t>
            </a:r>
          </a:p>
          <a:p>
            <a:pPr marL="0" lvl="0" indent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68750"/>
              <a:buFont typeface="Arial"/>
              <a:buNone/>
            </a:pPr>
            <a:r>
              <a:rPr lang="en-GB" sz="1800">
                <a:latin typeface="Times New Roman"/>
                <a:ea typeface="Times New Roman"/>
                <a:cs typeface="Times New Roman"/>
                <a:sym typeface="Times New Roman"/>
              </a:rPr>
              <a:t>Programme:  BA International Hotel Management</a:t>
            </a:r>
          </a:p>
          <a:p>
            <a:pPr marL="0" lvl="0" indent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68750"/>
              <a:buFont typeface="Arial"/>
              <a:buNone/>
            </a:pPr>
            <a:endParaRPr lang="en-GB" sz="18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68750"/>
              <a:buFont typeface="Arial"/>
              <a:buNone/>
            </a:pPr>
            <a:r>
              <a:rPr lang="en-GB" sz="1800">
                <a:latin typeface="Times New Roman"/>
                <a:ea typeface="Times New Roman"/>
                <a:cs typeface="Times New Roman"/>
                <a:sym typeface="Times New Roman"/>
              </a:rPr>
              <a:t>Assignment:  Conference Presentation</a:t>
            </a:r>
          </a:p>
          <a:p>
            <a:pPr marL="0" lvl="0" indent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68750"/>
              <a:buFont typeface="Arial"/>
              <a:buNone/>
            </a:pPr>
            <a:r>
              <a:rPr lang="en-GB" sz="1800">
                <a:latin typeface="Times New Roman"/>
                <a:ea typeface="Times New Roman"/>
                <a:cs typeface="Times New Roman"/>
                <a:sym typeface="Times New Roman"/>
              </a:rPr>
              <a:t>Student Name:  MD Khaled Uddin Emon </a:t>
            </a:r>
          </a:p>
          <a:p>
            <a:pPr marL="0" lvl="0" indent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68750"/>
              <a:buFont typeface="Arial"/>
              <a:buNone/>
            </a:pPr>
            <a:r>
              <a:rPr lang="en-GB" sz="1800">
                <a:latin typeface="Times New Roman"/>
                <a:ea typeface="Times New Roman"/>
                <a:cs typeface="Times New Roman"/>
                <a:sym typeface="Times New Roman"/>
              </a:rPr>
              <a:t>Student ID number:  2014271 </a:t>
            </a:r>
          </a:p>
          <a:p>
            <a:pPr marL="0" lvl="0" indent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68750"/>
              <a:buFont typeface="Arial"/>
              <a:buNone/>
            </a:pPr>
            <a:r>
              <a:rPr lang="en-GB" sz="1800">
                <a:latin typeface="Times New Roman"/>
                <a:ea typeface="Times New Roman"/>
                <a:cs typeface="Times New Roman"/>
                <a:sym typeface="Times New Roman"/>
              </a:rPr>
              <a:t>Lecturer:  Dr Ernest Balutie Wavei</a:t>
            </a:r>
          </a:p>
          <a:p>
            <a:pPr marL="0" lvl="0" indent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78571"/>
              <a:buFont typeface="Arial"/>
              <a:buNone/>
            </a:pPr>
            <a:endParaRPr lang="en-GB" sz="1800" b="1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50000"/>
              <a:buFont typeface="Arial"/>
              <a:buNone/>
            </a:pPr>
            <a:endParaRPr lang="en-GB" sz="18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14"/>
          <p:cNvSpPr txBox="1">
            <a:spLocks noGrp="1"/>
          </p:cNvSpPr>
          <p:nvPr>
            <p:ph type="title"/>
          </p:nvPr>
        </p:nvSpPr>
        <p:spPr>
          <a:xfrm>
            <a:off x="782723" y="607423"/>
            <a:ext cx="7457037" cy="1165860"/>
          </a:xfrm>
          <a:prstGeom prst="rect">
            <a:avLst/>
          </a:prstGeom>
        </p:spPr>
        <p:txBody>
          <a:bodyPr spcFirstLastPara="1" vert="horz" lIns="91440" tIns="45720" rIns="91440" bIns="45720" rtlCol="0" anchor="ctr" anchorCtr="0">
            <a:normAutofit/>
          </a:bodyPr>
          <a:lstStyle/>
          <a:p>
            <a:pPr marL="0" lvl="0" indent="0" defTabSz="914400">
              <a:spcBef>
                <a:spcPct val="0"/>
              </a:spcBef>
              <a:spcAft>
                <a:spcPts val="0"/>
              </a:spcAft>
            </a:pPr>
            <a:r>
              <a:rPr lang="en-US" sz="36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Introduction</a:t>
            </a:r>
            <a:r>
              <a:rPr lang="en-US" sz="3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sp>
        <p:nvSpPr>
          <p:cNvPr id="60" name="Google Shape;60;p14"/>
          <p:cNvSpPr txBox="1">
            <a:spLocks noGrp="1"/>
          </p:cNvSpPr>
          <p:nvPr>
            <p:ph type="body" idx="1"/>
          </p:nvPr>
        </p:nvSpPr>
        <p:spPr>
          <a:xfrm>
            <a:off x="612690" y="1696803"/>
            <a:ext cx="7455989" cy="2343494"/>
          </a:xfrm>
          <a:prstGeom prst="rect">
            <a:avLst/>
          </a:prstGeom>
        </p:spPr>
        <p:txBody>
          <a:bodyPr spcFirstLastPara="1" vert="horz" lIns="91440" tIns="45720" rIns="91440" bIns="45720" rtlCol="0" anchor="ctr" anchorCtr="0">
            <a:normAutofit/>
          </a:bodyPr>
          <a:lstStyle/>
          <a:p>
            <a:pPr marL="0" lvl="0" indent="-228600" defTabSz="91440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800" b="1" dirty="0">
                <a:solidFill>
                  <a:schemeClr val="tx1"/>
                </a:solidFill>
              </a:rPr>
              <a:t>What is Sustainability?</a:t>
            </a:r>
          </a:p>
          <a:p>
            <a:pPr marL="457200" lvl="0" indent="-228600" defTabSz="914400"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450"/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1"/>
                </a:solidFill>
              </a:rPr>
              <a:t>Meeting present needs without compromising future generations.</a:t>
            </a:r>
          </a:p>
          <a:p>
            <a:pPr marL="457200" lvl="0" indent="-228600" defTabSz="91440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50"/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1"/>
                </a:solidFill>
              </a:rPr>
              <a:t>Involves environmental, economic, and social aspects.</a:t>
            </a:r>
          </a:p>
          <a:p>
            <a:pPr marL="0" lvl="0" indent="-228600" defTabSz="914400">
              <a:spcBef>
                <a:spcPts val="120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800" b="1" dirty="0">
                <a:solidFill>
                  <a:schemeClr val="tx1"/>
                </a:solidFill>
              </a:rPr>
              <a:t>Why Waste Reduction?</a:t>
            </a:r>
          </a:p>
          <a:p>
            <a:pPr marL="457200" lvl="0" indent="-228600" defTabSz="914400"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450"/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1"/>
                </a:solidFill>
              </a:rPr>
              <a:t>Minimizes resource depletion.</a:t>
            </a:r>
          </a:p>
          <a:p>
            <a:pPr marL="457200" lvl="0" indent="-228600" defTabSz="91440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50"/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1"/>
                </a:solidFill>
              </a:rPr>
              <a:t>Reduces environmental pollution.</a:t>
            </a:r>
          </a:p>
          <a:p>
            <a:pPr marL="457200" lvl="0" indent="-228600" defTabSz="91440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50"/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1"/>
                </a:solidFill>
              </a:rPr>
              <a:t>Supports circular economy practices.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p15"/>
          <p:cNvSpPr txBox="1">
            <a:spLocks noGrp="1"/>
          </p:cNvSpPr>
          <p:nvPr>
            <p:ph type="title"/>
          </p:nvPr>
        </p:nvSpPr>
        <p:spPr>
          <a:xfrm>
            <a:off x="571350" y="571500"/>
            <a:ext cx="4000647" cy="838446"/>
          </a:xfrm>
          <a:prstGeom prst="rect">
            <a:avLst/>
          </a:prstGeom>
        </p:spPr>
        <p:txBody>
          <a:bodyPr spcFirstLastPara="1" vert="horz" lIns="91440" tIns="45720" rIns="91440" bIns="45720" rtlCol="0" anchor="ctr" anchorCtr="0">
            <a:normAutofit/>
          </a:bodyPr>
          <a:lstStyle/>
          <a:p>
            <a:pPr marL="0" lvl="0" indent="0" defTabSz="914400">
              <a:spcBef>
                <a:spcPct val="0"/>
              </a:spcBef>
              <a:spcAft>
                <a:spcPts val="0"/>
              </a:spcAft>
              <a:buClr>
                <a:schemeClr val="dk1"/>
              </a:buClr>
              <a:buSzPct val="55000"/>
            </a:pPr>
            <a:r>
              <a:rPr lang="en-US" sz="2000" b="1" dirty="0">
                <a:solidFill>
                  <a:schemeClr val="tx1"/>
                </a:solidFill>
              </a:rPr>
              <a:t>Sustainability and Waste Reduction Strategies in the Hospitality Sector"</a:t>
            </a:r>
          </a:p>
        </p:txBody>
      </p:sp>
      <p:sp>
        <p:nvSpPr>
          <p:cNvPr id="66" name="Google Shape;66;p15"/>
          <p:cNvSpPr txBox="1">
            <a:spLocks noGrp="1"/>
          </p:cNvSpPr>
          <p:nvPr>
            <p:ph type="body" idx="1"/>
          </p:nvPr>
        </p:nvSpPr>
        <p:spPr>
          <a:xfrm>
            <a:off x="271369" y="1368650"/>
            <a:ext cx="5751871" cy="3203350"/>
          </a:xfrm>
          <a:prstGeom prst="rect">
            <a:avLst/>
          </a:prstGeom>
        </p:spPr>
        <p:txBody>
          <a:bodyPr spcFirstLastPara="1" vert="horz" lIns="91440" tIns="45720" rIns="91440" bIns="45720" rtlCol="0" anchor="ctr" anchorCtr="0">
            <a:noAutofit/>
          </a:bodyPr>
          <a:lstStyle/>
          <a:p>
            <a:pPr marL="0" lvl="0" indent="-228600" algn="just" defTabSz="914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tx1"/>
                </a:solidFill>
              </a:rPr>
              <a:t>Overview: The hospitality industry is highly resource-intensive, producing significant waste. Addressing sustainability and waste reduction is crucial to its long-term viability.</a:t>
            </a:r>
          </a:p>
          <a:p>
            <a:pPr marL="0" lvl="0" indent="-228600" algn="just" defTabSz="91440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tx1"/>
                </a:solidFill>
              </a:rPr>
              <a:t>Importance &amp; Relevance: Waste reduction strategies help hotels reduce environmental impact, improve operational efficiency, and meet growing consumer demand for eco-friendly practices.</a:t>
            </a:r>
          </a:p>
          <a:p>
            <a:pPr marL="0" lvl="0" indent="-228600" algn="just" defTabSz="91440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tx1"/>
                </a:solidFill>
              </a:rPr>
              <a:t>Case Study: Examine a leading hotel chain (e.g., Marriott, Accor) known for implementing successful sustainability initiatives. Explore how they integrate waste reduction into daily operations.</a:t>
            </a:r>
          </a:p>
          <a:p>
            <a:pPr marL="0" lvl="0" indent="-228600" algn="just" defTabSz="914400">
              <a:spcBef>
                <a:spcPts val="1200"/>
              </a:spcBef>
              <a:spcAft>
                <a:spcPts val="1200"/>
              </a:spcAft>
              <a:buClr>
                <a:schemeClr val="dk1"/>
              </a:buClr>
              <a:buSzPts val="1100"/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tx1"/>
                </a:solidFill>
              </a:rPr>
              <a:t>Background: The hospitality industry generates significant food, energy, and packaging waste, highlighting the urgent need for innovative waste management strategies.</a:t>
            </a:r>
          </a:p>
        </p:txBody>
      </p:sp>
      <p:pic>
        <p:nvPicPr>
          <p:cNvPr id="79" name="Picture 78" descr="Throwing empty plastic bottle into the rubbish">
            <a:extLst>
              <a:ext uri="{FF2B5EF4-FFF2-40B4-BE49-F238E27FC236}">
                <a16:creationId xmlns:a16="http://schemas.microsoft.com/office/drawing/2014/main" id="{0A4B0D3D-2095-8772-BE8D-F7EA2DA1AE5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9176" r="28989" b="2"/>
          <a:stretch/>
        </p:blipFill>
        <p:spPr>
          <a:xfrm>
            <a:off x="6223818" y="-8164"/>
            <a:ext cx="2920181" cy="5151664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p16"/>
          <p:cNvSpPr txBox="1">
            <a:spLocks noGrp="1"/>
          </p:cNvSpPr>
          <p:nvPr>
            <p:ph type="title"/>
          </p:nvPr>
        </p:nvSpPr>
        <p:spPr>
          <a:xfrm>
            <a:off x="3346818" y="281338"/>
            <a:ext cx="3845379" cy="1088068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lvl="0" indent="0" defTabSz="914400">
              <a:spcBef>
                <a:spcPct val="0"/>
              </a:spcBef>
              <a:spcAft>
                <a:spcPts val="0"/>
              </a:spcAft>
            </a:pPr>
            <a:r>
              <a:rPr lang="en-US" sz="2300" b="1" spc="-50" dirty="0"/>
              <a:t>Agenda for sustainable waste management planning</a:t>
            </a:r>
          </a:p>
          <a:p>
            <a:pPr lvl="0" indent="0" defTabSz="914400">
              <a:spcBef>
                <a:spcPct val="0"/>
              </a:spcBef>
              <a:spcAft>
                <a:spcPts val="0"/>
              </a:spcAft>
            </a:pPr>
            <a:r>
              <a:rPr lang="en-US" sz="2300" b="1" spc="-50" dirty="0"/>
              <a:t>at workplace</a:t>
            </a:r>
          </a:p>
        </p:txBody>
      </p:sp>
      <p:sp>
        <p:nvSpPr>
          <p:cNvPr id="72" name="Google Shape;72;p16"/>
          <p:cNvSpPr txBox="1">
            <a:spLocks noGrp="1"/>
          </p:cNvSpPr>
          <p:nvPr>
            <p:ph type="body" idx="1"/>
          </p:nvPr>
        </p:nvSpPr>
        <p:spPr>
          <a:xfrm>
            <a:off x="2708661" y="1626833"/>
            <a:ext cx="6241278" cy="2776546"/>
          </a:xfrm>
          <a:prstGeom prst="rect">
            <a:avLst/>
          </a:prstGeom>
        </p:spPr>
        <p:txBody>
          <a:bodyPr spcFirstLastPara="1" vert="horz" lIns="0" tIns="45720" rIns="0" bIns="45720" rtlCol="0" anchorCtr="0">
            <a:noAutofit/>
          </a:bodyPr>
          <a:lstStyle/>
          <a:p>
            <a:pPr marL="0" lvl="0" indent="0" defTabSz="914400">
              <a:spcBef>
                <a:spcPts val="0"/>
              </a:spcBef>
              <a:spcAft>
                <a:spcPts val="0"/>
              </a:spcAft>
              <a:buFont typeface="Calibri" panose="020F0502020204030204" pitchFamily="34" charset="0"/>
              <a:buNone/>
            </a:pPr>
            <a:r>
              <a:rPr lang="en-US" sz="1600" b="1" dirty="0"/>
              <a:t>Reduce, Reuse, Recycle Initiatives</a:t>
            </a:r>
            <a:endParaRPr lang="en-US" sz="1600" dirty="0"/>
          </a:p>
          <a:p>
            <a:pPr marL="457200" lvl="0" indent="-342900" defTabSz="914400">
              <a:spcBef>
                <a:spcPts val="1200"/>
              </a:spcBef>
              <a:spcAft>
                <a:spcPts val="0"/>
              </a:spcAft>
              <a:buSzPts val="1800"/>
              <a:buFont typeface="Calibri" panose="020F0502020204030204" pitchFamily="34" charset="0"/>
              <a:buChar char="●"/>
            </a:pPr>
            <a:r>
              <a:rPr lang="en-US" sz="1600" dirty="0"/>
              <a:t>Methods for reducing single-use plastics, paper waste, and electronic waste</a:t>
            </a:r>
          </a:p>
          <a:p>
            <a:pPr marL="0" lvl="0" indent="0" defTabSz="914400">
              <a:spcBef>
                <a:spcPts val="1200"/>
              </a:spcBef>
              <a:spcAft>
                <a:spcPts val="0"/>
              </a:spcAft>
              <a:buFont typeface="Calibri" panose="020F0502020204030204" pitchFamily="34" charset="0"/>
              <a:buNone/>
            </a:pPr>
            <a:r>
              <a:rPr lang="en-US" sz="1600" b="1" dirty="0"/>
              <a:t>Employee Engagement and Training</a:t>
            </a:r>
          </a:p>
          <a:p>
            <a:pPr marL="457200" lvl="0" indent="-342900" defTabSz="914400">
              <a:spcBef>
                <a:spcPts val="1200"/>
              </a:spcBef>
              <a:spcAft>
                <a:spcPts val="0"/>
              </a:spcAft>
              <a:buSzPts val="1800"/>
              <a:buFont typeface="Calibri" panose="020F0502020204030204" pitchFamily="34" charset="0"/>
              <a:buChar char="●"/>
            </a:pPr>
            <a:r>
              <a:rPr lang="en-US" sz="1600" dirty="0"/>
              <a:t>Implement training programs focused on sustainable practices (The Carbon Trust, 2018).</a:t>
            </a:r>
          </a:p>
          <a:p>
            <a:pPr marL="457200" lvl="0" indent="-342900" defTabSz="914400">
              <a:spcBef>
                <a:spcPts val="0"/>
              </a:spcBef>
              <a:spcAft>
                <a:spcPts val="0"/>
              </a:spcAft>
              <a:buSzPts val="1800"/>
              <a:buFont typeface="Calibri" panose="020F0502020204030204" pitchFamily="34" charset="0"/>
              <a:buChar char="●"/>
            </a:pPr>
            <a:r>
              <a:rPr lang="en-US" sz="1600" dirty="0"/>
              <a:t>Encourage staff participation in waste segregation and reduction.</a:t>
            </a:r>
          </a:p>
          <a:p>
            <a:pPr marL="0" lvl="0" indent="0" defTabSz="914400">
              <a:spcBef>
                <a:spcPts val="1200"/>
              </a:spcBef>
              <a:spcAft>
                <a:spcPts val="0"/>
              </a:spcAft>
              <a:buFont typeface="Calibri" panose="020F0502020204030204" pitchFamily="34" charset="0"/>
              <a:buNone/>
            </a:pPr>
            <a:r>
              <a:rPr lang="en-US" sz="1600" b="1" dirty="0"/>
              <a:t>Technology and Innovation for Waste Reduction</a:t>
            </a:r>
          </a:p>
          <a:p>
            <a:pPr marL="457200" lvl="0" indent="-342900" defTabSz="914400">
              <a:spcBef>
                <a:spcPts val="1200"/>
              </a:spcBef>
              <a:spcAft>
                <a:spcPts val="0"/>
              </a:spcAft>
              <a:buSzPts val="1800"/>
              <a:buFont typeface="Calibri" panose="020F0502020204030204" pitchFamily="34" charset="0"/>
              <a:buChar char="●"/>
            </a:pPr>
            <a:r>
              <a:rPr lang="en-US" sz="1600" dirty="0"/>
              <a:t>Leverage technology like digital communication tools to minimize paper use</a:t>
            </a:r>
          </a:p>
        </p:txBody>
      </p:sp>
      <p:pic>
        <p:nvPicPr>
          <p:cNvPr id="74" name="Picture 73" descr="Giraffe in the grass">
            <a:extLst>
              <a:ext uri="{FF2B5EF4-FFF2-40B4-BE49-F238E27FC236}">
                <a16:creationId xmlns:a16="http://schemas.microsoft.com/office/drawing/2014/main" id="{3957941D-9531-C2F4-43C8-1C628F6AF74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4069" r="33089" b="2"/>
          <a:stretch/>
        </p:blipFill>
        <p:spPr>
          <a:xfrm>
            <a:off x="194061" y="540979"/>
            <a:ext cx="2320539" cy="393581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Google Shape;77;p17"/>
          <p:cNvSpPr txBox="1">
            <a:spLocks noGrp="1"/>
          </p:cNvSpPr>
          <p:nvPr>
            <p:ph type="title"/>
          </p:nvPr>
        </p:nvSpPr>
        <p:spPr>
          <a:xfrm>
            <a:off x="2870200" y="295435"/>
            <a:ext cx="4776107" cy="1088068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lvl="0" indent="0" defTabSz="914400">
              <a:spcBef>
                <a:spcPct val="0"/>
              </a:spcBef>
              <a:spcAft>
                <a:spcPts val="0"/>
              </a:spcAft>
            </a:pPr>
            <a:r>
              <a:rPr lang="en-US" sz="3700" b="1" kern="1200" spc="-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rPr>
              <a:t>Composting and Organic Waste Management</a:t>
            </a:r>
          </a:p>
        </p:txBody>
      </p:sp>
      <p:sp>
        <p:nvSpPr>
          <p:cNvPr id="78" name="Google Shape;78;p17"/>
          <p:cNvSpPr txBox="1">
            <a:spLocks noGrp="1"/>
          </p:cNvSpPr>
          <p:nvPr>
            <p:ph type="body" idx="1"/>
          </p:nvPr>
        </p:nvSpPr>
        <p:spPr>
          <a:xfrm>
            <a:off x="2870200" y="1678938"/>
            <a:ext cx="4776107" cy="2752635"/>
          </a:xfrm>
          <a:prstGeom prst="rect">
            <a:avLst/>
          </a:prstGeom>
        </p:spPr>
        <p:txBody>
          <a:bodyPr spcFirstLastPara="1" vert="horz" lIns="0" tIns="45720" rIns="0" bIns="45720" rtlCol="0" anchorCtr="0">
            <a:normAutofit/>
          </a:bodyPr>
          <a:lstStyle/>
          <a:p>
            <a:pPr marL="0" lvl="0" indent="0" defTabSz="914400">
              <a:spcBef>
                <a:spcPts val="0"/>
              </a:spcBef>
              <a:spcAft>
                <a:spcPts val="0"/>
              </a:spcAft>
              <a:buFont typeface="Calibri" panose="020F0502020204030204" pitchFamily="34" charset="0"/>
              <a:buNone/>
            </a:pPr>
            <a:r>
              <a:rPr lang="en-US" sz="1800" b="1" dirty="0"/>
              <a:t>Why Compost?</a:t>
            </a:r>
          </a:p>
          <a:p>
            <a:pPr marL="457200" lvl="0" indent="-342900" defTabSz="914400">
              <a:spcBef>
                <a:spcPts val="1200"/>
              </a:spcBef>
              <a:spcAft>
                <a:spcPts val="0"/>
              </a:spcAft>
              <a:buSzPts val="1800"/>
              <a:buFont typeface="Calibri" panose="020F0502020204030204" pitchFamily="34" charset="0"/>
              <a:buChar char="●"/>
            </a:pPr>
            <a:r>
              <a:rPr lang="en-US" sz="1800" dirty="0"/>
              <a:t>Reduces organic waste in landfills.</a:t>
            </a:r>
          </a:p>
          <a:p>
            <a:pPr marL="457200" lvl="0" indent="-342900" defTabSz="914400">
              <a:spcBef>
                <a:spcPts val="0"/>
              </a:spcBef>
              <a:spcAft>
                <a:spcPts val="0"/>
              </a:spcAft>
              <a:buSzPts val="1800"/>
              <a:buFont typeface="Calibri" panose="020F0502020204030204" pitchFamily="34" charset="0"/>
              <a:buChar char="●"/>
            </a:pPr>
            <a:r>
              <a:rPr lang="en-US" sz="1800" dirty="0"/>
              <a:t>Produces nutrient-rich soil for agriculture.</a:t>
            </a:r>
          </a:p>
          <a:p>
            <a:pPr marL="0" lvl="0" indent="0" defTabSz="914400">
              <a:spcBef>
                <a:spcPts val="1200"/>
              </a:spcBef>
              <a:spcAft>
                <a:spcPts val="0"/>
              </a:spcAft>
              <a:buFont typeface="Calibri" panose="020F0502020204030204" pitchFamily="34" charset="0"/>
              <a:buNone/>
            </a:pPr>
            <a:r>
              <a:rPr lang="en-US" sz="1800" b="1" dirty="0"/>
              <a:t>Organic Waste Solutions:</a:t>
            </a:r>
          </a:p>
          <a:p>
            <a:pPr marL="457200" lvl="0" indent="-342900" defTabSz="914400">
              <a:spcBef>
                <a:spcPts val="1200"/>
              </a:spcBef>
              <a:spcAft>
                <a:spcPts val="0"/>
              </a:spcAft>
              <a:buSzPts val="1800"/>
              <a:buFont typeface="Calibri" panose="020F0502020204030204" pitchFamily="34" charset="0"/>
              <a:buChar char="●"/>
            </a:pPr>
            <a:r>
              <a:rPr lang="en-US" sz="1800" dirty="0"/>
              <a:t>Community composting programs.</a:t>
            </a:r>
          </a:p>
          <a:p>
            <a:pPr marL="457200" lvl="0" indent="-342900" defTabSz="914400">
              <a:spcBef>
                <a:spcPts val="0"/>
              </a:spcBef>
              <a:spcAft>
                <a:spcPts val="0"/>
              </a:spcAft>
              <a:buSzPts val="1800"/>
              <a:buFont typeface="Calibri" panose="020F0502020204030204" pitchFamily="34" charset="0"/>
              <a:buChar char="●"/>
            </a:pPr>
            <a:r>
              <a:rPr lang="en-US" sz="1800" dirty="0"/>
              <a:t>Food waste reduction initiatives.</a:t>
            </a:r>
          </a:p>
        </p:txBody>
      </p:sp>
      <p:pic>
        <p:nvPicPr>
          <p:cNvPr id="80" name="Picture 79" descr="Bird's eye view of a person's hand planting">
            <a:extLst>
              <a:ext uri="{FF2B5EF4-FFF2-40B4-BE49-F238E27FC236}">
                <a16:creationId xmlns:a16="http://schemas.microsoft.com/office/drawing/2014/main" id="{DFA17C14-F7C5-DDDB-4273-3A554D00E17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1116" r="3663" b="-1"/>
          <a:stretch/>
        </p:blipFill>
        <p:spPr>
          <a:xfrm>
            <a:off x="20" y="-9096"/>
            <a:ext cx="2736830" cy="5152595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Google Shape;83;p18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>
                <a:solidFill>
                  <a:srgbClr val="000000"/>
                </a:solidFill>
              </a:rPr>
              <a:t>Benefits of Waste Reduction</a:t>
            </a:r>
            <a:endParaRPr b="1">
              <a:solidFill>
                <a:srgbClr val="000000"/>
              </a:solidFill>
            </a:endParaRPr>
          </a:p>
        </p:txBody>
      </p:sp>
      <p:sp>
        <p:nvSpPr>
          <p:cNvPr id="84" name="Google Shape;84;p18"/>
          <p:cNvSpPr txBox="1">
            <a:spLocks noGrp="1"/>
          </p:cNvSpPr>
          <p:nvPr>
            <p:ph type="body" idx="1"/>
          </p:nvPr>
        </p:nvSpPr>
        <p:spPr>
          <a:xfrm>
            <a:off x="166920" y="12820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b="1" dirty="0">
                <a:solidFill>
                  <a:srgbClr val="000000"/>
                </a:solidFill>
              </a:rPr>
              <a:t>Environmental</a:t>
            </a:r>
            <a:r>
              <a:rPr lang="en-GB" sz="1800" dirty="0"/>
              <a:t>:</a:t>
            </a:r>
            <a:endParaRPr sz="1800" dirty="0"/>
          </a:p>
          <a:p>
            <a:pPr marL="457200" lvl="0" indent="-342900" algn="l" rtl="0"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AutoNum type="arabicPeriod"/>
            </a:pPr>
            <a:r>
              <a:rPr lang="en-GB" sz="1800" dirty="0">
                <a:solidFill>
                  <a:srgbClr val="000000"/>
                </a:solidFill>
              </a:rPr>
              <a:t>Decreased greenhouse gas emissions.</a:t>
            </a:r>
            <a:endParaRPr sz="1800" dirty="0">
              <a:solidFill>
                <a:srgbClr val="000000"/>
              </a:solidFill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AutoNum type="arabicPeriod"/>
            </a:pPr>
            <a:r>
              <a:rPr lang="en-GB" sz="1800" dirty="0">
                <a:solidFill>
                  <a:srgbClr val="000000"/>
                </a:solidFill>
              </a:rPr>
              <a:t>Preservation of ecosystems.</a:t>
            </a:r>
            <a:endParaRPr sz="1800" dirty="0">
              <a:solidFill>
                <a:srgbClr val="000000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800" b="1" dirty="0">
                <a:solidFill>
                  <a:srgbClr val="000000"/>
                </a:solidFill>
              </a:rPr>
              <a:t>Economic</a:t>
            </a:r>
            <a:r>
              <a:rPr lang="en-GB" sz="1800" dirty="0">
                <a:solidFill>
                  <a:srgbClr val="000000"/>
                </a:solidFill>
              </a:rPr>
              <a:t>:</a:t>
            </a:r>
            <a:endParaRPr sz="1800" dirty="0">
              <a:solidFill>
                <a:srgbClr val="000000"/>
              </a:solidFill>
            </a:endParaRPr>
          </a:p>
          <a:p>
            <a:pPr marL="457200" lvl="0" indent="-342900" algn="l" rtl="0"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AutoNum type="arabicPeriod"/>
            </a:pPr>
            <a:r>
              <a:rPr lang="en-GB" sz="1800" dirty="0">
                <a:solidFill>
                  <a:srgbClr val="000000"/>
                </a:solidFill>
              </a:rPr>
              <a:t>Lower costs for businesses through resource efficiency.</a:t>
            </a:r>
            <a:endParaRPr sz="1800" dirty="0">
              <a:solidFill>
                <a:srgbClr val="000000"/>
              </a:solidFill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AutoNum type="arabicPeriod"/>
            </a:pPr>
            <a:r>
              <a:rPr lang="en-GB" sz="1800" dirty="0">
                <a:solidFill>
                  <a:srgbClr val="000000"/>
                </a:solidFill>
              </a:rPr>
              <a:t>New job opportunities in recycling and waste management industries (EPA, 2023).</a:t>
            </a:r>
            <a:endParaRPr sz="1800" dirty="0"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p19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>
                <a:solidFill>
                  <a:srgbClr val="000000"/>
                </a:solidFill>
              </a:rPr>
              <a:t>Circular Economy</a:t>
            </a:r>
          </a:p>
        </p:txBody>
      </p:sp>
      <p:sp>
        <p:nvSpPr>
          <p:cNvPr id="90" name="Google Shape;90;p19"/>
          <p:cNvSpPr txBox="1">
            <a:spLocks noGrp="1"/>
          </p:cNvSpPr>
          <p:nvPr>
            <p:ph type="body" idx="1"/>
          </p:nvPr>
        </p:nvSpPr>
        <p:spPr>
          <a:xfrm>
            <a:off x="311700" y="13810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b="1" dirty="0">
                <a:solidFill>
                  <a:srgbClr val="000000"/>
                </a:solidFill>
              </a:rPr>
              <a:t>Definition</a:t>
            </a:r>
            <a:r>
              <a:rPr lang="en-GB" sz="1800" dirty="0"/>
              <a:t>: </a:t>
            </a:r>
            <a:r>
              <a:rPr lang="en-GB" sz="1800" dirty="0">
                <a:solidFill>
                  <a:srgbClr val="000000"/>
                </a:solidFill>
              </a:rPr>
              <a:t>An economic system aimed at eliminating waste by keeping resources in use as long as possible ( Stahel,2016).</a:t>
            </a: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800" b="1" dirty="0">
                <a:solidFill>
                  <a:srgbClr val="000000"/>
                </a:solidFill>
              </a:rPr>
              <a:t>Key Elements</a:t>
            </a:r>
            <a:r>
              <a:rPr lang="en-GB" sz="1800" dirty="0">
                <a:solidFill>
                  <a:srgbClr val="000000"/>
                </a:solidFill>
              </a:rPr>
              <a:t>:</a:t>
            </a:r>
          </a:p>
          <a:p>
            <a:pPr marL="457200" lvl="0" indent="-342900" algn="l" rtl="0"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-GB" sz="1800" dirty="0">
                <a:solidFill>
                  <a:srgbClr val="000000"/>
                </a:solidFill>
              </a:rPr>
              <a:t>Product design for longevity.</a:t>
            </a: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-GB" sz="1800" dirty="0">
                <a:solidFill>
                  <a:srgbClr val="000000"/>
                </a:solidFill>
              </a:rPr>
              <a:t>Recycling infrastructure.</a:t>
            </a:r>
          </a:p>
          <a:p>
            <a:pPr marL="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sz="1800" dirty="0">
                <a:solidFill>
                  <a:srgbClr val="000000"/>
                </a:solidFill>
              </a:rPr>
              <a:t>Example: The sharing economy (e.g., car sharing, clothing rentals).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20"/>
          <p:cNvSpPr txBox="1">
            <a:spLocks noGrp="1"/>
          </p:cNvSpPr>
          <p:nvPr>
            <p:ph type="title"/>
          </p:nvPr>
        </p:nvSpPr>
        <p:spPr>
          <a:xfrm>
            <a:off x="566338" y="214953"/>
            <a:ext cx="7800422" cy="1088068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lvl="0" indent="0" defTabSz="914400">
              <a:spcAft>
                <a:spcPts val="0"/>
              </a:spcAft>
            </a:pPr>
            <a:r>
              <a:rPr lang="en-US" sz="2400" b="1" kern="1200" spc="-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rPr>
              <a:t>PESTEL analysis is a strategic tool used to evaluate external factors affecting industries</a:t>
            </a:r>
          </a:p>
        </p:txBody>
      </p:sp>
      <p:sp>
        <p:nvSpPr>
          <p:cNvPr id="96" name="Google Shape;96;p20"/>
          <p:cNvSpPr txBox="1"/>
          <p:nvPr/>
        </p:nvSpPr>
        <p:spPr>
          <a:xfrm>
            <a:off x="702023" y="1384300"/>
            <a:ext cx="7664738" cy="3017520"/>
          </a:xfrm>
          <a:prstGeom prst="rect">
            <a:avLst/>
          </a:prstGeom>
        </p:spPr>
        <p:txBody>
          <a:bodyPr spcFirstLastPara="1" vert="horz" lIns="0" tIns="45720" rIns="0" bIns="45720" rtlCol="0" anchorCtr="0">
            <a:noAutofit/>
          </a:bodyPr>
          <a:lstStyle/>
          <a:p>
            <a:pPr marL="0" lvl="0" indent="0" defTabSz="9144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  <a:buNone/>
            </a:pPr>
            <a:r>
              <a:rPr lang="en-US" sz="16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PESTEL analysis is a strategic tool used to evaluate external factors affecting industries. It includes:</a:t>
            </a:r>
          </a:p>
          <a:p>
            <a:pPr marL="0" lvl="0" indent="0" defTabSz="9144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  <a:buNone/>
            </a:pPr>
            <a:r>
              <a:rPr lang="en-US" sz="16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Political</a:t>
            </a: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: Government policies, regulations, and stability can influence operations.</a:t>
            </a:r>
          </a:p>
          <a:p>
            <a:pPr marL="0" lvl="0" indent="0" defTabSz="9144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  <a:buNone/>
            </a:pPr>
            <a:r>
              <a:rPr lang="en-US" sz="16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Economic</a:t>
            </a: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: Economic conditions such as exchange rates, inflation, and economic growth impact profitability ((Barney, 1991).</a:t>
            </a:r>
          </a:p>
          <a:p>
            <a:pPr marL="0" lvl="0" indent="0" defTabSz="9144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  <a:buNone/>
            </a:pPr>
            <a:r>
              <a:rPr lang="en-US" sz="16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Social</a:t>
            </a: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: Cultural trends, consumer behavior, and demographic shifts drive demand (DiMaggio &amp; Powell, 1983).</a:t>
            </a:r>
          </a:p>
          <a:p>
            <a:pPr marL="0" lvl="0" indent="0" defTabSz="9144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  <a:buNone/>
            </a:pPr>
            <a:r>
              <a:rPr lang="en-US" sz="16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Technological</a:t>
            </a: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: Innovation, automation, and digital transformation can enhance efficiency.</a:t>
            </a:r>
          </a:p>
          <a:p>
            <a:pPr marL="0" lvl="0" indent="0" defTabSz="9144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  <a:buNone/>
            </a:pPr>
            <a:r>
              <a:rPr lang="en-US" sz="16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Environmental</a:t>
            </a: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: Sustainability concerns, climate change, and resource management shape industry practices (Freeman, 1984).</a:t>
            </a:r>
          </a:p>
          <a:p>
            <a:pPr marL="0" lvl="0" indent="0" defTabSz="9144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  <a:buNone/>
            </a:pPr>
            <a:r>
              <a:rPr lang="en-US" sz="16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Legal</a:t>
            </a: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: Laws related to labor, health, and safety standards impact compliance costs and operational procedures (Jones, 2016).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Rectangle 119">
            <a:extLst>
              <a:ext uri="{FF2B5EF4-FFF2-40B4-BE49-F238E27FC236}">
                <a16:creationId xmlns:a16="http://schemas.microsoft.com/office/drawing/2014/main" id="{36D16D1E-4205-49F5-BD2A-DA769947C1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800600"/>
            <a:ext cx="9144000" cy="3429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1" name="Rectangle 120">
            <a:extLst>
              <a:ext uri="{FF2B5EF4-FFF2-40B4-BE49-F238E27FC236}">
                <a16:creationId xmlns:a16="http://schemas.microsoft.com/office/drawing/2014/main" id="{012FD100-C039-4E03-B5E4-2EDFA7290A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756452"/>
            <a:ext cx="9144000" cy="494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22" name="Straight Connector 121">
            <a:extLst>
              <a:ext uri="{FF2B5EF4-FFF2-40B4-BE49-F238E27FC236}">
                <a16:creationId xmlns:a16="http://schemas.microsoft.com/office/drawing/2014/main" id="{4418FCD2-8448-4A81-8EB4-72250F7827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5149" y="1303383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23" name="Rectangle 122">
            <a:extLst>
              <a:ext uri="{FF2B5EF4-FFF2-40B4-BE49-F238E27FC236}">
                <a16:creationId xmlns:a16="http://schemas.microsoft.com/office/drawing/2014/main" id="{FB5993E2-C02B-4335-ABA5-D8EC465551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39736" cy="51435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Rectangle 123">
            <a:extLst>
              <a:ext uri="{FF2B5EF4-FFF2-40B4-BE49-F238E27FC236}">
                <a16:creationId xmlns:a16="http://schemas.microsoft.com/office/drawing/2014/main" id="{C0B801A2-5622-4BE8-9AD2-C337A2CD0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" y="0"/>
            <a:ext cx="3038093" cy="51435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1" name="Google Shape;101;p21"/>
          <p:cNvSpPr txBox="1">
            <a:spLocks noGrp="1"/>
          </p:cNvSpPr>
          <p:nvPr>
            <p:ph type="title"/>
          </p:nvPr>
        </p:nvSpPr>
        <p:spPr>
          <a:xfrm>
            <a:off x="369277" y="387626"/>
            <a:ext cx="2313633" cy="4329630"/>
          </a:xfrm>
          <a:prstGeom prst="rect">
            <a:avLst/>
          </a:prstGeom>
        </p:spPr>
        <p:txBody>
          <a:bodyPr spcFirstLastPara="1" vert="horz" lIns="91440" tIns="45720" rIns="91440" bIns="45720" rtlCol="0" anchor="ctr" anchorCtr="0">
            <a:normAutofit/>
          </a:bodyPr>
          <a:lstStyle/>
          <a:p>
            <a:pPr lvl="0" indent="0" defTabSz="914400">
              <a:spcBef>
                <a:spcPct val="0"/>
              </a:spcBef>
              <a:spcAft>
                <a:spcPts val="0"/>
              </a:spcAft>
            </a:pPr>
            <a:r>
              <a:rPr lang="en-US" sz="2300" b="1" spc="-50">
                <a:solidFill>
                  <a:srgbClr val="FFFFFF"/>
                </a:solidFill>
              </a:rPr>
              <a:t>Future Recommendations for the hotel and hospitality industry</a:t>
            </a:r>
          </a:p>
        </p:txBody>
      </p:sp>
      <p:sp>
        <p:nvSpPr>
          <p:cNvPr id="125" name="Rectangle 124">
            <a:extLst>
              <a:ext uri="{FF2B5EF4-FFF2-40B4-BE49-F238E27FC236}">
                <a16:creationId xmlns:a16="http://schemas.microsoft.com/office/drawing/2014/main" id="{B7AF614F-5BC3-4086-99F5-B87C5847A0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0053" y="0"/>
            <a:ext cx="48006" cy="51435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126" name="Google Shape;102;p21">
            <a:extLst>
              <a:ext uri="{FF2B5EF4-FFF2-40B4-BE49-F238E27FC236}">
                <a16:creationId xmlns:a16="http://schemas.microsoft.com/office/drawing/2014/main" id="{735B2A45-B230-1C52-B631-C026BAB99F4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16235491"/>
              </p:ext>
            </p:extLst>
          </p:nvPr>
        </p:nvGraphicFramePr>
        <p:xfrm>
          <a:off x="3556397" y="479822"/>
          <a:ext cx="5098256" cy="42374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p2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/>
              <a:t>Conclusion</a:t>
            </a:r>
            <a:endParaRPr b="1"/>
          </a:p>
        </p:txBody>
      </p:sp>
      <p:sp>
        <p:nvSpPr>
          <p:cNvPr id="108" name="Google Shape;108;p22"/>
          <p:cNvSpPr txBox="1">
            <a:spLocks noGrp="1"/>
          </p:cNvSpPr>
          <p:nvPr>
            <p:ph type="body" idx="1"/>
          </p:nvPr>
        </p:nvSpPr>
        <p:spPr>
          <a:xfrm>
            <a:off x="311700" y="139631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 b="1" dirty="0">
                <a:solidFill>
                  <a:srgbClr val="000000"/>
                </a:solidFill>
              </a:rPr>
              <a:t>Key points include:</a:t>
            </a:r>
            <a:endParaRPr sz="2000" dirty="0">
              <a:solidFill>
                <a:srgbClr val="000000"/>
              </a:solidFill>
            </a:endParaRPr>
          </a:p>
          <a:p>
            <a:pPr marL="457200" lvl="0" indent="-355600" algn="l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000"/>
              <a:buChar char="●"/>
            </a:pPr>
            <a:r>
              <a:rPr lang="en-GB" sz="2000" dirty="0">
                <a:solidFill>
                  <a:srgbClr val="000000"/>
                </a:solidFill>
              </a:rPr>
              <a:t>Reducing single-use plastics, adopting circular economy models, and encouraging sustainable consumer behaviour</a:t>
            </a:r>
            <a:endParaRPr sz="2000" dirty="0">
              <a:solidFill>
                <a:srgbClr val="000000"/>
              </a:solidFill>
            </a:endParaRPr>
          </a:p>
          <a:p>
            <a:pPr marL="457200" lvl="0" indent="-35560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Char char="●"/>
            </a:pPr>
            <a:r>
              <a:rPr lang="en-GB" sz="2000" dirty="0">
                <a:solidFill>
                  <a:srgbClr val="000000"/>
                </a:solidFill>
              </a:rPr>
              <a:t>Businesses and individuals must align their actions with eco-friendly practices to drive lasting environmental impact.</a:t>
            </a:r>
            <a:endParaRPr sz="2000" dirty="0"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p23"/>
          <p:cNvSpPr txBox="1">
            <a:spLocks noGrp="1"/>
          </p:cNvSpPr>
          <p:nvPr>
            <p:ph type="title"/>
          </p:nvPr>
        </p:nvSpPr>
        <p:spPr>
          <a:xfrm>
            <a:off x="311700" y="289068"/>
            <a:ext cx="8520600" cy="480739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 b="1" dirty="0"/>
              <a:t>References</a:t>
            </a:r>
            <a:endParaRPr sz="2000" b="1" dirty="0"/>
          </a:p>
        </p:txBody>
      </p:sp>
      <p:sp>
        <p:nvSpPr>
          <p:cNvPr id="114" name="Google Shape;114;p23"/>
          <p:cNvSpPr txBox="1">
            <a:spLocks noGrp="1"/>
          </p:cNvSpPr>
          <p:nvPr>
            <p:ph type="body" idx="1"/>
          </p:nvPr>
        </p:nvSpPr>
        <p:spPr>
          <a:xfrm>
            <a:off x="311700" y="769807"/>
            <a:ext cx="8520600" cy="3884784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 dirty="0">
                <a:solidFill>
                  <a:srgbClr val="000000"/>
                </a:solidFill>
              </a:rPr>
              <a:t>The Carbon Trust (2018). "Employee Engagement in Sustainability."</a:t>
            </a:r>
            <a:endParaRPr sz="1400" dirty="0">
              <a:solidFill>
                <a:srgbClr val="000000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400" dirty="0">
                <a:solidFill>
                  <a:srgbClr val="000000"/>
                </a:solidFill>
              </a:rPr>
              <a:t>EPA. (2023). Benefits of Reducing Waste. U.S. Environmental Protection Agency. Retrieved from </a:t>
            </a:r>
            <a:r>
              <a:rPr lang="en-GB" sz="1400" u="sng" dirty="0">
                <a:solidFill>
                  <a:schemeClr val="hlink"/>
                </a:solidFill>
                <a:hlinkClick r:id="rId3"/>
              </a:rPr>
              <a:t>https://www.epa.gov</a:t>
            </a:r>
            <a:endParaRPr sz="1400" dirty="0">
              <a:solidFill>
                <a:srgbClr val="000000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400" dirty="0" err="1">
                <a:solidFill>
                  <a:srgbClr val="000000"/>
                </a:solidFill>
              </a:rPr>
              <a:t>Stahel</a:t>
            </a:r>
            <a:r>
              <a:rPr lang="en-GB" sz="1400" dirty="0">
                <a:solidFill>
                  <a:srgbClr val="000000"/>
                </a:solidFill>
              </a:rPr>
              <a:t>, W. R. (2016). "The circular economy." Nature, 531(7595), 435-438.</a:t>
            </a:r>
            <a:endParaRPr sz="1400" dirty="0">
              <a:solidFill>
                <a:srgbClr val="000000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400" dirty="0">
                <a:solidFill>
                  <a:srgbClr val="000000"/>
                </a:solidFill>
              </a:rPr>
              <a:t>Barney, J. (1991). Firm resources and sustained competitive advantage. Journal of Management.</a:t>
            </a:r>
            <a:endParaRPr sz="1400" dirty="0">
              <a:solidFill>
                <a:srgbClr val="000000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400" dirty="0">
                <a:solidFill>
                  <a:srgbClr val="000000"/>
                </a:solidFill>
              </a:rPr>
              <a:t>Freeman, R.E. (1984). Strategic Management: A Stakeholder Approach.</a:t>
            </a:r>
            <a:endParaRPr sz="1400" dirty="0">
              <a:solidFill>
                <a:srgbClr val="000000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400" dirty="0">
                <a:solidFill>
                  <a:srgbClr val="000000"/>
                </a:solidFill>
              </a:rPr>
              <a:t>DiMaggio, P. J., &amp; Powell, W. W. (1983). The iron cage revisited. American Sociological Review.</a:t>
            </a:r>
            <a:endParaRPr sz="1400" dirty="0">
              <a:solidFill>
                <a:srgbClr val="000000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400" dirty="0">
                <a:solidFill>
                  <a:srgbClr val="000000"/>
                </a:solidFill>
              </a:rPr>
              <a:t>Jones, P., Hillier, D., &amp; Comfort, D. (2016). Sustainability in the hospitality industry. International Journal of Contemporary Hospitality Management.</a:t>
            </a:r>
            <a:endParaRPr sz="1400" dirty="0">
              <a:solidFill>
                <a:srgbClr val="000000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400" dirty="0">
                <a:solidFill>
                  <a:srgbClr val="000000"/>
                </a:solidFill>
              </a:rPr>
              <a:t>Jones, P., Hillier, D., &amp; Comfort, D. (2020). Sustainability in the hospitality industry: Some personal reflections on corporate challenges and research priorities. International Journal of Hospitality Management, 34(2), 5-13.</a:t>
            </a:r>
            <a:endParaRPr sz="1400" dirty="0">
              <a:solidFill>
                <a:srgbClr val="000000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sz="1400" dirty="0">
                <a:solidFill>
                  <a:srgbClr val="000000"/>
                </a:solidFill>
              </a:rPr>
              <a:t>Han, H., Hsu, L., &amp; </a:t>
            </a:r>
            <a:r>
              <a:rPr lang="en-GB" sz="1400" dirty="0" err="1">
                <a:solidFill>
                  <a:srgbClr val="000000"/>
                </a:solidFill>
              </a:rPr>
              <a:t>Sheu</a:t>
            </a:r>
            <a:r>
              <a:rPr lang="en-GB" sz="1400" dirty="0">
                <a:solidFill>
                  <a:srgbClr val="000000"/>
                </a:solidFill>
              </a:rPr>
              <a:t>, C. (2019). Application of the theory of planned behaviour to green hotel choice: Testing the effect of environmental attitudes. Tourism Management, 31(3), 325-334.</a:t>
            </a:r>
            <a:endParaRPr sz="1400" dirty="0"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0</TotalTime>
  <Words>841</Words>
  <Application>Microsoft Office PowerPoint</Application>
  <PresentationFormat>On-screen Show (16:9)</PresentationFormat>
  <Paragraphs>77</Paragraphs>
  <Slides>11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Calibri Light</vt:lpstr>
      <vt:lpstr>Times New Roman</vt:lpstr>
      <vt:lpstr>Retrospect</vt:lpstr>
      <vt:lpstr>Module:  BMIH6001 Contemporary Themes in the Hotel and Hospitality Sector Programme:  BA International Hotel Management  Assignment:  Conference Presentation Student Name:  MD Khaled Uddin Emon  Student ID number:  2014271  Lecturer:  Dr Ernest Balutie Wavei   </vt:lpstr>
      <vt:lpstr>Introduction </vt:lpstr>
      <vt:lpstr>Sustainability and Waste Reduction Strategies in the Hospitality Sector"</vt:lpstr>
      <vt:lpstr>Agenda for sustainable waste management planning at workplace</vt:lpstr>
      <vt:lpstr>Composting and Organic Waste Management</vt:lpstr>
      <vt:lpstr>Benefits of Waste Reduction</vt:lpstr>
      <vt:lpstr>Circular Economy</vt:lpstr>
      <vt:lpstr>PESTEL analysis is a strategic tool used to evaluate external factors affecting industries</vt:lpstr>
      <vt:lpstr>Future Recommendations for the hotel and hospitality industry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Khaled Emon (2014271)</dc:creator>
  <cp:lastModifiedBy>Khaled Emon (2014271)</cp:lastModifiedBy>
  <cp:revision>2</cp:revision>
  <dcterms:modified xsi:type="dcterms:W3CDTF">2024-10-29T03:29:18Z</dcterms:modified>
</cp:coreProperties>
</file>