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66" r:id="rId4"/>
    <p:sldId id="258" r:id="rId5"/>
    <p:sldId id="267" r:id="rId6"/>
    <p:sldId id="260" r:id="rId7"/>
    <p:sldId id="268" r:id="rId8"/>
    <p:sldId id="269" r:id="rId9"/>
    <p:sldId id="261" r:id="rId10"/>
    <p:sldId id="262" r:id="rId11"/>
    <p:sldId id="263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399" autoAdjust="0"/>
  </p:normalViewPr>
  <p:slideViewPr>
    <p:cSldViewPr snapToGrid="0">
      <p:cViewPr varScale="1">
        <p:scale>
          <a:sx n="102" d="100"/>
          <a:sy n="102" d="100"/>
        </p:scale>
        <p:origin x="87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3F379C-FCD8-471A-B5BC-B3AF23D5E0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0756A18-ADDE-4E1D-8E24-2C1A056CC6E2}">
      <dgm:prSet/>
      <dgm:spPr/>
      <dgm:t>
        <a:bodyPr/>
        <a:lstStyle/>
        <a:p>
          <a:r>
            <a:rPr lang="en-GB" dirty="0"/>
            <a:t>Thrust</a:t>
          </a:r>
          <a:endParaRPr lang="en-US" dirty="0"/>
        </a:p>
      </dgm:t>
    </dgm:pt>
    <dgm:pt modelId="{361AC4D4-514E-42B4-BCAD-321D77BC4938}" type="parTrans" cxnId="{C178B2AF-A381-4F81-AA77-AECA9FD992AF}">
      <dgm:prSet/>
      <dgm:spPr/>
      <dgm:t>
        <a:bodyPr/>
        <a:lstStyle/>
        <a:p>
          <a:endParaRPr lang="en-US"/>
        </a:p>
      </dgm:t>
    </dgm:pt>
    <dgm:pt modelId="{4EBB7E95-C90B-4B19-BF64-8C6ED20DF8EF}" type="sibTrans" cxnId="{C178B2AF-A381-4F81-AA77-AECA9FD992AF}">
      <dgm:prSet/>
      <dgm:spPr/>
      <dgm:t>
        <a:bodyPr/>
        <a:lstStyle/>
        <a:p>
          <a:endParaRPr lang="en-US"/>
        </a:p>
      </dgm:t>
    </dgm:pt>
    <dgm:pt modelId="{E99B9F3E-D212-415A-83FB-630A0C418CCA}">
      <dgm:prSet/>
      <dgm:spPr/>
      <dgm:t>
        <a:bodyPr/>
        <a:lstStyle/>
        <a:p>
          <a:r>
            <a:rPr lang="en-GB"/>
            <a:t>Signature</a:t>
          </a:r>
          <a:endParaRPr lang="en-US"/>
        </a:p>
      </dgm:t>
    </dgm:pt>
    <dgm:pt modelId="{EF5CC582-C073-4016-B865-876D44A3B8F1}" type="parTrans" cxnId="{46662C15-CACF-46B4-9EB3-F7481F9D5CDB}">
      <dgm:prSet/>
      <dgm:spPr/>
      <dgm:t>
        <a:bodyPr/>
        <a:lstStyle/>
        <a:p>
          <a:endParaRPr lang="en-US"/>
        </a:p>
      </dgm:t>
    </dgm:pt>
    <dgm:pt modelId="{4ED8C812-582C-45A0-A4F6-7095F4FD418E}" type="sibTrans" cxnId="{46662C15-CACF-46B4-9EB3-F7481F9D5CDB}">
      <dgm:prSet/>
      <dgm:spPr/>
      <dgm:t>
        <a:bodyPr/>
        <a:lstStyle/>
        <a:p>
          <a:endParaRPr lang="en-US"/>
        </a:p>
      </dgm:t>
    </dgm:pt>
    <dgm:pt modelId="{5650A5BD-A4AD-40AD-9EA9-AF890A83A272}">
      <dgm:prSet/>
      <dgm:spPr/>
      <dgm:t>
        <a:bodyPr/>
        <a:lstStyle/>
        <a:p>
          <a:r>
            <a:rPr lang="en-GB"/>
            <a:t>Readily initiated</a:t>
          </a:r>
          <a:endParaRPr lang="en-US"/>
        </a:p>
      </dgm:t>
    </dgm:pt>
    <dgm:pt modelId="{3972AA76-E795-4E95-92B1-B12B584A58B7}" type="parTrans" cxnId="{AFCCF652-56BE-493E-9BA1-C6E25F1AB5B5}">
      <dgm:prSet/>
      <dgm:spPr/>
      <dgm:t>
        <a:bodyPr/>
        <a:lstStyle/>
        <a:p>
          <a:endParaRPr lang="en-US"/>
        </a:p>
      </dgm:t>
    </dgm:pt>
    <dgm:pt modelId="{10EEF0DD-0EC9-410A-A9F4-B26D4104E2CC}" type="sibTrans" cxnId="{AFCCF652-56BE-493E-9BA1-C6E25F1AB5B5}">
      <dgm:prSet/>
      <dgm:spPr/>
      <dgm:t>
        <a:bodyPr/>
        <a:lstStyle/>
        <a:p>
          <a:endParaRPr lang="en-US"/>
        </a:p>
      </dgm:t>
    </dgm:pt>
    <dgm:pt modelId="{037DBAF4-DB59-423A-A436-661C0012C676}">
      <dgm:prSet/>
      <dgm:spPr/>
      <dgm:t>
        <a:bodyPr/>
        <a:lstStyle/>
        <a:p>
          <a:r>
            <a:rPr lang="en-GB"/>
            <a:t>Safe to handle and store</a:t>
          </a:r>
          <a:endParaRPr lang="en-US"/>
        </a:p>
      </dgm:t>
    </dgm:pt>
    <dgm:pt modelId="{D126A9F3-41F8-402E-AC30-3C0607E491B8}" type="parTrans" cxnId="{5EACE344-CDA2-4B1D-815B-1A11FC3B3C6F}">
      <dgm:prSet/>
      <dgm:spPr/>
      <dgm:t>
        <a:bodyPr/>
        <a:lstStyle/>
        <a:p>
          <a:endParaRPr lang="en-US"/>
        </a:p>
      </dgm:t>
    </dgm:pt>
    <dgm:pt modelId="{DA90D0E1-0B2D-4E9B-8C8A-5588D69B0FD9}" type="sibTrans" cxnId="{5EACE344-CDA2-4B1D-815B-1A11FC3B3C6F}">
      <dgm:prSet/>
      <dgm:spPr/>
      <dgm:t>
        <a:bodyPr/>
        <a:lstStyle/>
        <a:p>
          <a:endParaRPr lang="en-US"/>
        </a:p>
      </dgm:t>
    </dgm:pt>
    <dgm:pt modelId="{800269CB-2F63-4115-8EC3-D63EC6C7637E}">
      <dgm:prSet/>
      <dgm:spPr/>
      <dgm:t>
        <a:bodyPr/>
        <a:lstStyle/>
        <a:p>
          <a:r>
            <a:rPr lang="en-GB"/>
            <a:t>Burning in the absence of external oxygen sources</a:t>
          </a:r>
          <a:endParaRPr lang="en-US"/>
        </a:p>
      </dgm:t>
    </dgm:pt>
    <dgm:pt modelId="{17187CCF-1E20-47BB-9810-6943F451E256}" type="parTrans" cxnId="{D45432C8-BBFA-42AF-B0B5-5ACCF35CAA8F}">
      <dgm:prSet/>
      <dgm:spPr/>
      <dgm:t>
        <a:bodyPr/>
        <a:lstStyle/>
        <a:p>
          <a:endParaRPr lang="en-US"/>
        </a:p>
      </dgm:t>
    </dgm:pt>
    <dgm:pt modelId="{E8F0328A-C9E0-4633-86E9-2D5A0CF78E54}" type="sibTrans" cxnId="{D45432C8-BBFA-42AF-B0B5-5ACCF35CAA8F}">
      <dgm:prSet/>
      <dgm:spPr/>
      <dgm:t>
        <a:bodyPr/>
        <a:lstStyle/>
        <a:p>
          <a:endParaRPr lang="en-US"/>
        </a:p>
      </dgm:t>
    </dgm:pt>
    <dgm:pt modelId="{BF0745F3-2CA3-4776-A056-9CD081AF0935}">
      <dgm:prSet/>
      <dgm:spPr/>
      <dgm:t>
        <a:bodyPr/>
        <a:lstStyle/>
        <a:p>
          <a:r>
            <a:rPr lang="en-GB"/>
            <a:t>Physical and mechanical properties</a:t>
          </a:r>
          <a:endParaRPr lang="en-US"/>
        </a:p>
      </dgm:t>
    </dgm:pt>
    <dgm:pt modelId="{20B98991-C050-4EDA-B6F3-EC378A707CE5}" type="parTrans" cxnId="{BEC128D4-6CD8-4724-AF2E-549FAD33C11E}">
      <dgm:prSet/>
      <dgm:spPr/>
      <dgm:t>
        <a:bodyPr/>
        <a:lstStyle/>
        <a:p>
          <a:endParaRPr lang="en-US"/>
        </a:p>
      </dgm:t>
    </dgm:pt>
    <dgm:pt modelId="{90ECC706-1718-4F80-86E8-329994363B85}" type="sibTrans" cxnId="{BEC128D4-6CD8-4724-AF2E-549FAD33C11E}">
      <dgm:prSet/>
      <dgm:spPr/>
      <dgm:t>
        <a:bodyPr/>
        <a:lstStyle/>
        <a:p>
          <a:endParaRPr lang="en-US"/>
        </a:p>
      </dgm:t>
    </dgm:pt>
    <dgm:pt modelId="{111530DA-1DD3-4740-9360-91FBE64DE2C3}">
      <dgm:prSet/>
      <dgm:spPr/>
      <dgm:t>
        <a:bodyPr/>
        <a:lstStyle/>
        <a:p>
          <a:r>
            <a:rPr lang="en-GB"/>
            <a:t>Health &amp; environmental safety of combustion products</a:t>
          </a:r>
          <a:endParaRPr lang="en-US"/>
        </a:p>
      </dgm:t>
    </dgm:pt>
    <dgm:pt modelId="{995AE7F3-3F0C-4E43-B0C5-580265C1E229}" type="parTrans" cxnId="{A856D439-9B77-4407-84C1-6F7554A3B19E}">
      <dgm:prSet/>
      <dgm:spPr/>
      <dgm:t>
        <a:bodyPr/>
        <a:lstStyle/>
        <a:p>
          <a:endParaRPr lang="en-US"/>
        </a:p>
      </dgm:t>
    </dgm:pt>
    <dgm:pt modelId="{70C8F31D-5297-44A0-B0DF-52FBE352CDE8}" type="sibTrans" cxnId="{A856D439-9B77-4407-84C1-6F7554A3B19E}">
      <dgm:prSet/>
      <dgm:spPr/>
      <dgm:t>
        <a:bodyPr/>
        <a:lstStyle/>
        <a:p>
          <a:endParaRPr lang="en-US"/>
        </a:p>
      </dgm:t>
    </dgm:pt>
    <dgm:pt modelId="{F23BC40B-3C56-4522-84CD-0832A44FB18A}" type="pres">
      <dgm:prSet presAssocID="{3B3F379C-FCD8-471A-B5BC-B3AF23D5E01D}" presName="root" presStyleCnt="0">
        <dgm:presLayoutVars>
          <dgm:dir/>
          <dgm:resizeHandles val="exact"/>
        </dgm:presLayoutVars>
      </dgm:prSet>
      <dgm:spPr/>
    </dgm:pt>
    <dgm:pt modelId="{642F14A1-A00A-419B-B316-0774B8BDB502}" type="pres">
      <dgm:prSet presAssocID="{C0756A18-ADDE-4E1D-8E24-2C1A056CC6E2}" presName="compNode" presStyleCnt="0"/>
      <dgm:spPr/>
    </dgm:pt>
    <dgm:pt modelId="{A99E0633-EB9F-4053-90BD-2DCB1F450B1A}" type="pres">
      <dgm:prSet presAssocID="{C0756A18-ADDE-4E1D-8E24-2C1A056CC6E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 with solid fill"/>
        </a:ext>
      </dgm:extLst>
    </dgm:pt>
    <dgm:pt modelId="{0CF14CFC-FDED-4BE1-B2B7-17CF6A777088}" type="pres">
      <dgm:prSet presAssocID="{C0756A18-ADDE-4E1D-8E24-2C1A056CC6E2}" presName="spaceRect" presStyleCnt="0"/>
      <dgm:spPr/>
    </dgm:pt>
    <dgm:pt modelId="{13EFB5E8-380D-4028-BF81-D51383BCB5CE}" type="pres">
      <dgm:prSet presAssocID="{C0756A18-ADDE-4E1D-8E24-2C1A056CC6E2}" presName="textRect" presStyleLbl="revTx" presStyleIdx="0" presStyleCnt="7">
        <dgm:presLayoutVars>
          <dgm:chMax val="1"/>
          <dgm:chPref val="1"/>
        </dgm:presLayoutVars>
      </dgm:prSet>
      <dgm:spPr/>
    </dgm:pt>
    <dgm:pt modelId="{F837EFD2-6A4B-41DB-BDD3-3C84CC640A5F}" type="pres">
      <dgm:prSet presAssocID="{4EBB7E95-C90B-4B19-BF64-8C6ED20DF8EF}" presName="sibTrans" presStyleCnt="0"/>
      <dgm:spPr/>
    </dgm:pt>
    <dgm:pt modelId="{61A1B8A4-976D-4937-B910-A1876ED11CE4}" type="pres">
      <dgm:prSet presAssocID="{E99B9F3E-D212-415A-83FB-630A0C418CCA}" presName="compNode" presStyleCnt="0"/>
      <dgm:spPr/>
    </dgm:pt>
    <dgm:pt modelId="{516AF5C3-A03A-45D7-B383-6AB37D2D721E}" type="pres">
      <dgm:prSet presAssocID="{E99B9F3E-D212-415A-83FB-630A0C418CC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 with solid fill"/>
        </a:ext>
      </dgm:extLst>
    </dgm:pt>
    <dgm:pt modelId="{14CE584A-2B79-46A2-837A-1EDD8B7D2424}" type="pres">
      <dgm:prSet presAssocID="{E99B9F3E-D212-415A-83FB-630A0C418CCA}" presName="spaceRect" presStyleCnt="0"/>
      <dgm:spPr/>
    </dgm:pt>
    <dgm:pt modelId="{98526E2C-9AAB-4E5D-A385-C48F56C33869}" type="pres">
      <dgm:prSet presAssocID="{E99B9F3E-D212-415A-83FB-630A0C418CCA}" presName="textRect" presStyleLbl="revTx" presStyleIdx="1" presStyleCnt="7">
        <dgm:presLayoutVars>
          <dgm:chMax val="1"/>
          <dgm:chPref val="1"/>
        </dgm:presLayoutVars>
      </dgm:prSet>
      <dgm:spPr/>
    </dgm:pt>
    <dgm:pt modelId="{4631BED4-1DE0-450F-8931-6BB02F187F0F}" type="pres">
      <dgm:prSet presAssocID="{4ED8C812-582C-45A0-A4F6-7095F4FD418E}" presName="sibTrans" presStyleCnt="0"/>
      <dgm:spPr/>
    </dgm:pt>
    <dgm:pt modelId="{7E80DD07-BF50-4372-8535-75A224E85D0C}" type="pres">
      <dgm:prSet presAssocID="{5650A5BD-A4AD-40AD-9EA9-AF890A83A272}" presName="compNode" presStyleCnt="0"/>
      <dgm:spPr/>
    </dgm:pt>
    <dgm:pt modelId="{BE035BB5-BD6F-4A52-9639-F59934016E23}" type="pres">
      <dgm:prSet presAssocID="{5650A5BD-A4AD-40AD-9EA9-AF890A83A27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05F3D60-79DF-4365-93E7-2042EE60F797}" type="pres">
      <dgm:prSet presAssocID="{5650A5BD-A4AD-40AD-9EA9-AF890A83A272}" presName="spaceRect" presStyleCnt="0"/>
      <dgm:spPr/>
    </dgm:pt>
    <dgm:pt modelId="{9102BD4E-AB10-4C96-8D7E-B9CE617D4548}" type="pres">
      <dgm:prSet presAssocID="{5650A5BD-A4AD-40AD-9EA9-AF890A83A272}" presName="textRect" presStyleLbl="revTx" presStyleIdx="2" presStyleCnt="7">
        <dgm:presLayoutVars>
          <dgm:chMax val="1"/>
          <dgm:chPref val="1"/>
        </dgm:presLayoutVars>
      </dgm:prSet>
      <dgm:spPr/>
    </dgm:pt>
    <dgm:pt modelId="{82CEB7BB-40AD-4069-B947-E27448D27BE7}" type="pres">
      <dgm:prSet presAssocID="{10EEF0DD-0EC9-410A-A9F4-B26D4104E2CC}" presName="sibTrans" presStyleCnt="0"/>
      <dgm:spPr/>
    </dgm:pt>
    <dgm:pt modelId="{A9EC2FB0-EFAD-46D7-A463-A402DFB03477}" type="pres">
      <dgm:prSet presAssocID="{037DBAF4-DB59-423A-A436-661C0012C676}" presName="compNode" presStyleCnt="0"/>
      <dgm:spPr/>
    </dgm:pt>
    <dgm:pt modelId="{EC1A239B-DFB1-4899-9751-4C4677CB0D8C}" type="pres">
      <dgm:prSet presAssocID="{037DBAF4-DB59-423A-A436-661C0012C67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176DC90A-2864-4A59-A510-3CC92B1A2FCC}" type="pres">
      <dgm:prSet presAssocID="{037DBAF4-DB59-423A-A436-661C0012C676}" presName="spaceRect" presStyleCnt="0"/>
      <dgm:spPr/>
    </dgm:pt>
    <dgm:pt modelId="{881FDD00-45F5-4E0E-B4FC-D4E3DEDAA37C}" type="pres">
      <dgm:prSet presAssocID="{037DBAF4-DB59-423A-A436-661C0012C676}" presName="textRect" presStyleLbl="revTx" presStyleIdx="3" presStyleCnt="7">
        <dgm:presLayoutVars>
          <dgm:chMax val="1"/>
          <dgm:chPref val="1"/>
        </dgm:presLayoutVars>
      </dgm:prSet>
      <dgm:spPr/>
    </dgm:pt>
    <dgm:pt modelId="{7B912720-7CBD-49A7-BE49-AD1B1E698174}" type="pres">
      <dgm:prSet presAssocID="{DA90D0E1-0B2D-4E9B-8C8A-5588D69B0FD9}" presName="sibTrans" presStyleCnt="0"/>
      <dgm:spPr/>
    </dgm:pt>
    <dgm:pt modelId="{059800A9-DBCF-4D1F-A9FA-61F50A145D9C}" type="pres">
      <dgm:prSet presAssocID="{800269CB-2F63-4115-8EC3-D63EC6C7637E}" presName="compNode" presStyleCnt="0"/>
      <dgm:spPr/>
    </dgm:pt>
    <dgm:pt modelId="{001276F6-FAE7-4482-8989-080AF25A16D7}" type="pres">
      <dgm:prSet presAssocID="{800269CB-2F63-4115-8EC3-D63EC6C7637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342EF566-32D1-4049-AA99-0CC486552B71}" type="pres">
      <dgm:prSet presAssocID="{800269CB-2F63-4115-8EC3-D63EC6C7637E}" presName="spaceRect" presStyleCnt="0"/>
      <dgm:spPr/>
    </dgm:pt>
    <dgm:pt modelId="{FBCF1C0B-ED26-4EAA-9910-BE06682F7715}" type="pres">
      <dgm:prSet presAssocID="{800269CB-2F63-4115-8EC3-D63EC6C7637E}" presName="textRect" presStyleLbl="revTx" presStyleIdx="4" presStyleCnt="7">
        <dgm:presLayoutVars>
          <dgm:chMax val="1"/>
          <dgm:chPref val="1"/>
        </dgm:presLayoutVars>
      </dgm:prSet>
      <dgm:spPr/>
    </dgm:pt>
    <dgm:pt modelId="{B13C0EA3-0F4C-4645-9487-69FE5015CC9F}" type="pres">
      <dgm:prSet presAssocID="{E8F0328A-C9E0-4633-86E9-2D5A0CF78E54}" presName="sibTrans" presStyleCnt="0"/>
      <dgm:spPr/>
    </dgm:pt>
    <dgm:pt modelId="{B0D645D4-57B2-43C7-A449-E5199E98625A}" type="pres">
      <dgm:prSet presAssocID="{BF0745F3-2CA3-4776-A056-9CD081AF0935}" presName="compNode" presStyleCnt="0"/>
      <dgm:spPr/>
    </dgm:pt>
    <dgm:pt modelId="{32208981-5F96-42C9-82D4-E930A93A74E0}" type="pres">
      <dgm:prSet presAssocID="{BF0745F3-2CA3-4776-A056-9CD081AF093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8EA060C-2D5C-475F-9821-7E750326884D}" type="pres">
      <dgm:prSet presAssocID="{BF0745F3-2CA3-4776-A056-9CD081AF0935}" presName="spaceRect" presStyleCnt="0"/>
      <dgm:spPr/>
    </dgm:pt>
    <dgm:pt modelId="{9725C127-AB27-4534-81EA-8CB646E60AFC}" type="pres">
      <dgm:prSet presAssocID="{BF0745F3-2CA3-4776-A056-9CD081AF0935}" presName="textRect" presStyleLbl="revTx" presStyleIdx="5" presStyleCnt="7">
        <dgm:presLayoutVars>
          <dgm:chMax val="1"/>
          <dgm:chPref val="1"/>
        </dgm:presLayoutVars>
      </dgm:prSet>
      <dgm:spPr/>
    </dgm:pt>
    <dgm:pt modelId="{BC17058F-EB1A-4DC7-ADE6-0944EA293CC2}" type="pres">
      <dgm:prSet presAssocID="{90ECC706-1718-4F80-86E8-329994363B85}" presName="sibTrans" presStyleCnt="0"/>
      <dgm:spPr/>
    </dgm:pt>
    <dgm:pt modelId="{787539AB-5B1A-41A5-802A-EB43ED97D60D}" type="pres">
      <dgm:prSet presAssocID="{111530DA-1DD3-4740-9360-91FBE64DE2C3}" presName="compNode" presStyleCnt="0"/>
      <dgm:spPr/>
    </dgm:pt>
    <dgm:pt modelId="{6E558459-DC5B-4BCD-8D3D-E217A7A18536}" type="pres">
      <dgm:prSet presAssocID="{111530DA-1DD3-4740-9360-91FBE64DE2C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F4F14122-77EC-4D69-B62E-48BA5101C005}" type="pres">
      <dgm:prSet presAssocID="{111530DA-1DD3-4740-9360-91FBE64DE2C3}" presName="spaceRect" presStyleCnt="0"/>
      <dgm:spPr/>
    </dgm:pt>
    <dgm:pt modelId="{B1228B65-A2F8-467A-8F61-9243D90779BA}" type="pres">
      <dgm:prSet presAssocID="{111530DA-1DD3-4740-9360-91FBE64DE2C3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57B8207-6696-4AC7-ADCC-ABC4AF1732FA}" type="presOf" srcId="{E99B9F3E-D212-415A-83FB-630A0C418CCA}" destId="{98526E2C-9AAB-4E5D-A385-C48F56C33869}" srcOrd="0" destOrd="0" presId="urn:microsoft.com/office/officeart/2018/2/layout/IconLabelList"/>
    <dgm:cxn modelId="{46662C15-CACF-46B4-9EB3-F7481F9D5CDB}" srcId="{3B3F379C-FCD8-471A-B5BC-B3AF23D5E01D}" destId="{E99B9F3E-D212-415A-83FB-630A0C418CCA}" srcOrd="1" destOrd="0" parTransId="{EF5CC582-C073-4016-B865-876D44A3B8F1}" sibTransId="{4ED8C812-582C-45A0-A4F6-7095F4FD418E}"/>
    <dgm:cxn modelId="{85E13E15-A24F-4A13-A37A-37858E6FE150}" type="presOf" srcId="{037DBAF4-DB59-423A-A436-661C0012C676}" destId="{881FDD00-45F5-4E0E-B4FC-D4E3DEDAA37C}" srcOrd="0" destOrd="0" presId="urn:microsoft.com/office/officeart/2018/2/layout/IconLabelList"/>
    <dgm:cxn modelId="{5491B937-AEF0-4073-B6F7-B43E05422025}" type="presOf" srcId="{5650A5BD-A4AD-40AD-9EA9-AF890A83A272}" destId="{9102BD4E-AB10-4C96-8D7E-B9CE617D4548}" srcOrd="0" destOrd="0" presId="urn:microsoft.com/office/officeart/2018/2/layout/IconLabelList"/>
    <dgm:cxn modelId="{A856D439-9B77-4407-84C1-6F7554A3B19E}" srcId="{3B3F379C-FCD8-471A-B5BC-B3AF23D5E01D}" destId="{111530DA-1DD3-4740-9360-91FBE64DE2C3}" srcOrd="6" destOrd="0" parTransId="{995AE7F3-3F0C-4E43-B0C5-580265C1E229}" sibTransId="{70C8F31D-5297-44A0-B0DF-52FBE352CDE8}"/>
    <dgm:cxn modelId="{5EACE344-CDA2-4B1D-815B-1A11FC3B3C6F}" srcId="{3B3F379C-FCD8-471A-B5BC-B3AF23D5E01D}" destId="{037DBAF4-DB59-423A-A436-661C0012C676}" srcOrd="3" destOrd="0" parTransId="{D126A9F3-41F8-402E-AC30-3C0607E491B8}" sibTransId="{DA90D0E1-0B2D-4E9B-8C8A-5588D69B0FD9}"/>
    <dgm:cxn modelId="{AFCCF652-56BE-493E-9BA1-C6E25F1AB5B5}" srcId="{3B3F379C-FCD8-471A-B5BC-B3AF23D5E01D}" destId="{5650A5BD-A4AD-40AD-9EA9-AF890A83A272}" srcOrd="2" destOrd="0" parTransId="{3972AA76-E795-4E95-92B1-B12B584A58B7}" sibTransId="{10EEF0DD-0EC9-410A-A9F4-B26D4104E2CC}"/>
    <dgm:cxn modelId="{B7AAA586-58C7-4E1C-B885-37E64A7EFD77}" type="presOf" srcId="{111530DA-1DD3-4740-9360-91FBE64DE2C3}" destId="{B1228B65-A2F8-467A-8F61-9243D90779BA}" srcOrd="0" destOrd="0" presId="urn:microsoft.com/office/officeart/2018/2/layout/IconLabelList"/>
    <dgm:cxn modelId="{4324609C-4162-44D9-9704-1FFBED6C9AAC}" type="presOf" srcId="{C0756A18-ADDE-4E1D-8E24-2C1A056CC6E2}" destId="{13EFB5E8-380D-4028-BF81-D51383BCB5CE}" srcOrd="0" destOrd="0" presId="urn:microsoft.com/office/officeart/2018/2/layout/IconLabelList"/>
    <dgm:cxn modelId="{C178B2AF-A381-4F81-AA77-AECA9FD992AF}" srcId="{3B3F379C-FCD8-471A-B5BC-B3AF23D5E01D}" destId="{C0756A18-ADDE-4E1D-8E24-2C1A056CC6E2}" srcOrd="0" destOrd="0" parTransId="{361AC4D4-514E-42B4-BCAD-321D77BC4938}" sibTransId="{4EBB7E95-C90B-4B19-BF64-8C6ED20DF8EF}"/>
    <dgm:cxn modelId="{6E0B82B0-41B5-48A5-9EFC-1966991D866C}" type="presOf" srcId="{BF0745F3-2CA3-4776-A056-9CD081AF0935}" destId="{9725C127-AB27-4534-81EA-8CB646E60AFC}" srcOrd="0" destOrd="0" presId="urn:microsoft.com/office/officeart/2018/2/layout/IconLabelList"/>
    <dgm:cxn modelId="{3A03AEB3-5596-4839-96F1-4307BD7E77C6}" type="presOf" srcId="{800269CB-2F63-4115-8EC3-D63EC6C7637E}" destId="{FBCF1C0B-ED26-4EAA-9910-BE06682F7715}" srcOrd="0" destOrd="0" presId="urn:microsoft.com/office/officeart/2018/2/layout/IconLabelList"/>
    <dgm:cxn modelId="{D45432C8-BBFA-42AF-B0B5-5ACCF35CAA8F}" srcId="{3B3F379C-FCD8-471A-B5BC-B3AF23D5E01D}" destId="{800269CB-2F63-4115-8EC3-D63EC6C7637E}" srcOrd="4" destOrd="0" parTransId="{17187CCF-1E20-47BB-9810-6943F451E256}" sibTransId="{E8F0328A-C9E0-4633-86E9-2D5A0CF78E54}"/>
    <dgm:cxn modelId="{BEC128D4-6CD8-4724-AF2E-549FAD33C11E}" srcId="{3B3F379C-FCD8-471A-B5BC-B3AF23D5E01D}" destId="{BF0745F3-2CA3-4776-A056-9CD081AF0935}" srcOrd="5" destOrd="0" parTransId="{20B98991-C050-4EDA-B6F3-EC378A707CE5}" sibTransId="{90ECC706-1718-4F80-86E8-329994363B85}"/>
    <dgm:cxn modelId="{F7FF11F9-8855-412D-B4C9-01AA221D5446}" type="presOf" srcId="{3B3F379C-FCD8-471A-B5BC-B3AF23D5E01D}" destId="{F23BC40B-3C56-4522-84CD-0832A44FB18A}" srcOrd="0" destOrd="0" presId="urn:microsoft.com/office/officeart/2018/2/layout/IconLabelList"/>
    <dgm:cxn modelId="{1411E058-0A5C-4974-A647-A2864F82DF53}" type="presParOf" srcId="{F23BC40B-3C56-4522-84CD-0832A44FB18A}" destId="{642F14A1-A00A-419B-B316-0774B8BDB502}" srcOrd="0" destOrd="0" presId="urn:microsoft.com/office/officeart/2018/2/layout/IconLabelList"/>
    <dgm:cxn modelId="{B40FAC74-CFAB-4173-9441-AD4651F4A9D2}" type="presParOf" srcId="{642F14A1-A00A-419B-B316-0774B8BDB502}" destId="{A99E0633-EB9F-4053-90BD-2DCB1F450B1A}" srcOrd="0" destOrd="0" presId="urn:microsoft.com/office/officeart/2018/2/layout/IconLabelList"/>
    <dgm:cxn modelId="{0D121F50-45C0-4640-AD2B-4DD14DEEB60A}" type="presParOf" srcId="{642F14A1-A00A-419B-B316-0774B8BDB502}" destId="{0CF14CFC-FDED-4BE1-B2B7-17CF6A777088}" srcOrd="1" destOrd="0" presId="urn:microsoft.com/office/officeart/2018/2/layout/IconLabelList"/>
    <dgm:cxn modelId="{D3933315-63A1-4D5D-AE19-397A2CDCE9C8}" type="presParOf" srcId="{642F14A1-A00A-419B-B316-0774B8BDB502}" destId="{13EFB5E8-380D-4028-BF81-D51383BCB5CE}" srcOrd="2" destOrd="0" presId="urn:microsoft.com/office/officeart/2018/2/layout/IconLabelList"/>
    <dgm:cxn modelId="{6A02A38C-8B13-4B50-8389-2E31B7A6A0FD}" type="presParOf" srcId="{F23BC40B-3C56-4522-84CD-0832A44FB18A}" destId="{F837EFD2-6A4B-41DB-BDD3-3C84CC640A5F}" srcOrd="1" destOrd="0" presId="urn:microsoft.com/office/officeart/2018/2/layout/IconLabelList"/>
    <dgm:cxn modelId="{027AE6C7-AECA-4D96-97A7-098FC1FCAED9}" type="presParOf" srcId="{F23BC40B-3C56-4522-84CD-0832A44FB18A}" destId="{61A1B8A4-976D-4937-B910-A1876ED11CE4}" srcOrd="2" destOrd="0" presId="urn:microsoft.com/office/officeart/2018/2/layout/IconLabelList"/>
    <dgm:cxn modelId="{CC8FFBF3-781A-4314-B786-DED9E9B72A75}" type="presParOf" srcId="{61A1B8A4-976D-4937-B910-A1876ED11CE4}" destId="{516AF5C3-A03A-45D7-B383-6AB37D2D721E}" srcOrd="0" destOrd="0" presId="urn:microsoft.com/office/officeart/2018/2/layout/IconLabelList"/>
    <dgm:cxn modelId="{FD4958DE-41AC-4270-8A52-13FC25002175}" type="presParOf" srcId="{61A1B8A4-976D-4937-B910-A1876ED11CE4}" destId="{14CE584A-2B79-46A2-837A-1EDD8B7D2424}" srcOrd="1" destOrd="0" presId="urn:microsoft.com/office/officeart/2018/2/layout/IconLabelList"/>
    <dgm:cxn modelId="{48E1491B-A334-41BF-9C4A-6236E6A9DBEE}" type="presParOf" srcId="{61A1B8A4-976D-4937-B910-A1876ED11CE4}" destId="{98526E2C-9AAB-4E5D-A385-C48F56C33869}" srcOrd="2" destOrd="0" presId="urn:microsoft.com/office/officeart/2018/2/layout/IconLabelList"/>
    <dgm:cxn modelId="{77A6A39E-32D3-49A5-8D79-18937E690CDC}" type="presParOf" srcId="{F23BC40B-3C56-4522-84CD-0832A44FB18A}" destId="{4631BED4-1DE0-450F-8931-6BB02F187F0F}" srcOrd="3" destOrd="0" presId="urn:microsoft.com/office/officeart/2018/2/layout/IconLabelList"/>
    <dgm:cxn modelId="{9CC9E91C-A26D-497F-AE2B-69785ACB8F3C}" type="presParOf" srcId="{F23BC40B-3C56-4522-84CD-0832A44FB18A}" destId="{7E80DD07-BF50-4372-8535-75A224E85D0C}" srcOrd="4" destOrd="0" presId="urn:microsoft.com/office/officeart/2018/2/layout/IconLabelList"/>
    <dgm:cxn modelId="{296D4403-17DD-460E-9C7D-91E30D8C71C7}" type="presParOf" srcId="{7E80DD07-BF50-4372-8535-75A224E85D0C}" destId="{BE035BB5-BD6F-4A52-9639-F59934016E23}" srcOrd="0" destOrd="0" presId="urn:microsoft.com/office/officeart/2018/2/layout/IconLabelList"/>
    <dgm:cxn modelId="{45544D9F-0A36-41F7-87FE-9839F38B8FFA}" type="presParOf" srcId="{7E80DD07-BF50-4372-8535-75A224E85D0C}" destId="{C05F3D60-79DF-4365-93E7-2042EE60F797}" srcOrd="1" destOrd="0" presId="urn:microsoft.com/office/officeart/2018/2/layout/IconLabelList"/>
    <dgm:cxn modelId="{554D754A-A3FD-41D7-9548-6B1FB0502093}" type="presParOf" srcId="{7E80DD07-BF50-4372-8535-75A224E85D0C}" destId="{9102BD4E-AB10-4C96-8D7E-B9CE617D4548}" srcOrd="2" destOrd="0" presId="urn:microsoft.com/office/officeart/2018/2/layout/IconLabelList"/>
    <dgm:cxn modelId="{C439075C-83BE-4184-AF80-4515C1ADCA18}" type="presParOf" srcId="{F23BC40B-3C56-4522-84CD-0832A44FB18A}" destId="{82CEB7BB-40AD-4069-B947-E27448D27BE7}" srcOrd="5" destOrd="0" presId="urn:microsoft.com/office/officeart/2018/2/layout/IconLabelList"/>
    <dgm:cxn modelId="{D765A27C-55B9-45BB-BD1C-11477B5F9ACD}" type="presParOf" srcId="{F23BC40B-3C56-4522-84CD-0832A44FB18A}" destId="{A9EC2FB0-EFAD-46D7-A463-A402DFB03477}" srcOrd="6" destOrd="0" presId="urn:microsoft.com/office/officeart/2018/2/layout/IconLabelList"/>
    <dgm:cxn modelId="{86A3A82A-FD39-40C5-977F-B0E318FFA7B6}" type="presParOf" srcId="{A9EC2FB0-EFAD-46D7-A463-A402DFB03477}" destId="{EC1A239B-DFB1-4899-9751-4C4677CB0D8C}" srcOrd="0" destOrd="0" presId="urn:microsoft.com/office/officeart/2018/2/layout/IconLabelList"/>
    <dgm:cxn modelId="{1550C730-D85D-4B35-880B-D8FBCEDCF52C}" type="presParOf" srcId="{A9EC2FB0-EFAD-46D7-A463-A402DFB03477}" destId="{176DC90A-2864-4A59-A510-3CC92B1A2FCC}" srcOrd="1" destOrd="0" presId="urn:microsoft.com/office/officeart/2018/2/layout/IconLabelList"/>
    <dgm:cxn modelId="{045C9773-E523-48A3-8E27-B913015C34B2}" type="presParOf" srcId="{A9EC2FB0-EFAD-46D7-A463-A402DFB03477}" destId="{881FDD00-45F5-4E0E-B4FC-D4E3DEDAA37C}" srcOrd="2" destOrd="0" presId="urn:microsoft.com/office/officeart/2018/2/layout/IconLabelList"/>
    <dgm:cxn modelId="{0DFCAF53-1E59-4F31-AD77-0C96B9701EBA}" type="presParOf" srcId="{F23BC40B-3C56-4522-84CD-0832A44FB18A}" destId="{7B912720-7CBD-49A7-BE49-AD1B1E698174}" srcOrd="7" destOrd="0" presId="urn:microsoft.com/office/officeart/2018/2/layout/IconLabelList"/>
    <dgm:cxn modelId="{581F42CB-B9D5-428A-BE7D-95C2706A3926}" type="presParOf" srcId="{F23BC40B-3C56-4522-84CD-0832A44FB18A}" destId="{059800A9-DBCF-4D1F-A9FA-61F50A145D9C}" srcOrd="8" destOrd="0" presId="urn:microsoft.com/office/officeart/2018/2/layout/IconLabelList"/>
    <dgm:cxn modelId="{CBD6CBD1-D136-4E54-9AE9-89C8B0574F33}" type="presParOf" srcId="{059800A9-DBCF-4D1F-A9FA-61F50A145D9C}" destId="{001276F6-FAE7-4482-8989-080AF25A16D7}" srcOrd="0" destOrd="0" presId="urn:microsoft.com/office/officeart/2018/2/layout/IconLabelList"/>
    <dgm:cxn modelId="{753B6618-A961-48EE-8B9E-0531DDB3234C}" type="presParOf" srcId="{059800A9-DBCF-4D1F-A9FA-61F50A145D9C}" destId="{342EF566-32D1-4049-AA99-0CC486552B71}" srcOrd="1" destOrd="0" presId="urn:microsoft.com/office/officeart/2018/2/layout/IconLabelList"/>
    <dgm:cxn modelId="{3A5AC56E-EC87-4ED4-8E96-9E96B9E2C832}" type="presParOf" srcId="{059800A9-DBCF-4D1F-A9FA-61F50A145D9C}" destId="{FBCF1C0B-ED26-4EAA-9910-BE06682F7715}" srcOrd="2" destOrd="0" presId="urn:microsoft.com/office/officeart/2018/2/layout/IconLabelList"/>
    <dgm:cxn modelId="{B3A4DCCC-1EC7-4602-B357-49F9B93A31EF}" type="presParOf" srcId="{F23BC40B-3C56-4522-84CD-0832A44FB18A}" destId="{B13C0EA3-0F4C-4645-9487-69FE5015CC9F}" srcOrd="9" destOrd="0" presId="urn:microsoft.com/office/officeart/2018/2/layout/IconLabelList"/>
    <dgm:cxn modelId="{8D315BF2-1C91-4F29-B8B3-CE54BB7C2541}" type="presParOf" srcId="{F23BC40B-3C56-4522-84CD-0832A44FB18A}" destId="{B0D645D4-57B2-43C7-A449-E5199E98625A}" srcOrd="10" destOrd="0" presId="urn:microsoft.com/office/officeart/2018/2/layout/IconLabelList"/>
    <dgm:cxn modelId="{2FA2D77D-B326-4413-92F7-D33271C39768}" type="presParOf" srcId="{B0D645D4-57B2-43C7-A449-E5199E98625A}" destId="{32208981-5F96-42C9-82D4-E930A93A74E0}" srcOrd="0" destOrd="0" presId="urn:microsoft.com/office/officeart/2018/2/layout/IconLabelList"/>
    <dgm:cxn modelId="{7A11A7F4-FB71-4342-9E20-4D16F69B6FB4}" type="presParOf" srcId="{B0D645D4-57B2-43C7-A449-E5199E98625A}" destId="{D8EA060C-2D5C-475F-9821-7E750326884D}" srcOrd="1" destOrd="0" presId="urn:microsoft.com/office/officeart/2018/2/layout/IconLabelList"/>
    <dgm:cxn modelId="{90E1BD6C-AA2B-45D3-8D55-EEE10EEC7CBD}" type="presParOf" srcId="{B0D645D4-57B2-43C7-A449-E5199E98625A}" destId="{9725C127-AB27-4534-81EA-8CB646E60AFC}" srcOrd="2" destOrd="0" presId="urn:microsoft.com/office/officeart/2018/2/layout/IconLabelList"/>
    <dgm:cxn modelId="{83E1BD69-080A-45F8-B407-17F631104276}" type="presParOf" srcId="{F23BC40B-3C56-4522-84CD-0832A44FB18A}" destId="{BC17058F-EB1A-4DC7-ADE6-0944EA293CC2}" srcOrd="11" destOrd="0" presId="urn:microsoft.com/office/officeart/2018/2/layout/IconLabelList"/>
    <dgm:cxn modelId="{46E064BC-DE09-480C-8189-1C2180A55053}" type="presParOf" srcId="{F23BC40B-3C56-4522-84CD-0832A44FB18A}" destId="{787539AB-5B1A-41A5-802A-EB43ED97D60D}" srcOrd="12" destOrd="0" presId="urn:microsoft.com/office/officeart/2018/2/layout/IconLabelList"/>
    <dgm:cxn modelId="{EEAA0CA5-DCDE-4B60-9BE1-A392007A362E}" type="presParOf" srcId="{787539AB-5B1A-41A5-802A-EB43ED97D60D}" destId="{6E558459-DC5B-4BCD-8D3D-E217A7A18536}" srcOrd="0" destOrd="0" presId="urn:microsoft.com/office/officeart/2018/2/layout/IconLabelList"/>
    <dgm:cxn modelId="{E38432F2-0ED8-43E2-865E-3C1C8270C155}" type="presParOf" srcId="{787539AB-5B1A-41A5-802A-EB43ED97D60D}" destId="{F4F14122-77EC-4D69-B62E-48BA5101C005}" srcOrd="1" destOrd="0" presId="urn:microsoft.com/office/officeart/2018/2/layout/IconLabelList"/>
    <dgm:cxn modelId="{0458F7DE-CC4B-43CB-98A9-5F1CB61018E0}" type="presParOf" srcId="{787539AB-5B1A-41A5-802A-EB43ED97D60D}" destId="{B1228B65-A2F8-467A-8F61-9243D90779B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B09B9D-F5E3-47B5-91F6-9ACD4CAE3AB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0FEDDC-B78A-4250-8979-83F3463A4916}">
      <dgm:prSet/>
      <dgm:spPr/>
      <dgm:t>
        <a:bodyPr/>
        <a:lstStyle/>
        <a:p>
          <a:r>
            <a:rPr lang="en-GB"/>
            <a:t>Nitrate esters, (CH)-O-NO</a:t>
          </a:r>
          <a:r>
            <a:rPr lang="en-GB" baseline="-25000"/>
            <a:t>2</a:t>
          </a:r>
          <a:r>
            <a:rPr lang="en-GB"/>
            <a:t> (e.g. NC, NG) - Primary components in all conventional gun propellant</a:t>
          </a:r>
          <a:endParaRPr lang="en-US"/>
        </a:p>
      </dgm:t>
    </dgm:pt>
    <dgm:pt modelId="{00CE11C7-10CD-486D-BDCA-880B1F3A3A5D}" type="parTrans" cxnId="{7E29DA62-E162-4E33-B1CB-952B1B5CB326}">
      <dgm:prSet/>
      <dgm:spPr/>
      <dgm:t>
        <a:bodyPr/>
        <a:lstStyle/>
        <a:p>
          <a:endParaRPr lang="en-US"/>
        </a:p>
      </dgm:t>
    </dgm:pt>
    <dgm:pt modelId="{A0454E1A-AFE2-47AA-B61D-8969558F4DF6}" type="sibTrans" cxnId="{7E29DA62-E162-4E33-B1CB-952B1B5CB326}">
      <dgm:prSet/>
      <dgm:spPr/>
      <dgm:t>
        <a:bodyPr/>
        <a:lstStyle/>
        <a:p>
          <a:endParaRPr lang="en-US"/>
        </a:p>
      </dgm:t>
    </dgm:pt>
    <dgm:pt modelId="{887C0BA4-E006-4BD2-A3A1-2829D147EFFC}">
      <dgm:prSet/>
      <dgm:spPr/>
      <dgm:t>
        <a:bodyPr/>
        <a:lstStyle/>
        <a:p>
          <a:r>
            <a:rPr lang="en-GB"/>
            <a:t>Nitramines, (CH)-N-NO</a:t>
          </a:r>
          <a:r>
            <a:rPr lang="en-GB" baseline="-25000"/>
            <a:t>2</a:t>
          </a:r>
          <a:r>
            <a:rPr lang="en-GB"/>
            <a:t> (e.g. RDX, NQ) – Major components in some conventional gun propellants. Principal components in most LOVA gun propellants.</a:t>
          </a:r>
          <a:endParaRPr lang="en-US"/>
        </a:p>
      </dgm:t>
    </dgm:pt>
    <dgm:pt modelId="{98809E72-80A3-4CEE-8AE3-D43966647D07}" type="parTrans" cxnId="{BF4E9FB7-815B-4C22-8397-B93E55CDC1C3}">
      <dgm:prSet/>
      <dgm:spPr/>
      <dgm:t>
        <a:bodyPr/>
        <a:lstStyle/>
        <a:p>
          <a:endParaRPr lang="en-US"/>
        </a:p>
      </dgm:t>
    </dgm:pt>
    <dgm:pt modelId="{54DC1C36-4423-456F-8131-6C588E8309CF}" type="sibTrans" cxnId="{BF4E9FB7-815B-4C22-8397-B93E55CDC1C3}">
      <dgm:prSet/>
      <dgm:spPr/>
      <dgm:t>
        <a:bodyPr/>
        <a:lstStyle/>
        <a:p>
          <a:endParaRPr lang="en-US"/>
        </a:p>
      </dgm:t>
    </dgm:pt>
    <dgm:pt modelId="{2F4731C3-F52A-4785-A4A8-C366DC904D1A}">
      <dgm:prSet/>
      <dgm:spPr/>
      <dgm:t>
        <a:bodyPr/>
        <a:lstStyle/>
        <a:p>
          <a:r>
            <a:rPr lang="en-GB"/>
            <a:t>Nitro compounds (CH)-C-NO</a:t>
          </a:r>
          <a:r>
            <a:rPr lang="en-GB" baseline="-25000"/>
            <a:t>2</a:t>
          </a:r>
          <a:r>
            <a:rPr lang="en-GB"/>
            <a:t> (e.g. TNT, DNT) – additives in some conventional gun propellants.</a:t>
          </a:r>
          <a:endParaRPr lang="en-US"/>
        </a:p>
      </dgm:t>
    </dgm:pt>
    <dgm:pt modelId="{4A31FE9B-1C39-4BDB-9535-77C534040B8C}" type="parTrans" cxnId="{30292DA9-8859-472B-9AA3-F1599BCA3DCA}">
      <dgm:prSet/>
      <dgm:spPr/>
      <dgm:t>
        <a:bodyPr/>
        <a:lstStyle/>
        <a:p>
          <a:endParaRPr lang="en-US"/>
        </a:p>
      </dgm:t>
    </dgm:pt>
    <dgm:pt modelId="{99993924-D498-4DBC-BFF8-1F58486335B2}" type="sibTrans" cxnId="{30292DA9-8859-472B-9AA3-F1599BCA3DCA}">
      <dgm:prSet/>
      <dgm:spPr/>
      <dgm:t>
        <a:bodyPr/>
        <a:lstStyle/>
        <a:p>
          <a:endParaRPr lang="en-US"/>
        </a:p>
      </dgm:t>
    </dgm:pt>
    <dgm:pt modelId="{97CAB751-5685-4FBC-9F56-A96A13FE5CBE}">
      <dgm:prSet/>
      <dgm:spPr/>
      <dgm:t>
        <a:bodyPr/>
        <a:lstStyle/>
        <a:p>
          <a:r>
            <a:rPr lang="en-GB" dirty="0"/>
            <a:t>Small arms ammunition is mostly single-based with some specialist ammunition using double-based</a:t>
          </a:r>
          <a:endParaRPr lang="en-US" dirty="0"/>
        </a:p>
      </dgm:t>
    </dgm:pt>
    <dgm:pt modelId="{5D887591-EBB2-4D7F-9074-14191DF8AD3B}" type="parTrans" cxnId="{0D1DA6B6-E2AE-49CA-A182-6CB56A86B048}">
      <dgm:prSet/>
      <dgm:spPr/>
      <dgm:t>
        <a:bodyPr/>
        <a:lstStyle/>
        <a:p>
          <a:endParaRPr lang="en-US"/>
        </a:p>
      </dgm:t>
    </dgm:pt>
    <dgm:pt modelId="{CA12A58D-8AE9-4EB8-B781-86DAFD9AA5AF}" type="sibTrans" cxnId="{0D1DA6B6-E2AE-49CA-A182-6CB56A86B048}">
      <dgm:prSet/>
      <dgm:spPr/>
      <dgm:t>
        <a:bodyPr/>
        <a:lstStyle/>
        <a:p>
          <a:endParaRPr lang="en-US"/>
        </a:p>
      </dgm:t>
    </dgm:pt>
    <dgm:pt modelId="{A5B70E2A-BC0F-49C6-BC14-B7D8B578ED8E}">
      <dgm:prSet/>
      <dgm:spPr/>
      <dgm:t>
        <a:bodyPr/>
        <a:lstStyle/>
        <a:p>
          <a:r>
            <a:rPr lang="en-GB"/>
            <a:t>Tank and naval ammunition use triple-based propellants</a:t>
          </a:r>
          <a:endParaRPr lang="en-US"/>
        </a:p>
      </dgm:t>
    </dgm:pt>
    <dgm:pt modelId="{CC4A49A3-E39C-4689-939F-3373144FCA39}" type="parTrans" cxnId="{2861AAC3-C122-446F-8FA8-CF39F8961289}">
      <dgm:prSet/>
      <dgm:spPr/>
      <dgm:t>
        <a:bodyPr/>
        <a:lstStyle/>
        <a:p>
          <a:endParaRPr lang="en-US"/>
        </a:p>
      </dgm:t>
    </dgm:pt>
    <dgm:pt modelId="{FEE935BB-0C9E-4E18-90FF-2A0BA0730BDC}" type="sibTrans" cxnId="{2861AAC3-C122-446F-8FA8-CF39F8961289}">
      <dgm:prSet/>
      <dgm:spPr/>
      <dgm:t>
        <a:bodyPr/>
        <a:lstStyle/>
        <a:p>
          <a:endParaRPr lang="en-US"/>
        </a:p>
      </dgm:t>
    </dgm:pt>
    <dgm:pt modelId="{5CFE1879-A984-46C2-9C3B-01596CA1FDB1}" type="pres">
      <dgm:prSet presAssocID="{1DB09B9D-F5E3-47B5-91F6-9ACD4CAE3AB0}" presName="linear" presStyleCnt="0">
        <dgm:presLayoutVars>
          <dgm:animLvl val="lvl"/>
          <dgm:resizeHandles val="exact"/>
        </dgm:presLayoutVars>
      </dgm:prSet>
      <dgm:spPr/>
    </dgm:pt>
    <dgm:pt modelId="{C4428D0F-870B-4940-8958-9C0A8C0187C0}" type="pres">
      <dgm:prSet presAssocID="{D50FEDDC-B78A-4250-8979-83F3463A491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AF7BC0-401D-4928-ADB8-99454EE6FB8F}" type="pres">
      <dgm:prSet presAssocID="{A0454E1A-AFE2-47AA-B61D-8969558F4DF6}" presName="spacer" presStyleCnt="0"/>
      <dgm:spPr/>
    </dgm:pt>
    <dgm:pt modelId="{4C4D3004-1403-4B4F-967C-79F13EFECA0F}" type="pres">
      <dgm:prSet presAssocID="{887C0BA4-E006-4BD2-A3A1-2829D147EF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26A6B73-676E-4E7F-B540-0C8D2075D40C}" type="pres">
      <dgm:prSet presAssocID="{54DC1C36-4423-456F-8131-6C588E8309CF}" presName="spacer" presStyleCnt="0"/>
      <dgm:spPr/>
    </dgm:pt>
    <dgm:pt modelId="{8CE8CD5C-7888-4D42-85DA-0ACA821DE5D8}" type="pres">
      <dgm:prSet presAssocID="{2F4731C3-F52A-4785-A4A8-C366DC904D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6F7FD92-464C-449D-97CC-2D9AC70941D0}" type="pres">
      <dgm:prSet presAssocID="{99993924-D498-4DBC-BFF8-1F58486335B2}" presName="spacer" presStyleCnt="0"/>
      <dgm:spPr/>
    </dgm:pt>
    <dgm:pt modelId="{962CF5B7-8028-4938-A85B-F19986AF9889}" type="pres">
      <dgm:prSet presAssocID="{97CAB751-5685-4FBC-9F56-A96A13FE5CB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A1FBBAF-3F69-41CB-9FE8-7C64AA4376E8}" type="pres">
      <dgm:prSet presAssocID="{CA12A58D-8AE9-4EB8-B781-86DAFD9AA5AF}" presName="spacer" presStyleCnt="0"/>
      <dgm:spPr/>
    </dgm:pt>
    <dgm:pt modelId="{638513A2-4792-4553-A3B6-C65BB6A8B888}" type="pres">
      <dgm:prSet presAssocID="{A5B70E2A-BC0F-49C6-BC14-B7D8B578ED8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C7DE71F-2BF7-45A7-BA78-8DCDDE402A29}" type="presOf" srcId="{2F4731C3-F52A-4785-A4A8-C366DC904D1A}" destId="{8CE8CD5C-7888-4D42-85DA-0ACA821DE5D8}" srcOrd="0" destOrd="0" presId="urn:microsoft.com/office/officeart/2005/8/layout/vList2"/>
    <dgm:cxn modelId="{ED26C724-0095-4AE2-8278-EAF6C7823A12}" type="presOf" srcId="{887C0BA4-E006-4BD2-A3A1-2829D147EFFC}" destId="{4C4D3004-1403-4B4F-967C-79F13EFECA0F}" srcOrd="0" destOrd="0" presId="urn:microsoft.com/office/officeart/2005/8/layout/vList2"/>
    <dgm:cxn modelId="{7E29DA62-E162-4E33-B1CB-952B1B5CB326}" srcId="{1DB09B9D-F5E3-47B5-91F6-9ACD4CAE3AB0}" destId="{D50FEDDC-B78A-4250-8979-83F3463A4916}" srcOrd="0" destOrd="0" parTransId="{00CE11C7-10CD-486D-BDCA-880B1F3A3A5D}" sibTransId="{A0454E1A-AFE2-47AA-B61D-8969558F4DF6}"/>
    <dgm:cxn modelId="{AB3C0574-9388-49B3-A91B-7B82C45D0C3C}" type="presOf" srcId="{97CAB751-5685-4FBC-9F56-A96A13FE5CBE}" destId="{962CF5B7-8028-4938-A85B-F19986AF9889}" srcOrd="0" destOrd="0" presId="urn:microsoft.com/office/officeart/2005/8/layout/vList2"/>
    <dgm:cxn modelId="{30292DA9-8859-472B-9AA3-F1599BCA3DCA}" srcId="{1DB09B9D-F5E3-47B5-91F6-9ACD4CAE3AB0}" destId="{2F4731C3-F52A-4785-A4A8-C366DC904D1A}" srcOrd="2" destOrd="0" parTransId="{4A31FE9B-1C39-4BDB-9535-77C534040B8C}" sibTransId="{99993924-D498-4DBC-BFF8-1F58486335B2}"/>
    <dgm:cxn modelId="{0D1DA6B6-E2AE-49CA-A182-6CB56A86B048}" srcId="{1DB09B9D-F5E3-47B5-91F6-9ACD4CAE3AB0}" destId="{97CAB751-5685-4FBC-9F56-A96A13FE5CBE}" srcOrd="3" destOrd="0" parTransId="{5D887591-EBB2-4D7F-9074-14191DF8AD3B}" sibTransId="{CA12A58D-8AE9-4EB8-B781-86DAFD9AA5AF}"/>
    <dgm:cxn modelId="{BF4E9FB7-815B-4C22-8397-B93E55CDC1C3}" srcId="{1DB09B9D-F5E3-47B5-91F6-9ACD4CAE3AB0}" destId="{887C0BA4-E006-4BD2-A3A1-2829D147EFFC}" srcOrd="1" destOrd="0" parTransId="{98809E72-80A3-4CEE-8AE3-D43966647D07}" sibTransId="{54DC1C36-4423-456F-8131-6C588E8309CF}"/>
    <dgm:cxn modelId="{606035BF-CCEF-4C4C-A4A2-550AB3B0E1D7}" type="presOf" srcId="{D50FEDDC-B78A-4250-8979-83F3463A4916}" destId="{C4428D0F-870B-4940-8958-9C0A8C0187C0}" srcOrd="0" destOrd="0" presId="urn:microsoft.com/office/officeart/2005/8/layout/vList2"/>
    <dgm:cxn modelId="{2861AAC3-C122-446F-8FA8-CF39F8961289}" srcId="{1DB09B9D-F5E3-47B5-91F6-9ACD4CAE3AB0}" destId="{A5B70E2A-BC0F-49C6-BC14-B7D8B578ED8E}" srcOrd="4" destOrd="0" parTransId="{CC4A49A3-E39C-4689-939F-3373144FCA39}" sibTransId="{FEE935BB-0C9E-4E18-90FF-2A0BA0730BDC}"/>
    <dgm:cxn modelId="{0985D1DC-2A92-45EA-A0F2-856C3DE87ED6}" type="presOf" srcId="{1DB09B9D-F5E3-47B5-91F6-9ACD4CAE3AB0}" destId="{5CFE1879-A984-46C2-9C3B-01596CA1FDB1}" srcOrd="0" destOrd="0" presId="urn:microsoft.com/office/officeart/2005/8/layout/vList2"/>
    <dgm:cxn modelId="{DD7C52EB-50C1-4720-AB2D-5B66BB285C7F}" type="presOf" srcId="{A5B70E2A-BC0F-49C6-BC14-B7D8B578ED8E}" destId="{638513A2-4792-4553-A3B6-C65BB6A8B888}" srcOrd="0" destOrd="0" presId="urn:microsoft.com/office/officeart/2005/8/layout/vList2"/>
    <dgm:cxn modelId="{0A9A5F39-EE49-46C9-A50E-72BB1EC50C32}" type="presParOf" srcId="{5CFE1879-A984-46C2-9C3B-01596CA1FDB1}" destId="{C4428D0F-870B-4940-8958-9C0A8C0187C0}" srcOrd="0" destOrd="0" presId="urn:microsoft.com/office/officeart/2005/8/layout/vList2"/>
    <dgm:cxn modelId="{FAAB67D9-DBBE-49B7-8113-EE54B782FADA}" type="presParOf" srcId="{5CFE1879-A984-46C2-9C3B-01596CA1FDB1}" destId="{DDAF7BC0-401D-4928-ADB8-99454EE6FB8F}" srcOrd="1" destOrd="0" presId="urn:microsoft.com/office/officeart/2005/8/layout/vList2"/>
    <dgm:cxn modelId="{631C78BB-4EB8-46A4-A1B5-2A5436222E22}" type="presParOf" srcId="{5CFE1879-A984-46C2-9C3B-01596CA1FDB1}" destId="{4C4D3004-1403-4B4F-967C-79F13EFECA0F}" srcOrd="2" destOrd="0" presId="urn:microsoft.com/office/officeart/2005/8/layout/vList2"/>
    <dgm:cxn modelId="{ED862C13-DA6F-4C59-8953-F2454D1D0E14}" type="presParOf" srcId="{5CFE1879-A984-46C2-9C3B-01596CA1FDB1}" destId="{226A6B73-676E-4E7F-B540-0C8D2075D40C}" srcOrd="3" destOrd="0" presId="urn:microsoft.com/office/officeart/2005/8/layout/vList2"/>
    <dgm:cxn modelId="{F91EF08F-CEF4-4146-94F0-EFB7CA5D7384}" type="presParOf" srcId="{5CFE1879-A984-46C2-9C3B-01596CA1FDB1}" destId="{8CE8CD5C-7888-4D42-85DA-0ACA821DE5D8}" srcOrd="4" destOrd="0" presId="urn:microsoft.com/office/officeart/2005/8/layout/vList2"/>
    <dgm:cxn modelId="{C5F598B1-CA1F-4547-9E34-BBC7E200C4BE}" type="presParOf" srcId="{5CFE1879-A984-46C2-9C3B-01596CA1FDB1}" destId="{56F7FD92-464C-449D-97CC-2D9AC70941D0}" srcOrd="5" destOrd="0" presId="urn:microsoft.com/office/officeart/2005/8/layout/vList2"/>
    <dgm:cxn modelId="{1066E8F1-DB7D-4CC6-9159-A24868E3DFF5}" type="presParOf" srcId="{5CFE1879-A984-46C2-9C3B-01596CA1FDB1}" destId="{962CF5B7-8028-4938-A85B-F19986AF9889}" srcOrd="6" destOrd="0" presId="urn:microsoft.com/office/officeart/2005/8/layout/vList2"/>
    <dgm:cxn modelId="{6FF5ECAD-7CD8-4BED-9E45-ED206801527E}" type="presParOf" srcId="{5CFE1879-A984-46C2-9C3B-01596CA1FDB1}" destId="{7A1FBBAF-3F69-41CB-9FE8-7C64AA4376E8}" srcOrd="7" destOrd="0" presId="urn:microsoft.com/office/officeart/2005/8/layout/vList2"/>
    <dgm:cxn modelId="{6FE7F1E9-ACAF-4013-A4FF-B8C6886B4163}" type="presParOf" srcId="{5CFE1879-A984-46C2-9C3B-01596CA1FDB1}" destId="{638513A2-4792-4553-A3B6-C65BB6A8B88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047147-A9FB-410A-BA83-C8C8BD097C0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C47A32-1777-46A9-8497-1F9B0D7CF295}">
      <dgm:prSet/>
      <dgm:spPr/>
      <dgm:t>
        <a:bodyPr/>
        <a:lstStyle/>
        <a:p>
          <a:r>
            <a:rPr lang="en-GB"/>
            <a:t>DSA 03 OME Part 2 – covers processing, storage, and use of military explosives.</a:t>
          </a:r>
          <a:endParaRPr lang="en-US"/>
        </a:p>
      </dgm:t>
    </dgm:pt>
    <dgm:pt modelId="{A750E703-39D1-46DC-8A9B-067C26AEE716}" type="parTrans" cxnId="{35B6E8CC-E3E2-4773-A808-980CA629D1C5}">
      <dgm:prSet/>
      <dgm:spPr/>
      <dgm:t>
        <a:bodyPr/>
        <a:lstStyle/>
        <a:p>
          <a:endParaRPr lang="en-US"/>
        </a:p>
      </dgm:t>
    </dgm:pt>
    <dgm:pt modelId="{0E7E7ACA-25EC-4C24-A22B-4C7A6BB898A7}" type="sibTrans" cxnId="{35B6E8CC-E3E2-4773-A808-980CA629D1C5}">
      <dgm:prSet/>
      <dgm:spPr/>
      <dgm:t>
        <a:bodyPr/>
        <a:lstStyle/>
        <a:p>
          <a:endParaRPr lang="en-US"/>
        </a:p>
      </dgm:t>
    </dgm:pt>
    <dgm:pt modelId="{DF55522F-4D16-4968-902E-C176BB357170}">
      <dgm:prSet/>
      <dgm:spPr/>
      <dgm:t>
        <a:bodyPr/>
        <a:lstStyle/>
        <a:p>
          <a:r>
            <a:rPr lang="en-GB"/>
            <a:t>REACH regulations (registration, evaluation, authorisation and restriction of chemicals) – considers the health and environmental safety of chemicals.</a:t>
          </a:r>
          <a:endParaRPr lang="en-US"/>
        </a:p>
      </dgm:t>
    </dgm:pt>
    <dgm:pt modelId="{DA54647B-257B-49BB-BA73-BCA381689BF9}" type="parTrans" cxnId="{1140C79F-C8AA-472C-9808-4E92516A99B0}">
      <dgm:prSet/>
      <dgm:spPr/>
      <dgm:t>
        <a:bodyPr/>
        <a:lstStyle/>
        <a:p>
          <a:endParaRPr lang="en-US"/>
        </a:p>
      </dgm:t>
    </dgm:pt>
    <dgm:pt modelId="{8D02A44D-B4A6-4BED-8433-8F8ACDD78B28}" type="sibTrans" cxnId="{1140C79F-C8AA-472C-9808-4E92516A99B0}">
      <dgm:prSet/>
      <dgm:spPr/>
      <dgm:t>
        <a:bodyPr/>
        <a:lstStyle/>
        <a:p>
          <a:endParaRPr lang="en-US"/>
        </a:p>
      </dgm:t>
    </dgm:pt>
    <dgm:pt modelId="{7513190B-989C-48C0-8A48-AB797AE59E90}">
      <dgm:prSet/>
      <dgm:spPr/>
      <dgm:t>
        <a:bodyPr/>
        <a:lstStyle/>
        <a:p>
          <a:r>
            <a:rPr lang="en-GB"/>
            <a:t>Control of explosives precursors and poisons regulations 2023</a:t>
          </a:r>
          <a:endParaRPr lang="en-US"/>
        </a:p>
      </dgm:t>
    </dgm:pt>
    <dgm:pt modelId="{C91FC053-A34C-4B09-A485-29D04BC5F0F9}" type="parTrans" cxnId="{3DB5B2C2-6DEA-4A63-A647-75B27840EA5C}">
      <dgm:prSet/>
      <dgm:spPr/>
      <dgm:t>
        <a:bodyPr/>
        <a:lstStyle/>
        <a:p>
          <a:endParaRPr lang="en-US"/>
        </a:p>
      </dgm:t>
    </dgm:pt>
    <dgm:pt modelId="{7FB82325-7B58-497F-883C-6059EB8F4964}" type="sibTrans" cxnId="{3DB5B2C2-6DEA-4A63-A647-75B27840EA5C}">
      <dgm:prSet/>
      <dgm:spPr/>
      <dgm:t>
        <a:bodyPr/>
        <a:lstStyle/>
        <a:p>
          <a:endParaRPr lang="en-US"/>
        </a:p>
      </dgm:t>
    </dgm:pt>
    <dgm:pt modelId="{BA44DAF1-002B-4CE3-A1AE-B431255F4F56}" type="pres">
      <dgm:prSet presAssocID="{E8047147-A9FB-410A-BA83-C8C8BD097C0C}" presName="vert0" presStyleCnt="0">
        <dgm:presLayoutVars>
          <dgm:dir/>
          <dgm:animOne val="branch"/>
          <dgm:animLvl val="lvl"/>
        </dgm:presLayoutVars>
      </dgm:prSet>
      <dgm:spPr/>
    </dgm:pt>
    <dgm:pt modelId="{FD312327-84E8-48F7-A7B1-CAC254FE1F5A}" type="pres">
      <dgm:prSet presAssocID="{6DC47A32-1777-46A9-8497-1F9B0D7CF295}" presName="thickLine" presStyleLbl="alignNode1" presStyleIdx="0" presStyleCnt="3"/>
      <dgm:spPr/>
    </dgm:pt>
    <dgm:pt modelId="{26BABE4E-F3B5-48FC-BA67-33CE9F04426B}" type="pres">
      <dgm:prSet presAssocID="{6DC47A32-1777-46A9-8497-1F9B0D7CF295}" presName="horz1" presStyleCnt="0"/>
      <dgm:spPr/>
    </dgm:pt>
    <dgm:pt modelId="{C0E8684C-1616-49E0-A6E1-241AC47F0348}" type="pres">
      <dgm:prSet presAssocID="{6DC47A32-1777-46A9-8497-1F9B0D7CF295}" presName="tx1" presStyleLbl="revTx" presStyleIdx="0" presStyleCnt="3"/>
      <dgm:spPr/>
    </dgm:pt>
    <dgm:pt modelId="{58D33470-2C66-4158-9833-63703B8A668C}" type="pres">
      <dgm:prSet presAssocID="{6DC47A32-1777-46A9-8497-1F9B0D7CF295}" presName="vert1" presStyleCnt="0"/>
      <dgm:spPr/>
    </dgm:pt>
    <dgm:pt modelId="{F12963FD-1A02-4FDE-8280-3AC971D22795}" type="pres">
      <dgm:prSet presAssocID="{DF55522F-4D16-4968-902E-C176BB357170}" presName="thickLine" presStyleLbl="alignNode1" presStyleIdx="1" presStyleCnt="3"/>
      <dgm:spPr/>
    </dgm:pt>
    <dgm:pt modelId="{8446F716-9E1A-4A0F-BD1F-7A2BCBC1BEC4}" type="pres">
      <dgm:prSet presAssocID="{DF55522F-4D16-4968-902E-C176BB357170}" presName="horz1" presStyleCnt="0"/>
      <dgm:spPr/>
    </dgm:pt>
    <dgm:pt modelId="{C397A855-3FCB-4DAA-AB2C-83B8D4415A5E}" type="pres">
      <dgm:prSet presAssocID="{DF55522F-4D16-4968-902E-C176BB357170}" presName="tx1" presStyleLbl="revTx" presStyleIdx="1" presStyleCnt="3"/>
      <dgm:spPr/>
    </dgm:pt>
    <dgm:pt modelId="{74D6427D-8A2E-4A1F-83B5-43222BF17B84}" type="pres">
      <dgm:prSet presAssocID="{DF55522F-4D16-4968-902E-C176BB357170}" presName="vert1" presStyleCnt="0"/>
      <dgm:spPr/>
    </dgm:pt>
    <dgm:pt modelId="{CBB60D61-C84C-4AB5-BA9B-52797FF2AA5C}" type="pres">
      <dgm:prSet presAssocID="{7513190B-989C-48C0-8A48-AB797AE59E90}" presName="thickLine" presStyleLbl="alignNode1" presStyleIdx="2" presStyleCnt="3"/>
      <dgm:spPr/>
    </dgm:pt>
    <dgm:pt modelId="{345F399A-A34E-466A-B2EF-029AEC7743BF}" type="pres">
      <dgm:prSet presAssocID="{7513190B-989C-48C0-8A48-AB797AE59E90}" presName="horz1" presStyleCnt="0"/>
      <dgm:spPr/>
    </dgm:pt>
    <dgm:pt modelId="{DB7D4EEB-80E2-494E-97B1-4798541194F9}" type="pres">
      <dgm:prSet presAssocID="{7513190B-989C-48C0-8A48-AB797AE59E90}" presName="tx1" presStyleLbl="revTx" presStyleIdx="2" presStyleCnt="3"/>
      <dgm:spPr/>
    </dgm:pt>
    <dgm:pt modelId="{701F4946-0596-404B-9968-7409D7FC58CE}" type="pres">
      <dgm:prSet presAssocID="{7513190B-989C-48C0-8A48-AB797AE59E90}" presName="vert1" presStyleCnt="0"/>
      <dgm:spPr/>
    </dgm:pt>
  </dgm:ptLst>
  <dgm:cxnLst>
    <dgm:cxn modelId="{BB2EE852-731A-44C7-8A1A-CBC65F9FD2A5}" type="presOf" srcId="{7513190B-989C-48C0-8A48-AB797AE59E90}" destId="{DB7D4EEB-80E2-494E-97B1-4798541194F9}" srcOrd="0" destOrd="0" presId="urn:microsoft.com/office/officeart/2008/layout/LinedList"/>
    <dgm:cxn modelId="{4572A075-0B1C-4D7E-9175-0A9446812926}" type="presOf" srcId="{E8047147-A9FB-410A-BA83-C8C8BD097C0C}" destId="{BA44DAF1-002B-4CE3-A1AE-B431255F4F56}" srcOrd="0" destOrd="0" presId="urn:microsoft.com/office/officeart/2008/layout/LinedList"/>
    <dgm:cxn modelId="{1140C79F-C8AA-472C-9808-4E92516A99B0}" srcId="{E8047147-A9FB-410A-BA83-C8C8BD097C0C}" destId="{DF55522F-4D16-4968-902E-C176BB357170}" srcOrd="1" destOrd="0" parTransId="{DA54647B-257B-49BB-BA73-BCA381689BF9}" sibTransId="{8D02A44D-B4A6-4BED-8433-8F8ACDD78B28}"/>
    <dgm:cxn modelId="{3DB5B2C2-6DEA-4A63-A647-75B27840EA5C}" srcId="{E8047147-A9FB-410A-BA83-C8C8BD097C0C}" destId="{7513190B-989C-48C0-8A48-AB797AE59E90}" srcOrd="2" destOrd="0" parTransId="{C91FC053-A34C-4B09-A485-29D04BC5F0F9}" sibTransId="{7FB82325-7B58-497F-883C-6059EB8F4964}"/>
    <dgm:cxn modelId="{35B6E8CC-E3E2-4773-A808-980CA629D1C5}" srcId="{E8047147-A9FB-410A-BA83-C8C8BD097C0C}" destId="{6DC47A32-1777-46A9-8497-1F9B0D7CF295}" srcOrd="0" destOrd="0" parTransId="{A750E703-39D1-46DC-8A9B-067C26AEE716}" sibTransId="{0E7E7ACA-25EC-4C24-A22B-4C7A6BB898A7}"/>
    <dgm:cxn modelId="{A0AAC1E4-6BE4-4B5B-802D-B793B5BBD1AB}" type="presOf" srcId="{DF55522F-4D16-4968-902E-C176BB357170}" destId="{C397A855-3FCB-4DAA-AB2C-83B8D4415A5E}" srcOrd="0" destOrd="0" presId="urn:microsoft.com/office/officeart/2008/layout/LinedList"/>
    <dgm:cxn modelId="{DAB77CEA-4F97-4B55-9CE1-34347DEA840D}" type="presOf" srcId="{6DC47A32-1777-46A9-8497-1F9B0D7CF295}" destId="{C0E8684C-1616-49E0-A6E1-241AC47F0348}" srcOrd="0" destOrd="0" presId="urn:microsoft.com/office/officeart/2008/layout/LinedList"/>
    <dgm:cxn modelId="{990EA432-DFC6-4EF6-B470-7A4919BCB463}" type="presParOf" srcId="{BA44DAF1-002B-4CE3-A1AE-B431255F4F56}" destId="{FD312327-84E8-48F7-A7B1-CAC254FE1F5A}" srcOrd="0" destOrd="0" presId="urn:microsoft.com/office/officeart/2008/layout/LinedList"/>
    <dgm:cxn modelId="{BE961FEE-749D-4BE8-8D0E-BBEA5E393A34}" type="presParOf" srcId="{BA44DAF1-002B-4CE3-A1AE-B431255F4F56}" destId="{26BABE4E-F3B5-48FC-BA67-33CE9F04426B}" srcOrd="1" destOrd="0" presId="urn:microsoft.com/office/officeart/2008/layout/LinedList"/>
    <dgm:cxn modelId="{BEE9286D-1298-4F3E-82B8-03DAB2B335E6}" type="presParOf" srcId="{26BABE4E-F3B5-48FC-BA67-33CE9F04426B}" destId="{C0E8684C-1616-49E0-A6E1-241AC47F0348}" srcOrd="0" destOrd="0" presId="urn:microsoft.com/office/officeart/2008/layout/LinedList"/>
    <dgm:cxn modelId="{23E4716D-7E2D-4726-8E3B-FAF0A86E81D7}" type="presParOf" srcId="{26BABE4E-F3B5-48FC-BA67-33CE9F04426B}" destId="{58D33470-2C66-4158-9833-63703B8A668C}" srcOrd="1" destOrd="0" presId="urn:microsoft.com/office/officeart/2008/layout/LinedList"/>
    <dgm:cxn modelId="{803EFDDF-9605-4166-B05D-BDC485C11B69}" type="presParOf" srcId="{BA44DAF1-002B-4CE3-A1AE-B431255F4F56}" destId="{F12963FD-1A02-4FDE-8280-3AC971D22795}" srcOrd="2" destOrd="0" presId="urn:microsoft.com/office/officeart/2008/layout/LinedList"/>
    <dgm:cxn modelId="{8C1AD63E-4F1D-47D5-8348-82B6DBF05D24}" type="presParOf" srcId="{BA44DAF1-002B-4CE3-A1AE-B431255F4F56}" destId="{8446F716-9E1A-4A0F-BD1F-7A2BCBC1BEC4}" srcOrd="3" destOrd="0" presId="urn:microsoft.com/office/officeart/2008/layout/LinedList"/>
    <dgm:cxn modelId="{A38BAC67-A093-466B-94E9-62919025248E}" type="presParOf" srcId="{8446F716-9E1A-4A0F-BD1F-7A2BCBC1BEC4}" destId="{C397A855-3FCB-4DAA-AB2C-83B8D4415A5E}" srcOrd="0" destOrd="0" presId="urn:microsoft.com/office/officeart/2008/layout/LinedList"/>
    <dgm:cxn modelId="{E9D4D28D-681F-4528-938B-573378D645B4}" type="presParOf" srcId="{8446F716-9E1A-4A0F-BD1F-7A2BCBC1BEC4}" destId="{74D6427D-8A2E-4A1F-83B5-43222BF17B84}" srcOrd="1" destOrd="0" presId="urn:microsoft.com/office/officeart/2008/layout/LinedList"/>
    <dgm:cxn modelId="{26D2E3C5-118A-483A-9F39-2F6302DAD96A}" type="presParOf" srcId="{BA44DAF1-002B-4CE3-A1AE-B431255F4F56}" destId="{CBB60D61-C84C-4AB5-BA9B-52797FF2AA5C}" srcOrd="4" destOrd="0" presId="urn:microsoft.com/office/officeart/2008/layout/LinedList"/>
    <dgm:cxn modelId="{61460FEC-E937-4652-9079-C8D0892CFF6D}" type="presParOf" srcId="{BA44DAF1-002B-4CE3-A1AE-B431255F4F56}" destId="{345F399A-A34E-466A-B2EF-029AEC7743BF}" srcOrd="5" destOrd="0" presId="urn:microsoft.com/office/officeart/2008/layout/LinedList"/>
    <dgm:cxn modelId="{734FC691-00AE-401E-B39D-F7A9E8CE8095}" type="presParOf" srcId="{345F399A-A34E-466A-B2EF-029AEC7743BF}" destId="{DB7D4EEB-80E2-494E-97B1-4798541194F9}" srcOrd="0" destOrd="0" presId="urn:microsoft.com/office/officeart/2008/layout/LinedList"/>
    <dgm:cxn modelId="{B38F4B42-2028-4850-915E-EBB5CDCCB538}" type="presParOf" srcId="{345F399A-A34E-466A-B2EF-029AEC7743BF}" destId="{701F4946-0596-404B-9968-7409D7FC58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9E0633-EB9F-4053-90BD-2DCB1F450B1A}">
      <dsp:nvSpPr>
        <dsp:cNvPr id="0" name=""/>
        <dsp:cNvSpPr/>
      </dsp:nvSpPr>
      <dsp:spPr>
        <a:xfrm>
          <a:off x="338742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FB5E8-380D-4028-BF81-D51383BCB5CE}">
      <dsp:nvSpPr>
        <dsp:cNvPr id="0" name=""/>
        <dsp:cNvSpPr/>
      </dsp:nvSpPr>
      <dsp:spPr>
        <a:xfrm>
          <a:off x="363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Thrust</a:t>
          </a:r>
          <a:endParaRPr lang="en-US" sz="1100" kern="1200" dirty="0"/>
        </a:p>
      </dsp:txBody>
      <dsp:txXfrm>
        <a:off x="363" y="1918162"/>
        <a:ext cx="1230468" cy="492187"/>
      </dsp:txXfrm>
    </dsp:sp>
    <dsp:sp modelId="{516AF5C3-A03A-45D7-B383-6AB37D2D721E}">
      <dsp:nvSpPr>
        <dsp:cNvPr id="0" name=""/>
        <dsp:cNvSpPr/>
      </dsp:nvSpPr>
      <dsp:spPr>
        <a:xfrm>
          <a:off x="1784542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26E2C-9AAB-4E5D-A385-C48F56C33869}">
      <dsp:nvSpPr>
        <dsp:cNvPr id="0" name=""/>
        <dsp:cNvSpPr/>
      </dsp:nvSpPr>
      <dsp:spPr>
        <a:xfrm>
          <a:off x="1446164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Signature</a:t>
          </a:r>
          <a:endParaRPr lang="en-US" sz="1100" kern="1200"/>
        </a:p>
      </dsp:txBody>
      <dsp:txXfrm>
        <a:off x="1446164" y="1918162"/>
        <a:ext cx="1230468" cy="492187"/>
      </dsp:txXfrm>
    </dsp:sp>
    <dsp:sp modelId="{BE035BB5-BD6F-4A52-9639-F59934016E23}">
      <dsp:nvSpPr>
        <dsp:cNvPr id="0" name=""/>
        <dsp:cNvSpPr/>
      </dsp:nvSpPr>
      <dsp:spPr>
        <a:xfrm>
          <a:off x="3230343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2BD4E-AB10-4C96-8D7E-B9CE617D4548}">
      <dsp:nvSpPr>
        <dsp:cNvPr id="0" name=""/>
        <dsp:cNvSpPr/>
      </dsp:nvSpPr>
      <dsp:spPr>
        <a:xfrm>
          <a:off x="2891964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Readily initiated</a:t>
          </a:r>
          <a:endParaRPr lang="en-US" sz="1100" kern="1200"/>
        </a:p>
      </dsp:txBody>
      <dsp:txXfrm>
        <a:off x="2891964" y="1918162"/>
        <a:ext cx="1230468" cy="492187"/>
      </dsp:txXfrm>
    </dsp:sp>
    <dsp:sp modelId="{EC1A239B-DFB1-4899-9751-4C4677CB0D8C}">
      <dsp:nvSpPr>
        <dsp:cNvPr id="0" name=""/>
        <dsp:cNvSpPr/>
      </dsp:nvSpPr>
      <dsp:spPr>
        <a:xfrm>
          <a:off x="4676144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1FDD00-45F5-4E0E-B4FC-D4E3DEDAA37C}">
      <dsp:nvSpPr>
        <dsp:cNvPr id="0" name=""/>
        <dsp:cNvSpPr/>
      </dsp:nvSpPr>
      <dsp:spPr>
        <a:xfrm>
          <a:off x="4337765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Safe to handle and store</a:t>
          </a:r>
          <a:endParaRPr lang="en-US" sz="1100" kern="1200"/>
        </a:p>
      </dsp:txBody>
      <dsp:txXfrm>
        <a:off x="4337765" y="1918162"/>
        <a:ext cx="1230468" cy="492187"/>
      </dsp:txXfrm>
    </dsp:sp>
    <dsp:sp modelId="{001276F6-FAE7-4482-8989-080AF25A16D7}">
      <dsp:nvSpPr>
        <dsp:cNvPr id="0" name=""/>
        <dsp:cNvSpPr/>
      </dsp:nvSpPr>
      <dsp:spPr>
        <a:xfrm>
          <a:off x="6121945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CF1C0B-ED26-4EAA-9910-BE06682F7715}">
      <dsp:nvSpPr>
        <dsp:cNvPr id="0" name=""/>
        <dsp:cNvSpPr/>
      </dsp:nvSpPr>
      <dsp:spPr>
        <a:xfrm>
          <a:off x="5783566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Burning in the absence of external oxygen sources</a:t>
          </a:r>
          <a:endParaRPr lang="en-US" sz="1100" kern="1200"/>
        </a:p>
      </dsp:txBody>
      <dsp:txXfrm>
        <a:off x="5783566" y="1918162"/>
        <a:ext cx="1230468" cy="492187"/>
      </dsp:txXfrm>
    </dsp:sp>
    <dsp:sp modelId="{32208981-5F96-42C9-82D4-E930A93A74E0}">
      <dsp:nvSpPr>
        <dsp:cNvPr id="0" name=""/>
        <dsp:cNvSpPr/>
      </dsp:nvSpPr>
      <dsp:spPr>
        <a:xfrm>
          <a:off x="7567746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C127-AB27-4534-81EA-8CB646E60AFC}">
      <dsp:nvSpPr>
        <dsp:cNvPr id="0" name=""/>
        <dsp:cNvSpPr/>
      </dsp:nvSpPr>
      <dsp:spPr>
        <a:xfrm>
          <a:off x="7229367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Physical and mechanical properties</a:t>
          </a:r>
          <a:endParaRPr lang="en-US" sz="1100" kern="1200"/>
        </a:p>
      </dsp:txBody>
      <dsp:txXfrm>
        <a:off x="7229367" y="1918162"/>
        <a:ext cx="1230468" cy="492187"/>
      </dsp:txXfrm>
    </dsp:sp>
    <dsp:sp modelId="{6E558459-DC5B-4BCD-8D3D-E217A7A18536}">
      <dsp:nvSpPr>
        <dsp:cNvPr id="0" name=""/>
        <dsp:cNvSpPr/>
      </dsp:nvSpPr>
      <dsp:spPr>
        <a:xfrm>
          <a:off x="9013546" y="1150783"/>
          <a:ext cx="553710" cy="5537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28B65-A2F8-467A-8F61-9243D90779BA}">
      <dsp:nvSpPr>
        <dsp:cNvPr id="0" name=""/>
        <dsp:cNvSpPr/>
      </dsp:nvSpPr>
      <dsp:spPr>
        <a:xfrm>
          <a:off x="8675167" y="1918162"/>
          <a:ext cx="1230468" cy="49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Health &amp; environmental safety of combustion products</a:t>
          </a:r>
          <a:endParaRPr lang="en-US" sz="1100" kern="1200"/>
        </a:p>
      </dsp:txBody>
      <dsp:txXfrm>
        <a:off x="8675167" y="1918162"/>
        <a:ext cx="1230468" cy="492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428D0F-870B-4940-8958-9C0A8C0187C0}">
      <dsp:nvSpPr>
        <dsp:cNvPr id="0" name=""/>
        <dsp:cNvSpPr/>
      </dsp:nvSpPr>
      <dsp:spPr>
        <a:xfrm>
          <a:off x="0" y="38164"/>
          <a:ext cx="9960085" cy="5542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Nitrate esters, (CH)-O-NO</a:t>
          </a:r>
          <a:r>
            <a:rPr lang="en-GB" sz="1300" kern="1200" baseline="-25000"/>
            <a:t>2</a:t>
          </a:r>
          <a:r>
            <a:rPr lang="en-GB" sz="1300" kern="1200"/>
            <a:t> (e.g. NC, NG) - Primary components in all conventional gun propellant</a:t>
          </a:r>
          <a:endParaRPr lang="en-US" sz="1300" kern="1200"/>
        </a:p>
      </dsp:txBody>
      <dsp:txXfrm>
        <a:off x="27054" y="65218"/>
        <a:ext cx="9905977" cy="500106"/>
      </dsp:txXfrm>
    </dsp:sp>
    <dsp:sp modelId="{4C4D3004-1403-4B4F-967C-79F13EFECA0F}">
      <dsp:nvSpPr>
        <dsp:cNvPr id="0" name=""/>
        <dsp:cNvSpPr/>
      </dsp:nvSpPr>
      <dsp:spPr>
        <a:xfrm>
          <a:off x="0" y="629818"/>
          <a:ext cx="9960085" cy="5542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Nitramines, (CH)-N-NO</a:t>
          </a:r>
          <a:r>
            <a:rPr lang="en-GB" sz="1300" kern="1200" baseline="-25000"/>
            <a:t>2</a:t>
          </a:r>
          <a:r>
            <a:rPr lang="en-GB" sz="1300" kern="1200"/>
            <a:t> (e.g. RDX, NQ) – Major components in some conventional gun propellants. Principal components in most LOVA gun propellants.</a:t>
          </a:r>
          <a:endParaRPr lang="en-US" sz="1300" kern="1200"/>
        </a:p>
      </dsp:txBody>
      <dsp:txXfrm>
        <a:off x="27054" y="656872"/>
        <a:ext cx="9905977" cy="500106"/>
      </dsp:txXfrm>
    </dsp:sp>
    <dsp:sp modelId="{8CE8CD5C-7888-4D42-85DA-0ACA821DE5D8}">
      <dsp:nvSpPr>
        <dsp:cNvPr id="0" name=""/>
        <dsp:cNvSpPr/>
      </dsp:nvSpPr>
      <dsp:spPr>
        <a:xfrm>
          <a:off x="0" y="1221472"/>
          <a:ext cx="9960085" cy="55421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Nitro compounds (CH)-C-NO</a:t>
          </a:r>
          <a:r>
            <a:rPr lang="en-GB" sz="1300" kern="1200" baseline="-25000"/>
            <a:t>2</a:t>
          </a:r>
          <a:r>
            <a:rPr lang="en-GB" sz="1300" kern="1200"/>
            <a:t> (e.g. TNT, DNT) – additives in some conventional gun propellants.</a:t>
          </a:r>
          <a:endParaRPr lang="en-US" sz="1300" kern="1200"/>
        </a:p>
      </dsp:txBody>
      <dsp:txXfrm>
        <a:off x="27054" y="1248526"/>
        <a:ext cx="9905977" cy="500106"/>
      </dsp:txXfrm>
    </dsp:sp>
    <dsp:sp modelId="{962CF5B7-8028-4938-A85B-F19986AF9889}">
      <dsp:nvSpPr>
        <dsp:cNvPr id="0" name=""/>
        <dsp:cNvSpPr/>
      </dsp:nvSpPr>
      <dsp:spPr>
        <a:xfrm>
          <a:off x="0" y="1813127"/>
          <a:ext cx="9960085" cy="5542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Small arms ammunition is mostly single-based with some specialist ammunition using double-based</a:t>
          </a:r>
          <a:endParaRPr lang="en-US" sz="1300" kern="1200" dirty="0"/>
        </a:p>
      </dsp:txBody>
      <dsp:txXfrm>
        <a:off x="27054" y="1840181"/>
        <a:ext cx="9905977" cy="500106"/>
      </dsp:txXfrm>
    </dsp:sp>
    <dsp:sp modelId="{638513A2-4792-4553-A3B6-C65BB6A8B888}">
      <dsp:nvSpPr>
        <dsp:cNvPr id="0" name=""/>
        <dsp:cNvSpPr/>
      </dsp:nvSpPr>
      <dsp:spPr>
        <a:xfrm>
          <a:off x="0" y="2404781"/>
          <a:ext cx="9960085" cy="55421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Tank and naval ammunition use triple-based propellants</a:t>
          </a:r>
          <a:endParaRPr lang="en-US" sz="1300" kern="1200"/>
        </a:p>
      </dsp:txBody>
      <dsp:txXfrm>
        <a:off x="27054" y="2431835"/>
        <a:ext cx="9905977" cy="5001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312327-84E8-48F7-A7B1-CAC254FE1F5A}">
      <dsp:nvSpPr>
        <dsp:cNvPr id="0" name=""/>
        <dsp:cNvSpPr/>
      </dsp:nvSpPr>
      <dsp:spPr>
        <a:xfrm>
          <a:off x="0" y="1741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8684C-1616-49E0-A6E1-241AC47F0348}">
      <dsp:nvSpPr>
        <dsp:cNvPr id="0" name=""/>
        <dsp:cNvSpPr/>
      </dsp:nvSpPr>
      <dsp:spPr>
        <a:xfrm>
          <a:off x="0" y="1741"/>
          <a:ext cx="9905999" cy="1187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DSA 03 OME Part 2 – covers processing, storage, and use of military explosives.</a:t>
          </a:r>
          <a:endParaRPr lang="en-US" sz="2300" kern="1200"/>
        </a:p>
      </dsp:txBody>
      <dsp:txXfrm>
        <a:off x="0" y="1741"/>
        <a:ext cx="9905999" cy="1187878"/>
      </dsp:txXfrm>
    </dsp:sp>
    <dsp:sp modelId="{F12963FD-1A02-4FDE-8280-3AC971D22795}">
      <dsp:nvSpPr>
        <dsp:cNvPr id="0" name=""/>
        <dsp:cNvSpPr/>
      </dsp:nvSpPr>
      <dsp:spPr>
        <a:xfrm>
          <a:off x="0" y="1189619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7A855-3FCB-4DAA-AB2C-83B8D4415A5E}">
      <dsp:nvSpPr>
        <dsp:cNvPr id="0" name=""/>
        <dsp:cNvSpPr/>
      </dsp:nvSpPr>
      <dsp:spPr>
        <a:xfrm>
          <a:off x="0" y="1189619"/>
          <a:ext cx="9905999" cy="1187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REACH regulations (registration, evaluation, authorisation and restriction of chemicals) – considers the health and environmental safety of chemicals.</a:t>
          </a:r>
          <a:endParaRPr lang="en-US" sz="2300" kern="1200"/>
        </a:p>
      </dsp:txBody>
      <dsp:txXfrm>
        <a:off x="0" y="1189619"/>
        <a:ext cx="9905999" cy="1187878"/>
      </dsp:txXfrm>
    </dsp:sp>
    <dsp:sp modelId="{CBB60D61-C84C-4AB5-BA9B-52797FF2AA5C}">
      <dsp:nvSpPr>
        <dsp:cNvPr id="0" name=""/>
        <dsp:cNvSpPr/>
      </dsp:nvSpPr>
      <dsp:spPr>
        <a:xfrm>
          <a:off x="0" y="2377498"/>
          <a:ext cx="99059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D4EEB-80E2-494E-97B1-4798541194F9}">
      <dsp:nvSpPr>
        <dsp:cNvPr id="0" name=""/>
        <dsp:cNvSpPr/>
      </dsp:nvSpPr>
      <dsp:spPr>
        <a:xfrm>
          <a:off x="0" y="2377498"/>
          <a:ext cx="9905999" cy="1187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Control of explosives precursors and poisons regulations 2023</a:t>
          </a:r>
          <a:endParaRPr lang="en-US" sz="2300" kern="1200"/>
        </a:p>
      </dsp:txBody>
      <dsp:txXfrm>
        <a:off x="0" y="2377498"/>
        <a:ext cx="9905999" cy="1187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D4C77-9B3F-4CA1-B46C-9CE196048BD6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4817F5-7428-495D-B619-C39C912D2F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07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Propellants come in different shapes and sizes. For small arms ammunition, granules of propellants are used. These propellants grains can vary in cross-sectional shapes which affect the burn rate. For larger munitions, larger single grains are </a:t>
            </a:r>
            <a:r>
              <a:rPr lang="en-GB"/>
              <a:t>used.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4817F5-7428-495D-B619-C39C912D2F1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1222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 = force, m = throat area, Ve = exit velocity, Pe = exit pressure, Po = free stream pressure, Ae = throat to exit area ratio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a rocket engine, the stored fuel and oxidiser are ignited in a combustion chamber. The combustion produces great amounts of exhaust </a:t>
            </a:r>
            <a:r>
              <a:rPr lang="en-GB" dirty="0" err="1"/>
              <a:t>gass</a:t>
            </a:r>
            <a:r>
              <a:rPr lang="en-GB" dirty="0"/>
              <a:t> at high temperature and pressure. The hot exhaust is passed through a nozzle which accelerates the flow. Thrust is produced according to newton’s third law of motion. </a:t>
            </a:r>
            <a:r>
              <a:rPr lang="en-GB" i="1" dirty="0"/>
              <a:t>For every action is an equal and opposite reaction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4817F5-7428-495D-B619-C39C912D2F1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239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6670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469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867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224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091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70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984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041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26642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39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70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11/21/2023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469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3B0A228-9EA3-4009-A82E-9402BBC726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0A787-0E41-4AA1-F67F-20B2E5AC69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101"/>
            <a:ext cx="5202381" cy="1998517"/>
          </a:xfrm>
        </p:spPr>
        <p:txBody>
          <a:bodyPr>
            <a:normAutofit/>
          </a:bodyPr>
          <a:lstStyle/>
          <a:p>
            <a:r>
              <a:rPr lang="en-GB" dirty="0"/>
              <a:t>Propellants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0010A8-4840-AD04-2404-49861C6BB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4010061"/>
            <a:ext cx="2597190" cy="1814946"/>
          </a:xfrm>
        </p:spPr>
        <p:txBody>
          <a:bodyPr anchor="b">
            <a:normAutofit/>
          </a:bodyPr>
          <a:lstStyle/>
          <a:p>
            <a:r>
              <a:rPr lang="en-GB" dirty="0"/>
              <a:t>Anna Williams &amp; Joshua Evans</a:t>
            </a: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5709534E-442E-AD3D-912F-01742C6895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4" r="7116" b="-1"/>
          <a:stretch/>
        </p:blipFill>
        <p:spPr>
          <a:xfrm>
            <a:off x="2685473" y="10"/>
            <a:ext cx="9506528" cy="6857990"/>
          </a:xfrm>
          <a:custGeom>
            <a:avLst/>
            <a:gdLst/>
            <a:ahLst/>
            <a:cxnLst/>
            <a:rect l="l" t="t" r="r" b="b"/>
            <a:pathLst>
              <a:path w="9506528" h="6858000">
                <a:moveTo>
                  <a:pt x="6427633" y="0"/>
                </a:moveTo>
                <a:lnTo>
                  <a:pt x="9506528" y="0"/>
                </a:lnTo>
                <a:lnTo>
                  <a:pt x="9506528" y="1557082"/>
                </a:lnTo>
                <a:lnTo>
                  <a:pt x="4860617" y="6858000"/>
                </a:lnTo>
                <a:lnTo>
                  <a:pt x="417041" y="6858000"/>
                </a:lnTo>
                <a:close/>
                <a:moveTo>
                  <a:pt x="0" y="0"/>
                </a:moveTo>
                <a:lnTo>
                  <a:pt x="6427633" y="0"/>
                </a:lnTo>
                <a:lnTo>
                  <a:pt x="0" y="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8D8C03A-D73E-4E89-A17E-452429264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9822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167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cket launch">
            <a:extLst>
              <a:ext uri="{FF2B5EF4-FFF2-40B4-BE49-F238E27FC236}">
                <a16:creationId xmlns:a16="http://schemas.microsoft.com/office/drawing/2014/main" id="{7AF52EDD-7256-9F54-298C-FDC944F469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81"/>
          <a:stretch/>
        </p:blipFill>
        <p:spPr>
          <a:xfrm>
            <a:off x="20" y="10"/>
            <a:ext cx="12199237" cy="6857989"/>
          </a:xfrm>
          <a:prstGeom prst="rect">
            <a:avLst/>
          </a:pr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C0727-049E-1AAD-6DE0-36EC268E8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8266139" cy="3793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cap="all" spc="300">
                <a:solidFill>
                  <a:srgbClr val="FFFFFF"/>
                </a:solidFill>
              </a:rPr>
              <a:t>What are propellants?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01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94554-C31A-8D09-A50A-CD9775BF2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propellants?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50368-6C87-B7B2-4035-E99564CFD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Propellants are low explosive materials that deflagrate</a:t>
            </a:r>
          </a:p>
          <a:p>
            <a:r>
              <a:rPr lang="en-GB" dirty="0"/>
              <a:t>They can be solid, liquid or gas</a:t>
            </a:r>
          </a:p>
          <a:p>
            <a:r>
              <a:rPr lang="en-GB" dirty="0"/>
              <a:t>Substances which are expelled or expanded to provide motive force to a system.</a:t>
            </a:r>
          </a:p>
        </p:txBody>
      </p:sp>
    </p:spTree>
    <p:extLst>
      <p:ext uri="{BB962C8B-B14F-4D97-AF65-F5344CB8AC3E}">
        <p14:creationId xmlns:p14="http://schemas.microsoft.com/office/powerpoint/2010/main" val="3895106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Launching tubes">
            <a:extLst>
              <a:ext uri="{FF2B5EF4-FFF2-40B4-BE49-F238E27FC236}">
                <a16:creationId xmlns:a16="http://schemas.microsoft.com/office/drawing/2014/main" id="{C49E7B91-CF81-6202-6B99-DB45DE965C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16" r="223" b="-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3C6C6-A844-FDF3-8873-BD5E233A6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What are their uses?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DB375E8-52F1-B33C-F1CD-63B1847F1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>
            <a:normAutofit/>
          </a:bodyPr>
          <a:lstStyle/>
          <a:p>
            <a:r>
              <a:rPr lang="en-GB" sz="1700"/>
              <a:t>Their primary use is to impart thrust or kinetic energy to a system</a:t>
            </a:r>
          </a:p>
          <a:p>
            <a:r>
              <a:rPr lang="en-GB" sz="1700"/>
              <a:t>This can be for small or large systems:</a:t>
            </a:r>
          </a:p>
          <a:p>
            <a:pPr lvl="1"/>
            <a:r>
              <a:rPr lang="en-GB" sz="1700"/>
              <a:t>Small arms ammunition</a:t>
            </a:r>
          </a:p>
          <a:p>
            <a:pPr lvl="1"/>
            <a:r>
              <a:rPr lang="en-GB" sz="1700"/>
              <a:t>Missiles</a:t>
            </a:r>
          </a:p>
          <a:p>
            <a:pPr lvl="1"/>
            <a:r>
              <a:rPr lang="en-GB" sz="1700"/>
              <a:t>Rocket boosters (both for military and space applications)</a:t>
            </a:r>
          </a:p>
          <a:p>
            <a:pPr lvl="1"/>
            <a:r>
              <a:rPr lang="en-GB" sz="1700"/>
              <a:t>Cannons</a:t>
            </a:r>
          </a:p>
          <a:p>
            <a:pPr lvl="1"/>
            <a:r>
              <a:rPr lang="en-GB" sz="1700"/>
              <a:t>Mortars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733024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0DD94-1512-95E1-6776-744F21417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Requirements of propellants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6E0AB-9251-5A44-ADA7-C72181ACC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01645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34568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700F4F83-B49A-4799-8DC1-B8DF10E91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F455AB14-9D65-4687-B9B1-105A36D9A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875034" cy="6703331"/>
          </a:xfrm>
          <a:custGeom>
            <a:avLst/>
            <a:gdLst>
              <a:gd name="connsiteX0" fmla="*/ 0 w 5875034"/>
              <a:gd name="connsiteY0" fmla="*/ 0 h 6703331"/>
              <a:gd name="connsiteX1" fmla="*/ 5875034 w 5875034"/>
              <a:gd name="connsiteY1" fmla="*/ 0 h 6703331"/>
              <a:gd name="connsiteX2" fmla="*/ 0 w 5875034"/>
              <a:gd name="connsiteY2" fmla="*/ 6703331 h 6703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875034" h="6703331">
                <a:moveTo>
                  <a:pt x="0" y="0"/>
                </a:moveTo>
                <a:lnTo>
                  <a:pt x="5875034" y="0"/>
                </a:lnTo>
                <a:lnTo>
                  <a:pt x="0" y="6703331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ABC45AB-3DA3-4A74-952B-6A1924F9B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9190" y="171037"/>
            <a:ext cx="5862810" cy="6689384"/>
          </a:xfrm>
          <a:custGeom>
            <a:avLst/>
            <a:gdLst>
              <a:gd name="connsiteX0" fmla="*/ 5648976 w 5648976"/>
              <a:gd name="connsiteY0" fmla="*/ 0 h 6445402"/>
              <a:gd name="connsiteX1" fmla="*/ 5648976 w 5648976"/>
              <a:gd name="connsiteY1" fmla="*/ 6445402 h 6445402"/>
              <a:gd name="connsiteX2" fmla="*/ 0 w 5648976"/>
              <a:gd name="connsiteY2" fmla="*/ 6445402 h 6445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648976" h="6445402">
                <a:moveTo>
                  <a:pt x="5648976" y="0"/>
                </a:moveTo>
                <a:lnTo>
                  <a:pt x="5648976" y="6445402"/>
                </a:lnTo>
                <a:lnTo>
                  <a:pt x="0" y="6445402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0BD2F8B-CBEF-4648-8DE9-93FBA188A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7902" cy="6857998"/>
          </a:xfrm>
          <a:custGeom>
            <a:avLst/>
            <a:gdLst>
              <a:gd name="connsiteX0" fmla="*/ 5862811 w 12192000"/>
              <a:gd name="connsiteY0" fmla="*/ 0 h 6857998"/>
              <a:gd name="connsiteX1" fmla="*/ 12192000 w 12192000"/>
              <a:gd name="connsiteY1" fmla="*/ 0 h 6857998"/>
              <a:gd name="connsiteX2" fmla="*/ 12192000 w 12192000"/>
              <a:gd name="connsiteY2" fmla="*/ 150837 h 6857998"/>
              <a:gd name="connsiteX3" fmla="*/ 6316036 w 12192000"/>
              <a:gd name="connsiteY3" fmla="*/ 6857998 h 6857998"/>
              <a:gd name="connsiteX4" fmla="*/ 0 w 12192000"/>
              <a:gd name="connsiteY4" fmla="*/ 6857998 h 6857998"/>
              <a:gd name="connsiteX5" fmla="*/ 0 w 12192000"/>
              <a:gd name="connsiteY5" fmla="*/ 6689384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7998">
                <a:moveTo>
                  <a:pt x="5862811" y="0"/>
                </a:moveTo>
                <a:lnTo>
                  <a:pt x="12192000" y="0"/>
                </a:lnTo>
                <a:lnTo>
                  <a:pt x="12192000" y="150837"/>
                </a:lnTo>
                <a:lnTo>
                  <a:pt x="6316036" y="6857998"/>
                </a:lnTo>
                <a:lnTo>
                  <a:pt x="0" y="6857998"/>
                </a:lnTo>
                <a:lnTo>
                  <a:pt x="0" y="6689384"/>
                </a:lnTo>
                <a:close/>
              </a:path>
            </a:pathLst>
          </a:cu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Several different types of plastic parts&#10;&#10;Description automatically generated with medium confidence">
            <a:extLst>
              <a:ext uri="{FF2B5EF4-FFF2-40B4-BE49-F238E27FC236}">
                <a16:creationId xmlns:a16="http://schemas.microsoft.com/office/drawing/2014/main" id="{5F1CF290-D290-BF5D-345F-222D56F6A7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6" b="8242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12192000" y="171037"/>
                </a:lnTo>
                <a:lnTo>
                  <a:pt x="6331312" y="6858000"/>
                </a:lnTo>
                <a:lnTo>
                  <a:pt x="0" y="6858000"/>
                </a:lnTo>
                <a:lnTo>
                  <a:pt x="0" y="6703332"/>
                </a:lnTo>
                <a:lnTo>
                  <a:pt x="5875035" y="1"/>
                </a:lnTo>
                <a:close/>
              </a:path>
            </a:pathLst>
          </a:custGeom>
        </p:spPr>
      </p:pic>
      <p:pic>
        <p:nvPicPr>
          <p:cNvPr id="7" name="Picture 6" descr="A bullet and a pile of small beads&#10;&#10;Description automatically generated">
            <a:extLst>
              <a:ext uri="{FF2B5EF4-FFF2-40B4-BE49-F238E27FC236}">
                <a16:creationId xmlns:a16="http://schemas.microsoft.com/office/drawing/2014/main" id="{CBA3770B-1DEB-F03A-E5E4-1109B1AF6F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7" r="17981"/>
          <a:stretch/>
        </p:blipFill>
        <p:spPr>
          <a:xfrm>
            <a:off x="7257" y="-2421"/>
            <a:ext cx="5875034" cy="6703331"/>
          </a:xfrm>
          <a:custGeom>
            <a:avLst/>
            <a:gdLst/>
            <a:ahLst/>
            <a:cxnLst/>
            <a:rect l="l" t="t" r="r" b="b"/>
            <a:pathLst>
              <a:path w="5875034" h="6703331">
                <a:moveTo>
                  <a:pt x="0" y="0"/>
                </a:moveTo>
                <a:lnTo>
                  <a:pt x="5875034" y="0"/>
                </a:lnTo>
                <a:lnTo>
                  <a:pt x="0" y="6703331"/>
                </a:lnTo>
                <a:close/>
              </a:path>
            </a:pathLst>
          </a:custGeom>
        </p:spPr>
      </p:pic>
      <p:pic>
        <p:nvPicPr>
          <p:cNvPr id="9" name="Picture 8" descr="A hand holding a beaker with red liquid&#10;&#10;Description automatically generated">
            <a:extLst>
              <a:ext uri="{FF2B5EF4-FFF2-40B4-BE49-F238E27FC236}">
                <a16:creationId xmlns:a16="http://schemas.microsoft.com/office/drawing/2014/main" id="{83FBB564-4405-0C61-6E52-1DE450653D8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1" r="10073" b="-3"/>
          <a:stretch/>
        </p:blipFill>
        <p:spPr>
          <a:xfrm>
            <a:off x="6336447" y="168616"/>
            <a:ext cx="5862810" cy="6689384"/>
          </a:xfrm>
          <a:custGeom>
            <a:avLst/>
            <a:gdLst/>
            <a:ahLst/>
            <a:cxnLst/>
            <a:rect l="l" t="t" r="r" b="b"/>
            <a:pathLst>
              <a:path w="5862810" h="6689384">
                <a:moveTo>
                  <a:pt x="5862810" y="0"/>
                </a:moveTo>
                <a:lnTo>
                  <a:pt x="5862810" y="6689384"/>
                </a:lnTo>
                <a:lnTo>
                  <a:pt x="0" y="668938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C5E11C-7DA8-79C5-9CD0-35821B2DF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9850010" cy="3793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cap="all" spc="300">
                <a:solidFill>
                  <a:srgbClr val="FFFFFF"/>
                </a:solidFill>
              </a:rPr>
              <a:t>Liquid and solid propellants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336FDCA7-0AF2-4082-9481-EF2C115F2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75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AD802-71C1-B351-2870-34AB9612A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4718957"/>
            <a:ext cx="8689571" cy="1037825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Firearms and shells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324D1CF-C6F1-BDFB-A46E-62597FAA7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4594975"/>
              </p:ext>
            </p:extLst>
          </p:nvPr>
        </p:nvGraphicFramePr>
        <p:xfrm>
          <a:off x="1142999" y="1213460"/>
          <a:ext cx="9960085" cy="2997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6679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179C2-127D-6633-235A-9976B8AD0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Single, double, and triple based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94BF74-3BB2-788E-6839-C06A268D61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417216"/>
              </p:ext>
            </p:extLst>
          </p:nvPr>
        </p:nvGraphicFramePr>
        <p:xfrm>
          <a:off x="1143000" y="2602816"/>
          <a:ext cx="9906001" cy="303153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320318">
                  <a:extLst>
                    <a:ext uri="{9D8B030D-6E8A-4147-A177-3AD203B41FA5}">
                      <a16:colId xmlns:a16="http://schemas.microsoft.com/office/drawing/2014/main" val="3655529562"/>
                    </a:ext>
                  </a:extLst>
                </a:gridCol>
                <a:gridCol w="3157572">
                  <a:extLst>
                    <a:ext uri="{9D8B030D-6E8A-4147-A177-3AD203B41FA5}">
                      <a16:colId xmlns:a16="http://schemas.microsoft.com/office/drawing/2014/main" val="912981528"/>
                    </a:ext>
                  </a:extLst>
                </a:gridCol>
                <a:gridCol w="3428111">
                  <a:extLst>
                    <a:ext uri="{9D8B030D-6E8A-4147-A177-3AD203B41FA5}">
                      <a16:colId xmlns:a16="http://schemas.microsoft.com/office/drawing/2014/main" val="2342205686"/>
                    </a:ext>
                  </a:extLst>
                </a:gridCol>
              </a:tblGrid>
              <a:tr h="473006">
                <a:tc>
                  <a:txBody>
                    <a:bodyPr/>
                    <a:lstStyle/>
                    <a:p>
                      <a:r>
                        <a:rPr lang="en-GB" sz="2100" b="1" cap="none" spc="30" dirty="0">
                          <a:solidFill>
                            <a:schemeClr val="tx1"/>
                          </a:solidFill>
                          <a:latin typeface="ADLaM Display" panose="020F0502020204030204" pitchFamily="2" charset="0"/>
                          <a:ea typeface="ADLaM Display" panose="020F0502020204030204" pitchFamily="2" charset="0"/>
                          <a:cs typeface="ADLaM Display" panose="020F0502020204030204" pitchFamily="2" charset="0"/>
                        </a:rPr>
                        <a:t>Designation</a:t>
                      </a:r>
                    </a:p>
                  </a:txBody>
                  <a:tcPr marL="0" marR="11855" marT="59273" marB="5927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1" cap="none" spc="30">
                          <a:solidFill>
                            <a:schemeClr val="tx1"/>
                          </a:solidFill>
                          <a:latin typeface="ADLaM Display" panose="020F0502020204030204" pitchFamily="2" charset="0"/>
                          <a:ea typeface="ADLaM Display" panose="020F0502020204030204" pitchFamily="2" charset="0"/>
                          <a:cs typeface="ADLaM Display" panose="020F0502020204030204" pitchFamily="2" charset="0"/>
                        </a:rPr>
                        <a:t>Energetic Compounds</a:t>
                      </a:r>
                    </a:p>
                  </a:txBody>
                  <a:tcPr marL="0" marR="11855" marT="59273" marB="5927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1" cap="none" spc="30" dirty="0">
                          <a:solidFill>
                            <a:schemeClr val="tx1"/>
                          </a:solidFill>
                          <a:latin typeface="ADLaM Display" panose="020F0502020204030204" pitchFamily="2" charset="0"/>
                          <a:ea typeface="ADLaM Display" panose="020F0502020204030204" pitchFamily="2" charset="0"/>
                          <a:cs typeface="ADLaM Display" panose="020F0502020204030204" pitchFamily="2" charset="0"/>
                        </a:rPr>
                        <a:t>Comments</a:t>
                      </a:r>
                    </a:p>
                  </a:txBody>
                  <a:tcPr marL="0" marR="11855" marT="59273" marB="5927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55946145"/>
                  </a:ext>
                </a:extLst>
              </a:tr>
              <a:tr h="397266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Single-based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NC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</a:rPr>
                        <a:t>Low F(900-1000 Jg-1)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8879254"/>
                  </a:ext>
                </a:extLst>
              </a:tr>
              <a:tr h="639633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rgbClr val="000000"/>
                          </a:solidFill>
                        </a:rPr>
                        <a:t>Double-based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rgbClr val="000000"/>
                          </a:solidFill>
                        </a:rPr>
                        <a:t>NC + NG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rgbClr val="000000"/>
                          </a:solidFill>
                        </a:rPr>
                        <a:t>High F and high flame temperature (1100-1200 Jg-1)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3580256"/>
                  </a:ext>
                </a:extLst>
              </a:tr>
              <a:tr h="881999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Triple-based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NC + NG + NQ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</a:rPr>
                        <a:t>Intermediate F and flame temperature. Low flash (1000-1100 Jg-1)</a:t>
                      </a:r>
                    </a:p>
                  </a:txBody>
                  <a:tcPr marL="0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5411593"/>
                  </a:ext>
                </a:extLst>
              </a:tr>
              <a:tr h="639633">
                <a:tc>
                  <a:txBody>
                    <a:bodyPr/>
                    <a:lstStyle/>
                    <a:p>
                      <a:r>
                        <a:rPr lang="en-GB" sz="1600" cap="none" spc="0" err="1">
                          <a:solidFill>
                            <a:srgbClr val="000000"/>
                          </a:solidFill>
                        </a:rPr>
                        <a:t>Multibase</a:t>
                      </a:r>
                      <a:r>
                        <a:rPr lang="en-GB" sz="1600" cap="none" spc="0">
                          <a:solidFill>
                            <a:srgbClr val="000000"/>
                          </a:solidFill>
                        </a:rPr>
                        <a:t>, high energy or nitramine propellant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rgbClr val="000000"/>
                          </a:solidFill>
                        </a:rPr>
                        <a:t>NC + NG + NQ + RDX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rgbClr val="000000"/>
                          </a:solidFill>
                        </a:rPr>
                        <a:t>Very high F and flame temperature (1100-1250) Jg-1)</a:t>
                      </a:r>
                    </a:p>
                  </a:txBody>
                  <a:tcPr marL="59273" marR="118545" marT="59273" marB="5927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6603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7495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nside view of a red umbrella">
            <a:extLst>
              <a:ext uri="{FF2B5EF4-FFF2-40B4-BE49-F238E27FC236}">
                <a16:creationId xmlns:a16="http://schemas.microsoft.com/office/drawing/2014/main" id="{30E9B760-BC10-A30E-6988-0BE6DFA891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142" r="5297" b="-1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9FA49-CDF1-4AE3-9291-8F6A3BE17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Thrust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D4AF436-64BF-C9BD-FF85-DB8B0B294E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143002" y="2332029"/>
                <a:ext cx="4118906" cy="3840171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= </m:t>
                    </m:r>
                    <m:acc>
                      <m:accPr>
                        <m:chr m:val="̇"/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</m:acc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i="1" dirty="0" smtClean="0">
                        <a:latin typeface="Cambria Math" panose="02040503050406030204" pitchFamily="18" charset="0"/>
                      </a:rPr>
                      <m:t>+ (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  <m:r>
                      <a:rPr lang="en-GB" i="1" dirty="0" smtClean="0">
                        <a:latin typeface="Cambria Math" panose="02040503050406030204" pitchFamily="18" charset="0"/>
                      </a:rPr>
                      <m:t> – 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𝑒</m:t>
                        </m:r>
                      </m:sub>
                    </m:sSub>
                  </m:oMath>
                </a14:m>
                <a:r>
                  <a:rPr lang="en-GB" dirty="0"/>
                  <a:t> - Rocket thrust for liquid propellant</a:t>
                </a:r>
              </a:p>
              <a:p>
                <a:r>
                  <a:rPr lang="en-GB" dirty="0"/>
                  <a:t>Force constant of the propellant</a:t>
                </a:r>
              </a:p>
              <a:p>
                <a:r>
                  <a:rPr lang="en-GB" dirty="0"/>
                  <a:t>Confinement</a:t>
                </a:r>
              </a:p>
              <a:p>
                <a:r>
                  <a:rPr lang="en-GB" dirty="0"/>
                  <a:t>Temperature</a:t>
                </a:r>
              </a:p>
              <a:p>
                <a:r>
                  <a:rPr lang="en-GB" dirty="0"/>
                  <a:t>Pressure</a:t>
                </a:r>
              </a:p>
              <a:p>
                <a:r>
                  <a:rPr lang="en-GB" dirty="0"/>
                  <a:t>Size/weight of munition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D4AF436-64BF-C9BD-FF85-DB8B0B294E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43002" y="2332029"/>
                <a:ext cx="4118906" cy="3840171"/>
              </a:xfrm>
              <a:blipFill>
                <a:blip r:embed="rId4"/>
                <a:stretch>
                  <a:fillRect l="-1333" r="-25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13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xplosion of a cloud of powder of particles of colour white and a black background">
            <a:extLst>
              <a:ext uri="{FF2B5EF4-FFF2-40B4-BE49-F238E27FC236}">
                <a16:creationId xmlns:a16="http://schemas.microsoft.com/office/drawing/2014/main" id="{A0B5506A-A388-F887-2245-8721D6B7C7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95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5237F-D9D4-4893-353F-45588137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Safety of propellants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0B72F-E73A-1299-0D1D-6D67D498E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Most propellants are secondary explosives, which mean they have the potential to detonate rather than deflagrate if they are misused or mistreated.</a:t>
            </a:r>
          </a:p>
          <a:p>
            <a:pPr>
              <a:lnSpc>
                <a:spcPct val="110000"/>
              </a:lnSpc>
            </a:pPr>
            <a:r>
              <a:rPr lang="en-GB" sz="1300"/>
              <a:t>Solid propellants generally have a low sensitiveness from impact, and relatively low ignition temperatures.</a:t>
            </a:r>
          </a:p>
          <a:p>
            <a:pPr>
              <a:lnSpc>
                <a:spcPct val="110000"/>
              </a:lnSpc>
            </a:pPr>
            <a:r>
              <a:rPr lang="en-GB" sz="1300"/>
              <a:t>Lots of propellants have toxic and corrosive properties.</a:t>
            </a:r>
          </a:p>
          <a:p>
            <a:pPr>
              <a:lnSpc>
                <a:spcPct val="110000"/>
              </a:lnSpc>
            </a:pPr>
            <a:r>
              <a:rPr lang="en-GB" sz="1300"/>
              <a:t>Some may combust instantaneously on contact with air, organic materials, or metals. Consider compatibility!</a:t>
            </a:r>
          </a:p>
          <a:p>
            <a:pPr>
              <a:lnSpc>
                <a:spcPct val="110000"/>
              </a:lnSpc>
            </a:pPr>
            <a:r>
              <a:rPr lang="en-GB" sz="1300"/>
              <a:t>Propellants can produce toxic products upon combustion.</a:t>
            </a:r>
          </a:p>
        </p:txBody>
      </p:sp>
    </p:spTree>
    <p:extLst>
      <p:ext uri="{BB962C8B-B14F-4D97-AF65-F5344CB8AC3E}">
        <p14:creationId xmlns:p14="http://schemas.microsoft.com/office/powerpoint/2010/main" val="3150047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A3DF7-6C91-5B11-74BB-C690CED4E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Regulatory controls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1B9E-43FA-E1DE-9887-F23F8C9186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0" y="2332026"/>
          <a:ext cx="9905999" cy="356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4575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5A9879E0-F527-6B93-3AC1-E5E04508E3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305"/>
          <a:stretch/>
        </p:blipFill>
        <p:spPr>
          <a:xfrm>
            <a:off x="20" y="10"/>
            <a:ext cx="12199237" cy="6857989"/>
          </a:xfrm>
          <a:prstGeom prst="rect">
            <a:avLst/>
          </a:pr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7BE50-A48E-931F-A8D5-D92DFC46A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90" y="1061686"/>
            <a:ext cx="8266139" cy="3793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cap="all" spc="300">
                <a:solidFill>
                  <a:srgbClr val="FFFFFF"/>
                </a:solidFill>
              </a:rPr>
              <a:t>Questions? No, great!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4913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RegattaVTI">
  <a:themeElements>
    <a:clrScheme name="AnalogousFromRegularSeed_2SEEDS">
      <a:dk1>
        <a:srgbClr val="000000"/>
      </a:dk1>
      <a:lt1>
        <a:srgbClr val="FFFFFF"/>
      </a:lt1>
      <a:dk2>
        <a:srgbClr val="3D2229"/>
      </a:dk2>
      <a:lt2>
        <a:srgbClr val="E2E5E8"/>
      </a:lt2>
      <a:accent1>
        <a:srgbClr val="D56A17"/>
      </a:accent1>
      <a:accent2>
        <a:srgbClr val="E72D29"/>
      </a:accent2>
      <a:accent3>
        <a:srgbClr val="B8A221"/>
      </a:accent3>
      <a:accent4>
        <a:srgbClr val="14B4A3"/>
      </a:accent4>
      <a:accent5>
        <a:srgbClr val="29ADE7"/>
      </a:accent5>
      <a:accent6>
        <a:srgbClr val="174CD5"/>
      </a:accent6>
      <a:hlink>
        <a:srgbClr val="3F87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604</Words>
  <Application>Microsoft Office PowerPoint</Application>
  <PresentationFormat>Widescreen</PresentationFormat>
  <Paragraphs>70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ADLaM Display</vt:lpstr>
      <vt:lpstr>Arial</vt:lpstr>
      <vt:lpstr>Calibri</vt:lpstr>
      <vt:lpstr>Cambria Math</vt:lpstr>
      <vt:lpstr>Walbaum Display</vt:lpstr>
      <vt:lpstr>RegattaVTI</vt:lpstr>
      <vt:lpstr>Propellants</vt:lpstr>
      <vt:lpstr>What are propellants?</vt:lpstr>
      <vt:lpstr>What are propellants?</vt:lpstr>
      <vt:lpstr>What are their uses?</vt:lpstr>
      <vt:lpstr>Requirements of propellants</vt:lpstr>
      <vt:lpstr>Liquid and solid propellants</vt:lpstr>
      <vt:lpstr>Firearms and shells</vt:lpstr>
      <vt:lpstr>Single, double, and triple based</vt:lpstr>
      <vt:lpstr>Thrust </vt:lpstr>
      <vt:lpstr>Safety of propellants</vt:lpstr>
      <vt:lpstr>Regulatory controls</vt:lpstr>
      <vt:lpstr>Questions? No, great!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Propellants</dc:title>
  <dc:creator>Josh Evans (2011912)</dc:creator>
  <cp:lastModifiedBy>Ewa Kazimierska</cp:lastModifiedBy>
  <cp:revision>1</cp:revision>
  <dcterms:created xsi:type="dcterms:W3CDTF">2023-10-20T10:02:42Z</dcterms:created>
  <dcterms:modified xsi:type="dcterms:W3CDTF">2023-11-21T00:23:47Z</dcterms:modified>
</cp:coreProperties>
</file>