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55"/>
  </p:notesMasterIdLst>
  <p:sldIdLst>
    <p:sldId id="256" r:id="rId2"/>
    <p:sldId id="257" r:id="rId3"/>
    <p:sldId id="351" r:id="rId4"/>
    <p:sldId id="352" r:id="rId5"/>
    <p:sldId id="347" r:id="rId6"/>
    <p:sldId id="353" r:id="rId7"/>
    <p:sldId id="354" r:id="rId8"/>
    <p:sldId id="355" r:id="rId9"/>
    <p:sldId id="349" r:id="rId10"/>
    <p:sldId id="358" r:id="rId11"/>
    <p:sldId id="359" r:id="rId12"/>
    <p:sldId id="357" r:id="rId13"/>
    <p:sldId id="362" r:id="rId14"/>
    <p:sldId id="360" r:id="rId15"/>
    <p:sldId id="364" r:id="rId16"/>
    <p:sldId id="365" r:id="rId17"/>
    <p:sldId id="366" r:id="rId18"/>
    <p:sldId id="367" r:id="rId19"/>
    <p:sldId id="369" r:id="rId20"/>
    <p:sldId id="368" r:id="rId21"/>
    <p:sldId id="374" r:id="rId22"/>
    <p:sldId id="376" r:id="rId23"/>
    <p:sldId id="377" r:id="rId24"/>
    <p:sldId id="378" r:id="rId25"/>
    <p:sldId id="379" r:id="rId26"/>
    <p:sldId id="375" r:id="rId27"/>
    <p:sldId id="380" r:id="rId28"/>
    <p:sldId id="386" r:id="rId29"/>
    <p:sldId id="385" r:id="rId30"/>
    <p:sldId id="382" r:id="rId31"/>
    <p:sldId id="383" r:id="rId32"/>
    <p:sldId id="381" r:id="rId33"/>
    <p:sldId id="348" r:id="rId34"/>
    <p:sldId id="373" r:id="rId35"/>
    <p:sldId id="387" r:id="rId36"/>
    <p:sldId id="388" r:id="rId37"/>
    <p:sldId id="292" r:id="rId38"/>
    <p:sldId id="297" r:id="rId39"/>
    <p:sldId id="389" r:id="rId40"/>
    <p:sldId id="298" r:id="rId41"/>
    <p:sldId id="293" r:id="rId42"/>
    <p:sldId id="302" r:id="rId43"/>
    <p:sldId id="294" r:id="rId44"/>
    <p:sldId id="336" r:id="rId45"/>
    <p:sldId id="329" r:id="rId46"/>
    <p:sldId id="301" r:id="rId47"/>
    <p:sldId id="330" r:id="rId48"/>
    <p:sldId id="390" r:id="rId49"/>
    <p:sldId id="323" r:id="rId50"/>
    <p:sldId id="350" r:id="rId51"/>
    <p:sldId id="363" r:id="rId52"/>
    <p:sldId id="384" r:id="rId53"/>
    <p:sldId id="345" r:id="rId54"/>
  </p:sldIdLst>
  <p:sldSz cx="9144000" cy="6858000" type="screen4x3"/>
  <p:notesSz cx="6858000" cy="9144000"/>
  <p:embeddedFontLst>
    <p:embeddedFont>
      <p:font typeface="Calibri" panose="020F0502020204030204" pitchFamily="34" charset="0"/>
      <p:regular r:id="rId56"/>
      <p:bold r:id="rId57"/>
      <p:italic r:id="rId58"/>
      <p:boldItalic r:id="rId59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>
      <p:cViewPr varScale="1">
        <p:scale>
          <a:sx n="108" d="100"/>
          <a:sy n="108" d="100"/>
        </p:scale>
        <p:origin x="1740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notesMaster" Target="notesMasters/notesMaster1.xml"/><Relationship Id="rId63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font" Target="fonts/font3.fntdata"/><Relationship Id="rId5" Type="http://schemas.openxmlformats.org/officeDocument/2006/relationships/slide" Target="slides/slide4.xml"/><Relationship Id="rId61" Type="http://schemas.openxmlformats.org/officeDocument/2006/relationships/viewProps" Target="viewProps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font" Target="fonts/font1.fntdata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font" Target="fonts/font4.fntdata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font" Target="fonts/font2.fntdata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7F14E3-4C67-42F3-AC26-44FA90282114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2AF20F-0A72-4CA8-A28D-64F5A3EB0B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50843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9AA2B2-F208-487B-B34E-2372184F8DF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78853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9AA2B2-F208-487B-B34E-2372184F8DF7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76715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9AA2B2-F208-487B-B34E-2372184F8DF7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248313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9AA2B2-F208-487B-B34E-2372184F8DF7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130609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9AA2B2-F208-487B-B34E-2372184F8DF7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233482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9AA2B2-F208-487B-B34E-2372184F8DF7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15665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9AA2B2-F208-487B-B34E-2372184F8DF7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472140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9AA2B2-F208-487B-B34E-2372184F8DF7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945594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9AA2B2-F208-487B-B34E-2372184F8DF7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770327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9AA2B2-F208-487B-B34E-2372184F8DF7}" type="slidenum">
              <a:rPr lang="en-GB" smtClean="0"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133976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9AA2B2-F208-487B-B34E-2372184F8DF7}" type="slidenum">
              <a:rPr lang="en-GB" smtClean="0"/>
              <a:t>49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325968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9AA2B2-F208-487B-B34E-2372184F8DF7}" type="slidenum">
              <a:rPr lang="en-GB" smtClean="0"/>
              <a:t>50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335238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9AA2B2-F208-487B-B34E-2372184F8DF7}" type="slidenum">
              <a:rPr lang="en-GB" smtClean="0"/>
              <a:t>51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352174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9AA2B2-F208-487B-B34E-2372184F8DF7}" type="slidenum">
              <a:rPr lang="en-GB" smtClean="0"/>
              <a:t>52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716300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9AA2B2-F208-487B-B34E-2372184F8DF7}" type="slidenum">
              <a:rPr lang="en-GB" smtClean="0"/>
              <a:t>53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19774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hyperlink" Target="mailto:ken.dicks@uwtsd.ac.uk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s://www.nature.com/news/humans-are-not-the-only-copycats-1.12873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moodle.uwtsd.ac.uk/course/view.php?id=7214#section-6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s://www.youtube.com/watch?v=FnT2FcuZaYI" TargetMode="Externa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s://www.youtube.com/watch?v=ft7mwyiPyIo" TargetMode="Externa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imd.gov.wales/" TargetMode="External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7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awgazette.co.uk/news/white-collar-crime-prosecutions-reach-five-year-low-despite-rise-in-fraud-reports/5102436.article" TargetMode="External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9.pn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s://www.youtube.com/watch?v=cy91flKKguU" TargetMode="External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hyperlink" Target="https://moodle.uwtsd.ac.uk/course/view.php?id=7214" TargetMode="External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6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6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hyperlink" Target="https://moodle.uwtsd.ac.uk/course/view.php?id=7214" TargetMode="External"/><Relationship Id="rId1" Type="http://schemas.openxmlformats.org/officeDocument/2006/relationships/slideLayout" Target="../slideLayouts/slideLayout6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hyperlink" Target="https://asset-pdf.scinapse.io/prod/1977198508/1977198508.pdf" TargetMode="External"/><Relationship Id="rId7" Type="http://schemas.openxmlformats.org/officeDocument/2006/relationships/hyperlink" Target="https://ebookcentral.proquest.com/lib/trinity/detail.action?docID=356177&amp;pq-origsite=primo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80/01639625.2013.859049" TargetMode="External"/><Relationship Id="rId5" Type="http://schemas.openxmlformats.org/officeDocument/2006/relationships/hyperlink" Target="https://web-p-ebscohost-com.ezproxy.uwtsd.ac.uk/ehost/pdfviewer/pdfviewer?vid=0&amp;sid=f54ae346-3837-491c-8b29-49a1549b7461%40redis" TargetMode="External"/><Relationship Id="rId4" Type="http://schemas.openxmlformats.org/officeDocument/2006/relationships/hyperlink" Target="https://journals-sagepub-com.ezproxy.uwtsd.ac.uk/doi/abs/10.1177/0022427801038004001" TargetMode="Externa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-jstor-org.ezproxy.uwtsd.ac.uk/stable/3211422?sid=primo#metadata_info_tab_contents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177/089124101030004003" TargetMode="External"/><Relationship Id="rId5" Type="http://schemas.openxmlformats.org/officeDocument/2006/relationships/hyperlink" Target="https://www-jstor-org.ezproxy.uwtsd.ac.uk/stable/2572602?sid=primo#metadata_info_tab_contents" TargetMode="External"/><Relationship Id="rId4" Type="http://schemas.openxmlformats.org/officeDocument/2006/relationships/hyperlink" Target="https://doi.org/10.1108/03090561111167423" TargetMode="Externa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57/9781137542649_6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oxfordreference.com/view/10.1093/acref/9780199683581.001.0001/acref-9780199683581" TargetMode="External"/><Relationship Id="rId5" Type="http://schemas.openxmlformats.org/officeDocument/2006/relationships/hyperlink" Target="https://doi.org/10.1371/journal.pone.0219464" TargetMode="External"/><Relationship Id="rId4" Type="http://schemas.openxmlformats.org/officeDocument/2006/relationships/hyperlink" Target="https://www-jstor-org.ezproxy.uwtsd.ac.uk/stable/2570519?sid=primo&amp;origin=crossref#metadata_info_tab_contents" TargetMode="Externa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awgazette.co.uk/news/white-collar-crime-prosecutions-reach-five-year-low-despite-rise-in-fraud-reports/5102436.article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oxfordbibliographies.com/view/document/obo-9780199756384/obo-9780199756384-0203.xml" TargetMode="External"/><Relationship Id="rId5" Type="http://schemas.openxmlformats.org/officeDocument/2006/relationships/hyperlink" Target="https://journals-sagepub-com.ezproxy.uwtsd.ac.uk/doi/abs/10.1177/1362480607072737" TargetMode="External"/><Relationship Id="rId4" Type="http://schemas.openxmlformats.org/officeDocument/2006/relationships/hyperlink" Target="https://books.google.co.uk/books/about/Primitive_Culture.html?id=AucLAAAAIAAJ&amp;redir_esc=y" TargetMode="Externa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ature.com/news/humans-are-not-the-only-copycats-1.12873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youtube.com/watch?v=cy91flKKguU" TargetMode="External"/><Relationship Id="rId5" Type="http://schemas.openxmlformats.org/officeDocument/2006/relationships/hyperlink" Target="https://www.youtube.com/watch?v=ft7mwyiPyIo" TargetMode="External"/><Relationship Id="rId4" Type="http://schemas.openxmlformats.org/officeDocument/2006/relationships/hyperlink" Target="https://www.youtube.com/watch?v=FnT2FcuZaYI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AC423D15-6D71-46FC-8AC2-3DD734C2CBCD}"/>
              </a:ext>
            </a:extLst>
          </p:cNvPr>
          <p:cNvSpPr/>
          <p:nvPr/>
        </p:nvSpPr>
        <p:spPr>
          <a:xfrm>
            <a:off x="3491880" y="1196752"/>
            <a:ext cx="2232248" cy="1800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C1BEA7B-91F2-418C-98B8-0C844F845C65}"/>
              </a:ext>
            </a:extLst>
          </p:cNvPr>
          <p:cNvSpPr/>
          <p:nvPr/>
        </p:nvSpPr>
        <p:spPr>
          <a:xfrm>
            <a:off x="6696236" y="529052"/>
            <a:ext cx="1764196" cy="14597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39EE6ED-030B-4629-AC68-23DF8F7FAD33}"/>
              </a:ext>
            </a:extLst>
          </p:cNvPr>
          <p:cNvSpPr/>
          <p:nvPr/>
        </p:nvSpPr>
        <p:spPr>
          <a:xfrm>
            <a:off x="6084168" y="2708920"/>
            <a:ext cx="2376264" cy="148121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3DAB6F4-BD48-4D21-955A-FB85ED381C8F}"/>
              </a:ext>
            </a:extLst>
          </p:cNvPr>
          <p:cNvSpPr/>
          <p:nvPr/>
        </p:nvSpPr>
        <p:spPr>
          <a:xfrm>
            <a:off x="1259632" y="2420888"/>
            <a:ext cx="1152128" cy="176924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37BDC00-626B-4D83-99E3-F82A998CAAA9}"/>
              </a:ext>
            </a:extLst>
          </p:cNvPr>
          <p:cNvSpPr/>
          <p:nvPr/>
        </p:nvSpPr>
        <p:spPr>
          <a:xfrm>
            <a:off x="683568" y="540536"/>
            <a:ext cx="2376264" cy="14597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B1914BA-9589-4531-800E-BD1A3DA25442}"/>
              </a:ext>
            </a:extLst>
          </p:cNvPr>
          <p:cNvSpPr txBox="1"/>
          <p:nvPr/>
        </p:nvSpPr>
        <p:spPr>
          <a:xfrm>
            <a:off x="467544" y="4293096"/>
            <a:ext cx="75608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ECSO4002: Who Are We?: Culture and Identity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847BA2E-E392-43AD-9DA9-0074AE4FFBB8}"/>
              </a:ext>
            </a:extLst>
          </p:cNvPr>
          <p:cNvSpPr txBox="1"/>
          <p:nvPr/>
        </p:nvSpPr>
        <p:spPr>
          <a:xfrm>
            <a:off x="471871" y="4960332"/>
            <a:ext cx="75608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Theme 5: Conformity and Deviance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28789E9-6325-4AEE-8E77-70FF6E3CCA89}"/>
              </a:ext>
            </a:extLst>
          </p:cNvPr>
          <p:cNvSpPr txBox="1"/>
          <p:nvPr/>
        </p:nvSpPr>
        <p:spPr>
          <a:xfrm>
            <a:off x="3059832" y="6021288"/>
            <a:ext cx="44644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hlinkClick r:id="rId2"/>
              </a:rPr>
              <a:t>ken.dicks@uwtsd.ac.uk</a:t>
            </a:r>
            <a:r>
              <a:rPr lang="en-GB" sz="2800" b="1" dirty="0"/>
              <a:t>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41012B6-836E-4358-92CE-4BD8FDBC7EE4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27584" y="692696"/>
            <a:ext cx="2095217" cy="117332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2FC9411-61E5-4E12-A82F-2F43B5AAFF1B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31220" y="1352599"/>
            <a:ext cx="1948892" cy="145978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BC55A09-039A-43E0-ADD4-49AAFDD481D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64630" y="2534446"/>
            <a:ext cx="949496" cy="1481214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85CD7154-7883-4C54-960F-CDAC96935BA7}"/>
              </a:ext>
            </a:extLst>
          </p:cNvPr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870093" y="664924"/>
            <a:ext cx="1446323" cy="1173322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5CEB1680-B35D-4BE8-AFF7-C7DB142F8FA0}"/>
              </a:ext>
            </a:extLst>
          </p:cNvPr>
          <p:cNvSpPr/>
          <p:nvPr/>
        </p:nvSpPr>
        <p:spPr>
          <a:xfrm>
            <a:off x="683568" y="2132856"/>
            <a:ext cx="2664296" cy="1770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5EA0D6E-8E70-4082-BA67-69342681B42E}"/>
              </a:ext>
            </a:extLst>
          </p:cNvPr>
          <p:cNvSpPr/>
          <p:nvPr/>
        </p:nvSpPr>
        <p:spPr>
          <a:xfrm>
            <a:off x="2555776" y="2420888"/>
            <a:ext cx="792088" cy="576064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CD7AC3F-E820-4D0D-8941-FB4FDF6A8CD8}"/>
              </a:ext>
            </a:extLst>
          </p:cNvPr>
          <p:cNvSpPr/>
          <p:nvPr/>
        </p:nvSpPr>
        <p:spPr>
          <a:xfrm>
            <a:off x="683568" y="2420888"/>
            <a:ext cx="432048" cy="1769246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7240D883-D107-4458-ACCE-2624687D9E75}"/>
              </a:ext>
            </a:extLst>
          </p:cNvPr>
          <p:cNvSpPr/>
          <p:nvPr/>
        </p:nvSpPr>
        <p:spPr>
          <a:xfrm>
            <a:off x="3131840" y="529052"/>
            <a:ext cx="223009" cy="1459788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3CFF270E-D905-4B1C-B50B-C3FF1A7478C2}"/>
              </a:ext>
            </a:extLst>
          </p:cNvPr>
          <p:cNvSpPr/>
          <p:nvPr/>
        </p:nvSpPr>
        <p:spPr>
          <a:xfrm>
            <a:off x="2555776" y="3140968"/>
            <a:ext cx="3384376" cy="104916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0F84A861-C7B2-4A9C-9A8C-7B2F98DE93FA}"/>
              </a:ext>
            </a:extLst>
          </p:cNvPr>
          <p:cNvSpPr/>
          <p:nvPr/>
        </p:nvSpPr>
        <p:spPr>
          <a:xfrm>
            <a:off x="3491880" y="529052"/>
            <a:ext cx="3060340" cy="523220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3D089BE6-073C-40DC-8536-78FCF7B6BADB}"/>
              </a:ext>
            </a:extLst>
          </p:cNvPr>
          <p:cNvSpPr/>
          <p:nvPr/>
        </p:nvSpPr>
        <p:spPr>
          <a:xfrm>
            <a:off x="5861158" y="1196752"/>
            <a:ext cx="691061" cy="136815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921D8B4E-4956-482F-AEDC-6342375ECE26}"/>
              </a:ext>
            </a:extLst>
          </p:cNvPr>
          <p:cNvSpPr/>
          <p:nvPr/>
        </p:nvSpPr>
        <p:spPr>
          <a:xfrm>
            <a:off x="6696236" y="2132856"/>
            <a:ext cx="1764196" cy="379204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164697" y="2793135"/>
            <a:ext cx="2223727" cy="12890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90165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6BA72C1-7246-4494-822E-FEE909411171}"/>
              </a:ext>
            </a:extLst>
          </p:cNvPr>
          <p:cNvSpPr txBox="1"/>
          <p:nvPr/>
        </p:nvSpPr>
        <p:spPr>
          <a:xfrm>
            <a:off x="611560" y="260648"/>
            <a:ext cx="74888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Learning Review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90B5521-E7A7-4D77-A8A0-C186712A4501}"/>
              </a:ext>
            </a:extLst>
          </p:cNvPr>
          <p:cNvSpPr txBox="1"/>
          <p:nvPr/>
        </p:nvSpPr>
        <p:spPr>
          <a:xfrm>
            <a:off x="683568" y="1556792"/>
            <a:ext cx="756084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i="1" dirty="0"/>
              <a:t>What did we cover in Theme 4?</a:t>
            </a:r>
          </a:p>
          <a:p>
            <a:pPr algn="ctr"/>
            <a:endParaRPr lang="en-GB" sz="3200" b="1" i="1" dirty="0"/>
          </a:p>
          <a:p>
            <a:pPr algn="ctr"/>
            <a:r>
              <a:rPr lang="en-GB" sz="3200" b="1" i="1" dirty="0"/>
              <a:t>If you are online please raise your hand to contribute, we will take online responses first.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707904" y="4221088"/>
            <a:ext cx="1440160" cy="1440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1205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6596"/>
            <a:ext cx="8229600" cy="850106"/>
          </a:xfrm>
        </p:spPr>
        <p:txBody>
          <a:bodyPr/>
          <a:lstStyle/>
          <a:p>
            <a:r>
              <a:rPr lang="en-GB" b="1" dirty="0"/>
              <a:t>Subculture as a Continuum</a:t>
            </a:r>
          </a:p>
        </p:txBody>
      </p:sp>
      <p:cxnSp>
        <p:nvCxnSpPr>
          <p:cNvPr id="5" name="Straight Arrow Connector 4"/>
          <p:cNvCxnSpPr>
            <a:cxnSpLocks/>
            <a:stCxn id="4" idx="3"/>
            <a:endCxn id="8" idx="1"/>
          </p:cNvCxnSpPr>
          <p:nvPr/>
        </p:nvCxnSpPr>
        <p:spPr>
          <a:xfrm flipV="1">
            <a:off x="2123728" y="3162319"/>
            <a:ext cx="4536504" cy="5071"/>
          </a:xfrm>
          <a:prstGeom prst="straightConnector1">
            <a:avLst/>
          </a:prstGeom>
          <a:ln w="38100">
            <a:headEnd type="arrow"/>
            <a:tailEnd type="arrow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EEE0BB7C-2571-45DA-96CE-D1C00DA273EC}"/>
              </a:ext>
            </a:extLst>
          </p:cNvPr>
          <p:cNvSpPr txBox="1"/>
          <p:nvPr/>
        </p:nvSpPr>
        <p:spPr>
          <a:xfrm>
            <a:off x="323528" y="2905780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Resistance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7E18C81-780F-42ED-8876-D3057C23C199}"/>
              </a:ext>
            </a:extLst>
          </p:cNvPr>
          <p:cNvSpPr txBox="1"/>
          <p:nvPr/>
        </p:nvSpPr>
        <p:spPr>
          <a:xfrm>
            <a:off x="6660232" y="2900709"/>
            <a:ext cx="20265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Assimilation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14B6966-DE9E-4084-8A08-7E1165E9B4BD}"/>
              </a:ext>
            </a:extLst>
          </p:cNvPr>
          <p:cNvSpPr txBox="1"/>
          <p:nvPr/>
        </p:nvSpPr>
        <p:spPr>
          <a:xfrm>
            <a:off x="457200" y="4261603"/>
            <a:ext cx="82296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Which we all exist on and move along according to circumstance.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E0295213-0513-4065-9B10-392887409707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000571" y="2117892"/>
            <a:ext cx="782817" cy="782817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6443" y="947256"/>
            <a:ext cx="910850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In Theme 4 we looked at sub-cultures and resistance and assimilation</a:t>
            </a:r>
          </a:p>
        </p:txBody>
      </p:sp>
    </p:spTree>
    <p:extLst>
      <p:ext uri="{BB962C8B-B14F-4D97-AF65-F5344CB8AC3E}">
        <p14:creationId xmlns:p14="http://schemas.microsoft.com/office/powerpoint/2010/main" val="6992912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5 0 E" pathEditMode="relative" ptsTypes="">
                                      <p:cBhvr>
                                        <p:cTn id="3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3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13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778098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Resistance or Assimilation</a:t>
            </a:r>
            <a:br>
              <a:rPr lang="en-GB" b="1" dirty="0"/>
            </a:br>
            <a:r>
              <a:rPr lang="en-GB" b="1" dirty="0"/>
              <a:t>Deviance or Conformity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43303" y="1772816"/>
            <a:ext cx="837361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The idea that some individuals are </a:t>
            </a:r>
            <a:r>
              <a:rPr lang="en-GB" sz="2800" u="sng" dirty="0"/>
              <a:t>not able to follow </a:t>
            </a:r>
            <a:r>
              <a:rPr lang="en-GB" sz="2800" dirty="0"/>
              <a:t>social norms or </a:t>
            </a:r>
            <a:r>
              <a:rPr lang="en-GB" sz="2800" u="sng" dirty="0"/>
              <a:t>choose not to follow </a:t>
            </a:r>
            <a:r>
              <a:rPr lang="en-GB" sz="2800" dirty="0"/>
              <a:t>them is also know as </a:t>
            </a:r>
            <a:r>
              <a:rPr lang="en-GB" sz="2800" b="1" dirty="0"/>
              <a:t>deviance.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The idea that an individual can ‘assimilate’ the norms of society is also known as </a:t>
            </a:r>
            <a:r>
              <a:rPr lang="en-GB" sz="2800" b="1" dirty="0"/>
              <a:t>conformity.</a:t>
            </a:r>
            <a:endParaRPr lang="en-GB" sz="2800" dirty="0"/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We will now take some time to look at these concepts  in a little detail.</a:t>
            </a:r>
          </a:p>
        </p:txBody>
      </p:sp>
    </p:spTree>
    <p:extLst>
      <p:ext uri="{BB962C8B-B14F-4D97-AF65-F5344CB8AC3E}">
        <p14:creationId xmlns:p14="http://schemas.microsoft.com/office/powerpoint/2010/main" val="23865046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6DB747-5EB7-4E94-87BB-D78077CB74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Conformity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7926EA5-84DE-4B2F-9206-1F6766DAA6A2}"/>
              </a:ext>
            </a:extLst>
          </p:cNvPr>
          <p:cNvSpPr txBox="1"/>
          <p:nvPr/>
        </p:nvSpPr>
        <p:spPr>
          <a:xfrm>
            <a:off x="539552" y="1196752"/>
            <a:ext cx="8208912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Conformity is the tendency of people to make their actions comply with prevailing norms or expectations, despite their personal beliefs or preferences. 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It may also refer to a tendency to alter beliefs in line with those of others. 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Some social psychologists have argued that there are distinct conformist personalities that are the result of particular patterns of socialization, while others have focused on the social pressures existing in a group, organization, or leader, or because of the perceived expectations of others in general.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940152" y="6165304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(Scott &amp; Marshall, 2014) </a:t>
            </a:r>
          </a:p>
        </p:txBody>
      </p:sp>
    </p:spTree>
    <p:extLst>
      <p:ext uri="{BB962C8B-B14F-4D97-AF65-F5344CB8AC3E}">
        <p14:creationId xmlns:p14="http://schemas.microsoft.com/office/powerpoint/2010/main" val="42355560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6DB747-5EB7-4E94-87BB-D78077CB74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Conformity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51520" y="1388383"/>
            <a:ext cx="8640960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Biologists have recognised that the pressure to conform exists in other ‘social’ animals.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For example it has been noted that primates would tend to eat the same colour food as that eaten by the majority of the group.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190038" y="3343054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(Whiten &amp; van der Waal, 2016)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18839" y="3933056"/>
            <a:ext cx="8640960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Therefore it is possible to theorise that the desire to ‘conform’ is a natural response in social animals.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It can also be seen that this relates to the need for </a:t>
            </a:r>
            <a:r>
              <a:rPr lang="en-GB" sz="2800" b="1" dirty="0"/>
              <a:t>Belonging</a:t>
            </a:r>
            <a:r>
              <a:rPr lang="en-GB" sz="2800" dirty="0"/>
              <a:t> identified by…… ? </a:t>
            </a:r>
          </a:p>
        </p:txBody>
      </p:sp>
      <p:pic>
        <p:nvPicPr>
          <p:cNvPr id="4" name="Picture 3" descr="A picture containing object, light, clock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B3EFE3D2-B2F2-4BAF-8B77-4A042668B47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55191" y="3247891"/>
            <a:ext cx="581305" cy="61315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D25EC17-13EC-45B2-A42A-1198B914081B}"/>
              </a:ext>
            </a:extLst>
          </p:cNvPr>
          <p:cNvSpPr txBox="1"/>
          <p:nvPr/>
        </p:nvSpPr>
        <p:spPr>
          <a:xfrm>
            <a:off x="8028384" y="3343054"/>
            <a:ext cx="4268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1.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403415" y="5379606"/>
            <a:ext cx="34563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hlinkClick r:id="rId4"/>
              </a:rPr>
              <a:t>Maslow</a:t>
            </a:r>
            <a:r>
              <a:rPr lang="en-GB" sz="28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2526755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8" grpId="0"/>
      <p:bldP spid="9" grpId="0" build="p"/>
      <p:bldP spid="5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6DB747-5EB7-4E94-87BB-D78077CB74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Conformity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23528" y="1090112"/>
            <a:ext cx="856895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This tendency to conformity has been observed by social psychologists such as Solomon Asch in </a:t>
            </a:r>
            <a:r>
              <a:rPr lang="en-GB" sz="2800" i="1" dirty="0"/>
              <a:t>Social Psychology </a:t>
            </a:r>
            <a:r>
              <a:rPr lang="en-GB" sz="2800" dirty="0"/>
              <a:t>(1952) 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This has become known as the Asch Paradigm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475656" y="3284984"/>
            <a:ext cx="55446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The Asch Paradigm in action</a:t>
            </a:r>
          </a:p>
        </p:txBody>
      </p:sp>
      <p:pic>
        <p:nvPicPr>
          <p:cNvPr id="8" name="Picture 7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3888" y="3971751"/>
            <a:ext cx="1458917" cy="153885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6D3566C-4C01-491A-A2EE-7FF298601828}"/>
              </a:ext>
            </a:extLst>
          </p:cNvPr>
          <p:cNvSpPr txBox="1"/>
          <p:nvPr/>
        </p:nvSpPr>
        <p:spPr>
          <a:xfrm>
            <a:off x="3137081" y="4438670"/>
            <a:ext cx="4268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2.</a:t>
            </a:r>
          </a:p>
        </p:txBody>
      </p:sp>
    </p:spTree>
    <p:extLst>
      <p:ext uri="{BB962C8B-B14F-4D97-AF65-F5344CB8AC3E}">
        <p14:creationId xmlns:p14="http://schemas.microsoft.com/office/powerpoint/2010/main" val="6436549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6DB747-5EB7-4E94-87BB-D78077CB74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Conformity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55576" y="1268760"/>
            <a:ext cx="72728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Another example of conformity in action</a:t>
            </a:r>
          </a:p>
        </p:txBody>
      </p:sp>
      <p:pic>
        <p:nvPicPr>
          <p:cNvPr id="8" name="Picture 7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7904" y="2276872"/>
            <a:ext cx="1595452" cy="1682874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51520" y="4158351"/>
            <a:ext cx="8568952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Why do you think people want to conform with others?</a:t>
            </a:r>
          </a:p>
          <a:p>
            <a:pPr algn="ctr"/>
            <a:r>
              <a:rPr lang="en-GB" sz="2400" i="1" dirty="0"/>
              <a:t>Take a moment to think about this and then share your thoughts with the group.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50225" y="5742527"/>
            <a:ext cx="710809" cy="71080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F6D906F-28A2-4D85-94E9-139941672616}"/>
              </a:ext>
            </a:extLst>
          </p:cNvPr>
          <p:cNvSpPr txBox="1"/>
          <p:nvPr/>
        </p:nvSpPr>
        <p:spPr>
          <a:xfrm>
            <a:off x="3281097" y="2858405"/>
            <a:ext cx="4268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3.</a:t>
            </a:r>
          </a:p>
        </p:txBody>
      </p:sp>
    </p:spTree>
    <p:extLst>
      <p:ext uri="{BB962C8B-B14F-4D97-AF65-F5344CB8AC3E}">
        <p14:creationId xmlns:p14="http://schemas.microsoft.com/office/powerpoint/2010/main" val="2982193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3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6DB747-5EB7-4E94-87BB-D78077CB74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So why do people conform?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01353FF-0227-4754-894D-170F24EB68A9}"/>
              </a:ext>
            </a:extLst>
          </p:cNvPr>
          <p:cNvSpPr txBox="1"/>
          <p:nvPr/>
        </p:nvSpPr>
        <p:spPr>
          <a:xfrm>
            <a:off x="107504" y="971314"/>
            <a:ext cx="86409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Pryor </a:t>
            </a:r>
            <a:r>
              <a:rPr lang="en-GB" sz="2800" i="1" dirty="0"/>
              <a:t>et al </a:t>
            </a:r>
            <a:r>
              <a:rPr lang="en-GB" sz="2800" dirty="0"/>
              <a:t>(2019) identify the following reasons why people conform;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8D30C37-DED4-4903-BC0C-79D80C85D4F1}"/>
              </a:ext>
            </a:extLst>
          </p:cNvPr>
          <p:cNvSpPr txBox="1"/>
          <p:nvPr/>
        </p:nvSpPr>
        <p:spPr>
          <a:xfrm>
            <a:off x="539552" y="2132856"/>
            <a:ext cx="842493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First, compliance is the simplest, most direct motive for conformity to group norms. 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It occurs because members wish to acquire rewards from the group and avoid punishment. 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Compliance is characterized by a change in observable behaviour to match the social norm while maintaining a private lack of acceptance of the norm itself. 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876256" y="5877272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(Pryor </a:t>
            </a:r>
            <a:r>
              <a:rPr lang="en-GB" i="1" dirty="0"/>
              <a:t>et al</a:t>
            </a:r>
            <a:r>
              <a:rPr lang="en-GB" dirty="0"/>
              <a:t>, 2019)</a:t>
            </a:r>
          </a:p>
        </p:txBody>
      </p:sp>
    </p:spTree>
    <p:extLst>
      <p:ext uri="{BB962C8B-B14F-4D97-AF65-F5344CB8AC3E}">
        <p14:creationId xmlns:p14="http://schemas.microsoft.com/office/powerpoint/2010/main" val="25295003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build="p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6DB747-5EB7-4E94-87BB-D78077CB74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So why do people conform?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01353FF-0227-4754-894D-170F24EB68A9}"/>
              </a:ext>
            </a:extLst>
          </p:cNvPr>
          <p:cNvSpPr txBox="1"/>
          <p:nvPr/>
        </p:nvSpPr>
        <p:spPr>
          <a:xfrm>
            <a:off x="323528" y="1052736"/>
            <a:ext cx="86409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Pryor </a:t>
            </a:r>
            <a:r>
              <a:rPr lang="en-GB" sz="2800" i="1" dirty="0"/>
              <a:t>et al </a:t>
            </a:r>
            <a:r>
              <a:rPr lang="en-GB" sz="2800" dirty="0"/>
              <a:t>(2019) identify the following reasons why people conform;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8D30C37-DED4-4903-BC0C-79D80C85D4F1}"/>
              </a:ext>
            </a:extLst>
          </p:cNvPr>
          <p:cNvSpPr txBox="1"/>
          <p:nvPr/>
        </p:nvSpPr>
        <p:spPr>
          <a:xfrm>
            <a:off x="251520" y="2164849"/>
            <a:ext cx="9036496" cy="3847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Second, ‘identification’ occurs when individuals conform because they find other supporters of the norm attractive. 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Identification as a motive for conformity is often revealed by an imitation process in which established members serve as models for the behaviour of others. 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For example, a newly promoted manager might attempt to dress and talk like her successful, admired boss.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948264" y="6093296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(Pryor </a:t>
            </a:r>
            <a:r>
              <a:rPr lang="en-GB" i="1" dirty="0"/>
              <a:t>et al</a:t>
            </a:r>
            <a:r>
              <a:rPr lang="en-GB" dirty="0"/>
              <a:t>, 2019)</a:t>
            </a:r>
          </a:p>
        </p:txBody>
      </p:sp>
    </p:spTree>
    <p:extLst>
      <p:ext uri="{BB962C8B-B14F-4D97-AF65-F5344CB8AC3E}">
        <p14:creationId xmlns:p14="http://schemas.microsoft.com/office/powerpoint/2010/main" val="3327473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6DB747-5EB7-4E94-87BB-D78077CB74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So why do people conform?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01353FF-0227-4754-894D-170F24EB68A9}"/>
              </a:ext>
            </a:extLst>
          </p:cNvPr>
          <p:cNvSpPr txBox="1"/>
          <p:nvPr/>
        </p:nvSpPr>
        <p:spPr>
          <a:xfrm>
            <a:off x="261864" y="959185"/>
            <a:ext cx="86409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800" dirty="0"/>
              <a:t>Pryor </a:t>
            </a:r>
            <a:r>
              <a:rPr lang="en-GB" sz="2800" i="1" dirty="0"/>
              <a:t>et al </a:t>
            </a:r>
            <a:r>
              <a:rPr lang="en-GB" sz="2800" dirty="0"/>
              <a:t>(2019) identify the following reasons why people conform;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8D30C37-DED4-4903-BC0C-79D80C85D4F1}"/>
              </a:ext>
            </a:extLst>
          </p:cNvPr>
          <p:cNvSpPr txBox="1"/>
          <p:nvPr/>
        </p:nvSpPr>
        <p:spPr>
          <a:xfrm>
            <a:off x="405880" y="2060848"/>
            <a:ext cx="8496944" cy="3847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Third, individuals may conform to a norm because they have truly and wholly accepted the beliefs, values, and attitudes that underlie it. 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Conformity occurs because the norm is seen as right, not because it achieves rewards, avoids punishment, or pleases others. 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That is, conformity is the result of internal rather than external forces.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876256" y="5877272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(Pryor </a:t>
            </a:r>
            <a:r>
              <a:rPr lang="en-GB" i="1" dirty="0"/>
              <a:t>et al</a:t>
            </a:r>
            <a:r>
              <a:rPr lang="en-GB" dirty="0"/>
              <a:t>, 2019)</a:t>
            </a:r>
          </a:p>
        </p:txBody>
      </p:sp>
    </p:spTree>
    <p:extLst>
      <p:ext uri="{BB962C8B-B14F-4D97-AF65-F5344CB8AC3E}">
        <p14:creationId xmlns:p14="http://schemas.microsoft.com/office/powerpoint/2010/main" val="30243223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6DB747-5EB7-4E94-87BB-D78077CB74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Conformity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07504" y="1124744"/>
            <a:ext cx="8784976" cy="3847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Robert Merton, in </a:t>
            </a:r>
            <a:r>
              <a:rPr lang="en-GB" sz="2800" i="1" dirty="0"/>
              <a:t>Social Theory and Social Structure</a:t>
            </a:r>
            <a:r>
              <a:rPr lang="en-GB" sz="2800" dirty="0"/>
              <a:t> (1957) saw conformity and deviance as being inter-related.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Merton’s work focused primarily on the USA but has been used by sociologists to explore the connection between conformity and deviance.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He was particularly interested in exploring why crime rates in the USA increased during the 1940s.</a:t>
            </a:r>
          </a:p>
        </p:txBody>
      </p:sp>
    </p:spTree>
    <p:extLst>
      <p:ext uri="{BB962C8B-B14F-4D97-AF65-F5344CB8AC3E}">
        <p14:creationId xmlns:p14="http://schemas.microsoft.com/office/powerpoint/2010/main" val="24965399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4998CE-4D9C-4BD2-8F3B-BD6C4E23393A}"/>
              </a:ext>
            </a:extLst>
          </p:cNvPr>
          <p:cNvSpPr txBox="1">
            <a:spLocks/>
          </p:cNvSpPr>
          <p:nvPr/>
        </p:nvSpPr>
        <p:spPr>
          <a:xfrm>
            <a:off x="457200" y="188640"/>
            <a:ext cx="8229600" cy="706090"/>
          </a:xfrm>
          <a:prstGeom prst="rect">
            <a:avLst/>
          </a:prstGeom>
        </p:spPr>
        <p:txBody>
          <a:bodyPr>
            <a:normAutofit fontScale="97500"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/>
              <a:t>Conformity</a:t>
            </a:r>
            <a:endParaRPr lang="en-GB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88FF500-A19D-4979-A787-EBB284AF88A1}"/>
              </a:ext>
            </a:extLst>
          </p:cNvPr>
          <p:cNvSpPr txBox="1"/>
          <p:nvPr/>
        </p:nvSpPr>
        <p:spPr>
          <a:xfrm>
            <a:off x="323528" y="984653"/>
            <a:ext cx="8654507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Merton argued that there was increasing pressure on individuals to achieve the American Dream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This is based on American Declaration of Independence which talks about people’s right to ‘life, liberty and the pursuit of happiness’ 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There was a general belief that society was a ‘meritocracy’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C1B2B87-1D2F-4E50-889D-75420022AD39}"/>
              </a:ext>
            </a:extLst>
          </p:cNvPr>
          <p:cNvSpPr txBox="1"/>
          <p:nvPr/>
        </p:nvSpPr>
        <p:spPr>
          <a:xfrm>
            <a:off x="179512" y="4647045"/>
            <a:ext cx="828091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What do we mean by the phrase meritocracy?</a:t>
            </a:r>
          </a:p>
          <a:p>
            <a:pPr algn="ctr"/>
            <a:r>
              <a:rPr lang="en-GB" sz="2000" i="1" dirty="0"/>
              <a:t>Raise your hand to contribute.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4E77839-C5D3-4E1C-A5AB-6B0AF03E37F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42918" y="5643245"/>
            <a:ext cx="954107" cy="95410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59EE17B-C7A3-4DF7-99D3-20905FDBEEEB}"/>
              </a:ext>
            </a:extLst>
          </p:cNvPr>
          <p:cNvSpPr txBox="1"/>
          <p:nvPr/>
        </p:nvSpPr>
        <p:spPr>
          <a:xfrm>
            <a:off x="6588224" y="6093296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(Merton, 1957)</a:t>
            </a:r>
          </a:p>
        </p:txBody>
      </p:sp>
    </p:spTree>
    <p:extLst>
      <p:ext uri="{BB962C8B-B14F-4D97-AF65-F5344CB8AC3E}">
        <p14:creationId xmlns:p14="http://schemas.microsoft.com/office/powerpoint/2010/main" val="4235007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/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4998CE-4D9C-4BD2-8F3B-BD6C4E23393A}"/>
              </a:ext>
            </a:extLst>
          </p:cNvPr>
          <p:cNvSpPr txBox="1">
            <a:spLocks/>
          </p:cNvSpPr>
          <p:nvPr/>
        </p:nvSpPr>
        <p:spPr>
          <a:xfrm>
            <a:off x="457200" y="188640"/>
            <a:ext cx="8229600" cy="706090"/>
          </a:xfrm>
          <a:prstGeom prst="rect">
            <a:avLst/>
          </a:prstGeom>
        </p:spPr>
        <p:txBody>
          <a:bodyPr>
            <a:normAutofit fontScale="97500"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/>
              <a:t>Conformity</a:t>
            </a:r>
            <a:endParaRPr lang="en-GB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88FF500-A19D-4979-A787-EBB284AF88A1}"/>
              </a:ext>
            </a:extLst>
          </p:cNvPr>
          <p:cNvSpPr txBox="1"/>
          <p:nvPr/>
        </p:nvSpPr>
        <p:spPr>
          <a:xfrm>
            <a:off x="323528" y="1052736"/>
            <a:ext cx="8229600" cy="4862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The social value of ‘meritocracy’ is the belief that </a:t>
            </a:r>
            <a:r>
              <a:rPr lang="en-GB" sz="2800" u="sng" dirty="0"/>
              <a:t>anyone</a:t>
            </a:r>
            <a:r>
              <a:rPr lang="en-GB" sz="2800" dirty="0"/>
              <a:t> can achieve through hard work and effort regardless of race, gender, class etc.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The ‘American Dream’ leads people to believe that it was </a:t>
            </a:r>
            <a:r>
              <a:rPr lang="en-GB" sz="2800" u="sng" dirty="0"/>
              <a:t>everyone’s</a:t>
            </a:r>
            <a:r>
              <a:rPr lang="en-GB" sz="2800" dirty="0"/>
              <a:t> right to have the things that made them happy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Over the course of the Twentieth Century this became conflated with the possession of material goods (material culture Theme 3)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This can also be seen to be the case in the UK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F5D90FC-5BCD-447A-AF56-FCE96A3B742C}"/>
              </a:ext>
            </a:extLst>
          </p:cNvPr>
          <p:cNvSpPr txBox="1"/>
          <p:nvPr/>
        </p:nvSpPr>
        <p:spPr>
          <a:xfrm>
            <a:off x="6588224" y="6093296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(Merton, 1957)</a:t>
            </a:r>
          </a:p>
        </p:txBody>
      </p:sp>
    </p:spTree>
    <p:extLst>
      <p:ext uri="{BB962C8B-B14F-4D97-AF65-F5344CB8AC3E}">
        <p14:creationId xmlns:p14="http://schemas.microsoft.com/office/powerpoint/2010/main" val="410950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4998CE-4D9C-4BD2-8F3B-BD6C4E23393A}"/>
              </a:ext>
            </a:extLst>
          </p:cNvPr>
          <p:cNvSpPr txBox="1">
            <a:spLocks/>
          </p:cNvSpPr>
          <p:nvPr/>
        </p:nvSpPr>
        <p:spPr>
          <a:xfrm>
            <a:off x="457200" y="188640"/>
            <a:ext cx="8229600" cy="706090"/>
          </a:xfrm>
          <a:prstGeom prst="rect">
            <a:avLst/>
          </a:prstGeom>
        </p:spPr>
        <p:txBody>
          <a:bodyPr>
            <a:normAutofit fontScale="97500"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/>
              <a:t>Conformity</a:t>
            </a:r>
            <a:endParaRPr lang="en-GB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1C63E12-5B2D-4A8B-8E79-014BE805C78F}"/>
              </a:ext>
            </a:extLst>
          </p:cNvPr>
          <p:cNvSpPr txBox="1"/>
          <p:nvPr/>
        </p:nvSpPr>
        <p:spPr>
          <a:xfrm>
            <a:off x="457200" y="894730"/>
            <a:ext cx="57709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Conforming to material culture;</a:t>
            </a:r>
          </a:p>
        </p:txBody>
      </p:sp>
      <p:pic>
        <p:nvPicPr>
          <p:cNvPr id="1026" name="Picture 2" descr="Image result for house">
            <a:extLst>
              <a:ext uri="{FF2B5EF4-FFF2-40B4-BE49-F238E27FC236}">
                <a16:creationId xmlns:a16="http://schemas.microsoft.com/office/drawing/2014/main" id="{C4CCE7C5-D6D4-4DC6-9050-9506446255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930" y="1620739"/>
            <a:ext cx="2857500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car">
            <a:extLst>
              <a:ext uri="{FF2B5EF4-FFF2-40B4-BE49-F238E27FC236}">
                <a16:creationId xmlns:a16="http://schemas.microsoft.com/office/drawing/2014/main" id="{34F0280D-EDDE-4404-90A5-82F6E9E195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8704" y="2420839"/>
            <a:ext cx="2847975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Image result for designer clothes">
            <a:extLst>
              <a:ext uri="{FF2B5EF4-FFF2-40B4-BE49-F238E27FC236}">
                <a16:creationId xmlns:a16="http://schemas.microsoft.com/office/drawing/2014/main" id="{F08EB242-059A-4F63-B53E-8409C62F12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880803"/>
            <a:ext cx="21431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Image result for smartphone">
            <a:extLst>
              <a:ext uri="{FF2B5EF4-FFF2-40B4-BE49-F238E27FC236}">
                <a16:creationId xmlns:a16="http://schemas.microsoft.com/office/drawing/2014/main" id="{A4712A0A-9B1D-4CB6-9957-E8D4E80643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3482" y="3789040"/>
            <a:ext cx="2857500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Image result for perfect male body">
            <a:extLst>
              <a:ext uri="{FF2B5EF4-FFF2-40B4-BE49-F238E27FC236}">
                <a16:creationId xmlns:a16="http://schemas.microsoft.com/office/drawing/2014/main" id="{626AAD15-151F-4FE7-B9C6-99B915ECB5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9895" y="3714240"/>
            <a:ext cx="1743075" cy="2619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78199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4998CE-4D9C-4BD2-8F3B-BD6C4E23393A}"/>
              </a:ext>
            </a:extLst>
          </p:cNvPr>
          <p:cNvSpPr txBox="1">
            <a:spLocks/>
          </p:cNvSpPr>
          <p:nvPr/>
        </p:nvSpPr>
        <p:spPr>
          <a:xfrm>
            <a:off x="457200" y="188640"/>
            <a:ext cx="8229600" cy="706090"/>
          </a:xfrm>
          <a:prstGeom prst="rect">
            <a:avLst/>
          </a:prstGeom>
        </p:spPr>
        <p:txBody>
          <a:bodyPr>
            <a:normAutofit fontScale="97500"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/>
              <a:t>Conformity</a:t>
            </a:r>
            <a:endParaRPr lang="en-GB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88FF500-A19D-4979-A787-EBB284AF88A1}"/>
              </a:ext>
            </a:extLst>
          </p:cNvPr>
          <p:cNvSpPr txBox="1"/>
          <p:nvPr/>
        </p:nvSpPr>
        <p:spPr>
          <a:xfrm>
            <a:off x="755576" y="1916832"/>
            <a:ext cx="822960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200" dirty="0"/>
              <a:t>For most people this means the ‘pursuit of goals though acceptable means’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200" dirty="0"/>
              <a:t> For example; education &amp; work 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200" dirty="0"/>
              <a:t>In this way people were encouraged to follow </a:t>
            </a:r>
            <a:r>
              <a:rPr lang="en-GB" sz="3200" u="sng" dirty="0"/>
              <a:t>society’s norms</a:t>
            </a:r>
            <a:r>
              <a:rPr lang="en-GB" sz="3200" dirty="0"/>
              <a:t> (i.e. conformity)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2696AE7-57CA-44B1-9B28-6CE0339782A7}"/>
              </a:ext>
            </a:extLst>
          </p:cNvPr>
          <p:cNvSpPr txBox="1"/>
          <p:nvPr/>
        </p:nvSpPr>
        <p:spPr>
          <a:xfrm>
            <a:off x="6588224" y="6093296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(Merton, 1957)</a:t>
            </a:r>
          </a:p>
        </p:txBody>
      </p:sp>
    </p:spTree>
    <p:extLst>
      <p:ext uri="{BB962C8B-B14F-4D97-AF65-F5344CB8AC3E}">
        <p14:creationId xmlns:p14="http://schemas.microsoft.com/office/powerpoint/2010/main" val="3618950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49BC7B-07BF-4224-BE9D-652994121C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78098"/>
          </a:xfrm>
        </p:spPr>
        <p:txBody>
          <a:bodyPr/>
          <a:lstStyle/>
          <a:p>
            <a:r>
              <a:rPr lang="en-GB" b="1" dirty="0"/>
              <a:t>Merton’s Strain Theory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005AB93-47F9-43DF-9888-1FDB897B47DE}"/>
              </a:ext>
            </a:extLst>
          </p:cNvPr>
          <p:cNvSpPr txBox="1"/>
          <p:nvPr/>
        </p:nvSpPr>
        <p:spPr>
          <a:xfrm>
            <a:off x="250951" y="909456"/>
            <a:ext cx="8424936" cy="3847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However, Merton argued that some people do not have access to the same advantages or cultural resources as others in society.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This places them at a disadvantage and means that hard work alone will not allow them to achieve success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For these people the goals of society (the house, car, clothes, phone etc.) are out of reach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837EAF6-49BF-4E70-8D8D-444850F4748D}"/>
              </a:ext>
            </a:extLst>
          </p:cNvPr>
          <p:cNvSpPr txBox="1"/>
          <p:nvPr/>
        </p:nvSpPr>
        <p:spPr>
          <a:xfrm>
            <a:off x="250951" y="4957639"/>
            <a:ext cx="76328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/>
              <a:t>Group Discussion; Why might people not be able to achieve?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DA944D7-871B-4840-A9E0-C064B49892C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09094" y="4905074"/>
            <a:ext cx="566793" cy="566793"/>
          </a:xfrm>
          <a:prstGeom prst="rect">
            <a:avLst/>
          </a:prstGeom>
        </p:spPr>
      </p:pic>
      <p:pic>
        <p:nvPicPr>
          <p:cNvPr id="8" name="Picture 7">
            <a:hlinkClick r:id="rId3"/>
            <a:extLst>
              <a:ext uri="{FF2B5EF4-FFF2-40B4-BE49-F238E27FC236}">
                <a16:creationId xmlns:a16="http://schemas.microsoft.com/office/drawing/2014/main" id="{9EE5A143-17C9-4271-8500-9E207A7F5DA0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6174575"/>
            <a:ext cx="566793" cy="56679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9BB4C4D-AE9D-45C4-A498-FB669245B835}"/>
              </a:ext>
            </a:extLst>
          </p:cNvPr>
          <p:cNvSpPr txBox="1"/>
          <p:nvPr/>
        </p:nvSpPr>
        <p:spPr>
          <a:xfrm>
            <a:off x="3626625" y="6227138"/>
            <a:ext cx="46897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Wales Index of Multiple Deprivation</a:t>
            </a:r>
          </a:p>
        </p:txBody>
      </p:sp>
    </p:spTree>
    <p:extLst>
      <p:ext uri="{BB962C8B-B14F-4D97-AF65-F5344CB8AC3E}">
        <p14:creationId xmlns:p14="http://schemas.microsoft.com/office/powerpoint/2010/main" val="3964274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9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49BC7B-07BF-4224-BE9D-652994121C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78098"/>
          </a:xfrm>
        </p:spPr>
        <p:txBody>
          <a:bodyPr/>
          <a:lstStyle/>
          <a:p>
            <a:r>
              <a:rPr lang="en-GB" b="1" dirty="0"/>
              <a:t>Merton’s Strain Theory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2FC1A99-45F1-48B6-B14F-870FFA5BD2B8}"/>
              </a:ext>
            </a:extLst>
          </p:cNvPr>
          <p:cNvSpPr txBox="1"/>
          <p:nvPr/>
        </p:nvSpPr>
        <p:spPr>
          <a:xfrm>
            <a:off x="261864" y="1542216"/>
            <a:ext cx="855860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Merton argued that this disconnection between the </a:t>
            </a:r>
            <a:r>
              <a:rPr lang="en-GB" sz="2800" u="sng" dirty="0"/>
              <a:t>desire</a:t>
            </a:r>
            <a:r>
              <a:rPr lang="en-GB" sz="2800" dirty="0"/>
              <a:t> to conform to social norms and the </a:t>
            </a:r>
            <a:r>
              <a:rPr lang="en-GB" sz="2800" u="sng" dirty="0"/>
              <a:t>ability</a:t>
            </a:r>
            <a:r>
              <a:rPr lang="en-GB" sz="2800" dirty="0"/>
              <a:t> to conform leads to ‘anomie’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Anomie was a concept first used by the sociologist Emile Durkheim in the 19</a:t>
            </a:r>
            <a:r>
              <a:rPr lang="en-GB" sz="2800" baseline="30000" dirty="0"/>
              <a:t>th</a:t>
            </a:r>
            <a:r>
              <a:rPr lang="en-GB" sz="2800" dirty="0"/>
              <a:t> century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It is generally taken to mean ‘an absence, breakdown, confusion, or conflict in the norms of a society’,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321433E-4699-436B-A1E2-BF83BBD5ECAA}"/>
              </a:ext>
            </a:extLst>
          </p:cNvPr>
          <p:cNvSpPr txBox="1"/>
          <p:nvPr/>
        </p:nvSpPr>
        <p:spPr>
          <a:xfrm>
            <a:off x="6516216" y="5003884"/>
            <a:ext cx="25306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(Scott &amp; Marshall, 2014)</a:t>
            </a:r>
          </a:p>
        </p:txBody>
      </p:sp>
    </p:spTree>
    <p:extLst>
      <p:ext uri="{BB962C8B-B14F-4D97-AF65-F5344CB8AC3E}">
        <p14:creationId xmlns:p14="http://schemas.microsoft.com/office/powerpoint/2010/main" val="1946675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49BC7B-07BF-4224-BE9D-652994121C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78098"/>
          </a:xfrm>
        </p:spPr>
        <p:txBody>
          <a:bodyPr/>
          <a:lstStyle/>
          <a:p>
            <a:r>
              <a:rPr lang="en-GB" b="1" dirty="0"/>
              <a:t>Merton’s Strain Theory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2FC1A99-45F1-48B6-B14F-870FFA5BD2B8}"/>
              </a:ext>
            </a:extLst>
          </p:cNvPr>
          <p:cNvSpPr txBox="1"/>
          <p:nvPr/>
        </p:nvSpPr>
        <p:spPr>
          <a:xfrm>
            <a:off x="261864" y="1412776"/>
            <a:ext cx="8558608" cy="1538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Anomie describes the feeling of deprivation compared to others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It is illustrated in everyday speech by the phrases;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5B2C925-7687-40CA-9290-DA0014746D31}"/>
              </a:ext>
            </a:extLst>
          </p:cNvPr>
          <p:cNvSpPr txBox="1"/>
          <p:nvPr/>
        </p:nvSpPr>
        <p:spPr>
          <a:xfrm>
            <a:off x="457200" y="894730"/>
            <a:ext cx="42588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Anomie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3B8AB3D-0BD2-4B9A-8183-8D2A78F75FEB}"/>
              </a:ext>
            </a:extLst>
          </p:cNvPr>
          <p:cNvSpPr txBox="1"/>
          <p:nvPr/>
        </p:nvSpPr>
        <p:spPr>
          <a:xfrm>
            <a:off x="1403648" y="2996952"/>
            <a:ext cx="7416824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400" i="1" dirty="0"/>
              <a:t>“Haves and have nots”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400" i="1" dirty="0"/>
              <a:t>“It doesn’t matter how hard I work I’ll never succeed”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400" i="1" dirty="0"/>
              <a:t>“It’s all right for them”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BA780D0-A569-4E0C-9704-A0915E528F9E}"/>
              </a:ext>
            </a:extLst>
          </p:cNvPr>
          <p:cNvSpPr txBox="1"/>
          <p:nvPr/>
        </p:nvSpPr>
        <p:spPr>
          <a:xfrm>
            <a:off x="323528" y="4653136"/>
            <a:ext cx="882047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For Merton, this means that only those with the advantages can succeed and others need to find alternative courses of action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E86C179-D814-41FE-9D04-D34788630482}"/>
              </a:ext>
            </a:extLst>
          </p:cNvPr>
          <p:cNvSpPr txBox="1"/>
          <p:nvPr/>
        </p:nvSpPr>
        <p:spPr>
          <a:xfrm>
            <a:off x="6588224" y="6093296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(Merton, 1957)</a:t>
            </a:r>
          </a:p>
        </p:txBody>
      </p:sp>
    </p:spTree>
    <p:extLst>
      <p:ext uri="{BB962C8B-B14F-4D97-AF65-F5344CB8AC3E}">
        <p14:creationId xmlns:p14="http://schemas.microsoft.com/office/powerpoint/2010/main" val="2932720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6" grpId="0" build="p"/>
      <p:bldP spid="7" grpId="0"/>
      <p:bldP spid="8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49BC7B-07BF-4224-BE9D-652994121C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78098"/>
          </a:xfrm>
        </p:spPr>
        <p:txBody>
          <a:bodyPr/>
          <a:lstStyle/>
          <a:p>
            <a:r>
              <a:rPr lang="en-GB" b="1" dirty="0"/>
              <a:t>Merton’s Strain Theory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005AB93-47F9-43DF-9888-1FDB897B47DE}"/>
              </a:ext>
            </a:extLst>
          </p:cNvPr>
          <p:cNvSpPr txBox="1"/>
          <p:nvPr/>
        </p:nvSpPr>
        <p:spPr>
          <a:xfrm>
            <a:off x="132778" y="1007150"/>
            <a:ext cx="8579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For Merton these alternative courses of action include;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358F111-5569-4E7A-8B39-EBB6A8DABF0F}"/>
              </a:ext>
            </a:extLst>
          </p:cNvPr>
          <p:cNvSpPr txBox="1"/>
          <p:nvPr/>
        </p:nvSpPr>
        <p:spPr>
          <a:xfrm>
            <a:off x="132778" y="1678246"/>
            <a:ext cx="35283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Innovation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A8C2E5F-F12E-4C35-8F67-93052A046E44}"/>
              </a:ext>
            </a:extLst>
          </p:cNvPr>
          <p:cNvSpPr txBox="1"/>
          <p:nvPr/>
        </p:nvSpPr>
        <p:spPr>
          <a:xfrm>
            <a:off x="683568" y="2201466"/>
            <a:ext cx="8028506" cy="3570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People who choose this course of action want to attain the goals set by social norms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i.e. they want the house, the car, the clothes, the phone etc.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However, they believe that they can not acquire then through legitimate means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And therefore turn to alternative means (e.g. theft)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E1DDF1B-87D1-4FEF-95A7-DCCAC3EC30C8}"/>
              </a:ext>
            </a:extLst>
          </p:cNvPr>
          <p:cNvSpPr txBox="1"/>
          <p:nvPr/>
        </p:nvSpPr>
        <p:spPr>
          <a:xfrm>
            <a:off x="6588224" y="6093296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(Merton, 1957)</a:t>
            </a:r>
          </a:p>
        </p:txBody>
      </p:sp>
    </p:spTree>
    <p:extLst>
      <p:ext uri="{BB962C8B-B14F-4D97-AF65-F5344CB8AC3E}">
        <p14:creationId xmlns:p14="http://schemas.microsoft.com/office/powerpoint/2010/main" val="2706787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6" grpId="0" build="p"/>
      <p:bldP spid="7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49BC7B-07BF-4224-BE9D-652994121C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78098"/>
          </a:xfrm>
        </p:spPr>
        <p:txBody>
          <a:bodyPr/>
          <a:lstStyle/>
          <a:p>
            <a:r>
              <a:rPr lang="en-GB" b="1" dirty="0"/>
              <a:t>Merton’s Strain Theory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005AB93-47F9-43DF-9888-1FDB897B47DE}"/>
              </a:ext>
            </a:extLst>
          </p:cNvPr>
          <p:cNvSpPr txBox="1"/>
          <p:nvPr/>
        </p:nvSpPr>
        <p:spPr>
          <a:xfrm>
            <a:off x="132778" y="1007150"/>
            <a:ext cx="8579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For Merton these alternative courses of action include;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358F111-5569-4E7A-8B39-EBB6A8DABF0F}"/>
              </a:ext>
            </a:extLst>
          </p:cNvPr>
          <p:cNvSpPr txBox="1"/>
          <p:nvPr/>
        </p:nvSpPr>
        <p:spPr>
          <a:xfrm>
            <a:off x="132778" y="1678246"/>
            <a:ext cx="35283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Retreatism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A8C2E5F-F12E-4C35-8F67-93052A046E44}"/>
              </a:ext>
            </a:extLst>
          </p:cNvPr>
          <p:cNvSpPr txBox="1"/>
          <p:nvPr/>
        </p:nvSpPr>
        <p:spPr>
          <a:xfrm>
            <a:off x="683568" y="2201466"/>
            <a:ext cx="8028506" cy="3570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People who choose this course of action feel that they are not able to achieve the goals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They can often feel that therefore they have no place in society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Such people choose ways of retreating from or rejecting society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e.g. drug or alcohol misuse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E1DDF1B-87D1-4FEF-95A7-DCCAC3EC30C8}"/>
              </a:ext>
            </a:extLst>
          </p:cNvPr>
          <p:cNvSpPr txBox="1"/>
          <p:nvPr/>
        </p:nvSpPr>
        <p:spPr>
          <a:xfrm>
            <a:off x="6588224" y="6093296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(Merton, 1957)</a:t>
            </a:r>
          </a:p>
        </p:txBody>
      </p:sp>
    </p:spTree>
    <p:extLst>
      <p:ext uri="{BB962C8B-B14F-4D97-AF65-F5344CB8AC3E}">
        <p14:creationId xmlns:p14="http://schemas.microsoft.com/office/powerpoint/2010/main" val="2472644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6" grpId="0" build="p"/>
      <p:bldP spid="7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49BC7B-07BF-4224-BE9D-652994121C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78098"/>
          </a:xfrm>
        </p:spPr>
        <p:txBody>
          <a:bodyPr/>
          <a:lstStyle/>
          <a:p>
            <a:r>
              <a:rPr lang="en-GB" b="1" dirty="0"/>
              <a:t>Merton’s Strain Theory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005AB93-47F9-43DF-9888-1FDB897B47DE}"/>
              </a:ext>
            </a:extLst>
          </p:cNvPr>
          <p:cNvSpPr txBox="1"/>
          <p:nvPr/>
        </p:nvSpPr>
        <p:spPr>
          <a:xfrm>
            <a:off x="132778" y="1007150"/>
            <a:ext cx="8579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For Merton these alternative courses of action include;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358F111-5569-4E7A-8B39-EBB6A8DABF0F}"/>
              </a:ext>
            </a:extLst>
          </p:cNvPr>
          <p:cNvSpPr txBox="1"/>
          <p:nvPr/>
        </p:nvSpPr>
        <p:spPr>
          <a:xfrm>
            <a:off x="132778" y="1678246"/>
            <a:ext cx="35283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Ritualism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A8C2E5F-F12E-4C35-8F67-93052A046E44}"/>
              </a:ext>
            </a:extLst>
          </p:cNvPr>
          <p:cNvSpPr txBox="1"/>
          <p:nvPr/>
        </p:nvSpPr>
        <p:spPr>
          <a:xfrm>
            <a:off x="683568" y="2201466"/>
            <a:ext cx="802850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People who choose this course of action continue to pursue the </a:t>
            </a:r>
            <a:r>
              <a:rPr lang="en-GB" sz="2800" i="1" dirty="0"/>
              <a:t>means</a:t>
            </a:r>
            <a:r>
              <a:rPr lang="en-GB" sz="2800" dirty="0"/>
              <a:t> established by social norms (e.g. hard work or education)</a:t>
            </a:r>
            <a:endParaRPr lang="en-GB" sz="2800" i="1" dirty="0"/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Although these do not lead to the </a:t>
            </a:r>
            <a:r>
              <a:rPr lang="en-GB" sz="2800" i="1" dirty="0"/>
              <a:t>goals</a:t>
            </a:r>
            <a:r>
              <a:rPr lang="en-GB" sz="2800" dirty="0"/>
              <a:t> (e.g. because they are in low paid jobs)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Thus turning up to work becomes and </a:t>
            </a:r>
            <a:r>
              <a:rPr lang="en-GB" sz="2800" i="1" dirty="0"/>
              <a:t>end</a:t>
            </a:r>
            <a:r>
              <a:rPr lang="en-GB" sz="2800" dirty="0"/>
              <a:t> in itself despite the fact that it does not bring the rewards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E1DDF1B-87D1-4FEF-95A7-DCCAC3EC30C8}"/>
              </a:ext>
            </a:extLst>
          </p:cNvPr>
          <p:cNvSpPr txBox="1"/>
          <p:nvPr/>
        </p:nvSpPr>
        <p:spPr>
          <a:xfrm>
            <a:off x="6588224" y="6093296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(Merton, 1957)</a:t>
            </a:r>
          </a:p>
        </p:txBody>
      </p:sp>
    </p:spTree>
    <p:extLst>
      <p:ext uri="{BB962C8B-B14F-4D97-AF65-F5344CB8AC3E}">
        <p14:creationId xmlns:p14="http://schemas.microsoft.com/office/powerpoint/2010/main" val="6143149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6" grpId="0" build="p"/>
      <p:bldP spid="7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49BC7B-07BF-4224-BE9D-652994121C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78098"/>
          </a:xfrm>
        </p:spPr>
        <p:txBody>
          <a:bodyPr/>
          <a:lstStyle/>
          <a:p>
            <a:r>
              <a:rPr lang="en-GB" b="1" dirty="0"/>
              <a:t>Merton’s Strain Theory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005AB93-47F9-43DF-9888-1FDB897B47DE}"/>
              </a:ext>
            </a:extLst>
          </p:cNvPr>
          <p:cNvSpPr txBox="1"/>
          <p:nvPr/>
        </p:nvSpPr>
        <p:spPr>
          <a:xfrm>
            <a:off x="132778" y="1007150"/>
            <a:ext cx="8579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For Merton these alternative courses of action include;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358F111-5569-4E7A-8B39-EBB6A8DABF0F}"/>
              </a:ext>
            </a:extLst>
          </p:cNvPr>
          <p:cNvSpPr txBox="1"/>
          <p:nvPr/>
        </p:nvSpPr>
        <p:spPr>
          <a:xfrm>
            <a:off x="132778" y="1678246"/>
            <a:ext cx="35283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Rebellion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A8C2E5F-F12E-4C35-8F67-93052A046E44}"/>
              </a:ext>
            </a:extLst>
          </p:cNvPr>
          <p:cNvSpPr txBox="1"/>
          <p:nvPr/>
        </p:nvSpPr>
        <p:spPr>
          <a:xfrm>
            <a:off x="683568" y="2201466"/>
            <a:ext cx="802850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People who choose this course of action reject both the </a:t>
            </a:r>
            <a:r>
              <a:rPr lang="en-GB" sz="2800" i="1" dirty="0"/>
              <a:t>means</a:t>
            </a:r>
            <a:r>
              <a:rPr lang="en-GB" sz="2800" dirty="0"/>
              <a:t> (work etc.) and the </a:t>
            </a:r>
            <a:r>
              <a:rPr lang="en-GB" sz="2800" i="1" dirty="0"/>
              <a:t>goals</a:t>
            </a:r>
            <a:r>
              <a:rPr lang="en-GB" sz="2800" dirty="0"/>
              <a:t> (material wealth)</a:t>
            </a:r>
            <a:endParaRPr lang="en-GB" sz="2800" i="1" dirty="0"/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Instead they seek to replace these with different values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These are often politically radical (e.g. anarchism, communism)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E1DDF1B-87D1-4FEF-95A7-DCCAC3EC30C8}"/>
              </a:ext>
            </a:extLst>
          </p:cNvPr>
          <p:cNvSpPr txBox="1"/>
          <p:nvPr/>
        </p:nvSpPr>
        <p:spPr>
          <a:xfrm>
            <a:off x="6588224" y="6093296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(Merton, 1957)</a:t>
            </a:r>
          </a:p>
        </p:txBody>
      </p:sp>
    </p:spTree>
    <p:extLst>
      <p:ext uri="{BB962C8B-B14F-4D97-AF65-F5344CB8AC3E}">
        <p14:creationId xmlns:p14="http://schemas.microsoft.com/office/powerpoint/2010/main" val="21032614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6" grpId="0" build="p"/>
      <p:bldP spid="7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9CF32A0-4992-4ED1-9F48-144793E22570}"/>
              </a:ext>
            </a:extLst>
          </p:cNvPr>
          <p:cNvSpPr txBox="1"/>
          <p:nvPr/>
        </p:nvSpPr>
        <p:spPr>
          <a:xfrm>
            <a:off x="395536" y="188640"/>
            <a:ext cx="84969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/>
              <a:t>Merton’s (1957) Deviance Typology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DFD9A59-1271-4D1F-85EC-4B486D61BB99}"/>
              </a:ext>
            </a:extLst>
          </p:cNvPr>
          <p:cNvSpPr txBox="1"/>
          <p:nvPr/>
        </p:nvSpPr>
        <p:spPr>
          <a:xfrm>
            <a:off x="179512" y="1673771"/>
            <a:ext cx="830997" cy="4320480"/>
          </a:xfrm>
          <a:prstGeom prst="rect">
            <a:avLst/>
          </a:prstGeom>
          <a:noFill/>
        </p:spPr>
        <p:txBody>
          <a:bodyPr vert="vert270" wrap="square" rtlCol="0">
            <a:spAutoFit/>
          </a:bodyPr>
          <a:lstStyle/>
          <a:p>
            <a:pPr algn="ctr"/>
            <a:r>
              <a:rPr lang="en-GB" sz="2400" b="1" dirty="0"/>
              <a:t>Cultural Goals</a:t>
            </a:r>
          </a:p>
          <a:p>
            <a:pPr algn="ctr"/>
            <a:r>
              <a:rPr lang="en-GB" b="1" dirty="0"/>
              <a:t>(i.e. wealth, possessions, material culture)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D68B524-5686-4BA7-A980-BAF8C0EACA9F}"/>
              </a:ext>
            </a:extLst>
          </p:cNvPr>
          <p:cNvSpPr txBox="1"/>
          <p:nvPr/>
        </p:nvSpPr>
        <p:spPr>
          <a:xfrm>
            <a:off x="1010509" y="834971"/>
            <a:ext cx="691276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Institutionalised means</a:t>
            </a:r>
          </a:p>
          <a:p>
            <a:pPr algn="ctr"/>
            <a:r>
              <a:rPr lang="en-GB" b="1" dirty="0"/>
              <a:t>(i.e. work, education, membership of ‘in-groups’)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B62E47E-41D4-44E0-8899-5FA3D56061C4}"/>
              </a:ext>
            </a:extLst>
          </p:cNvPr>
          <p:cNvSpPr txBox="1"/>
          <p:nvPr/>
        </p:nvSpPr>
        <p:spPr>
          <a:xfrm>
            <a:off x="1979712" y="177281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Accept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18633D1-5C2F-4B50-8ED6-2FA81F1BAF6E}"/>
              </a:ext>
            </a:extLst>
          </p:cNvPr>
          <p:cNvSpPr txBox="1"/>
          <p:nvPr/>
        </p:nvSpPr>
        <p:spPr>
          <a:xfrm rot="16200000">
            <a:off x="452254" y="2785249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Accept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81C6716-29C3-4A20-B023-C7FB5EED0778}"/>
              </a:ext>
            </a:extLst>
          </p:cNvPr>
          <p:cNvSpPr txBox="1"/>
          <p:nvPr/>
        </p:nvSpPr>
        <p:spPr>
          <a:xfrm>
            <a:off x="4499992" y="1751361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Reject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1AEF918-57F2-448C-B03E-B6051002CB43}"/>
              </a:ext>
            </a:extLst>
          </p:cNvPr>
          <p:cNvSpPr txBox="1"/>
          <p:nvPr/>
        </p:nvSpPr>
        <p:spPr>
          <a:xfrm rot="16200000">
            <a:off x="474230" y="4324454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Reject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149410F-50FE-4AE1-B922-05073A5ED8D2}"/>
              </a:ext>
            </a:extLst>
          </p:cNvPr>
          <p:cNvSpPr/>
          <p:nvPr/>
        </p:nvSpPr>
        <p:spPr>
          <a:xfrm>
            <a:off x="1583668" y="2151027"/>
            <a:ext cx="2520280" cy="1524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C9CB56D-BE15-4FD7-902D-B2CAB43DACCC}"/>
              </a:ext>
            </a:extLst>
          </p:cNvPr>
          <p:cNvSpPr/>
          <p:nvPr/>
        </p:nvSpPr>
        <p:spPr>
          <a:xfrm>
            <a:off x="4161676" y="2151027"/>
            <a:ext cx="2520280" cy="1524331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612DF70-CAF7-491F-96AB-23C71A177B25}"/>
              </a:ext>
            </a:extLst>
          </p:cNvPr>
          <p:cNvSpPr/>
          <p:nvPr/>
        </p:nvSpPr>
        <p:spPr>
          <a:xfrm>
            <a:off x="1587335" y="3789040"/>
            <a:ext cx="2520280" cy="1524331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91189A9-C2ED-403D-8EE7-846E2C47D24E}"/>
              </a:ext>
            </a:extLst>
          </p:cNvPr>
          <p:cNvSpPr/>
          <p:nvPr/>
        </p:nvSpPr>
        <p:spPr>
          <a:xfrm>
            <a:off x="4178449" y="3789040"/>
            <a:ext cx="2520280" cy="1524331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4AB2110-C8A6-404F-A349-CD2745E8490F}"/>
              </a:ext>
            </a:extLst>
          </p:cNvPr>
          <p:cNvSpPr txBox="1"/>
          <p:nvPr/>
        </p:nvSpPr>
        <p:spPr>
          <a:xfrm>
            <a:off x="1874029" y="2681044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Conformity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A1213E3-8176-4626-A299-2A18CBEF1E02}"/>
              </a:ext>
            </a:extLst>
          </p:cNvPr>
          <p:cNvSpPr txBox="1"/>
          <p:nvPr/>
        </p:nvSpPr>
        <p:spPr>
          <a:xfrm>
            <a:off x="4388387" y="2698085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Innovation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EE60047-A96E-484C-B9C6-4CF58C5FD89C}"/>
              </a:ext>
            </a:extLst>
          </p:cNvPr>
          <p:cNvSpPr txBox="1"/>
          <p:nvPr/>
        </p:nvSpPr>
        <p:spPr>
          <a:xfrm>
            <a:off x="1869058" y="4252750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Ritualism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552F17C-2FBF-4A43-8E4A-2A6683ED4F47}"/>
              </a:ext>
            </a:extLst>
          </p:cNvPr>
          <p:cNvSpPr txBox="1"/>
          <p:nvPr/>
        </p:nvSpPr>
        <p:spPr>
          <a:xfrm>
            <a:off x="4418962" y="4216442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Retreatism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EFE673A1-6B45-4AD9-BC2E-F043859B405A}"/>
              </a:ext>
            </a:extLst>
          </p:cNvPr>
          <p:cNvSpPr txBox="1"/>
          <p:nvPr/>
        </p:nvSpPr>
        <p:spPr>
          <a:xfrm>
            <a:off x="6876256" y="4944039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Different Means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2F0541C-3131-498B-BFCC-1850CD8F0673}"/>
              </a:ext>
            </a:extLst>
          </p:cNvPr>
          <p:cNvSpPr txBox="1"/>
          <p:nvPr/>
        </p:nvSpPr>
        <p:spPr>
          <a:xfrm rot="16200000">
            <a:off x="5364088" y="5728872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Different</a:t>
            </a:r>
          </a:p>
          <a:p>
            <a:pPr algn="ctr"/>
            <a:r>
              <a:rPr lang="en-GB" b="1" dirty="0"/>
              <a:t> Goals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6F6C7369-FE7D-4307-B9F7-3B51BFB4C771}"/>
              </a:ext>
            </a:extLst>
          </p:cNvPr>
          <p:cNvSpPr/>
          <p:nvPr/>
        </p:nvSpPr>
        <p:spPr>
          <a:xfrm>
            <a:off x="6551350" y="5260863"/>
            <a:ext cx="2520280" cy="1524331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1CCACC1B-E810-4DB1-9C69-6E9D028BF657}"/>
              </a:ext>
            </a:extLst>
          </p:cNvPr>
          <p:cNvSpPr txBox="1"/>
          <p:nvPr/>
        </p:nvSpPr>
        <p:spPr>
          <a:xfrm>
            <a:off x="6778061" y="5807921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Rebellion</a:t>
            </a:r>
          </a:p>
        </p:txBody>
      </p:sp>
    </p:spTree>
    <p:extLst>
      <p:ext uri="{BB962C8B-B14F-4D97-AF65-F5344CB8AC3E}">
        <p14:creationId xmlns:p14="http://schemas.microsoft.com/office/powerpoint/2010/main" val="1878629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  <p:bldP spid="9" grpId="0"/>
      <p:bldP spid="10" grpId="0"/>
      <p:bldP spid="12" grpId="0" animBg="1"/>
      <p:bldP spid="13" grpId="0" animBg="1"/>
      <p:bldP spid="14" grpId="0" animBg="1"/>
      <p:bldP spid="15" grpId="0" animBg="1"/>
      <p:bldP spid="16" grpId="0"/>
      <p:bldP spid="17" grpId="0"/>
      <p:bldP spid="18" grpId="0"/>
      <p:bldP spid="19" grpId="0"/>
      <p:bldP spid="20" grpId="0"/>
      <p:bldP spid="21" grpId="0"/>
      <p:bldP spid="22" grpId="0" animBg="1"/>
      <p:bldP spid="23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56A0D9-13DD-4505-B533-F922D5E37A72}"/>
              </a:ext>
            </a:extLst>
          </p:cNvPr>
          <p:cNvSpPr txBox="1">
            <a:spLocks/>
          </p:cNvSpPr>
          <p:nvPr/>
        </p:nvSpPr>
        <p:spPr>
          <a:xfrm>
            <a:off x="457200" y="116632"/>
            <a:ext cx="8229600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Merton’s Strain Theory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9FA2F1A2-7889-405B-9978-02C23AB9FEFA}"/>
              </a:ext>
            </a:extLst>
          </p:cNvPr>
          <p:cNvSpPr/>
          <p:nvPr/>
        </p:nvSpPr>
        <p:spPr>
          <a:xfrm>
            <a:off x="801938" y="1628800"/>
            <a:ext cx="1512168" cy="936104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/>
              <a:t>Pursuit of social goals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EA4348E6-BC68-47B4-A678-FFD2DFE54C9F}"/>
              </a:ext>
            </a:extLst>
          </p:cNvPr>
          <p:cNvSpPr/>
          <p:nvPr/>
        </p:nvSpPr>
        <p:spPr>
          <a:xfrm>
            <a:off x="2314106" y="2564904"/>
            <a:ext cx="1512168" cy="936104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/>
              <a:t>Dis-advantage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4D59ADD6-08B7-459B-94B7-D0F0F00F8772}"/>
              </a:ext>
            </a:extLst>
          </p:cNvPr>
          <p:cNvSpPr/>
          <p:nvPr/>
        </p:nvSpPr>
        <p:spPr>
          <a:xfrm>
            <a:off x="3826274" y="3501008"/>
            <a:ext cx="1512168" cy="936104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/>
              <a:t>Strain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E444EEAC-E437-41C3-8BA3-816B44F4F4F1}"/>
              </a:ext>
            </a:extLst>
          </p:cNvPr>
          <p:cNvSpPr/>
          <p:nvPr/>
        </p:nvSpPr>
        <p:spPr>
          <a:xfrm>
            <a:off x="5364088" y="4437112"/>
            <a:ext cx="1512168" cy="936104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/>
              <a:t>Anomie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CDAED47C-531B-4D03-9FEC-8A794706F376}"/>
              </a:ext>
            </a:extLst>
          </p:cNvPr>
          <p:cNvSpPr/>
          <p:nvPr/>
        </p:nvSpPr>
        <p:spPr>
          <a:xfrm>
            <a:off x="6876256" y="5374451"/>
            <a:ext cx="1512168" cy="936104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/>
              <a:t>Deviance</a:t>
            </a:r>
          </a:p>
        </p:txBody>
      </p:sp>
      <p:sp>
        <p:nvSpPr>
          <p:cNvPr id="16" name="Arrow: Bent 15">
            <a:extLst>
              <a:ext uri="{FF2B5EF4-FFF2-40B4-BE49-F238E27FC236}">
                <a16:creationId xmlns:a16="http://schemas.microsoft.com/office/drawing/2014/main" id="{94382D80-B34A-4673-829D-BF20A4DC5B4D}"/>
              </a:ext>
            </a:extLst>
          </p:cNvPr>
          <p:cNvSpPr/>
          <p:nvPr/>
        </p:nvSpPr>
        <p:spPr>
          <a:xfrm rot="5400000">
            <a:off x="2447764" y="1916832"/>
            <a:ext cx="576064" cy="504056"/>
          </a:xfrm>
          <a:prstGeom prst="bentArrow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7" name="Arrow: Bent 16">
            <a:extLst>
              <a:ext uri="{FF2B5EF4-FFF2-40B4-BE49-F238E27FC236}">
                <a16:creationId xmlns:a16="http://schemas.microsoft.com/office/drawing/2014/main" id="{14BD87B2-49DE-4C95-A2E0-A7E35CF4E188}"/>
              </a:ext>
            </a:extLst>
          </p:cNvPr>
          <p:cNvSpPr/>
          <p:nvPr/>
        </p:nvSpPr>
        <p:spPr>
          <a:xfrm rot="5400000">
            <a:off x="3959932" y="2913353"/>
            <a:ext cx="576064" cy="504056"/>
          </a:xfrm>
          <a:prstGeom prst="bentArrow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8" name="Arrow: Bent 17">
            <a:extLst>
              <a:ext uri="{FF2B5EF4-FFF2-40B4-BE49-F238E27FC236}">
                <a16:creationId xmlns:a16="http://schemas.microsoft.com/office/drawing/2014/main" id="{4FAE2359-B70B-4CA4-8846-079B20EB0A62}"/>
              </a:ext>
            </a:extLst>
          </p:cNvPr>
          <p:cNvSpPr/>
          <p:nvPr/>
        </p:nvSpPr>
        <p:spPr>
          <a:xfrm rot="5400000">
            <a:off x="6984268" y="4786545"/>
            <a:ext cx="576064" cy="504056"/>
          </a:xfrm>
          <a:prstGeom prst="bentArrow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9" name="Arrow: Bent 18">
            <a:extLst>
              <a:ext uri="{FF2B5EF4-FFF2-40B4-BE49-F238E27FC236}">
                <a16:creationId xmlns:a16="http://schemas.microsoft.com/office/drawing/2014/main" id="{1237447B-D58F-4F21-97AC-E5B7818F89CD}"/>
              </a:ext>
            </a:extLst>
          </p:cNvPr>
          <p:cNvSpPr/>
          <p:nvPr/>
        </p:nvSpPr>
        <p:spPr>
          <a:xfrm rot="5400000">
            <a:off x="5472100" y="3849206"/>
            <a:ext cx="576064" cy="504056"/>
          </a:xfrm>
          <a:prstGeom prst="bentArrow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0968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0E98B3-44EC-4795-9F49-8E441E8267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1620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Criticisms of Merton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7BDFEA8-A338-4AE3-A2AA-AD19B73AA8C0}"/>
              </a:ext>
            </a:extLst>
          </p:cNvPr>
          <p:cNvSpPr txBox="1"/>
          <p:nvPr/>
        </p:nvSpPr>
        <p:spPr>
          <a:xfrm>
            <a:off x="572970" y="908720"/>
            <a:ext cx="79980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Some researchers have criticised the theory for focussing only on the lower classes </a:t>
            </a:r>
            <a:r>
              <a:rPr lang="en-GB" dirty="0"/>
              <a:t>(e.g. </a:t>
            </a:r>
            <a:r>
              <a:rPr lang="en-GB" dirty="0" err="1"/>
              <a:t>Byym</a:t>
            </a:r>
            <a:r>
              <a:rPr lang="en-GB" dirty="0"/>
              <a:t> &amp; Lie, 2007, p.197)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B8D943B-B43C-4787-A354-093B2A9A079C}"/>
              </a:ext>
            </a:extLst>
          </p:cNvPr>
          <p:cNvSpPr txBox="1"/>
          <p:nvPr/>
        </p:nvSpPr>
        <p:spPr>
          <a:xfrm>
            <a:off x="323528" y="5499705"/>
            <a:ext cx="8291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i="1" dirty="0"/>
              <a:t>Why might this be the case? Raise your hand to contribute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83F1A43-6473-464A-BF91-00D7138ABFB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17969" y="5456058"/>
            <a:ext cx="494784" cy="49478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66E281A-E006-47C4-8765-ED29B4801D95}"/>
              </a:ext>
            </a:extLst>
          </p:cNvPr>
          <p:cNvSpPr txBox="1"/>
          <p:nvPr/>
        </p:nvSpPr>
        <p:spPr>
          <a:xfrm>
            <a:off x="561958" y="1844824"/>
            <a:ext cx="7998060" cy="35086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2400" dirty="0"/>
              <a:t>Merton’s strain theory does not explain why only </a:t>
            </a:r>
            <a:r>
              <a:rPr lang="en-GB" sz="2400" u="sng" dirty="0"/>
              <a:t>some</a:t>
            </a:r>
            <a:r>
              <a:rPr lang="en-GB" sz="2400" dirty="0"/>
              <a:t> working class people turn to crime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2400" dirty="0"/>
              <a:t>It explains economic crime (e.g. theft, burglary) but not violent crime (e.g. murder, assault)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2400" dirty="0"/>
              <a:t>It does not help us to explain middle-class, ‘white collar’ crime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2400" dirty="0"/>
              <a:t>Because Merton relied on official crime statistics his theory was automatically biased</a:t>
            </a:r>
          </a:p>
        </p:txBody>
      </p:sp>
      <p:pic>
        <p:nvPicPr>
          <p:cNvPr id="6" name="Picture 5" descr="A picture containing light&#10;&#10;Description automatically generated">
            <a:hlinkClick r:id="rId3"/>
            <a:extLst>
              <a:ext uri="{FF2B5EF4-FFF2-40B4-BE49-F238E27FC236}">
                <a16:creationId xmlns:a16="http://schemas.microsoft.com/office/drawing/2014/main" id="{8C8D2C1E-5F96-439D-933F-F2B6659CCF67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6099252"/>
            <a:ext cx="612224" cy="60808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E28214A-6D08-4F86-ACB3-B6F1A6B5EC5C}"/>
              </a:ext>
            </a:extLst>
          </p:cNvPr>
          <p:cNvSpPr txBox="1"/>
          <p:nvPr/>
        </p:nvSpPr>
        <p:spPr>
          <a:xfrm>
            <a:off x="3456032" y="6099252"/>
            <a:ext cx="47525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Why might white collar crime not be recorded?</a:t>
            </a:r>
          </a:p>
          <a:p>
            <a:r>
              <a:rPr lang="en-GB" dirty="0"/>
              <a:t>(</a:t>
            </a:r>
            <a:r>
              <a:rPr lang="en-GB" dirty="0" err="1"/>
              <a:t>Slingo</a:t>
            </a:r>
            <a:r>
              <a:rPr lang="en-GB" dirty="0"/>
              <a:t>, 2019).</a:t>
            </a:r>
          </a:p>
        </p:txBody>
      </p:sp>
    </p:spTree>
    <p:extLst>
      <p:ext uri="{BB962C8B-B14F-4D97-AF65-F5344CB8AC3E}">
        <p14:creationId xmlns:p14="http://schemas.microsoft.com/office/powerpoint/2010/main" val="357002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/>
      <p:bldP spid="8" grpId="0" build="p"/>
      <p:bldP spid="9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0E98B3-44EC-4795-9F49-8E441E8267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1620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The Criticisms Answered?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8D5E4F6-4E54-49AB-B703-63EA3E1E4CCE}"/>
              </a:ext>
            </a:extLst>
          </p:cNvPr>
          <p:cNvSpPr txBox="1"/>
          <p:nvPr/>
        </p:nvSpPr>
        <p:spPr>
          <a:xfrm>
            <a:off x="286414" y="1556792"/>
            <a:ext cx="860606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Cultural theorists (e.g. McRobbie, 1994) argue that membership of sub-cultural groups, like those we looked at in Theme 3, provide social rewards that mean that innovation does not necessarily lead to crime but to creative resistance instead.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Sarah Thornton (1995) refers to this as ‘social capital’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But what is social capital?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24EB27F-57B5-40DF-9F97-5323EA888893}"/>
              </a:ext>
            </a:extLst>
          </p:cNvPr>
          <p:cNvSpPr txBox="1"/>
          <p:nvPr/>
        </p:nvSpPr>
        <p:spPr>
          <a:xfrm>
            <a:off x="261864" y="1034181"/>
            <a:ext cx="84249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1. Why only some lower class people turn to crime?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16F58DB-5645-4F51-A1BA-AC44FB3BF30C}"/>
              </a:ext>
            </a:extLst>
          </p:cNvPr>
          <p:cNvSpPr txBox="1"/>
          <p:nvPr/>
        </p:nvSpPr>
        <p:spPr>
          <a:xfrm>
            <a:off x="179512" y="5013176"/>
            <a:ext cx="842493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The concept was first used by Pierre Bourdieu and we will look at this in the next Theme.</a:t>
            </a:r>
          </a:p>
        </p:txBody>
      </p:sp>
    </p:spTree>
    <p:extLst>
      <p:ext uri="{BB962C8B-B14F-4D97-AF65-F5344CB8AC3E}">
        <p14:creationId xmlns:p14="http://schemas.microsoft.com/office/powerpoint/2010/main" val="2351653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3" grpId="0"/>
      <p:bldP spid="10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0E98B3-44EC-4795-9F49-8E441E8267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1620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The Criticisms Answered?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8D5E4F6-4E54-49AB-B703-63EA3E1E4CCE}"/>
              </a:ext>
            </a:extLst>
          </p:cNvPr>
          <p:cNvSpPr txBox="1"/>
          <p:nvPr/>
        </p:nvSpPr>
        <p:spPr>
          <a:xfrm>
            <a:off x="261864" y="2636921"/>
            <a:ext cx="860606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In depth knowledge of the ‘scene’, 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Possession of in-group objects,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Shared language or argot,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Shared appearance or style, and; 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Commitment to the in-group above all others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24EB27F-57B5-40DF-9F97-5323EA888893}"/>
              </a:ext>
            </a:extLst>
          </p:cNvPr>
          <p:cNvSpPr txBox="1"/>
          <p:nvPr/>
        </p:nvSpPr>
        <p:spPr>
          <a:xfrm>
            <a:off x="261864" y="1034181"/>
            <a:ext cx="84249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1. Why only some lower class people turn to crime?</a:t>
            </a:r>
          </a:p>
        </p:txBody>
      </p:sp>
      <p:pic>
        <p:nvPicPr>
          <p:cNvPr id="5" name="Picture 4" descr="A picture containing light, drawing&#10;&#10;Description automatically generated">
            <a:extLst>
              <a:ext uri="{FF2B5EF4-FFF2-40B4-BE49-F238E27FC236}">
                <a16:creationId xmlns:a16="http://schemas.microsoft.com/office/drawing/2014/main" id="{F0C2E83E-D3AC-4124-9A9D-9759F3CF4EA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5964292"/>
            <a:ext cx="792088" cy="79208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D394278-BEF7-4F97-8D10-1C2063AEA631}"/>
              </a:ext>
            </a:extLst>
          </p:cNvPr>
          <p:cNvSpPr txBox="1"/>
          <p:nvPr/>
        </p:nvSpPr>
        <p:spPr>
          <a:xfrm>
            <a:off x="3851920" y="6159640"/>
            <a:ext cx="4032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1" dirty="0"/>
              <a:t>What examples can you think of?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5E6A28-836C-4182-A758-F2F0DD427883}"/>
              </a:ext>
            </a:extLst>
          </p:cNvPr>
          <p:cNvSpPr txBox="1"/>
          <p:nvPr/>
        </p:nvSpPr>
        <p:spPr>
          <a:xfrm>
            <a:off x="261864" y="1916832"/>
            <a:ext cx="87026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In the sense used by Thornton social capital includes;</a:t>
            </a:r>
          </a:p>
        </p:txBody>
      </p:sp>
    </p:spTree>
    <p:extLst>
      <p:ext uri="{BB962C8B-B14F-4D97-AF65-F5344CB8AC3E}">
        <p14:creationId xmlns:p14="http://schemas.microsoft.com/office/powerpoint/2010/main" val="4143628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3" grpId="0"/>
      <p:bldP spid="7" grpId="0"/>
      <p:bldP spid="4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0E6525EF-4C50-4584-B393-D3F11D7D34D1}"/>
              </a:ext>
            </a:extLst>
          </p:cNvPr>
          <p:cNvSpPr txBox="1"/>
          <p:nvPr/>
        </p:nvSpPr>
        <p:spPr>
          <a:xfrm>
            <a:off x="971599" y="3663491"/>
            <a:ext cx="31821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Football Fans (South Korea)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3C2114-9389-4A35-A0E4-FA1A76DCE4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5337"/>
            <a:ext cx="8229600" cy="778098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Sub-cultural social capital - Examples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B50C9C6-274E-4A9D-BFF0-D048A38DE6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1599" y="1431243"/>
            <a:ext cx="3182141" cy="223224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9743C14-5D55-4B5E-BA9C-4C0F8512519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67744" y="2439355"/>
            <a:ext cx="3446293" cy="197929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D8A2EE3-B84A-4005-8A8B-0A261568AB14}"/>
              </a:ext>
            </a:extLst>
          </p:cNvPr>
          <p:cNvSpPr txBox="1"/>
          <p:nvPr/>
        </p:nvSpPr>
        <p:spPr>
          <a:xfrm>
            <a:off x="2267744" y="4446287"/>
            <a:ext cx="34462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Comic Fans (UK)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D3B1552-66FE-438B-8DF7-8B01B948E4A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72397" y="3412139"/>
            <a:ext cx="4026024" cy="201301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893A105-C739-455D-A9C6-F1B0A7BA8871}"/>
              </a:ext>
            </a:extLst>
          </p:cNvPr>
          <p:cNvSpPr txBox="1"/>
          <p:nvPr/>
        </p:nvSpPr>
        <p:spPr>
          <a:xfrm>
            <a:off x="3072397" y="5436674"/>
            <a:ext cx="402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err="1"/>
              <a:t>Gyaru</a:t>
            </a:r>
            <a:r>
              <a:rPr lang="en-GB" b="1" dirty="0"/>
              <a:t> ‘Gals’ (Japan)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D0D79F8-AF0B-4974-AF29-35422D15806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53740" y="4032823"/>
            <a:ext cx="3972870" cy="2232248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E4A1163-D244-47CA-B515-FF970C0C1AAA}"/>
              </a:ext>
            </a:extLst>
          </p:cNvPr>
          <p:cNvSpPr txBox="1"/>
          <p:nvPr/>
        </p:nvSpPr>
        <p:spPr>
          <a:xfrm>
            <a:off x="4153740" y="6265071"/>
            <a:ext cx="39728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Line Dancers (Italy)</a:t>
            </a:r>
          </a:p>
        </p:txBody>
      </p:sp>
    </p:spTree>
    <p:extLst>
      <p:ext uri="{BB962C8B-B14F-4D97-AF65-F5344CB8AC3E}">
        <p14:creationId xmlns:p14="http://schemas.microsoft.com/office/powerpoint/2010/main" val="2789790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1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0E98B3-44EC-4795-9F49-8E441E8267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1620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The Criticisms Answered?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8D5E4F6-4E54-49AB-B703-63EA3E1E4CCE}"/>
              </a:ext>
            </a:extLst>
          </p:cNvPr>
          <p:cNvSpPr txBox="1"/>
          <p:nvPr/>
        </p:nvSpPr>
        <p:spPr>
          <a:xfrm>
            <a:off x="457200" y="2214759"/>
            <a:ext cx="8424936" cy="1538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Robert Agnew (1992) attempts to seek an answer to this question in his General Strain Theory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‘Strain’ can occur for the following, additional reasons;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4009BB2-D4CD-4DD6-BD5F-36811D407317}"/>
              </a:ext>
            </a:extLst>
          </p:cNvPr>
          <p:cNvSpPr txBox="1"/>
          <p:nvPr/>
        </p:nvSpPr>
        <p:spPr>
          <a:xfrm>
            <a:off x="261864" y="1034181"/>
            <a:ext cx="842493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 typeface="+mj-lt"/>
              <a:buAutoNum type="arabicPeriod" startAt="2"/>
            </a:pPr>
            <a:r>
              <a:rPr lang="en-GB" sz="2800" dirty="0"/>
              <a:t>What about violent crime (i.e. crime that does not result in material gain)?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C5CF621-0E79-4F57-B9E6-DC2B3FDB5282}"/>
              </a:ext>
            </a:extLst>
          </p:cNvPr>
          <p:cNvSpPr txBox="1"/>
          <p:nvPr/>
        </p:nvSpPr>
        <p:spPr>
          <a:xfrm>
            <a:off x="724744" y="3753642"/>
            <a:ext cx="8157392" cy="22775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Failure to achieve non-economic goals (e.g. praise)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 Discrimination (e.g. racial, sexual)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Removal of positive stimuli (e.g. loss of a loved one)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Introduction of negative stimuli (e.g. bullying)</a:t>
            </a:r>
          </a:p>
        </p:txBody>
      </p:sp>
    </p:spTree>
    <p:extLst>
      <p:ext uri="{BB962C8B-B14F-4D97-AF65-F5344CB8AC3E}">
        <p14:creationId xmlns:p14="http://schemas.microsoft.com/office/powerpoint/2010/main" val="165468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4" grpId="0"/>
      <p:bldP spid="3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0E98B3-44EC-4795-9F49-8E441E8267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1620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The Criticisms Answered?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8D5E4F6-4E54-49AB-B703-63EA3E1E4CCE}"/>
              </a:ext>
            </a:extLst>
          </p:cNvPr>
          <p:cNvSpPr txBox="1"/>
          <p:nvPr/>
        </p:nvSpPr>
        <p:spPr>
          <a:xfrm>
            <a:off x="429576" y="1844824"/>
            <a:ext cx="7998060" cy="3570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Criminologists see the answer to this question in the concept of ‘relative deprivation’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In summary, this means that affluent, ‘successful’ people will compare themselves with other more affluent, more successful people.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They therefore see themselves as disadvantaged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This in turn leads to strain as defined by Merton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2B6E13D-0905-456C-AACD-1D5C0E1D32E8}"/>
              </a:ext>
            </a:extLst>
          </p:cNvPr>
          <p:cNvSpPr txBox="1"/>
          <p:nvPr/>
        </p:nvSpPr>
        <p:spPr>
          <a:xfrm>
            <a:off x="216138" y="860940"/>
            <a:ext cx="84249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 typeface="+mj-lt"/>
              <a:buAutoNum type="arabicPeriod" startAt="3"/>
            </a:pPr>
            <a:r>
              <a:rPr lang="en-GB" sz="2800" dirty="0"/>
              <a:t>What about middle-class / ‘white collar’ crime?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EF020DE-1F5C-4DE6-92B5-140A35F85B82}"/>
              </a:ext>
            </a:extLst>
          </p:cNvPr>
          <p:cNvSpPr txBox="1"/>
          <p:nvPr/>
        </p:nvSpPr>
        <p:spPr>
          <a:xfrm>
            <a:off x="2699792" y="5661248"/>
            <a:ext cx="57278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See for example (Webber, 2007) </a:t>
            </a:r>
          </a:p>
        </p:txBody>
      </p:sp>
    </p:spTree>
    <p:extLst>
      <p:ext uri="{BB962C8B-B14F-4D97-AF65-F5344CB8AC3E}">
        <p14:creationId xmlns:p14="http://schemas.microsoft.com/office/powerpoint/2010/main" val="34089206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4" grpId="0"/>
      <p:bldP spid="3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493B81-319A-41AE-A829-D59816960B53}"/>
              </a:ext>
            </a:extLst>
          </p:cNvPr>
          <p:cNvSpPr txBox="1">
            <a:spLocks/>
          </p:cNvSpPr>
          <p:nvPr/>
        </p:nvSpPr>
        <p:spPr>
          <a:xfrm>
            <a:off x="457200" y="101620"/>
            <a:ext cx="8229600" cy="706090"/>
          </a:xfrm>
          <a:prstGeom prst="rect">
            <a:avLst/>
          </a:prstGeom>
        </p:spPr>
        <p:txBody>
          <a:bodyPr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Conformity: a Biological Explanation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51E217F-3D34-40FB-AED4-1FF90A69F6E2}"/>
              </a:ext>
            </a:extLst>
          </p:cNvPr>
          <p:cNvSpPr txBox="1"/>
          <p:nvPr/>
        </p:nvSpPr>
        <p:spPr>
          <a:xfrm>
            <a:off x="457200" y="1124744"/>
            <a:ext cx="822960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Scientific developments in the 21</a:t>
            </a:r>
            <a:r>
              <a:rPr lang="en-GB" sz="2800" baseline="30000" dirty="0"/>
              <a:t>st</a:t>
            </a:r>
            <a:r>
              <a:rPr lang="en-GB" sz="2800" dirty="0"/>
              <a:t> Century have allowed us to observe how the brain operates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This has meant that we can look for biological/genetic reasons for conformity/resistance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For example;</a:t>
            </a:r>
          </a:p>
        </p:txBody>
      </p:sp>
      <p:pic>
        <p:nvPicPr>
          <p:cNvPr id="5" name="Picture 4" descr="A picture containing object, light, clock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007ED067-ADB8-4E84-A39A-6959F4E61BB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880" y="3429000"/>
            <a:ext cx="1390650" cy="146685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01B32E1-6AD4-45C2-937A-30B586A29A46}"/>
              </a:ext>
            </a:extLst>
          </p:cNvPr>
          <p:cNvSpPr txBox="1"/>
          <p:nvPr/>
        </p:nvSpPr>
        <p:spPr>
          <a:xfrm>
            <a:off x="3065073" y="3977759"/>
            <a:ext cx="4268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4.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2295292-3452-4B66-B026-832FB4F85E16}"/>
              </a:ext>
            </a:extLst>
          </p:cNvPr>
          <p:cNvSpPr txBox="1"/>
          <p:nvPr/>
        </p:nvSpPr>
        <p:spPr>
          <a:xfrm>
            <a:off x="457200" y="5029438"/>
            <a:ext cx="82296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Therefore we might be genetically programmed to be conformist or resistant</a:t>
            </a:r>
          </a:p>
        </p:txBody>
      </p:sp>
    </p:spTree>
    <p:extLst>
      <p:ext uri="{BB962C8B-B14F-4D97-AF65-F5344CB8AC3E}">
        <p14:creationId xmlns:p14="http://schemas.microsoft.com/office/powerpoint/2010/main" val="1160184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  <p:bldP spid="7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FA278A-86A3-4116-B45E-35528CEDF9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520" y="-171400"/>
            <a:ext cx="8229600" cy="1143000"/>
          </a:xfrm>
        </p:spPr>
        <p:txBody>
          <a:bodyPr/>
          <a:lstStyle/>
          <a:p>
            <a:r>
              <a:rPr lang="en-GB" b="1" dirty="0"/>
              <a:t>Deviance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396C2C7-9EC0-4F99-802D-41EA5C3C48BA}"/>
              </a:ext>
            </a:extLst>
          </p:cNvPr>
          <p:cNvSpPr txBox="1"/>
          <p:nvPr/>
        </p:nvSpPr>
        <p:spPr>
          <a:xfrm>
            <a:off x="395536" y="759915"/>
            <a:ext cx="800323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Whether we accept Merton’s argument or not, we can recognise that some people choose not to follow society’s norms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This is known as deviance.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C0F3F12-2705-46B0-AC1D-EA9A9FC0B5DA}"/>
              </a:ext>
            </a:extLst>
          </p:cNvPr>
          <p:cNvSpPr txBox="1"/>
          <p:nvPr/>
        </p:nvSpPr>
        <p:spPr>
          <a:xfrm>
            <a:off x="1141944" y="2852936"/>
            <a:ext cx="70567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What examples have we already looked at?</a:t>
            </a:r>
          </a:p>
          <a:p>
            <a:pPr algn="ctr"/>
            <a:r>
              <a:rPr lang="en-GB" sz="2000" i="1" dirty="0"/>
              <a:t>Raise your hand to contribute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4F8CE08-98F5-499E-8344-3545956D2405}"/>
              </a:ext>
            </a:extLst>
          </p:cNvPr>
          <p:cNvSpPr txBox="1"/>
          <p:nvPr/>
        </p:nvSpPr>
        <p:spPr>
          <a:xfrm>
            <a:off x="179512" y="4869160"/>
            <a:ext cx="87849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What other examples can you think of ?</a:t>
            </a:r>
          </a:p>
        </p:txBody>
      </p:sp>
      <p:pic>
        <p:nvPicPr>
          <p:cNvPr id="7" name="Picture 6" descr="A close up of a sign&#10;&#10;Description automatically generated">
            <a:extLst>
              <a:ext uri="{FF2B5EF4-FFF2-40B4-BE49-F238E27FC236}">
                <a16:creationId xmlns:a16="http://schemas.microsoft.com/office/drawing/2014/main" id="{B7D9A671-4BDD-4D8E-BB57-EF69804CFD9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85723" y="3798311"/>
            <a:ext cx="854825" cy="854825"/>
          </a:xfrm>
          <a:prstGeom prst="rect">
            <a:avLst/>
          </a:prstGeom>
        </p:spPr>
      </p:pic>
      <p:pic>
        <p:nvPicPr>
          <p:cNvPr id="8" name="Picture 7" descr="A close up of a sign&#10;&#10;Description automatically generated">
            <a:extLst>
              <a:ext uri="{FF2B5EF4-FFF2-40B4-BE49-F238E27FC236}">
                <a16:creationId xmlns:a16="http://schemas.microsoft.com/office/drawing/2014/main" id="{725122CF-7FB8-48F0-AF7B-70D6487AB26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15" y="5814535"/>
            <a:ext cx="854825" cy="854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0638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FA278A-86A3-4116-B45E-35528CEDF9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71970"/>
          </a:xfrm>
        </p:spPr>
        <p:txBody>
          <a:bodyPr/>
          <a:lstStyle/>
          <a:p>
            <a:r>
              <a:rPr lang="en-GB" b="1" dirty="0"/>
              <a:t>Deviance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396C2C7-9EC0-4F99-802D-41EA5C3C48BA}"/>
              </a:ext>
            </a:extLst>
          </p:cNvPr>
          <p:cNvSpPr txBox="1"/>
          <p:nvPr/>
        </p:nvSpPr>
        <p:spPr>
          <a:xfrm>
            <a:off x="141439" y="980728"/>
            <a:ext cx="856895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Scott and Marshall (2014) argue that there are two, inter-related aspects to deviance;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9B7995B-E7C1-49EF-BAFD-AE76CB9DEF21}"/>
              </a:ext>
            </a:extLst>
          </p:cNvPr>
          <p:cNvSpPr txBox="1"/>
          <p:nvPr/>
        </p:nvSpPr>
        <p:spPr>
          <a:xfrm>
            <a:off x="457200" y="1999080"/>
            <a:ext cx="8568952" cy="41857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The first aspect is the concept of deviance as the practice of violation of social norms for example;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People who break religious norms are ‘heretics’, 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People who break  legal norms are ‘criminals’, 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People who break health norms are ‘sick’, 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People who break cultural norms are ‘eccentric’, and so forth.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Since norms exist in most social situations, such a definition of deviance is very wide-ranging, and enters every sphere of social life.</a:t>
            </a:r>
          </a:p>
        </p:txBody>
      </p:sp>
    </p:spTree>
    <p:extLst>
      <p:ext uri="{BB962C8B-B14F-4D97-AF65-F5344CB8AC3E}">
        <p14:creationId xmlns:p14="http://schemas.microsoft.com/office/powerpoint/2010/main" val="1284768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FA278A-86A3-4116-B45E-35528CEDF9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71970"/>
          </a:xfrm>
        </p:spPr>
        <p:txBody>
          <a:bodyPr/>
          <a:lstStyle/>
          <a:p>
            <a:r>
              <a:rPr lang="en-GB" b="1" dirty="0"/>
              <a:t>Deviance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9B7995B-E7C1-49EF-BAFD-AE76CB9DEF21}"/>
              </a:ext>
            </a:extLst>
          </p:cNvPr>
          <p:cNvSpPr txBox="1"/>
          <p:nvPr/>
        </p:nvSpPr>
        <p:spPr>
          <a:xfrm>
            <a:off x="251520" y="1052736"/>
            <a:ext cx="8568952" cy="49244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The second property highlights deviance as a stigma construct, 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That is to say a label bestowed upon certain classes of behaviour at certain times, which then become devalued, discredited, and often excluded. 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This characteristic can also be seen as very wide-ranging: 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For example, people may see friends as deviant simply because they belch or talk too much; 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whilst terrorists may become political martyrs in the eyes of those who share their particular values. 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The study of deviance here is concerned primarily with the construction, application, and impact of stigma labels.</a:t>
            </a:r>
          </a:p>
        </p:txBody>
      </p:sp>
    </p:spTree>
    <p:extLst>
      <p:ext uri="{BB962C8B-B14F-4D97-AF65-F5344CB8AC3E}">
        <p14:creationId xmlns:p14="http://schemas.microsoft.com/office/powerpoint/2010/main" val="1220727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FA278A-86A3-4116-B45E-35528CEDF9C3}"/>
              </a:ext>
            </a:extLst>
          </p:cNvPr>
          <p:cNvSpPr txBox="1">
            <a:spLocks/>
          </p:cNvSpPr>
          <p:nvPr/>
        </p:nvSpPr>
        <p:spPr>
          <a:xfrm>
            <a:off x="457200" y="116632"/>
            <a:ext cx="8229600" cy="77197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/>
              <a:t>Deviance</a:t>
            </a:r>
            <a:endParaRPr lang="en-GB" b="1" dirty="0"/>
          </a:p>
        </p:txBody>
      </p:sp>
      <p:sp>
        <p:nvSpPr>
          <p:cNvPr id="3" name="TextBox 2"/>
          <p:cNvSpPr txBox="1"/>
          <p:nvPr/>
        </p:nvSpPr>
        <p:spPr>
          <a:xfrm>
            <a:off x="323528" y="908720"/>
            <a:ext cx="8424936" cy="29854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In Theme 4 we looked at some examples of non-normative or deviant behaviour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We briefly discussed how our own socialisation effected our response to the examples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We will now undertake an exercise devised by Monika Ulrich (2010) to explore this further.</a:t>
            </a:r>
            <a:r>
              <a:rPr lang="en-GB" dirty="0"/>
              <a:t> </a:t>
            </a:r>
            <a:endParaRPr lang="en-GB" sz="2800" dirty="0"/>
          </a:p>
        </p:txBody>
      </p:sp>
      <p:pic>
        <p:nvPicPr>
          <p:cNvPr id="4" name="Picture 3">
            <a:hlinkClick r:id="rId2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4077072"/>
            <a:ext cx="720080" cy="72008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051720" y="4206279"/>
            <a:ext cx="62646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Guided Study: Deviance as a Social Construct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23528" y="4869160"/>
            <a:ext cx="85689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/>
              <a:t>Work through the exercise on the Guided Study sheet.</a:t>
            </a:r>
          </a:p>
          <a:p>
            <a:pPr algn="ctr"/>
            <a:r>
              <a:rPr lang="en-GB" sz="2400" i="1" dirty="0"/>
              <a:t>We will then discuss our thoughts on the exercise as a group or using the Forum on Moodle if you are not attending in person.</a:t>
            </a:r>
          </a:p>
        </p:txBody>
      </p:sp>
    </p:spTree>
    <p:extLst>
      <p:ext uri="{BB962C8B-B14F-4D97-AF65-F5344CB8AC3E}">
        <p14:creationId xmlns:p14="http://schemas.microsoft.com/office/powerpoint/2010/main" val="1856473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6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959" y="127330"/>
            <a:ext cx="8229600" cy="922115"/>
          </a:xfrm>
        </p:spPr>
        <p:txBody>
          <a:bodyPr/>
          <a:lstStyle/>
          <a:p>
            <a:r>
              <a:rPr lang="en-GB" b="1" dirty="0"/>
              <a:t>Dimensions of Resistance</a:t>
            </a:r>
          </a:p>
        </p:txBody>
      </p:sp>
      <p:cxnSp>
        <p:nvCxnSpPr>
          <p:cNvPr id="6" name="Straight Arrow Connector 5"/>
          <p:cNvCxnSpPr/>
          <p:nvPr/>
        </p:nvCxnSpPr>
        <p:spPr>
          <a:xfrm>
            <a:off x="3031028" y="2156339"/>
            <a:ext cx="2736304" cy="0"/>
          </a:xfrm>
          <a:prstGeom prst="straightConnector1">
            <a:avLst/>
          </a:prstGeom>
          <a:ln w="381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044BF8C2-6AE9-4FBD-9594-284378D79B39}"/>
              </a:ext>
            </a:extLst>
          </p:cNvPr>
          <p:cNvSpPr txBox="1"/>
          <p:nvPr/>
        </p:nvSpPr>
        <p:spPr>
          <a:xfrm>
            <a:off x="428396" y="1781719"/>
            <a:ext cx="22425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Passive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101FE09-7280-4177-A2F3-3C2EE2ADD6C6}"/>
              </a:ext>
            </a:extLst>
          </p:cNvPr>
          <p:cNvSpPr txBox="1"/>
          <p:nvPr/>
        </p:nvSpPr>
        <p:spPr>
          <a:xfrm>
            <a:off x="6469900" y="1857018"/>
            <a:ext cx="22425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Active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8ED3B53D-25A4-4365-8A2B-4294C6E88F5E}"/>
              </a:ext>
            </a:extLst>
          </p:cNvPr>
          <p:cNvCxnSpPr/>
          <p:nvPr/>
        </p:nvCxnSpPr>
        <p:spPr>
          <a:xfrm>
            <a:off x="2998168" y="3583111"/>
            <a:ext cx="2736304" cy="0"/>
          </a:xfrm>
          <a:prstGeom prst="straightConnector1">
            <a:avLst/>
          </a:prstGeom>
          <a:ln w="381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EDE6B768-9FD8-44E4-A810-BCF19DBA7DED}"/>
              </a:ext>
            </a:extLst>
          </p:cNvPr>
          <p:cNvSpPr txBox="1"/>
          <p:nvPr/>
        </p:nvSpPr>
        <p:spPr>
          <a:xfrm>
            <a:off x="395536" y="3208491"/>
            <a:ext cx="22425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Micro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2F16D0E-FEFB-4A30-A354-BF2B7698A392}"/>
              </a:ext>
            </a:extLst>
          </p:cNvPr>
          <p:cNvSpPr txBox="1"/>
          <p:nvPr/>
        </p:nvSpPr>
        <p:spPr>
          <a:xfrm>
            <a:off x="6437040" y="3225170"/>
            <a:ext cx="22425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Macro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173A54C7-7DE1-409C-8021-9A1E09BC743F}"/>
              </a:ext>
            </a:extLst>
          </p:cNvPr>
          <p:cNvCxnSpPr/>
          <p:nvPr/>
        </p:nvCxnSpPr>
        <p:spPr>
          <a:xfrm>
            <a:off x="3013787" y="4895934"/>
            <a:ext cx="2736304" cy="0"/>
          </a:xfrm>
          <a:prstGeom prst="straightConnector1">
            <a:avLst/>
          </a:prstGeom>
          <a:ln w="381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7D84502E-1BD7-4249-9344-5027B9C522B2}"/>
              </a:ext>
            </a:extLst>
          </p:cNvPr>
          <p:cNvSpPr txBox="1"/>
          <p:nvPr/>
        </p:nvSpPr>
        <p:spPr>
          <a:xfrm>
            <a:off x="411155" y="4521314"/>
            <a:ext cx="22425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Overt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48B27AE-DA5E-4262-AF65-2A8C98190535}"/>
              </a:ext>
            </a:extLst>
          </p:cNvPr>
          <p:cNvSpPr txBox="1"/>
          <p:nvPr/>
        </p:nvSpPr>
        <p:spPr>
          <a:xfrm>
            <a:off x="6452659" y="4509120"/>
            <a:ext cx="22425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Covert</a:t>
            </a:r>
          </a:p>
        </p:txBody>
      </p:sp>
    </p:spTree>
    <p:extLst>
      <p:ext uri="{BB962C8B-B14F-4D97-AF65-F5344CB8AC3E}">
        <p14:creationId xmlns:p14="http://schemas.microsoft.com/office/powerpoint/2010/main" val="21813813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/>
      <p:bldP spid="11" grpId="0"/>
      <p:bldP spid="12" grpId="0"/>
      <p:bldP spid="14" grpId="0"/>
      <p:bldP spid="15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solidFill>
                  <a:srgbClr val="FF0000"/>
                </a:solidFill>
              </a:rPr>
              <a:t>Passive</a:t>
            </a:r>
            <a:r>
              <a:rPr lang="en-GB" sz="3600" b="1" dirty="0"/>
              <a:t> Subcultural Resistance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417638"/>
            <a:ext cx="8712968" cy="3603812"/>
          </a:xfrm>
        </p:spPr>
        <p:txBody>
          <a:bodyPr/>
          <a:lstStyle/>
          <a:p>
            <a:pPr marL="0" indent="0" algn="ctr">
              <a:buNone/>
            </a:pPr>
            <a:r>
              <a:rPr lang="en-GB" sz="2800" b="1" dirty="0"/>
              <a:t>Theories of resistance linked to consumption</a:t>
            </a:r>
          </a:p>
          <a:p>
            <a:endParaRPr lang="en-GB" dirty="0"/>
          </a:p>
          <a:p>
            <a:pPr marL="0" indent="0" algn="ctr">
              <a:buNone/>
            </a:pPr>
            <a:r>
              <a:rPr lang="en-GB" dirty="0"/>
              <a:t>Resistance </a:t>
            </a:r>
            <a:r>
              <a:rPr lang="en-GB" b="1" dirty="0"/>
              <a:t>THROUGH</a:t>
            </a:r>
            <a:r>
              <a:rPr lang="en-GB" dirty="0"/>
              <a:t> consumption</a:t>
            </a:r>
          </a:p>
          <a:p>
            <a:pPr marL="0" indent="0" algn="ctr">
              <a:buNone/>
            </a:pPr>
            <a:r>
              <a:rPr lang="en-GB" dirty="0"/>
              <a:t>Or</a:t>
            </a:r>
          </a:p>
          <a:p>
            <a:pPr marL="0" indent="0" algn="ctr">
              <a:buNone/>
            </a:pPr>
            <a:r>
              <a:rPr lang="en-GB" dirty="0"/>
              <a:t>Resistance as appropriation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3F7F9F1-418B-4072-9838-72BADE23EA1A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244530" y="4868862"/>
            <a:ext cx="2286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21312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solidFill>
                  <a:srgbClr val="FF0000"/>
                </a:solidFill>
              </a:rPr>
              <a:t>Passive</a:t>
            </a:r>
            <a:r>
              <a:rPr lang="en-GB" sz="3600" b="1" dirty="0"/>
              <a:t> Subcultural Resistance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417638"/>
            <a:ext cx="8712968" cy="643210"/>
          </a:xfrm>
        </p:spPr>
        <p:txBody>
          <a:bodyPr/>
          <a:lstStyle/>
          <a:p>
            <a:pPr marL="0" indent="0" algn="ctr">
              <a:buNone/>
            </a:pPr>
            <a:r>
              <a:rPr lang="en-GB" sz="2800" b="1" dirty="0"/>
              <a:t>Theories of resistance linked to consumption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07504" y="2002715"/>
            <a:ext cx="74888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Examples include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57200" y="2663223"/>
            <a:ext cx="7931224" cy="29854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Young Muslims adopting hip-hop music and tattoos from black American culture (Nasir, 2016)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People actively seeking alternative ways of obtaining music: e.g. illegal download sites (Garcia-</a:t>
            </a:r>
            <a:r>
              <a:rPr lang="en-GB" sz="2400" dirty="0" err="1"/>
              <a:t>Bardida</a:t>
            </a:r>
            <a:r>
              <a:rPr lang="en-GB" sz="2400" dirty="0"/>
              <a:t> </a:t>
            </a:r>
            <a:r>
              <a:rPr lang="en-GB" sz="2400" i="1" dirty="0"/>
              <a:t>et al</a:t>
            </a:r>
            <a:r>
              <a:rPr lang="en-GB" sz="2400" dirty="0"/>
              <a:t>, 2011)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Using traditional forms of dress and behaviour in non-normative ways in Lesbian and Gay Pride parades (Kates &amp; Belk, 2001)</a:t>
            </a:r>
          </a:p>
        </p:txBody>
      </p:sp>
    </p:spTree>
    <p:extLst>
      <p:ext uri="{BB962C8B-B14F-4D97-AF65-F5344CB8AC3E}">
        <p14:creationId xmlns:p14="http://schemas.microsoft.com/office/powerpoint/2010/main" val="2073744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6" grpId="0" build="p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6442" y="136525"/>
            <a:ext cx="8229600" cy="1143000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rgbClr val="FF0000"/>
                </a:solidFill>
              </a:rPr>
              <a:t>Active</a:t>
            </a:r>
            <a:r>
              <a:rPr lang="en-GB" b="1" dirty="0"/>
              <a:t> </a:t>
            </a:r>
            <a:r>
              <a:rPr lang="en-GB" sz="3600" b="1" dirty="0"/>
              <a:t>Subcultural Resistance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4760" y="1279525"/>
            <a:ext cx="8240358" cy="4046047"/>
          </a:xfrm>
        </p:spPr>
        <p:txBody>
          <a:bodyPr>
            <a:no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800" dirty="0"/>
              <a:t>Truancy and delinquency represented partial insights into the schools’ roles in reproducing class subordination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800" dirty="0"/>
              <a:t>‘opposition to staff and exclusive distinction from [conforming students] is continuously expressed . . . [through] the three great consumer goods supplied by capitalism . . . clothes, cigarettes and alcohol’ (Willis, 1977, p. 17).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800" dirty="0"/>
              <a:t>In this case deviant behaviour is seen as intentional</a:t>
            </a:r>
          </a:p>
        </p:txBody>
      </p:sp>
    </p:spTree>
    <p:extLst>
      <p:ext uri="{BB962C8B-B14F-4D97-AF65-F5344CB8AC3E}">
        <p14:creationId xmlns:p14="http://schemas.microsoft.com/office/powerpoint/2010/main" val="1050060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0168" y="116632"/>
            <a:ext cx="8229600" cy="850106"/>
          </a:xfrm>
        </p:spPr>
        <p:txBody>
          <a:bodyPr/>
          <a:lstStyle/>
          <a:p>
            <a:r>
              <a:rPr lang="en-GB" b="1" dirty="0"/>
              <a:t>Micro . . . Macro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E86EE4F-90B7-40B4-8DA5-564CA197CCFF}"/>
              </a:ext>
            </a:extLst>
          </p:cNvPr>
          <p:cNvSpPr txBox="1"/>
          <p:nvPr/>
        </p:nvSpPr>
        <p:spPr>
          <a:xfrm>
            <a:off x="234144" y="1152564"/>
            <a:ext cx="8082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Refers to where and how resistance occurs;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B3F8958-35C6-4B99-8181-D72B808153DF}"/>
              </a:ext>
            </a:extLst>
          </p:cNvPr>
          <p:cNvSpPr txBox="1"/>
          <p:nvPr/>
        </p:nvSpPr>
        <p:spPr>
          <a:xfrm>
            <a:off x="755576" y="2060848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Micro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D667884-EC73-4DCB-BA39-83DEE0705625}"/>
              </a:ext>
            </a:extLst>
          </p:cNvPr>
          <p:cNvSpPr txBox="1"/>
          <p:nvPr/>
        </p:nvSpPr>
        <p:spPr>
          <a:xfrm>
            <a:off x="5436096" y="2029273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Macro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B4D01EA-33C4-4331-8788-F8E10C3124B5}"/>
              </a:ext>
            </a:extLst>
          </p:cNvPr>
          <p:cNvSpPr txBox="1"/>
          <p:nvPr/>
        </p:nvSpPr>
        <p:spPr>
          <a:xfrm>
            <a:off x="395536" y="2847101"/>
            <a:ext cx="3240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Individualistic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1610E60-06DD-4A52-89BB-DECFCA07F29F}"/>
              </a:ext>
            </a:extLst>
          </p:cNvPr>
          <p:cNvSpPr txBox="1"/>
          <p:nvPr/>
        </p:nvSpPr>
        <p:spPr>
          <a:xfrm>
            <a:off x="5076056" y="2835810"/>
            <a:ext cx="3240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Collective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0F4A03E-BE12-47F2-9E15-C2DB16DC6873}"/>
              </a:ext>
            </a:extLst>
          </p:cNvPr>
          <p:cNvSpPr txBox="1"/>
          <p:nvPr/>
        </p:nvSpPr>
        <p:spPr>
          <a:xfrm>
            <a:off x="395536" y="3576333"/>
            <a:ext cx="3240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Situational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A748556-DACC-4884-A3EC-9667C6BF4F67}"/>
              </a:ext>
            </a:extLst>
          </p:cNvPr>
          <p:cNvSpPr txBox="1"/>
          <p:nvPr/>
        </p:nvSpPr>
        <p:spPr>
          <a:xfrm>
            <a:off x="5076056" y="3565042"/>
            <a:ext cx="3240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Global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6238D56-5CE9-42D3-9692-1E5EDDB2C70C}"/>
              </a:ext>
            </a:extLst>
          </p:cNvPr>
          <p:cNvSpPr txBox="1"/>
          <p:nvPr/>
        </p:nvSpPr>
        <p:spPr>
          <a:xfrm>
            <a:off x="408315" y="4365104"/>
            <a:ext cx="32403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Single moment of resistance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1E1EEC5-D701-4317-99F5-CFF33D0176BB}"/>
              </a:ext>
            </a:extLst>
          </p:cNvPr>
          <p:cNvSpPr txBox="1"/>
          <p:nvPr/>
        </p:nvSpPr>
        <p:spPr>
          <a:xfrm>
            <a:off x="5088835" y="4437112"/>
            <a:ext cx="32403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A lifetime of resistance</a:t>
            </a:r>
          </a:p>
        </p:txBody>
      </p:sp>
    </p:spTree>
    <p:extLst>
      <p:ext uri="{BB962C8B-B14F-4D97-AF65-F5344CB8AC3E}">
        <p14:creationId xmlns:p14="http://schemas.microsoft.com/office/powerpoint/2010/main" val="20481181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Overt . . . Covert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02532"/>
            <a:ext cx="8229600" cy="305293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200" dirty="0"/>
              <a:t>Obvious, Seen, Noticed and Observable </a:t>
            </a:r>
          </a:p>
          <a:p>
            <a:pPr marL="0" indent="0" algn="ctr">
              <a:buNone/>
            </a:pPr>
            <a:endParaRPr lang="en-GB" sz="3200" dirty="0"/>
          </a:p>
          <a:p>
            <a:pPr marL="0" indent="0" algn="ctr">
              <a:buNone/>
            </a:pPr>
            <a:r>
              <a:rPr lang="en-GB" sz="3200" dirty="0"/>
              <a:t>Versus </a:t>
            </a:r>
          </a:p>
          <a:p>
            <a:pPr marL="0" indent="0" algn="ctr">
              <a:buNone/>
            </a:pPr>
            <a:endParaRPr lang="en-GB" sz="3200" dirty="0"/>
          </a:p>
          <a:p>
            <a:pPr marL="0" indent="0" algn="ctr">
              <a:buNone/>
            </a:pPr>
            <a:r>
              <a:rPr lang="en-GB" sz="3200" dirty="0"/>
              <a:t>Covered, Unseen, Unnoticed and Unobserved</a:t>
            </a:r>
          </a:p>
        </p:txBody>
      </p:sp>
    </p:spTree>
    <p:extLst>
      <p:ext uri="{BB962C8B-B14F-4D97-AF65-F5344CB8AC3E}">
        <p14:creationId xmlns:p14="http://schemas.microsoft.com/office/powerpoint/2010/main" val="26826543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Overt</a:t>
            </a:r>
            <a:r>
              <a:rPr lang="en-GB" b="1" dirty="0"/>
              <a:t> Subcultural Resistance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i="1" dirty="0"/>
              <a:t>Overt Resistance:</a:t>
            </a:r>
          </a:p>
          <a:p>
            <a:r>
              <a:rPr lang="en-GB" dirty="0"/>
              <a:t>a behaviour that is visible and readily recognised by both targets and observers as resistance</a:t>
            </a:r>
          </a:p>
          <a:p>
            <a:r>
              <a:rPr lang="en-GB" dirty="0"/>
              <a:t>and is intended to be recognised as such includes collective acts such as social movements and individual acts of refusal . . . </a:t>
            </a:r>
          </a:p>
          <a:p>
            <a:pPr marL="0" indent="0" algn="r">
              <a:buNone/>
            </a:pPr>
            <a:r>
              <a:rPr lang="en-GB" sz="2400" dirty="0"/>
              <a:t>(Hollander and </a:t>
            </a:r>
            <a:r>
              <a:rPr lang="en-GB" sz="2400" dirty="0" err="1"/>
              <a:t>Einwhner</a:t>
            </a:r>
            <a:r>
              <a:rPr lang="en-GB" sz="2400" dirty="0"/>
              <a:t>, 2004, p. 545)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2603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Overt</a:t>
            </a:r>
            <a:r>
              <a:rPr lang="en-GB" b="1" dirty="0"/>
              <a:t> Subcultural Resistance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i="1" dirty="0"/>
              <a:t>Overt Resistance:</a:t>
            </a:r>
          </a:p>
          <a:p>
            <a:r>
              <a:rPr lang="en-GB" dirty="0"/>
              <a:t>a behaviour that is visible and readily recognised by both targets and observers as resistance</a:t>
            </a:r>
          </a:p>
          <a:p>
            <a:r>
              <a:rPr lang="en-GB" dirty="0"/>
              <a:t>and is intended to be recognised as such includes collective acts such as social movements and individual acts of refusal . . . </a:t>
            </a:r>
          </a:p>
          <a:p>
            <a:pPr marL="0" indent="0" algn="r">
              <a:buNone/>
            </a:pPr>
            <a:r>
              <a:rPr lang="en-GB" sz="2400" dirty="0"/>
              <a:t>(Hollander and </a:t>
            </a:r>
            <a:r>
              <a:rPr lang="en-GB" sz="2400" dirty="0" err="1"/>
              <a:t>Einwhner</a:t>
            </a:r>
            <a:r>
              <a:rPr lang="en-GB" sz="2400" dirty="0"/>
              <a:t>, 2004, p. 545)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3143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C4B653-9295-4CE5-9E0F-7483FB8BC6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18459"/>
            <a:ext cx="8229600" cy="1143000"/>
          </a:xfrm>
        </p:spPr>
        <p:txBody>
          <a:bodyPr/>
          <a:lstStyle/>
          <a:p>
            <a:r>
              <a:rPr lang="en-GB" b="1" dirty="0"/>
              <a:t>Overt resistance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DEA42E4-2A66-492F-A618-B466668BB307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17848" y="1196752"/>
            <a:ext cx="7308304" cy="47861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7578179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Covert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/>
              <a:t>Subcultural Resistance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340968"/>
          </a:xfrm>
        </p:spPr>
        <p:txBody>
          <a:bodyPr/>
          <a:lstStyle/>
          <a:p>
            <a:r>
              <a:rPr lang="en-GB" b="1" i="1" dirty="0"/>
              <a:t>Covert Resistance:</a:t>
            </a:r>
          </a:p>
          <a:p>
            <a:r>
              <a:rPr lang="en-GB" dirty="0"/>
              <a:t>acts that are intentional yet go unnoticed (and, therefore unpunished) by their targets</a:t>
            </a:r>
          </a:p>
          <a:p>
            <a:r>
              <a:rPr lang="en-GB" dirty="0"/>
              <a:t>although they are recognised as resistance by other, culturally aware observers </a:t>
            </a:r>
          </a:p>
          <a:p>
            <a:pPr marL="0" indent="0" algn="r">
              <a:buNone/>
            </a:pPr>
            <a:r>
              <a:rPr lang="en-GB" sz="2800" dirty="0"/>
              <a:t>(Hollander and </a:t>
            </a:r>
            <a:r>
              <a:rPr lang="en-GB" sz="2800" dirty="0" err="1"/>
              <a:t>Einwhner</a:t>
            </a:r>
            <a:r>
              <a:rPr lang="en-GB" sz="2800" dirty="0"/>
              <a:t>, 2004, p. 545)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3054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0895AE-B68B-4206-9D86-536DCCA16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78098"/>
          </a:xfrm>
        </p:spPr>
        <p:txBody>
          <a:bodyPr/>
          <a:lstStyle/>
          <a:p>
            <a:r>
              <a:rPr lang="en-GB" b="1" dirty="0"/>
              <a:t>Covert resistance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D5E5DFB-27B5-47D7-BE99-C4ED99D15F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1600" y="1142469"/>
            <a:ext cx="6912768" cy="45730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5184717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3282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Classifying deviance and resistance</a:t>
            </a:r>
          </a:p>
        </p:txBody>
      </p:sp>
      <p:pic>
        <p:nvPicPr>
          <p:cNvPr id="3" name="Picture 2">
            <a:hlinkClick r:id="rId2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340768"/>
            <a:ext cx="792088" cy="792088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1763688" y="1505979"/>
            <a:ext cx="65734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Guided Study Activity: Classifying acts of resistance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971600" y="2708920"/>
            <a:ext cx="727280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Work through the Guided Study sheet on Moodle.</a:t>
            </a:r>
          </a:p>
          <a:p>
            <a:pPr algn="ctr"/>
            <a:endParaRPr lang="en-GB" sz="2800" i="1" dirty="0"/>
          </a:p>
          <a:p>
            <a:pPr algn="ctr"/>
            <a:r>
              <a:rPr lang="en-GB" sz="2800" i="1" dirty="0"/>
              <a:t>We will discuss this in our next session together.</a:t>
            </a:r>
          </a:p>
        </p:txBody>
      </p:sp>
    </p:spTree>
    <p:extLst>
      <p:ext uri="{BB962C8B-B14F-4D97-AF65-F5344CB8AC3E}">
        <p14:creationId xmlns:p14="http://schemas.microsoft.com/office/powerpoint/2010/main" val="1909436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778098"/>
          </a:xfrm>
        </p:spPr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911903"/>
            <a:ext cx="8712968" cy="4525963"/>
          </a:xfrm>
        </p:spPr>
        <p:txBody>
          <a:bodyPr>
            <a:no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200" dirty="0"/>
              <a:t>Agnew, R. (1992) ‘Foundations for a General Strain Theory of Crime and Delinquency’ </a:t>
            </a:r>
            <a:r>
              <a:rPr lang="en-GB" sz="1200" i="1" dirty="0"/>
              <a:t>Criminology</a:t>
            </a:r>
            <a:r>
              <a:rPr lang="en-GB" sz="1200" dirty="0"/>
              <a:t> Vol 30 pp. 47-87 Available at: </a:t>
            </a:r>
            <a:r>
              <a:rPr lang="en-GB" sz="1200" dirty="0">
                <a:hlinkClick r:id="rId3"/>
              </a:rPr>
              <a:t>https://asset-pdf.scinapse.io/prod/1977198508/1977198508.pdf</a:t>
            </a:r>
            <a:r>
              <a:rPr lang="en-GB" sz="1200" dirty="0"/>
              <a:t> [Accessed 08/11/2022]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200" dirty="0"/>
              <a:t>AGNEW, R. (2001) ‘Building on the Foundation of General Strain Theory: Specifying the Types of Strain Most Likely to Lead to Crime and Delinquency’, The journal of research in crime and delinquency, 38(4), pp. 319–361. Available at: </a:t>
            </a:r>
            <a:r>
              <a:rPr lang="en-GB" sz="1200" dirty="0">
                <a:hlinkClick r:id="rId4"/>
              </a:rPr>
              <a:t>https://journals-sagepub-com.ezproxy.uwtsd.ac.uk/doi/abs/10.1177/0022427801038004001</a:t>
            </a:r>
            <a:r>
              <a:rPr lang="en-GB" sz="1200" dirty="0"/>
              <a:t> [Accessed 08/11/2022]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200" dirty="0"/>
              <a:t>Asch, S. (1952) </a:t>
            </a:r>
            <a:r>
              <a:rPr lang="en-GB" sz="1200" i="1" dirty="0"/>
              <a:t>Social Psychology </a:t>
            </a:r>
            <a:r>
              <a:rPr lang="en-GB" sz="1200" dirty="0"/>
              <a:t>New York: Prentice-Hall 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200" dirty="0"/>
              <a:t>Blackman S (2005) ‘Youth Subcultural Theory: A Critical Engagement with the Concept, its Origins and Politics, from the Chicago School to Postmodernism, </a:t>
            </a:r>
            <a:r>
              <a:rPr lang="en-GB" sz="1200" i="1" dirty="0"/>
              <a:t>Journal of Youth Studies, </a:t>
            </a:r>
            <a:r>
              <a:rPr lang="en-GB" sz="1200" dirty="0"/>
              <a:t>Vol. 8, No. 1, pp. 1-20. Available at: </a:t>
            </a:r>
            <a:r>
              <a:rPr lang="en-GB" sz="1200" dirty="0">
                <a:hlinkClick r:id="rId5"/>
              </a:rPr>
              <a:t>https://web-p-ebscohost-com.ezproxy.uwtsd.ac.uk/ehost/pdfviewer/pdfviewer?vid=0&amp;sid=f54ae346-3837-491c-8b29-49a1549b7461%40redis</a:t>
            </a:r>
            <a:r>
              <a:rPr lang="en-GB" sz="1200" dirty="0"/>
              <a:t> [Accessed 08/11/2022]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200" dirty="0"/>
              <a:t>Blackman, S. (2013) ‘Subculture Theory: An Historical and Contemporary Assessment of the Concept for Understanding Deviance’ </a:t>
            </a:r>
            <a:r>
              <a:rPr lang="en-GB" sz="1200" i="1" dirty="0"/>
              <a:t>Deviant Behaviour</a:t>
            </a:r>
            <a:r>
              <a:rPr lang="en-GB" sz="1200" dirty="0"/>
              <a:t> Vol. 35 Issue 6 pp. 496-512 DOI: </a:t>
            </a:r>
            <a:r>
              <a:rPr lang="en-GB" sz="1200" dirty="0">
                <a:hlinkClick r:id="rId6"/>
              </a:rPr>
              <a:t>https://doi.org/10.1080/01639625.2013.859049</a:t>
            </a:r>
            <a:r>
              <a:rPr lang="en-GB" sz="1200" dirty="0"/>
              <a:t> [Accessed 08/11/2022]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200" dirty="0" err="1"/>
              <a:t>Byym</a:t>
            </a:r>
            <a:r>
              <a:rPr lang="en-GB" sz="1200" dirty="0"/>
              <a:t>, R. J., and  Lie, J. (2007) </a:t>
            </a:r>
            <a:r>
              <a:rPr lang="en-GB" sz="1200" i="1" dirty="0"/>
              <a:t>Sociology Your Compass for a New World</a:t>
            </a:r>
            <a:r>
              <a:rPr lang="en-GB" sz="1200" dirty="0"/>
              <a:t>. 3rd ed. USA: Thomson Wadsworth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200" dirty="0"/>
              <a:t>Christiansen, B. (2015) ‘Cultural indoctrination: A theoretical framework</a:t>
            </a:r>
            <a:r>
              <a:rPr lang="en-GB" sz="1200" i="1" dirty="0"/>
              <a:t>’</a:t>
            </a:r>
            <a:r>
              <a:rPr lang="en-GB" sz="1200" dirty="0"/>
              <a:t>  in Christiansen &amp;  Koeman (Eds.), </a:t>
            </a:r>
            <a:r>
              <a:rPr lang="en-GB" sz="1200" i="1" dirty="0"/>
              <a:t>Advances in religious and cultural studies </a:t>
            </a:r>
            <a:r>
              <a:rPr lang="en-GB" sz="1200" dirty="0"/>
              <a:t>(ARCS) book series. Nationalism, cultural indoctrination, and economic prosperity in the digital age (p. 279–294). Information Science Reference/</a:t>
            </a:r>
            <a:r>
              <a:rPr lang="en-GB" sz="1200" dirty="0" err="1"/>
              <a:t>IGI</a:t>
            </a:r>
            <a:r>
              <a:rPr lang="en-GB" sz="1200" dirty="0"/>
              <a:t> Global.</a:t>
            </a:r>
            <a:endParaRPr lang="en-GB" sz="1200" i="1" dirty="0"/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200" dirty="0"/>
              <a:t>Clarke, G (1997) ‘Defending Ski-jumpers; A Critique of Theories of Youth Subcultures’, in Ken Gelder and Sarah Thornton (eds), </a:t>
            </a:r>
            <a:r>
              <a:rPr lang="en-GB" sz="1200" i="1" dirty="0"/>
              <a:t>the Subcultures Readers, </a:t>
            </a:r>
            <a:r>
              <a:rPr lang="en-GB" sz="1200" dirty="0"/>
              <a:t>pp. 175-80., London: Routledge.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200" dirty="0"/>
              <a:t>Clarke, J, Hall, S, Jefferson, T &amp; Roberts, B (1976) ‘Subcultures, Cultures, and Class’ in Stuart Hall and Tony Jefferson (eds) </a:t>
            </a:r>
            <a:r>
              <a:rPr lang="en-GB" sz="1200" i="1" dirty="0"/>
              <a:t>Resistance through Rituals, pp. 9-74, </a:t>
            </a:r>
            <a:r>
              <a:rPr lang="en-GB" sz="1200" dirty="0"/>
              <a:t>London: Routledge. Available at: </a:t>
            </a:r>
            <a:r>
              <a:rPr lang="en-GB" sz="1200" dirty="0">
                <a:hlinkClick r:id="rId7"/>
              </a:rPr>
              <a:t>https://ebookcentral.proquest.com/lib/trinity/detail.action?docID=356177&amp;pq-origsite=primo</a:t>
            </a:r>
            <a:r>
              <a:rPr lang="en-GB" sz="1200" dirty="0"/>
              <a:t> [Accessed 08/11/2022]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endParaRPr lang="en-GB" sz="1200" dirty="0"/>
          </a:p>
          <a:p>
            <a:pPr>
              <a:spcBef>
                <a:spcPts val="600"/>
              </a:spcBef>
              <a:spcAft>
                <a:spcPts val="600"/>
              </a:spcAft>
            </a:pPr>
            <a:endParaRPr lang="en-GB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A3642F-8786-4DED-A4CD-48733A687A90}" type="slidenum">
              <a:rPr lang="en-GB" smtClean="0"/>
              <a:pPr/>
              <a:t>49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1776379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778098"/>
          </a:xfrm>
        </p:spPr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914623"/>
            <a:ext cx="8640960" cy="4525963"/>
          </a:xfrm>
        </p:spPr>
        <p:txBody>
          <a:bodyPr>
            <a:no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400" dirty="0"/>
              <a:t>Cohen, A (1955) </a:t>
            </a:r>
            <a:r>
              <a:rPr lang="en-GB" sz="1400" i="1" dirty="0"/>
              <a:t>Delinquent Boys: The Culture of the Gang, </a:t>
            </a:r>
            <a:r>
              <a:rPr lang="en-GB" sz="1400" dirty="0"/>
              <a:t>New York: Free Press.#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400" dirty="0"/>
              <a:t>Crawford, L. A. &amp; Novak, K. B. (2018) </a:t>
            </a:r>
            <a:r>
              <a:rPr lang="en-GB" sz="1400" i="1" dirty="0"/>
              <a:t> Individual and Society: Sociological Social Psychology </a:t>
            </a:r>
            <a:r>
              <a:rPr lang="en-GB" sz="1400" dirty="0"/>
              <a:t>Abingdon: Routledge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400" dirty="0"/>
              <a:t>Davies, F (1992) </a:t>
            </a:r>
            <a:r>
              <a:rPr lang="en-GB" sz="1400" i="1" dirty="0"/>
              <a:t> Fashion, Culture, and Identity, </a:t>
            </a:r>
            <a:r>
              <a:rPr lang="en-GB" sz="1400" dirty="0"/>
              <a:t>Chicago, IL: University of Chicago Press.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400" dirty="0"/>
              <a:t>Dowd, JJ &amp; Dowd, LA (2003) ‘The Centre Holds: From Subcultures to Social Worlds’, </a:t>
            </a:r>
            <a:r>
              <a:rPr lang="en-GB" sz="1400" i="1" dirty="0"/>
              <a:t>Teaching Sociology, </a:t>
            </a:r>
            <a:r>
              <a:rPr lang="en-GB" sz="1400" dirty="0"/>
              <a:t>Vol. 31, No. 1, pp. 20-37. Available at: </a:t>
            </a:r>
            <a:r>
              <a:rPr lang="en-GB" sz="1400" dirty="0">
                <a:hlinkClick r:id="rId3"/>
              </a:rPr>
              <a:t>https://www-jstor-org.ezproxy.uwtsd.ac.uk/stable/3211422?sid=primo#metadata_info_tab_contents</a:t>
            </a:r>
            <a:r>
              <a:rPr lang="en-GB" sz="1400" dirty="0"/>
              <a:t> [Accessed 08/11/2022]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400" dirty="0"/>
              <a:t>Garcia-</a:t>
            </a:r>
            <a:r>
              <a:rPr lang="en-GB" sz="1400" dirty="0" err="1"/>
              <a:t>Bardida</a:t>
            </a:r>
            <a:r>
              <a:rPr lang="en-GB" sz="1400" dirty="0"/>
              <a:t>, .</a:t>
            </a:r>
            <a:r>
              <a:rPr lang="en-GB" sz="1400" i="1" dirty="0"/>
              <a:t> </a:t>
            </a:r>
            <a:r>
              <a:rPr lang="en-GB" sz="1400" dirty="0"/>
              <a:t>R. e</a:t>
            </a:r>
            <a:r>
              <a:rPr lang="en-GB" sz="1400" i="1" dirty="0"/>
              <a:t>t al</a:t>
            </a:r>
            <a:r>
              <a:rPr lang="en-GB" sz="1400" dirty="0"/>
              <a:t> (2011) Consumer Resistance and anti-consumption: Insights from the deviant careers of French Illegal Downloaders </a:t>
            </a:r>
            <a:r>
              <a:rPr lang="en-GB" sz="1400" i="1" dirty="0"/>
              <a:t>European Journal of Marketing</a:t>
            </a:r>
            <a:r>
              <a:rPr lang="en-GB" sz="1400" dirty="0"/>
              <a:t>, Vol. 45 No. 11/12, pp. 1789-1798. </a:t>
            </a:r>
            <a:r>
              <a:rPr lang="en-GB" sz="1400" dirty="0">
                <a:hlinkClick r:id="rId4"/>
              </a:rPr>
              <a:t>https://doi.org/10.1108/03090561111167423</a:t>
            </a:r>
            <a:r>
              <a:rPr lang="en-GB" sz="1400" dirty="0"/>
              <a:t> [Accessed 08/11/2022]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400" dirty="0" err="1"/>
              <a:t>Gelder</a:t>
            </a:r>
            <a:r>
              <a:rPr lang="en-GB" sz="1400" dirty="0"/>
              <a:t>, K (2005) ‘Introduction: The Field of Subcultural Studies’, </a:t>
            </a:r>
            <a:r>
              <a:rPr lang="en-GB" sz="1400" i="1" dirty="0"/>
              <a:t>The Subcultures Reader, </a:t>
            </a:r>
            <a:r>
              <a:rPr lang="en-GB" sz="1400" dirty="0"/>
              <a:t>pp. 1-15.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400" dirty="0"/>
              <a:t>Gordon, M.M. (1947) ‘The Concept of the Sub-Culture and its Application’, </a:t>
            </a:r>
            <a:r>
              <a:rPr lang="en-GB" sz="1400" i="1" dirty="0"/>
              <a:t>Social Forces, </a:t>
            </a:r>
            <a:r>
              <a:rPr lang="en-GB" sz="1400" dirty="0"/>
              <a:t>Vol.26, No.1, pp.40-42. Available at </a:t>
            </a:r>
            <a:r>
              <a:rPr lang="en-GB" sz="1400" dirty="0">
                <a:hlinkClick r:id="rId5"/>
              </a:rPr>
              <a:t>https://www-jstor-org.ezproxy.uwtsd.ac.uk/stable/2572602?sid=primo#metadata_info_tab_contents</a:t>
            </a:r>
            <a:r>
              <a:rPr lang="en-GB" sz="1400" dirty="0"/>
              <a:t> [Accessed 08/11/2022]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400" dirty="0"/>
              <a:t>Kates, S.M. &amp; Belk, R. (2001) ‘The Meanings of Lesbian and Gay Pride Day: Resistance through consumption and resistance to consumption’ </a:t>
            </a:r>
            <a:r>
              <a:rPr lang="en-GB" sz="1400" i="1" dirty="0"/>
              <a:t>Journal of Contemporary Ethnography</a:t>
            </a:r>
            <a:r>
              <a:rPr lang="en-GB" sz="1400" dirty="0"/>
              <a:t> Vol 30 Issue 4 pp. 392-429 </a:t>
            </a:r>
            <a:r>
              <a:rPr lang="en-GB" sz="1400" dirty="0">
                <a:hlinkClick r:id="rId6"/>
              </a:rPr>
              <a:t>https://doi.org/10.1177/089124101030004003</a:t>
            </a:r>
            <a:r>
              <a:rPr lang="en-GB" sz="1400" dirty="0"/>
              <a:t>  [Accessed 08/11/2022]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endParaRPr lang="en-GB" sz="1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A3642F-8786-4DED-A4CD-48733A687A90}" type="slidenum">
              <a:rPr lang="en-GB" smtClean="0"/>
              <a:pPr/>
              <a:t>50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0554505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778098"/>
          </a:xfrm>
        </p:spPr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166018"/>
            <a:ext cx="8229600" cy="4525963"/>
          </a:xfrm>
        </p:spPr>
        <p:txBody>
          <a:bodyPr>
            <a:normAutofit lnSpcReduction="10000"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600" dirty="0" err="1"/>
              <a:t>McRobbie</a:t>
            </a:r>
            <a:r>
              <a:rPr lang="en-GB" sz="1600" dirty="0"/>
              <a:t>, A. (1994) </a:t>
            </a:r>
            <a:r>
              <a:rPr lang="en-GB" sz="1600" i="1" dirty="0"/>
              <a:t>Post-modernism and Popular Culture</a:t>
            </a:r>
            <a:r>
              <a:rPr lang="en-GB" sz="1600" dirty="0"/>
              <a:t> London: Routledge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600" dirty="0"/>
              <a:t>Merton, R. K. (1957) </a:t>
            </a:r>
            <a:r>
              <a:rPr lang="en-GB" sz="1600" i="1" dirty="0"/>
              <a:t>Social Theory and Social Structure</a:t>
            </a:r>
            <a:r>
              <a:rPr lang="en-GB" sz="1600" dirty="0"/>
              <a:t> New York: Free Press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600" dirty="0"/>
              <a:t>Nasir K.M. (2016) ‘Youth Resistance through Cultural Consumption’. In: </a:t>
            </a:r>
            <a:r>
              <a:rPr lang="en-GB" sz="1600" i="1" dirty="0"/>
              <a:t>Globalized Muslim Youth in the Asia Pacific. The Modern Muslim World</a:t>
            </a:r>
            <a:r>
              <a:rPr lang="en-GB" sz="1600" dirty="0"/>
              <a:t>. Palgrave Macmillan, New York. </a:t>
            </a:r>
            <a:r>
              <a:rPr lang="en-GB" sz="1600" dirty="0">
                <a:hlinkClick r:id="rId3"/>
              </a:rPr>
              <a:t>https://doi.org/10.1057/9781137542649_6</a:t>
            </a:r>
            <a:r>
              <a:rPr lang="en-GB" sz="1600" dirty="0"/>
              <a:t> [Accessed 08/11/2022]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600" dirty="0"/>
              <a:t>Ogburn, W.F. (1937) ‘Culture and Sociology’, Social forces, 16(1), pp. 161–161. Available at: </a:t>
            </a:r>
            <a:r>
              <a:rPr lang="en-GB" sz="1600" dirty="0">
                <a:hlinkClick r:id="rId4"/>
              </a:rPr>
              <a:t>https://www-jstor-org.ezproxy.uwtsd.ac.uk/stable/2570519?sid=primo&amp;origin=crossref#metadata_info_tab_contents</a:t>
            </a:r>
            <a:r>
              <a:rPr lang="en-GB" sz="1600" dirty="0"/>
              <a:t> [Accessed 08/11/2022] 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600" dirty="0"/>
              <a:t>Pryor, C., </a:t>
            </a:r>
            <a:r>
              <a:rPr lang="en-GB" sz="1600" dirty="0" err="1"/>
              <a:t>Perfors</a:t>
            </a:r>
            <a:r>
              <a:rPr lang="en-GB" sz="1600" dirty="0"/>
              <a:t>, A. &amp; Howe, P. D. L. (2019) ‘Conformity to the descriptive norms of people with opposing political or social beliefs’. </a:t>
            </a:r>
            <a:r>
              <a:rPr lang="en-GB" sz="1600" i="1" dirty="0" err="1"/>
              <a:t>PLoS</a:t>
            </a:r>
            <a:r>
              <a:rPr lang="en-GB" sz="1600" i="1" dirty="0"/>
              <a:t> ONE Vol.</a:t>
            </a:r>
            <a:r>
              <a:rPr lang="en-GB" sz="1600" dirty="0"/>
              <a:t>14 Issue (7) </a:t>
            </a:r>
            <a:r>
              <a:rPr lang="en-GB" sz="1600" dirty="0">
                <a:hlinkClick r:id="rId5"/>
              </a:rPr>
              <a:t>https://doi.org/10.1371/journal.pone.0219464</a:t>
            </a:r>
            <a:r>
              <a:rPr lang="en-GB" sz="1600" dirty="0"/>
              <a:t> [Accessed 08/11/2022]]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600" dirty="0"/>
              <a:t>Scott, J. (2014) A dictionary of sociology. Fourth edition / edited by John Scott. Oxford: Oxford University Press. Available at: </a:t>
            </a:r>
            <a:r>
              <a:rPr lang="en-GB" sz="1600" dirty="0">
                <a:hlinkClick r:id="rId6"/>
              </a:rPr>
              <a:t>https://www.oxfordreference.com/view/10.1093/acref/9780199683581.001.0001/acref-9780199683581</a:t>
            </a:r>
            <a:r>
              <a:rPr lang="en-GB" sz="1600" dirty="0"/>
              <a:t> [Accessed 08/11/2022]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A3642F-8786-4DED-A4CD-48733A687A90}" type="slidenum">
              <a:rPr lang="en-GB" smtClean="0"/>
              <a:pPr/>
              <a:t>51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9609606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778098"/>
          </a:xfrm>
        </p:spPr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166018"/>
            <a:ext cx="8229600" cy="4525963"/>
          </a:xfrm>
        </p:spPr>
        <p:txBody>
          <a:bodyPr>
            <a:normAutofit fontScale="92500" lnSpcReduction="20000"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600" dirty="0" err="1"/>
              <a:t>Slingo</a:t>
            </a:r>
            <a:r>
              <a:rPr lang="en-GB" sz="1600" dirty="0"/>
              <a:t>, J. (2019) </a:t>
            </a:r>
            <a:r>
              <a:rPr lang="en-GB" sz="1600" i="1" dirty="0"/>
              <a:t>White collar crime prosecutions reach five-year low – despite rise in fraud reports </a:t>
            </a:r>
            <a:r>
              <a:rPr lang="en-GB" sz="1600" dirty="0"/>
              <a:t>Law Society Gazette Available at: </a:t>
            </a:r>
            <a:r>
              <a:rPr lang="en-GB" sz="1600" dirty="0">
                <a:hlinkClick r:id="rId3"/>
              </a:rPr>
              <a:t>https://www.lawgazette.co.uk/news/white-collar-crime-prosecutions-reach-five-year-low-despite-rise-in-fraud-reports/5102436.article</a:t>
            </a:r>
            <a:r>
              <a:rPr lang="en-GB" sz="1600" dirty="0"/>
              <a:t> [Accessed 08/11/2022] 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600" dirty="0"/>
              <a:t>Thornton, S. (1995). </a:t>
            </a:r>
            <a:r>
              <a:rPr lang="en-GB" sz="1600" i="1" dirty="0"/>
              <a:t>Club Cultures: Music, Media, and Subcultural Capital</a:t>
            </a:r>
            <a:r>
              <a:rPr lang="en-GB" sz="1600" dirty="0"/>
              <a:t>. Oxford: Blackwell.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600" dirty="0"/>
              <a:t>Tylor, E.B. (1871) </a:t>
            </a:r>
            <a:r>
              <a:rPr lang="en-GB" sz="1600" i="1" dirty="0"/>
              <a:t>Primitive Culture: Researches Into the Development of Mythology, Philosophy, Religion, Art, and Custom </a:t>
            </a:r>
            <a:r>
              <a:rPr lang="en-GB" sz="1600" dirty="0"/>
              <a:t>London Available at </a:t>
            </a:r>
            <a:r>
              <a:rPr lang="en-GB" sz="1600" dirty="0">
                <a:hlinkClick r:id="rId4"/>
              </a:rPr>
              <a:t>https://books.google.co.uk/books/about/Primitive_Culture.html?id=AucLAAAAIAAJ&amp;redir_esc=y</a:t>
            </a:r>
            <a:r>
              <a:rPr lang="en-GB" sz="1600" dirty="0"/>
              <a:t> [Accessed 08/11/2022] 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600" dirty="0"/>
              <a:t>Webber, C. (2007) ‘Revaluating relative deprivation theory’ in </a:t>
            </a:r>
            <a:r>
              <a:rPr lang="en-GB" sz="1600" i="1" dirty="0"/>
              <a:t>Theoretical Criminology </a:t>
            </a:r>
            <a:r>
              <a:rPr lang="en-GB" sz="1600" dirty="0"/>
              <a:t>Vol. 11 Issue. 1 </a:t>
            </a:r>
            <a:r>
              <a:rPr lang="en-GB" sz="1600" dirty="0">
                <a:hlinkClick r:id="rId5"/>
              </a:rPr>
              <a:t>https://journals-sagepub-com.ezproxy.uwtsd.ac.uk/doi/abs/10.1177/1362480607072737</a:t>
            </a:r>
            <a:r>
              <a:rPr lang="en-GB" sz="1600" dirty="0"/>
              <a:t> [Accessed 08/11/2022] 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600" dirty="0"/>
              <a:t>Whiten, A. &amp; van der Wall, E. (2016) ‘Identifying and dissecting conformity in animals in the wild: further analysis of primate data’ in </a:t>
            </a:r>
            <a:r>
              <a:rPr lang="en-GB" sz="1600" i="1" dirty="0"/>
              <a:t>Animal Behaviour</a:t>
            </a:r>
            <a:r>
              <a:rPr lang="en-GB" sz="1600" dirty="0"/>
              <a:t> Vol. 122 DOI: 10.1016/j.anbehav.2016.04.002 [Accessed 08/11/2022] 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600" dirty="0"/>
              <a:t>Williams, J. P. (2011) </a:t>
            </a:r>
            <a:r>
              <a:rPr lang="en-GB" sz="1600" i="1" dirty="0"/>
              <a:t>Subcultural Theory: Traditions and Concepts</a:t>
            </a:r>
            <a:r>
              <a:rPr lang="en-GB" sz="1600" dirty="0"/>
              <a:t> Cambridge: Polity Press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600" dirty="0"/>
              <a:t>Woodward, S. (2015) </a:t>
            </a:r>
            <a:r>
              <a:rPr lang="en-GB" sz="1600" i="1" dirty="0"/>
              <a:t>Material Culture</a:t>
            </a:r>
            <a:r>
              <a:rPr lang="en-GB" sz="1600" dirty="0"/>
              <a:t> Oxford Bibliographies Available at: </a:t>
            </a:r>
            <a:r>
              <a:rPr lang="en-GB" sz="1600" dirty="0">
                <a:hlinkClick r:id="rId6"/>
              </a:rPr>
              <a:t>https://www.oxfordbibliographies.com/view/document/obo-9780199756384/obo-9780199756384-0203.xml</a:t>
            </a:r>
            <a:r>
              <a:rPr lang="en-GB" sz="1600" dirty="0"/>
              <a:t> [Accessed 08/11/2022]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A3642F-8786-4DED-A4CD-48733A687A90}" type="slidenum">
              <a:rPr lang="en-GB" smtClean="0"/>
              <a:pPr/>
              <a:t>52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0282892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778098"/>
          </a:xfrm>
        </p:spPr>
        <p:txBody>
          <a:bodyPr/>
          <a:lstStyle/>
          <a:p>
            <a:r>
              <a:rPr lang="en-GB" dirty="0"/>
              <a:t>Video Reference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166019"/>
            <a:ext cx="8229600" cy="894830"/>
          </a:xfrm>
        </p:spPr>
        <p:txBody>
          <a:bodyPr>
            <a:norm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600" dirty="0"/>
              <a:t>Video 1: van der Waal (2013) </a:t>
            </a:r>
            <a:r>
              <a:rPr lang="en-GB" sz="1600" i="1" dirty="0"/>
              <a:t>Monkey see, monkey do</a:t>
            </a:r>
            <a:r>
              <a:rPr lang="en-GB" sz="1600" dirty="0"/>
              <a:t> Nature Available at: </a:t>
            </a:r>
            <a:r>
              <a:rPr lang="en-GB" sz="1600" dirty="0">
                <a:hlinkClick r:id="rId3"/>
              </a:rPr>
              <a:t>https://www.nature.com/news/humans-are-not-the-only-copycats-1.12873</a:t>
            </a:r>
            <a:r>
              <a:rPr lang="en-GB" sz="1600" dirty="0"/>
              <a:t> [Accessed 08/11/2022]</a:t>
            </a:r>
            <a:endParaRPr lang="en-GB" sz="1600" i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A3642F-8786-4DED-A4CD-48733A687A90}" type="slidenum">
              <a:rPr lang="en-GB" smtClean="0"/>
              <a:pPr/>
              <a:t>53</a:t>
            </a:fld>
            <a:endParaRPr lang="en-GB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3E72ED08-B78F-4258-8CE4-63B543D70AEA}"/>
              </a:ext>
            </a:extLst>
          </p:cNvPr>
          <p:cNvSpPr txBox="1">
            <a:spLocks/>
          </p:cNvSpPr>
          <p:nvPr/>
        </p:nvSpPr>
        <p:spPr>
          <a:xfrm>
            <a:off x="323528" y="2167543"/>
            <a:ext cx="8229600" cy="89483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600" dirty="0"/>
              <a:t>Video 2: </a:t>
            </a:r>
            <a:r>
              <a:rPr lang="en-GB" sz="1600" dirty="0" err="1"/>
              <a:t>pumpitoutdotcom</a:t>
            </a:r>
            <a:r>
              <a:rPr lang="en-GB" sz="1600" dirty="0"/>
              <a:t> (2011) </a:t>
            </a:r>
            <a:r>
              <a:rPr lang="en-GB" sz="1600" i="1" dirty="0"/>
              <a:t>Asch Conformity Experiment </a:t>
            </a:r>
            <a:r>
              <a:rPr lang="en-GB" sz="1600" dirty="0">
                <a:hlinkClick r:id="rId4"/>
              </a:rPr>
              <a:t>https://www.youtube.com/watch?v=FnT2FcuZaYI</a:t>
            </a:r>
            <a:r>
              <a:rPr lang="en-GB" sz="1600" dirty="0"/>
              <a:t> [Accessed 08/11/2022]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879F1CCC-FA32-42E1-82FC-B585385A9A70}"/>
              </a:ext>
            </a:extLst>
          </p:cNvPr>
          <p:cNvSpPr txBox="1">
            <a:spLocks/>
          </p:cNvSpPr>
          <p:nvPr/>
        </p:nvSpPr>
        <p:spPr>
          <a:xfrm>
            <a:off x="353798" y="3053847"/>
            <a:ext cx="8229600" cy="89483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600" dirty="0"/>
              <a:t>Video 3: Professor Ross (2017) </a:t>
            </a:r>
            <a:r>
              <a:rPr lang="en-GB" sz="1600" i="1" dirty="0"/>
              <a:t>Brain Games - Conformity (Standing Ovations)</a:t>
            </a:r>
            <a:r>
              <a:rPr lang="en-GB" sz="1600" dirty="0"/>
              <a:t> </a:t>
            </a:r>
            <a:r>
              <a:rPr lang="en-GB" sz="1600" dirty="0">
                <a:hlinkClick r:id="rId5"/>
              </a:rPr>
              <a:t>https://www.youtube.com/watch?v=ft7mwyiPyIo</a:t>
            </a:r>
            <a:r>
              <a:rPr lang="en-GB" sz="1600" dirty="0"/>
              <a:t> [Accessed 08/11/2022]</a:t>
            </a:r>
            <a:endParaRPr lang="en-GB" sz="1600" i="1" dirty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0ADD76FD-97D9-49C8-B944-676F8BB4D9C9}"/>
              </a:ext>
            </a:extLst>
          </p:cNvPr>
          <p:cNvSpPr txBox="1">
            <a:spLocks/>
          </p:cNvSpPr>
          <p:nvPr/>
        </p:nvSpPr>
        <p:spPr>
          <a:xfrm>
            <a:off x="323528" y="3948677"/>
            <a:ext cx="8229600" cy="89483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600" dirty="0"/>
              <a:t>Video 4: BBC Earth Lab (2016) </a:t>
            </a:r>
            <a:r>
              <a:rPr lang="en-GB" sz="1600" i="1" dirty="0"/>
              <a:t>Are You A Conformist Or A Rebel?</a:t>
            </a:r>
            <a:r>
              <a:rPr lang="en-GB" sz="1600" dirty="0"/>
              <a:t> Available at: </a:t>
            </a:r>
            <a:r>
              <a:rPr lang="en-GB" sz="1600" dirty="0">
                <a:hlinkClick r:id="rId6"/>
              </a:rPr>
              <a:t>https://www.youtube.com/watch?v=cy91flKKguU</a:t>
            </a:r>
            <a:r>
              <a:rPr lang="en-GB" sz="1600" dirty="0"/>
              <a:t> [Accessed 08/11/2022]</a:t>
            </a:r>
          </a:p>
        </p:txBody>
      </p:sp>
    </p:spTree>
    <p:extLst>
      <p:ext uri="{BB962C8B-B14F-4D97-AF65-F5344CB8AC3E}">
        <p14:creationId xmlns:p14="http://schemas.microsoft.com/office/powerpoint/2010/main" val="722718811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blue background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 (lectures)</Template>
  <TotalTime>3067</TotalTime>
  <Words>4311</Words>
  <Application>Microsoft Office PowerPoint</Application>
  <PresentationFormat>On-screen Show (4:3)</PresentationFormat>
  <Paragraphs>352</Paragraphs>
  <Slides>53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53</vt:i4>
      </vt:variant>
    </vt:vector>
  </HeadingPairs>
  <TitlesOfParts>
    <vt:vector size="56" baseType="lpstr">
      <vt:lpstr>Calibri</vt:lpstr>
      <vt:lpstr>Arial</vt:lpstr>
      <vt:lpstr>UWTSD blue background</vt:lpstr>
      <vt:lpstr>PowerPoint Presentation</vt:lpstr>
      <vt:lpstr>PowerPoint Presentation</vt:lpstr>
      <vt:lpstr>Subculture as a Continuum</vt:lpstr>
      <vt:lpstr>Resistance or Assimilation Deviance or Conformity</vt:lpstr>
      <vt:lpstr>Conformity</vt:lpstr>
      <vt:lpstr>Conformity</vt:lpstr>
      <vt:lpstr>Conformity</vt:lpstr>
      <vt:lpstr>Conformity</vt:lpstr>
      <vt:lpstr>So why do people conform?</vt:lpstr>
      <vt:lpstr>So why do people conform?</vt:lpstr>
      <vt:lpstr>So why do people conform?</vt:lpstr>
      <vt:lpstr>Conformity</vt:lpstr>
      <vt:lpstr>PowerPoint Presentation</vt:lpstr>
      <vt:lpstr>PowerPoint Presentation</vt:lpstr>
      <vt:lpstr>PowerPoint Presentation</vt:lpstr>
      <vt:lpstr>PowerPoint Presentation</vt:lpstr>
      <vt:lpstr>Merton’s Strain Theory</vt:lpstr>
      <vt:lpstr>Merton’s Strain Theory</vt:lpstr>
      <vt:lpstr>Merton’s Strain Theory</vt:lpstr>
      <vt:lpstr>Merton’s Strain Theory</vt:lpstr>
      <vt:lpstr>Merton’s Strain Theory</vt:lpstr>
      <vt:lpstr>Merton’s Strain Theory</vt:lpstr>
      <vt:lpstr>Merton’s Strain Theory</vt:lpstr>
      <vt:lpstr>PowerPoint Presentation</vt:lpstr>
      <vt:lpstr>PowerPoint Presentation</vt:lpstr>
      <vt:lpstr>Criticisms of Merton</vt:lpstr>
      <vt:lpstr>The Criticisms Answered?</vt:lpstr>
      <vt:lpstr>The Criticisms Answered?</vt:lpstr>
      <vt:lpstr>Sub-cultural social capital - Examples</vt:lpstr>
      <vt:lpstr>The Criticisms Answered?</vt:lpstr>
      <vt:lpstr>The Criticisms Answered?</vt:lpstr>
      <vt:lpstr>PowerPoint Presentation</vt:lpstr>
      <vt:lpstr>Deviance</vt:lpstr>
      <vt:lpstr>Deviance</vt:lpstr>
      <vt:lpstr>Deviance</vt:lpstr>
      <vt:lpstr>PowerPoint Presentation</vt:lpstr>
      <vt:lpstr>Dimensions of Resistance</vt:lpstr>
      <vt:lpstr>Passive Subcultural Resistance</vt:lpstr>
      <vt:lpstr>Passive Subcultural Resistance</vt:lpstr>
      <vt:lpstr>Active Subcultural Resistance</vt:lpstr>
      <vt:lpstr>Micro . . . Macro</vt:lpstr>
      <vt:lpstr>Overt . . . Covert</vt:lpstr>
      <vt:lpstr>Overt Subcultural Resistance</vt:lpstr>
      <vt:lpstr>Overt Subcultural Resistance</vt:lpstr>
      <vt:lpstr>Overt resistance</vt:lpstr>
      <vt:lpstr>Covert Subcultural Resistance</vt:lpstr>
      <vt:lpstr>Covert resistance</vt:lpstr>
      <vt:lpstr>Classifying deviance and resistance</vt:lpstr>
      <vt:lpstr>Reference List</vt:lpstr>
      <vt:lpstr>Reference List</vt:lpstr>
      <vt:lpstr>Reference List</vt:lpstr>
      <vt:lpstr>Reference List</vt:lpstr>
      <vt:lpstr>Video 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Ken Dicks</dc:creator>
  <cp:lastModifiedBy>Ken Dicks</cp:lastModifiedBy>
  <cp:revision>221</cp:revision>
  <dcterms:created xsi:type="dcterms:W3CDTF">2018-09-30T11:39:06Z</dcterms:created>
  <dcterms:modified xsi:type="dcterms:W3CDTF">2022-11-08T18:45:07Z</dcterms:modified>
</cp:coreProperties>
</file>