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33211B-ED9B-4714-BBA9-1A4F7F36D6E6}" v="53" dt="2026-03-04T11:53:04.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241" autoAdjust="0"/>
    <p:restoredTop sz="94595"/>
  </p:normalViewPr>
  <p:slideViewPr>
    <p:cSldViewPr snapToGrid="0">
      <p:cViewPr varScale="1">
        <p:scale>
          <a:sx n="100" d="100"/>
          <a:sy n="100" d="100"/>
        </p:scale>
        <p:origin x="16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FED329-9736-48BF-B49A-3CA70C7687D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A71A242-863D-4BC0-A83D-D03C6295273C}">
      <dgm:prSet phldrT="[Text]"/>
      <dgm:spPr/>
      <dgm:t>
        <a:bodyPr/>
        <a:lstStyle/>
        <a:p>
          <a:pPr>
            <a:buNone/>
          </a:pPr>
          <a:r>
            <a:rPr lang="en-GB" dirty="0">
              <a:latin typeface="Arial" panose="020B0604020202020204" pitchFamily="34" charset="0"/>
              <a:cs typeface="Arial" panose="020B0604020202020204" pitchFamily="34" charset="0"/>
            </a:rPr>
            <a:t>Communication is the foundation of all health and social care</a:t>
          </a:r>
        </a:p>
      </dgm:t>
    </dgm:pt>
    <dgm:pt modelId="{E87ABC3E-ABBE-4949-B619-1FBCF63B974D}" type="parTrans" cxnId="{DF5004F3-051D-4F7B-9E8C-93D87BDD967D}">
      <dgm:prSet/>
      <dgm:spPr/>
      <dgm:t>
        <a:bodyPr/>
        <a:lstStyle/>
        <a:p>
          <a:endParaRPr lang="en-GB"/>
        </a:p>
      </dgm:t>
    </dgm:pt>
    <dgm:pt modelId="{0AA0DA0D-9751-4224-AD9D-1F107427F96F}" type="sibTrans" cxnId="{DF5004F3-051D-4F7B-9E8C-93D87BDD967D}">
      <dgm:prSet/>
      <dgm:spPr/>
      <dgm:t>
        <a:bodyPr/>
        <a:lstStyle/>
        <a:p>
          <a:endParaRPr lang="en-GB"/>
        </a:p>
      </dgm:t>
    </dgm:pt>
    <dgm:pt modelId="{8A7AC75C-6043-4E4B-B1FE-DB7EFF98F391}">
      <dgm:prSet phldrT="[Text]"/>
      <dgm:spPr/>
      <dgm:t>
        <a:bodyPr/>
        <a:lstStyle/>
        <a:p>
          <a:pPr>
            <a:buNone/>
          </a:pPr>
          <a:r>
            <a:rPr lang="en-GB" dirty="0">
              <a:latin typeface="Arial" panose="020B0604020202020204" pitchFamily="34" charset="0"/>
              <a:cs typeface="Arial" panose="020B0604020202020204" pitchFamily="34" charset="0"/>
            </a:rPr>
            <a:t>It is more than just speech; it involves active listening, body language, and empathy.</a:t>
          </a:r>
        </a:p>
      </dgm:t>
    </dgm:pt>
    <dgm:pt modelId="{DA085261-A867-4AA1-94A3-8B87E4996B8B}" type="parTrans" cxnId="{2FDF9B64-D4CA-40A3-BA83-B642498A6FC6}">
      <dgm:prSet/>
      <dgm:spPr/>
      <dgm:t>
        <a:bodyPr/>
        <a:lstStyle/>
        <a:p>
          <a:endParaRPr lang="en-GB"/>
        </a:p>
      </dgm:t>
    </dgm:pt>
    <dgm:pt modelId="{C79E2711-DC92-4229-81CC-6E151814964B}" type="sibTrans" cxnId="{2FDF9B64-D4CA-40A3-BA83-B642498A6FC6}">
      <dgm:prSet/>
      <dgm:spPr/>
      <dgm:t>
        <a:bodyPr/>
        <a:lstStyle/>
        <a:p>
          <a:endParaRPr lang="en-GB"/>
        </a:p>
      </dgm:t>
    </dgm:pt>
    <dgm:pt modelId="{E980C4A9-17E5-4FB6-9A54-A639C7664CB3}">
      <dgm:prSet phldrT="[Text]"/>
      <dgm:spPr/>
      <dgm:t>
        <a:bodyPr/>
        <a:lstStyle/>
        <a:p>
          <a:pPr>
            <a:buNone/>
          </a:pPr>
          <a:r>
            <a:rPr lang="en-GB" b="1" dirty="0">
              <a:latin typeface="Arial" panose="020B0604020202020204" pitchFamily="34" charset="0"/>
              <a:cs typeface="Arial" panose="020B0604020202020204" pitchFamily="34" charset="0"/>
            </a:rPr>
            <a:t>Person-Centred Care:</a:t>
          </a:r>
          <a:r>
            <a:rPr lang="en-GB" dirty="0">
              <a:latin typeface="Arial" panose="020B0604020202020204" pitchFamily="34" charset="0"/>
              <a:cs typeface="Arial" panose="020B0604020202020204" pitchFamily="34" charset="0"/>
            </a:rPr>
            <a:t> Communication is the vehicle for delivering care that respects individual needs and preferences</a:t>
          </a:r>
        </a:p>
      </dgm:t>
    </dgm:pt>
    <dgm:pt modelId="{2A801270-5D0E-4E34-A6ED-015988762C0D}" type="parTrans" cxnId="{6819EF75-F222-4989-B244-990F3D071A47}">
      <dgm:prSet/>
      <dgm:spPr/>
      <dgm:t>
        <a:bodyPr/>
        <a:lstStyle/>
        <a:p>
          <a:endParaRPr lang="en-GB"/>
        </a:p>
      </dgm:t>
    </dgm:pt>
    <dgm:pt modelId="{8638E6D5-DA9F-4190-B383-4FCD36326C13}" type="sibTrans" cxnId="{6819EF75-F222-4989-B244-990F3D071A47}">
      <dgm:prSet/>
      <dgm:spPr/>
      <dgm:t>
        <a:bodyPr/>
        <a:lstStyle/>
        <a:p>
          <a:endParaRPr lang="en-GB"/>
        </a:p>
      </dgm:t>
    </dgm:pt>
    <dgm:pt modelId="{56168DEF-B023-4C23-953F-16C5BF547319}">
      <dgm:prSet/>
      <dgm:spPr/>
      <dgm:t>
        <a:bodyPr/>
        <a:lstStyle/>
        <a:p>
          <a:pPr>
            <a:buNone/>
          </a:pPr>
          <a:r>
            <a:rPr lang="en-GB" b="1" dirty="0">
              <a:latin typeface="Arial" panose="020B0604020202020204" pitchFamily="34" charset="0"/>
              <a:cs typeface="Arial" panose="020B0604020202020204" pitchFamily="34" charset="0"/>
            </a:rPr>
            <a:t>Impact:</a:t>
          </a:r>
          <a:r>
            <a:rPr lang="en-GB" dirty="0">
              <a:latin typeface="Arial" panose="020B0604020202020204" pitchFamily="34" charset="0"/>
              <a:cs typeface="Arial" panose="020B0604020202020204" pitchFamily="34" charset="0"/>
            </a:rPr>
            <a:t> Research shows that effective communication reduces medical errors and improves service user outcomes (Moss, 2020).</a:t>
          </a:r>
        </a:p>
      </dgm:t>
    </dgm:pt>
    <dgm:pt modelId="{1F10B0DE-B104-4A98-BBCA-252DCCD8291E}" type="parTrans" cxnId="{D9A3203D-EB6A-4731-9DFA-950B1DB4D77C}">
      <dgm:prSet/>
      <dgm:spPr/>
      <dgm:t>
        <a:bodyPr/>
        <a:lstStyle/>
        <a:p>
          <a:endParaRPr lang="en-GB"/>
        </a:p>
      </dgm:t>
    </dgm:pt>
    <dgm:pt modelId="{F0BE0E50-F809-4FBA-8E06-F9C933F745D3}" type="sibTrans" cxnId="{D9A3203D-EB6A-4731-9DFA-950B1DB4D77C}">
      <dgm:prSet/>
      <dgm:spPr/>
      <dgm:t>
        <a:bodyPr/>
        <a:lstStyle/>
        <a:p>
          <a:endParaRPr lang="en-GB"/>
        </a:p>
      </dgm:t>
    </dgm:pt>
    <dgm:pt modelId="{99EB6968-ABA4-46B5-BED0-29938E68BA40}" type="pres">
      <dgm:prSet presAssocID="{65FED329-9736-48BF-B49A-3CA70C7687D0}" presName="outerComposite" presStyleCnt="0">
        <dgm:presLayoutVars>
          <dgm:chMax val="5"/>
          <dgm:dir/>
          <dgm:resizeHandles val="exact"/>
        </dgm:presLayoutVars>
      </dgm:prSet>
      <dgm:spPr/>
    </dgm:pt>
    <dgm:pt modelId="{F131F951-70AD-448C-9D00-BD47D4187D13}" type="pres">
      <dgm:prSet presAssocID="{65FED329-9736-48BF-B49A-3CA70C7687D0}" presName="dummyMaxCanvas" presStyleCnt="0">
        <dgm:presLayoutVars/>
      </dgm:prSet>
      <dgm:spPr/>
    </dgm:pt>
    <dgm:pt modelId="{7F9FEE8B-3813-40DE-B35E-6BD61CAE45B4}" type="pres">
      <dgm:prSet presAssocID="{65FED329-9736-48BF-B49A-3CA70C7687D0}" presName="FourNodes_1" presStyleLbl="node1" presStyleIdx="0" presStyleCnt="4">
        <dgm:presLayoutVars>
          <dgm:bulletEnabled val="1"/>
        </dgm:presLayoutVars>
      </dgm:prSet>
      <dgm:spPr/>
    </dgm:pt>
    <dgm:pt modelId="{1FE3C65F-B5F7-45EA-867A-C9AB68F0037E}" type="pres">
      <dgm:prSet presAssocID="{65FED329-9736-48BF-B49A-3CA70C7687D0}" presName="FourNodes_2" presStyleLbl="node1" presStyleIdx="1" presStyleCnt="4">
        <dgm:presLayoutVars>
          <dgm:bulletEnabled val="1"/>
        </dgm:presLayoutVars>
      </dgm:prSet>
      <dgm:spPr/>
    </dgm:pt>
    <dgm:pt modelId="{A85FBBE3-EAE4-42E4-B460-DED427F1DC01}" type="pres">
      <dgm:prSet presAssocID="{65FED329-9736-48BF-B49A-3CA70C7687D0}" presName="FourNodes_3" presStyleLbl="node1" presStyleIdx="2" presStyleCnt="4">
        <dgm:presLayoutVars>
          <dgm:bulletEnabled val="1"/>
        </dgm:presLayoutVars>
      </dgm:prSet>
      <dgm:spPr/>
    </dgm:pt>
    <dgm:pt modelId="{7DB38798-8DDA-4AAA-8D20-8616A2B455A9}" type="pres">
      <dgm:prSet presAssocID="{65FED329-9736-48BF-B49A-3CA70C7687D0}" presName="FourNodes_4" presStyleLbl="node1" presStyleIdx="3" presStyleCnt="4">
        <dgm:presLayoutVars>
          <dgm:bulletEnabled val="1"/>
        </dgm:presLayoutVars>
      </dgm:prSet>
      <dgm:spPr/>
    </dgm:pt>
    <dgm:pt modelId="{E0AC81D8-F110-4434-8C54-FAC92CD52222}" type="pres">
      <dgm:prSet presAssocID="{65FED329-9736-48BF-B49A-3CA70C7687D0}" presName="FourConn_1-2" presStyleLbl="fgAccFollowNode1" presStyleIdx="0" presStyleCnt="3">
        <dgm:presLayoutVars>
          <dgm:bulletEnabled val="1"/>
        </dgm:presLayoutVars>
      </dgm:prSet>
      <dgm:spPr/>
    </dgm:pt>
    <dgm:pt modelId="{9A8E00A9-8FE0-473B-8217-9FF55A0B704F}" type="pres">
      <dgm:prSet presAssocID="{65FED329-9736-48BF-B49A-3CA70C7687D0}" presName="FourConn_2-3" presStyleLbl="fgAccFollowNode1" presStyleIdx="1" presStyleCnt="3">
        <dgm:presLayoutVars>
          <dgm:bulletEnabled val="1"/>
        </dgm:presLayoutVars>
      </dgm:prSet>
      <dgm:spPr/>
    </dgm:pt>
    <dgm:pt modelId="{C920C520-E001-4755-BAC9-CA1EAF782126}" type="pres">
      <dgm:prSet presAssocID="{65FED329-9736-48BF-B49A-3CA70C7687D0}" presName="FourConn_3-4" presStyleLbl="fgAccFollowNode1" presStyleIdx="2" presStyleCnt="3">
        <dgm:presLayoutVars>
          <dgm:bulletEnabled val="1"/>
        </dgm:presLayoutVars>
      </dgm:prSet>
      <dgm:spPr/>
    </dgm:pt>
    <dgm:pt modelId="{4304D50D-B5F6-4E3E-BBF4-938889356F2E}" type="pres">
      <dgm:prSet presAssocID="{65FED329-9736-48BF-B49A-3CA70C7687D0}" presName="FourNodes_1_text" presStyleLbl="node1" presStyleIdx="3" presStyleCnt="4">
        <dgm:presLayoutVars>
          <dgm:bulletEnabled val="1"/>
        </dgm:presLayoutVars>
      </dgm:prSet>
      <dgm:spPr/>
    </dgm:pt>
    <dgm:pt modelId="{58E7B84A-5698-443B-8F7E-62D0F3712EB7}" type="pres">
      <dgm:prSet presAssocID="{65FED329-9736-48BF-B49A-3CA70C7687D0}" presName="FourNodes_2_text" presStyleLbl="node1" presStyleIdx="3" presStyleCnt="4">
        <dgm:presLayoutVars>
          <dgm:bulletEnabled val="1"/>
        </dgm:presLayoutVars>
      </dgm:prSet>
      <dgm:spPr/>
    </dgm:pt>
    <dgm:pt modelId="{8E37FF7A-FB46-426C-AF12-67B2A4CCCD7E}" type="pres">
      <dgm:prSet presAssocID="{65FED329-9736-48BF-B49A-3CA70C7687D0}" presName="FourNodes_3_text" presStyleLbl="node1" presStyleIdx="3" presStyleCnt="4">
        <dgm:presLayoutVars>
          <dgm:bulletEnabled val="1"/>
        </dgm:presLayoutVars>
      </dgm:prSet>
      <dgm:spPr/>
    </dgm:pt>
    <dgm:pt modelId="{CCCD6854-8020-419A-86E6-8EB336EF6A81}" type="pres">
      <dgm:prSet presAssocID="{65FED329-9736-48BF-B49A-3CA70C7687D0}" presName="FourNodes_4_text" presStyleLbl="node1" presStyleIdx="3" presStyleCnt="4">
        <dgm:presLayoutVars>
          <dgm:bulletEnabled val="1"/>
        </dgm:presLayoutVars>
      </dgm:prSet>
      <dgm:spPr/>
    </dgm:pt>
  </dgm:ptLst>
  <dgm:cxnLst>
    <dgm:cxn modelId="{2FDF980D-7CC1-467E-83C6-9D4CD7C3DA14}" type="presOf" srcId="{E980C4A9-17E5-4FB6-9A54-A639C7664CB3}" destId="{8E37FF7A-FB46-426C-AF12-67B2A4CCCD7E}" srcOrd="1" destOrd="0" presId="urn:microsoft.com/office/officeart/2005/8/layout/vProcess5"/>
    <dgm:cxn modelId="{760DFD10-558C-477F-B320-6E838B2F5801}" type="presOf" srcId="{56168DEF-B023-4C23-953F-16C5BF547319}" destId="{CCCD6854-8020-419A-86E6-8EB336EF6A81}" srcOrd="1" destOrd="0" presId="urn:microsoft.com/office/officeart/2005/8/layout/vProcess5"/>
    <dgm:cxn modelId="{B46C2519-F32B-4436-AC15-71C856F8B6B3}" type="presOf" srcId="{8638E6D5-DA9F-4190-B383-4FCD36326C13}" destId="{C920C520-E001-4755-BAC9-CA1EAF782126}" srcOrd="0" destOrd="0" presId="urn:microsoft.com/office/officeart/2005/8/layout/vProcess5"/>
    <dgm:cxn modelId="{C3179524-D3DF-41FA-AF08-2366E805BFB6}" type="presOf" srcId="{C79E2711-DC92-4229-81CC-6E151814964B}" destId="{9A8E00A9-8FE0-473B-8217-9FF55A0B704F}" srcOrd="0" destOrd="0" presId="urn:microsoft.com/office/officeart/2005/8/layout/vProcess5"/>
    <dgm:cxn modelId="{EE18533B-BD21-4A60-BBB5-300CC9515EFA}" type="presOf" srcId="{65FED329-9736-48BF-B49A-3CA70C7687D0}" destId="{99EB6968-ABA4-46B5-BED0-29938E68BA40}" srcOrd="0" destOrd="0" presId="urn:microsoft.com/office/officeart/2005/8/layout/vProcess5"/>
    <dgm:cxn modelId="{D9A3203D-EB6A-4731-9DFA-950B1DB4D77C}" srcId="{65FED329-9736-48BF-B49A-3CA70C7687D0}" destId="{56168DEF-B023-4C23-953F-16C5BF547319}" srcOrd="3" destOrd="0" parTransId="{1F10B0DE-B104-4A98-BBCA-252DCCD8291E}" sibTransId="{F0BE0E50-F809-4FBA-8E06-F9C933F745D3}"/>
    <dgm:cxn modelId="{5901604B-5CDD-42BB-879B-72A8BFC449BC}" type="presOf" srcId="{4A71A242-863D-4BC0-A83D-D03C6295273C}" destId="{4304D50D-B5F6-4E3E-BBF4-938889356F2E}" srcOrd="1" destOrd="0" presId="urn:microsoft.com/office/officeart/2005/8/layout/vProcess5"/>
    <dgm:cxn modelId="{2FDF9B64-D4CA-40A3-BA83-B642498A6FC6}" srcId="{65FED329-9736-48BF-B49A-3CA70C7687D0}" destId="{8A7AC75C-6043-4E4B-B1FE-DB7EFF98F391}" srcOrd="1" destOrd="0" parTransId="{DA085261-A867-4AA1-94A3-8B87E4996B8B}" sibTransId="{C79E2711-DC92-4229-81CC-6E151814964B}"/>
    <dgm:cxn modelId="{9AE19767-B9F4-4ED0-8AB0-AA4498A549E3}" type="presOf" srcId="{E980C4A9-17E5-4FB6-9A54-A639C7664CB3}" destId="{A85FBBE3-EAE4-42E4-B460-DED427F1DC01}" srcOrd="0" destOrd="0" presId="urn:microsoft.com/office/officeart/2005/8/layout/vProcess5"/>
    <dgm:cxn modelId="{6819EF75-F222-4989-B244-990F3D071A47}" srcId="{65FED329-9736-48BF-B49A-3CA70C7687D0}" destId="{E980C4A9-17E5-4FB6-9A54-A639C7664CB3}" srcOrd="2" destOrd="0" parTransId="{2A801270-5D0E-4E34-A6ED-015988762C0D}" sibTransId="{8638E6D5-DA9F-4190-B383-4FCD36326C13}"/>
    <dgm:cxn modelId="{E606E480-7BF8-4B77-89F3-D705C27CA0D7}" type="presOf" srcId="{8A7AC75C-6043-4E4B-B1FE-DB7EFF98F391}" destId="{58E7B84A-5698-443B-8F7E-62D0F3712EB7}" srcOrd="1" destOrd="0" presId="urn:microsoft.com/office/officeart/2005/8/layout/vProcess5"/>
    <dgm:cxn modelId="{DC77E988-A5EB-425B-9957-FA991180ED6A}" type="presOf" srcId="{4A71A242-863D-4BC0-A83D-D03C6295273C}" destId="{7F9FEE8B-3813-40DE-B35E-6BD61CAE45B4}" srcOrd="0" destOrd="0" presId="urn:microsoft.com/office/officeart/2005/8/layout/vProcess5"/>
    <dgm:cxn modelId="{F544E3A2-8AA2-49C6-BB3B-2A0B4FED5AB2}" type="presOf" srcId="{0AA0DA0D-9751-4224-AD9D-1F107427F96F}" destId="{E0AC81D8-F110-4434-8C54-FAC92CD52222}" srcOrd="0" destOrd="0" presId="urn:microsoft.com/office/officeart/2005/8/layout/vProcess5"/>
    <dgm:cxn modelId="{0C49B0AA-A452-4BC2-AC48-A81BF81009CB}" type="presOf" srcId="{56168DEF-B023-4C23-953F-16C5BF547319}" destId="{7DB38798-8DDA-4AAA-8D20-8616A2B455A9}" srcOrd="0" destOrd="0" presId="urn:microsoft.com/office/officeart/2005/8/layout/vProcess5"/>
    <dgm:cxn modelId="{30985DCC-00D5-4B81-A19D-62AFA830E62C}" type="presOf" srcId="{8A7AC75C-6043-4E4B-B1FE-DB7EFF98F391}" destId="{1FE3C65F-B5F7-45EA-867A-C9AB68F0037E}" srcOrd="0" destOrd="0" presId="urn:microsoft.com/office/officeart/2005/8/layout/vProcess5"/>
    <dgm:cxn modelId="{DF5004F3-051D-4F7B-9E8C-93D87BDD967D}" srcId="{65FED329-9736-48BF-B49A-3CA70C7687D0}" destId="{4A71A242-863D-4BC0-A83D-D03C6295273C}" srcOrd="0" destOrd="0" parTransId="{E87ABC3E-ABBE-4949-B619-1FBCF63B974D}" sibTransId="{0AA0DA0D-9751-4224-AD9D-1F107427F96F}"/>
    <dgm:cxn modelId="{8951F30B-A1D0-4E4B-81E2-209BC846BBFD}" type="presParOf" srcId="{99EB6968-ABA4-46B5-BED0-29938E68BA40}" destId="{F131F951-70AD-448C-9D00-BD47D4187D13}" srcOrd="0" destOrd="0" presId="urn:microsoft.com/office/officeart/2005/8/layout/vProcess5"/>
    <dgm:cxn modelId="{34A71183-47E3-47CD-9708-3674841652DE}" type="presParOf" srcId="{99EB6968-ABA4-46B5-BED0-29938E68BA40}" destId="{7F9FEE8B-3813-40DE-B35E-6BD61CAE45B4}" srcOrd="1" destOrd="0" presId="urn:microsoft.com/office/officeart/2005/8/layout/vProcess5"/>
    <dgm:cxn modelId="{5642918C-7DCF-45FB-AD05-34EE0C8F1984}" type="presParOf" srcId="{99EB6968-ABA4-46B5-BED0-29938E68BA40}" destId="{1FE3C65F-B5F7-45EA-867A-C9AB68F0037E}" srcOrd="2" destOrd="0" presId="urn:microsoft.com/office/officeart/2005/8/layout/vProcess5"/>
    <dgm:cxn modelId="{B8C6E9DC-6F57-42D2-BAE0-38C6029153E7}" type="presParOf" srcId="{99EB6968-ABA4-46B5-BED0-29938E68BA40}" destId="{A85FBBE3-EAE4-42E4-B460-DED427F1DC01}" srcOrd="3" destOrd="0" presId="urn:microsoft.com/office/officeart/2005/8/layout/vProcess5"/>
    <dgm:cxn modelId="{7A1A3D41-7611-4769-A69E-8075AF9FB267}" type="presParOf" srcId="{99EB6968-ABA4-46B5-BED0-29938E68BA40}" destId="{7DB38798-8DDA-4AAA-8D20-8616A2B455A9}" srcOrd="4" destOrd="0" presId="urn:microsoft.com/office/officeart/2005/8/layout/vProcess5"/>
    <dgm:cxn modelId="{89D6A670-220B-457F-A9A1-9E33B896DE6B}" type="presParOf" srcId="{99EB6968-ABA4-46B5-BED0-29938E68BA40}" destId="{E0AC81D8-F110-4434-8C54-FAC92CD52222}" srcOrd="5" destOrd="0" presId="urn:microsoft.com/office/officeart/2005/8/layout/vProcess5"/>
    <dgm:cxn modelId="{7388633B-364B-4450-A2E2-02F534FC54DC}" type="presParOf" srcId="{99EB6968-ABA4-46B5-BED0-29938E68BA40}" destId="{9A8E00A9-8FE0-473B-8217-9FF55A0B704F}" srcOrd="6" destOrd="0" presId="urn:microsoft.com/office/officeart/2005/8/layout/vProcess5"/>
    <dgm:cxn modelId="{AE9546B0-8266-49C0-B557-7C20128C0C67}" type="presParOf" srcId="{99EB6968-ABA4-46B5-BED0-29938E68BA40}" destId="{C920C520-E001-4755-BAC9-CA1EAF782126}" srcOrd="7" destOrd="0" presId="urn:microsoft.com/office/officeart/2005/8/layout/vProcess5"/>
    <dgm:cxn modelId="{32F34862-4661-48AF-B990-516038895CDA}" type="presParOf" srcId="{99EB6968-ABA4-46B5-BED0-29938E68BA40}" destId="{4304D50D-B5F6-4E3E-BBF4-938889356F2E}" srcOrd="8" destOrd="0" presId="urn:microsoft.com/office/officeart/2005/8/layout/vProcess5"/>
    <dgm:cxn modelId="{B46C0534-CE55-4DFE-9711-02371820CBB5}" type="presParOf" srcId="{99EB6968-ABA4-46B5-BED0-29938E68BA40}" destId="{58E7B84A-5698-443B-8F7E-62D0F3712EB7}" srcOrd="9" destOrd="0" presId="urn:microsoft.com/office/officeart/2005/8/layout/vProcess5"/>
    <dgm:cxn modelId="{32FF61F2-659C-42A4-970F-A1D90BD48975}" type="presParOf" srcId="{99EB6968-ABA4-46B5-BED0-29938E68BA40}" destId="{8E37FF7A-FB46-426C-AF12-67B2A4CCCD7E}" srcOrd="10" destOrd="0" presId="urn:microsoft.com/office/officeart/2005/8/layout/vProcess5"/>
    <dgm:cxn modelId="{04327CC9-7EC9-4DB3-9E9E-996087D6ED53}" type="presParOf" srcId="{99EB6968-ABA4-46B5-BED0-29938E68BA40}" destId="{CCCD6854-8020-419A-86E6-8EB336EF6A8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91F495-F716-48EB-877E-3668385C2C6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E6B3174-A689-4033-B2BE-4F3B39C88738}">
      <dgm:prSet/>
      <dgm:spPr/>
      <dgm:t>
        <a:bodyPr/>
        <a:lstStyle/>
        <a:p>
          <a:r>
            <a:rPr lang="en-GB" b="1"/>
            <a:t>The Acronym:</a:t>
          </a:r>
          <a:endParaRPr lang="en-US"/>
        </a:p>
      </dgm:t>
    </dgm:pt>
    <dgm:pt modelId="{9D686CA4-CD8B-4532-BD44-2430FD738FC3}" type="parTrans" cxnId="{A674A06E-1B4F-4732-B196-B04B92513266}">
      <dgm:prSet/>
      <dgm:spPr/>
      <dgm:t>
        <a:bodyPr/>
        <a:lstStyle/>
        <a:p>
          <a:endParaRPr lang="en-US"/>
        </a:p>
      </dgm:t>
    </dgm:pt>
    <dgm:pt modelId="{7DBC0DDF-8ACE-47C0-86FB-0CB308A3FC2D}" type="sibTrans" cxnId="{A674A06E-1B4F-4732-B196-B04B92513266}">
      <dgm:prSet/>
      <dgm:spPr/>
      <dgm:t>
        <a:bodyPr/>
        <a:lstStyle/>
        <a:p>
          <a:endParaRPr lang="en-US"/>
        </a:p>
      </dgm:t>
    </dgm:pt>
    <dgm:pt modelId="{5B0BE0EB-AEE8-46E3-BE73-57973502C15F}">
      <dgm:prSet/>
      <dgm:spPr/>
      <dgm:t>
        <a:bodyPr/>
        <a:lstStyle/>
        <a:p>
          <a:r>
            <a:rPr lang="en-GB" b="1"/>
            <a:t>S:</a:t>
          </a:r>
          <a:r>
            <a:rPr lang="en-GB"/>
            <a:t> Squarely face the person</a:t>
          </a:r>
          <a:endParaRPr lang="en-US"/>
        </a:p>
      </dgm:t>
    </dgm:pt>
    <dgm:pt modelId="{E742E694-BC39-4B68-9BC8-C4AE1CE98FFB}" type="parTrans" cxnId="{74A0A174-81E9-46C8-A094-E2506034BDF6}">
      <dgm:prSet/>
      <dgm:spPr/>
      <dgm:t>
        <a:bodyPr/>
        <a:lstStyle/>
        <a:p>
          <a:endParaRPr lang="en-US"/>
        </a:p>
      </dgm:t>
    </dgm:pt>
    <dgm:pt modelId="{DB79A391-45D5-480B-9E56-F3154C48AFDC}" type="sibTrans" cxnId="{74A0A174-81E9-46C8-A094-E2506034BDF6}">
      <dgm:prSet/>
      <dgm:spPr/>
      <dgm:t>
        <a:bodyPr/>
        <a:lstStyle/>
        <a:p>
          <a:endParaRPr lang="en-US"/>
        </a:p>
      </dgm:t>
    </dgm:pt>
    <dgm:pt modelId="{4CB4DBB6-7D50-4245-8662-E0D61F196273}">
      <dgm:prSet/>
      <dgm:spPr/>
      <dgm:t>
        <a:bodyPr/>
        <a:lstStyle/>
        <a:p>
          <a:r>
            <a:rPr lang="en-GB" b="1"/>
            <a:t>O:</a:t>
          </a:r>
          <a:r>
            <a:rPr lang="en-GB"/>
            <a:t> Open posture (do not cross arms)</a:t>
          </a:r>
          <a:endParaRPr lang="en-US"/>
        </a:p>
      </dgm:t>
    </dgm:pt>
    <dgm:pt modelId="{21B70C4C-F2FA-4E61-A7F5-F8A82F77B3D9}" type="parTrans" cxnId="{A0E31B8E-4361-42CA-9CC7-3BC19C9D3B83}">
      <dgm:prSet/>
      <dgm:spPr/>
      <dgm:t>
        <a:bodyPr/>
        <a:lstStyle/>
        <a:p>
          <a:endParaRPr lang="en-US"/>
        </a:p>
      </dgm:t>
    </dgm:pt>
    <dgm:pt modelId="{FE7A0A9B-26B6-4FCA-89CA-43B097CDA6E8}" type="sibTrans" cxnId="{A0E31B8E-4361-42CA-9CC7-3BC19C9D3B83}">
      <dgm:prSet/>
      <dgm:spPr/>
      <dgm:t>
        <a:bodyPr/>
        <a:lstStyle/>
        <a:p>
          <a:endParaRPr lang="en-US"/>
        </a:p>
      </dgm:t>
    </dgm:pt>
    <dgm:pt modelId="{F52C68B0-6368-4D98-858D-F23E8964D6E8}">
      <dgm:prSet/>
      <dgm:spPr/>
      <dgm:t>
        <a:bodyPr/>
        <a:lstStyle/>
        <a:p>
          <a:r>
            <a:rPr lang="en-GB" b="1"/>
            <a:t>L:</a:t>
          </a:r>
          <a:r>
            <a:rPr lang="en-GB"/>
            <a:t> Lean slightly towards the person</a:t>
          </a:r>
          <a:endParaRPr lang="en-US"/>
        </a:p>
      </dgm:t>
    </dgm:pt>
    <dgm:pt modelId="{82CE09AF-CC24-41A7-8621-6CA887BDFF09}" type="parTrans" cxnId="{DC25DB92-6ADC-4F09-B09C-AA2D7F741D22}">
      <dgm:prSet/>
      <dgm:spPr/>
      <dgm:t>
        <a:bodyPr/>
        <a:lstStyle/>
        <a:p>
          <a:endParaRPr lang="en-US"/>
        </a:p>
      </dgm:t>
    </dgm:pt>
    <dgm:pt modelId="{F207A351-7995-440C-9150-C2086BBD28DC}" type="sibTrans" cxnId="{DC25DB92-6ADC-4F09-B09C-AA2D7F741D22}">
      <dgm:prSet/>
      <dgm:spPr/>
      <dgm:t>
        <a:bodyPr/>
        <a:lstStyle/>
        <a:p>
          <a:endParaRPr lang="en-US"/>
        </a:p>
      </dgm:t>
    </dgm:pt>
    <dgm:pt modelId="{D9B923C4-F920-4D7C-BE47-2238BAE3A07A}">
      <dgm:prSet/>
      <dgm:spPr/>
      <dgm:t>
        <a:bodyPr/>
        <a:lstStyle/>
        <a:p>
          <a:r>
            <a:rPr lang="en-GB" b="1"/>
            <a:t>E:</a:t>
          </a:r>
          <a:r>
            <a:rPr lang="en-GB"/>
            <a:t> Eye contact (maintain, don't stare)</a:t>
          </a:r>
          <a:endParaRPr lang="en-US"/>
        </a:p>
      </dgm:t>
    </dgm:pt>
    <dgm:pt modelId="{5AADEBE6-71CD-4859-AD5D-54F95B2B35A1}" type="parTrans" cxnId="{B64D2C38-E03C-433A-B7AB-EF320017EC4B}">
      <dgm:prSet/>
      <dgm:spPr/>
      <dgm:t>
        <a:bodyPr/>
        <a:lstStyle/>
        <a:p>
          <a:endParaRPr lang="en-US"/>
        </a:p>
      </dgm:t>
    </dgm:pt>
    <dgm:pt modelId="{F0E5D513-D60A-48B6-9348-AAAA10B5BC4F}" type="sibTrans" cxnId="{B64D2C38-E03C-433A-B7AB-EF320017EC4B}">
      <dgm:prSet/>
      <dgm:spPr/>
      <dgm:t>
        <a:bodyPr/>
        <a:lstStyle/>
        <a:p>
          <a:endParaRPr lang="en-US"/>
        </a:p>
      </dgm:t>
    </dgm:pt>
    <dgm:pt modelId="{5D3DC5DA-49AE-49EA-82A5-146802B2AC61}">
      <dgm:prSet/>
      <dgm:spPr/>
      <dgm:t>
        <a:bodyPr/>
        <a:lstStyle/>
        <a:p>
          <a:r>
            <a:rPr lang="en-GB" b="1"/>
            <a:t>R:</a:t>
          </a:r>
          <a:r>
            <a:rPr lang="en-GB"/>
            <a:t> Relax</a:t>
          </a:r>
          <a:endParaRPr lang="en-US"/>
        </a:p>
      </dgm:t>
    </dgm:pt>
    <dgm:pt modelId="{CEA976C1-E83C-4631-9309-622FB88C4FD1}" type="parTrans" cxnId="{78AE0756-9251-455B-A5A5-1E6CBFBF7AC1}">
      <dgm:prSet/>
      <dgm:spPr/>
      <dgm:t>
        <a:bodyPr/>
        <a:lstStyle/>
        <a:p>
          <a:endParaRPr lang="en-US"/>
        </a:p>
      </dgm:t>
    </dgm:pt>
    <dgm:pt modelId="{F01A7BF8-070E-4516-B511-85E9A6D14B85}" type="sibTrans" cxnId="{78AE0756-9251-455B-A5A5-1E6CBFBF7AC1}">
      <dgm:prSet/>
      <dgm:spPr/>
      <dgm:t>
        <a:bodyPr/>
        <a:lstStyle/>
        <a:p>
          <a:endParaRPr lang="en-US"/>
        </a:p>
      </dgm:t>
    </dgm:pt>
    <dgm:pt modelId="{23E68470-8566-4486-AFC9-267C5E6CB0BE}" type="pres">
      <dgm:prSet presAssocID="{0E91F495-F716-48EB-877E-3668385C2C6C}" presName="linear" presStyleCnt="0">
        <dgm:presLayoutVars>
          <dgm:animLvl val="lvl"/>
          <dgm:resizeHandles val="exact"/>
        </dgm:presLayoutVars>
      </dgm:prSet>
      <dgm:spPr/>
    </dgm:pt>
    <dgm:pt modelId="{7B97CF92-3F25-4921-A786-C310DA168864}" type="pres">
      <dgm:prSet presAssocID="{4E6B3174-A689-4033-B2BE-4F3B39C88738}" presName="parentText" presStyleLbl="node1" presStyleIdx="0" presStyleCnt="6">
        <dgm:presLayoutVars>
          <dgm:chMax val="0"/>
          <dgm:bulletEnabled val="1"/>
        </dgm:presLayoutVars>
      </dgm:prSet>
      <dgm:spPr/>
    </dgm:pt>
    <dgm:pt modelId="{9F5C326D-14A6-49F5-9957-621EAC2204DD}" type="pres">
      <dgm:prSet presAssocID="{7DBC0DDF-8ACE-47C0-86FB-0CB308A3FC2D}" presName="spacer" presStyleCnt="0"/>
      <dgm:spPr/>
    </dgm:pt>
    <dgm:pt modelId="{4D4ED2D1-E6CC-437A-9860-A33BEE87CCB9}" type="pres">
      <dgm:prSet presAssocID="{5B0BE0EB-AEE8-46E3-BE73-57973502C15F}" presName="parentText" presStyleLbl="node1" presStyleIdx="1" presStyleCnt="6">
        <dgm:presLayoutVars>
          <dgm:chMax val="0"/>
          <dgm:bulletEnabled val="1"/>
        </dgm:presLayoutVars>
      </dgm:prSet>
      <dgm:spPr/>
    </dgm:pt>
    <dgm:pt modelId="{810EE1A0-A4F1-474E-BD7C-5AD9E588C543}" type="pres">
      <dgm:prSet presAssocID="{DB79A391-45D5-480B-9E56-F3154C48AFDC}" presName="spacer" presStyleCnt="0"/>
      <dgm:spPr/>
    </dgm:pt>
    <dgm:pt modelId="{9C75DF6F-3337-4B64-9F65-B6D73FC5123B}" type="pres">
      <dgm:prSet presAssocID="{4CB4DBB6-7D50-4245-8662-E0D61F196273}" presName="parentText" presStyleLbl="node1" presStyleIdx="2" presStyleCnt="6">
        <dgm:presLayoutVars>
          <dgm:chMax val="0"/>
          <dgm:bulletEnabled val="1"/>
        </dgm:presLayoutVars>
      </dgm:prSet>
      <dgm:spPr/>
    </dgm:pt>
    <dgm:pt modelId="{740705B9-C3EB-4DCB-8C55-34B553BE14BD}" type="pres">
      <dgm:prSet presAssocID="{FE7A0A9B-26B6-4FCA-89CA-43B097CDA6E8}" presName="spacer" presStyleCnt="0"/>
      <dgm:spPr/>
    </dgm:pt>
    <dgm:pt modelId="{4CC3E090-BB5F-4EDA-9B45-680C58993217}" type="pres">
      <dgm:prSet presAssocID="{F52C68B0-6368-4D98-858D-F23E8964D6E8}" presName="parentText" presStyleLbl="node1" presStyleIdx="3" presStyleCnt="6">
        <dgm:presLayoutVars>
          <dgm:chMax val="0"/>
          <dgm:bulletEnabled val="1"/>
        </dgm:presLayoutVars>
      </dgm:prSet>
      <dgm:spPr/>
    </dgm:pt>
    <dgm:pt modelId="{CB4122BF-CD4B-4886-9179-BCD736CEAF35}" type="pres">
      <dgm:prSet presAssocID="{F207A351-7995-440C-9150-C2086BBD28DC}" presName="spacer" presStyleCnt="0"/>
      <dgm:spPr/>
    </dgm:pt>
    <dgm:pt modelId="{9D49F0F2-53F2-4A9F-B80F-4404D762CC6C}" type="pres">
      <dgm:prSet presAssocID="{D9B923C4-F920-4D7C-BE47-2238BAE3A07A}" presName="parentText" presStyleLbl="node1" presStyleIdx="4" presStyleCnt="6">
        <dgm:presLayoutVars>
          <dgm:chMax val="0"/>
          <dgm:bulletEnabled val="1"/>
        </dgm:presLayoutVars>
      </dgm:prSet>
      <dgm:spPr/>
    </dgm:pt>
    <dgm:pt modelId="{8FAD78F0-B9A4-4254-9A6C-BA8AE92AC268}" type="pres">
      <dgm:prSet presAssocID="{F0E5D513-D60A-48B6-9348-AAAA10B5BC4F}" presName="spacer" presStyleCnt="0"/>
      <dgm:spPr/>
    </dgm:pt>
    <dgm:pt modelId="{BDBE2911-5658-439B-BAAA-AC3C51D0E3E2}" type="pres">
      <dgm:prSet presAssocID="{5D3DC5DA-49AE-49EA-82A5-146802B2AC61}" presName="parentText" presStyleLbl="node1" presStyleIdx="5" presStyleCnt="6">
        <dgm:presLayoutVars>
          <dgm:chMax val="0"/>
          <dgm:bulletEnabled val="1"/>
        </dgm:presLayoutVars>
      </dgm:prSet>
      <dgm:spPr/>
    </dgm:pt>
  </dgm:ptLst>
  <dgm:cxnLst>
    <dgm:cxn modelId="{B64D2C38-E03C-433A-B7AB-EF320017EC4B}" srcId="{0E91F495-F716-48EB-877E-3668385C2C6C}" destId="{D9B923C4-F920-4D7C-BE47-2238BAE3A07A}" srcOrd="4" destOrd="0" parTransId="{5AADEBE6-71CD-4859-AD5D-54F95B2B35A1}" sibTransId="{F0E5D513-D60A-48B6-9348-AAAA10B5BC4F}"/>
    <dgm:cxn modelId="{78AE0756-9251-455B-A5A5-1E6CBFBF7AC1}" srcId="{0E91F495-F716-48EB-877E-3668385C2C6C}" destId="{5D3DC5DA-49AE-49EA-82A5-146802B2AC61}" srcOrd="5" destOrd="0" parTransId="{CEA976C1-E83C-4631-9309-622FB88C4FD1}" sibTransId="{F01A7BF8-070E-4516-B511-85E9A6D14B85}"/>
    <dgm:cxn modelId="{A674A06E-1B4F-4732-B196-B04B92513266}" srcId="{0E91F495-F716-48EB-877E-3668385C2C6C}" destId="{4E6B3174-A689-4033-B2BE-4F3B39C88738}" srcOrd="0" destOrd="0" parTransId="{9D686CA4-CD8B-4532-BD44-2430FD738FC3}" sibTransId="{7DBC0DDF-8ACE-47C0-86FB-0CB308A3FC2D}"/>
    <dgm:cxn modelId="{74A0A174-81E9-46C8-A094-E2506034BDF6}" srcId="{0E91F495-F716-48EB-877E-3668385C2C6C}" destId="{5B0BE0EB-AEE8-46E3-BE73-57973502C15F}" srcOrd="1" destOrd="0" parTransId="{E742E694-BC39-4B68-9BC8-C4AE1CE98FFB}" sibTransId="{DB79A391-45D5-480B-9E56-F3154C48AFDC}"/>
    <dgm:cxn modelId="{309E4C87-8550-451C-9863-12993666184B}" type="presOf" srcId="{4CB4DBB6-7D50-4245-8662-E0D61F196273}" destId="{9C75DF6F-3337-4B64-9F65-B6D73FC5123B}" srcOrd="0" destOrd="0" presId="urn:microsoft.com/office/officeart/2005/8/layout/vList2"/>
    <dgm:cxn modelId="{A0E31B8E-4361-42CA-9CC7-3BC19C9D3B83}" srcId="{0E91F495-F716-48EB-877E-3668385C2C6C}" destId="{4CB4DBB6-7D50-4245-8662-E0D61F196273}" srcOrd="2" destOrd="0" parTransId="{21B70C4C-F2FA-4E61-A7F5-F8A82F77B3D9}" sibTransId="{FE7A0A9B-26B6-4FCA-89CA-43B097CDA6E8}"/>
    <dgm:cxn modelId="{DC25DB92-6ADC-4F09-B09C-AA2D7F741D22}" srcId="{0E91F495-F716-48EB-877E-3668385C2C6C}" destId="{F52C68B0-6368-4D98-858D-F23E8964D6E8}" srcOrd="3" destOrd="0" parTransId="{82CE09AF-CC24-41A7-8621-6CA887BDFF09}" sibTransId="{F207A351-7995-440C-9150-C2086BBD28DC}"/>
    <dgm:cxn modelId="{688DB5B4-9965-4855-9078-502948F13C21}" type="presOf" srcId="{0E91F495-F716-48EB-877E-3668385C2C6C}" destId="{23E68470-8566-4486-AFC9-267C5E6CB0BE}" srcOrd="0" destOrd="0" presId="urn:microsoft.com/office/officeart/2005/8/layout/vList2"/>
    <dgm:cxn modelId="{8F2F24D4-2DA1-4D60-8D60-9AB715AF8904}" type="presOf" srcId="{5D3DC5DA-49AE-49EA-82A5-146802B2AC61}" destId="{BDBE2911-5658-439B-BAAA-AC3C51D0E3E2}" srcOrd="0" destOrd="0" presId="urn:microsoft.com/office/officeart/2005/8/layout/vList2"/>
    <dgm:cxn modelId="{530806DE-7892-4760-BA04-95B3AE27CE38}" type="presOf" srcId="{F52C68B0-6368-4D98-858D-F23E8964D6E8}" destId="{4CC3E090-BB5F-4EDA-9B45-680C58993217}" srcOrd="0" destOrd="0" presId="urn:microsoft.com/office/officeart/2005/8/layout/vList2"/>
    <dgm:cxn modelId="{3C5FB5F1-4D9E-4691-A2E4-8881E0C9FE7D}" type="presOf" srcId="{5B0BE0EB-AEE8-46E3-BE73-57973502C15F}" destId="{4D4ED2D1-E6CC-437A-9860-A33BEE87CCB9}" srcOrd="0" destOrd="0" presId="urn:microsoft.com/office/officeart/2005/8/layout/vList2"/>
    <dgm:cxn modelId="{8844E5FB-AD03-4037-BDF1-B2688226512C}" type="presOf" srcId="{4E6B3174-A689-4033-B2BE-4F3B39C88738}" destId="{7B97CF92-3F25-4921-A786-C310DA168864}" srcOrd="0" destOrd="0" presId="urn:microsoft.com/office/officeart/2005/8/layout/vList2"/>
    <dgm:cxn modelId="{305B72FE-4D03-4DDB-8722-42315F7E9C20}" type="presOf" srcId="{D9B923C4-F920-4D7C-BE47-2238BAE3A07A}" destId="{9D49F0F2-53F2-4A9F-B80F-4404D762CC6C}" srcOrd="0" destOrd="0" presId="urn:microsoft.com/office/officeart/2005/8/layout/vList2"/>
    <dgm:cxn modelId="{A6201BC1-8CF0-413C-9625-9C26C7932096}" type="presParOf" srcId="{23E68470-8566-4486-AFC9-267C5E6CB0BE}" destId="{7B97CF92-3F25-4921-A786-C310DA168864}" srcOrd="0" destOrd="0" presId="urn:microsoft.com/office/officeart/2005/8/layout/vList2"/>
    <dgm:cxn modelId="{73F593AB-635D-42C6-AE4E-0DCC323F14AA}" type="presParOf" srcId="{23E68470-8566-4486-AFC9-267C5E6CB0BE}" destId="{9F5C326D-14A6-49F5-9957-621EAC2204DD}" srcOrd="1" destOrd="0" presId="urn:microsoft.com/office/officeart/2005/8/layout/vList2"/>
    <dgm:cxn modelId="{4F0061C2-2128-4278-88AE-3EE85D152C5E}" type="presParOf" srcId="{23E68470-8566-4486-AFC9-267C5E6CB0BE}" destId="{4D4ED2D1-E6CC-437A-9860-A33BEE87CCB9}" srcOrd="2" destOrd="0" presId="urn:microsoft.com/office/officeart/2005/8/layout/vList2"/>
    <dgm:cxn modelId="{4AD020CB-C476-48F5-B015-72B824EC545D}" type="presParOf" srcId="{23E68470-8566-4486-AFC9-267C5E6CB0BE}" destId="{810EE1A0-A4F1-474E-BD7C-5AD9E588C543}" srcOrd="3" destOrd="0" presId="urn:microsoft.com/office/officeart/2005/8/layout/vList2"/>
    <dgm:cxn modelId="{B699F7D6-BE0B-47BC-830F-FE3FE40F3C5C}" type="presParOf" srcId="{23E68470-8566-4486-AFC9-267C5E6CB0BE}" destId="{9C75DF6F-3337-4B64-9F65-B6D73FC5123B}" srcOrd="4" destOrd="0" presId="urn:microsoft.com/office/officeart/2005/8/layout/vList2"/>
    <dgm:cxn modelId="{14BEC5E2-AAF1-4540-BA7B-94ADE4BDE360}" type="presParOf" srcId="{23E68470-8566-4486-AFC9-267C5E6CB0BE}" destId="{740705B9-C3EB-4DCB-8C55-34B553BE14BD}" srcOrd="5" destOrd="0" presId="urn:microsoft.com/office/officeart/2005/8/layout/vList2"/>
    <dgm:cxn modelId="{FEDDD8EE-F491-42E2-B51C-4DFBAEEEFE28}" type="presParOf" srcId="{23E68470-8566-4486-AFC9-267C5E6CB0BE}" destId="{4CC3E090-BB5F-4EDA-9B45-680C58993217}" srcOrd="6" destOrd="0" presId="urn:microsoft.com/office/officeart/2005/8/layout/vList2"/>
    <dgm:cxn modelId="{4D250F7C-04F6-4A43-A339-0C161915531B}" type="presParOf" srcId="{23E68470-8566-4486-AFC9-267C5E6CB0BE}" destId="{CB4122BF-CD4B-4886-9179-BCD736CEAF35}" srcOrd="7" destOrd="0" presId="urn:microsoft.com/office/officeart/2005/8/layout/vList2"/>
    <dgm:cxn modelId="{F31BC7D2-28A0-4574-9131-2C2BCBF1129E}" type="presParOf" srcId="{23E68470-8566-4486-AFC9-267C5E6CB0BE}" destId="{9D49F0F2-53F2-4A9F-B80F-4404D762CC6C}" srcOrd="8" destOrd="0" presId="urn:microsoft.com/office/officeart/2005/8/layout/vList2"/>
    <dgm:cxn modelId="{EE63E983-E8C7-4499-ADFB-8D23411918B1}" type="presParOf" srcId="{23E68470-8566-4486-AFC9-267C5E6CB0BE}" destId="{8FAD78F0-B9A4-4254-9A6C-BA8AE92AC268}" srcOrd="9" destOrd="0" presId="urn:microsoft.com/office/officeart/2005/8/layout/vList2"/>
    <dgm:cxn modelId="{9E2B1A04-1593-4156-A1FB-B5DCBEC20CE7}" type="presParOf" srcId="{23E68470-8566-4486-AFC9-267C5E6CB0BE}" destId="{BDBE2911-5658-439B-BAAA-AC3C51D0E3E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FEE8B-3813-40DE-B35E-6BD61CAE45B4}">
      <dsp:nvSpPr>
        <dsp:cNvPr id="0" name=""/>
        <dsp:cNvSpPr/>
      </dsp:nvSpPr>
      <dsp:spPr>
        <a:xfrm>
          <a:off x="0" y="0"/>
          <a:ext cx="5716236" cy="13639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Communication is the foundation of all health and social care</a:t>
          </a:r>
        </a:p>
      </dsp:txBody>
      <dsp:txXfrm>
        <a:off x="39948" y="39948"/>
        <a:ext cx="4129215" cy="1284017"/>
      </dsp:txXfrm>
    </dsp:sp>
    <dsp:sp modelId="{1FE3C65F-B5F7-45EA-867A-C9AB68F0037E}">
      <dsp:nvSpPr>
        <dsp:cNvPr id="0" name=""/>
        <dsp:cNvSpPr/>
      </dsp:nvSpPr>
      <dsp:spPr>
        <a:xfrm>
          <a:off x="478734" y="1611897"/>
          <a:ext cx="5716236" cy="13639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It is more than just speech; it involves active listening, body language, and empathy.</a:t>
          </a:r>
        </a:p>
      </dsp:txBody>
      <dsp:txXfrm>
        <a:off x="518682" y="1651845"/>
        <a:ext cx="4271061" cy="1284017"/>
      </dsp:txXfrm>
    </dsp:sp>
    <dsp:sp modelId="{A85FBBE3-EAE4-42E4-B460-DED427F1DC01}">
      <dsp:nvSpPr>
        <dsp:cNvPr id="0" name=""/>
        <dsp:cNvSpPr/>
      </dsp:nvSpPr>
      <dsp:spPr>
        <a:xfrm>
          <a:off x="950324" y="3223795"/>
          <a:ext cx="5716236" cy="13639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Person-Centred Care:</a:t>
          </a:r>
          <a:r>
            <a:rPr lang="en-GB" sz="2000" kern="1200" dirty="0">
              <a:latin typeface="Arial" panose="020B0604020202020204" pitchFamily="34" charset="0"/>
              <a:cs typeface="Arial" panose="020B0604020202020204" pitchFamily="34" charset="0"/>
            </a:rPr>
            <a:t> Communication is the vehicle for delivering care that respects individual needs and preferences</a:t>
          </a:r>
        </a:p>
      </dsp:txBody>
      <dsp:txXfrm>
        <a:off x="990272" y="3263743"/>
        <a:ext cx="4278206" cy="1284017"/>
      </dsp:txXfrm>
    </dsp:sp>
    <dsp:sp modelId="{7DB38798-8DDA-4AAA-8D20-8616A2B455A9}">
      <dsp:nvSpPr>
        <dsp:cNvPr id="0" name=""/>
        <dsp:cNvSpPr/>
      </dsp:nvSpPr>
      <dsp:spPr>
        <a:xfrm>
          <a:off x="1429058" y="4835692"/>
          <a:ext cx="5716236" cy="13639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Impact:</a:t>
          </a:r>
          <a:r>
            <a:rPr lang="en-GB" sz="2000" kern="1200" dirty="0">
              <a:latin typeface="Arial" panose="020B0604020202020204" pitchFamily="34" charset="0"/>
              <a:cs typeface="Arial" panose="020B0604020202020204" pitchFamily="34" charset="0"/>
            </a:rPr>
            <a:t> Research shows that effective communication reduces medical errors and improves service user outcomes (Moss, 2020).</a:t>
          </a:r>
        </a:p>
      </dsp:txBody>
      <dsp:txXfrm>
        <a:off x="1469006" y="4875640"/>
        <a:ext cx="4271061" cy="1284017"/>
      </dsp:txXfrm>
    </dsp:sp>
    <dsp:sp modelId="{E0AC81D8-F110-4434-8C54-FAC92CD52222}">
      <dsp:nvSpPr>
        <dsp:cNvPr id="0" name=""/>
        <dsp:cNvSpPr/>
      </dsp:nvSpPr>
      <dsp:spPr>
        <a:xfrm>
          <a:off x="4829692" y="1044633"/>
          <a:ext cx="886543" cy="886543"/>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029164" y="1044633"/>
        <a:ext cx="487599" cy="667124"/>
      </dsp:txXfrm>
    </dsp:sp>
    <dsp:sp modelId="{9A8E00A9-8FE0-473B-8217-9FF55A0B704F}">
      <dsp:nvSpPr>
        <dsp:cNvPr id="0" name=""/>
        <dsp:cNvSpPr/>
      </dsp:nvSpPr>
      <dsp:spPr>
        <a:xfrm>
          <a:off x="5308427" y="2656531"/>
          <a:ext cx="886543" cy="886543"/>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507899" y="2656531"/>
        <a:ext cx="487599" cy="667124"/>
      </dsp:txXfrm>
    </dsp:sp>
    <dsp:sp modelId="{C920C520-E001-4755-BAC9-CA1EAF782126}">
      <dsp:nvSpPr>
        <dsp:cNvPr id="0" name=""/>
        <dsp:cNvSpPr/>
      </dsp:nvSpPr>
      <dsp:spPr>
        <a:xfrm>
          <a:off x="5780016" y="4268428"/>
          <a:ext cx="886543" cy="886543"/>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979488" y="4268428"/>
        <a:ext cx="487599" cy="667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7CF92-3F25-4921-A786-C310DA168864}">
      <dsp:nvSpPr>
        <dsp:cNvPr id="0" name=""/>
        <dsp:cNvSpPr/>
      </dsp:nvSpPr>
      <dsp:spPr>
        <a:xfrm>
          <a:off x="0" y="3237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The Acronym:</a:t>
          </a:r>
          <a:endParaRPr lang="en-US" sz="1900" kern="1200"/>
        </a:p>
      </dsp:txBody>
      <dsp:txXfrm>
        <a:off x="22789" y="55159"/>
        <a:ext cx="6050422" cy="421252"/>
      </dsp:txXfrm>
    </dsp:sp>
    <dsp:sp modelId="{4D4ED2D1-E6CC-437A-9860-A33BEE87CCB9}">
      <dsp:nvSpPr>
        <dsp:cNvPr id="0" name=""/>
        <dsp:cNvSpPr/>
      </dsp:nvSpPr>
      <dsp:spPr>
        <a:xfrm>
          <a:off x="0" y="55392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S:</a:t>
          </a:r>
          <a:r>
            <a:rPr lang="en-GB" sz="1900" kern="1200"/>
            <a:t> Squarely face the person</a:t>
          </a:r>
          <a:endParaRPr lang="en-US" sz="1900" kern="1200"/>
        </a:p>
      </dsp:txBody>
      <dsp:txXfrm>
        <a:off x="22789" y="576709"/>
        <a:ext cx="6050422" cy="421252"/>
      </dsp:txXfrm>
    </dsp:sp>
    <dsp:sp modelId="{9C75DF6F-3337-4B64-9F65-B6D73FC5123B}">
      <dsp:nvSpPr>
        <dsp:cNvPr id="0" name=""/>
        <dsp:cNvSpPr/>
      </dsp:nvSpPr>
      <dsp:spPr>
        <a:xfrm>
          <a:off x="0" y="107547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a:t>
          </a:r>
          <a:r>
            <a:rPr lang="en-GB" sz="1900" kern="1200"/>
            <a:t> Open posture (do not cross arms)</a:t>
          </a:r>
          <a:endParaRPr lang="en-US" sz="1900" kern="1200"/>
        </a:p>
      </dsp:txBody>
      <dsp:txXfrm>
        <a:off x="22789" y="1098259"/>
        <a:ext cx="6050422" cy="421252"/>
      </dsp:txXfrm>
    </dsp:sp>
    <dsp:sp modelId="{4CC3E090-BB5F-4EDA-9B45-680C58993217}">
      <dsp:nvSpPr>
        <dsp:cNvPr id="0" name=""/>
        <dsp:cNvSpPr/>
      </dsp:nvSpPr>
      <dsp:spPr>
        <a:xfrm>
          <a:off x="0" y="159702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L:</a:t>
          </a:r>
          <a:r>
            <a:rPr lang="en-GB" sz="1900" kern="1200"/>
            <a:t> Lean slightly towards the person</a:t>
          </a:r>
          <a:endParaRPr lang="en-US" sz="1900" kern="1200"/>
        </a:p>
      </dsp:txBody>
      <dsp:txXfrm>
        <a:off x="22789" y="1619809"/>
        <a:ext cx="6050422" cy="421252"/>
      </dsp:txXfrm>
    </dsp:sp>
    <dsp:sp modelId="{9D49F0F2-53F2-4A9F-B80F-4404D762CC6C}">
      <dsp:nvSpPr>
        <dsp:cNvPr id="0" name=""/>
        <dsp:cNvSpPr/>
      </dsp:nvSpPr>
      <dsp:spPr>
        <a:xfrm>
          <a:off x="0" y="211857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a:t>
          </a:r>
          <a:r>
            <a:rPr lang="en-GB" sz="1900" kern="1200"/>
            <a:t> Eye contact (maintain, don't stare)</a:t>
          </a:r>
          <a:endParaRPr lang="en-US" sz="1900" kern="1200"/>
        </a:p>
      </dsp:txBody>
      <dsp:txXfrm>
        <a:off x="22789" y="2141359"/>
        <a:ext cx="6050422" cy="421252"/>
      </dsp:txXfrm>
    </dsp:sp>
    <dsp:sp modelId="{BDBE2911-5658-439B-BAAA-AC3C51D0E3E2}">
      <dsp:nvSpPr>
        <dsp:cNvPr id="0" name=""/>
        <dsp:cNvSpPr/>
      </dsp:nvSpPr>
      <dsp:spPr>
        <a:xfrm>
          <a:off x="0" y="2640120"/>
          <a:ext cx="6096000"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R:</a:t>
          </a:r>
          <a:r>
            <a:rPr lang="en-GB" sz="1900" kern="1200"/>
            <a:t> Relax</a:t>
          </a:r>
          <a:endParaRPr lang="en-US" sz="1900" kern="1200"/>
        </a:p>
      </dsp:txBody>
      <dsp:txXfrm>
        <a:off x="22789" y="2662909"/>
        <a:ext cx="6050422" cy="4212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D1141-4E8F-F709-0C41-CD57F91550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B4B357-93BC-268D-CAA5-E676BF45BB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3E033B8-06F1-C0FA-68BC-811081B3A7B1}"/>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D20C29EF-7917-78A2-708A-B55CA4D8C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59896D-A9BE-2175-EA25-0A001708A97F}"/>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2914459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FDF3-2713-FFFC-40F6-290AE048FC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4AB0E90-7643-216E-9E93-410AFFC118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4FD9FA-2218-6A24-8941-96FE1402FB98}"/>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427C9A77-E506-C9F0-52E5-7469C4CE5A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2521C2-2F3C-CCC7-0EDD-ED21E4C2DA4F}"/>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3527002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A68C1-4909-C395-1F88-95CE431A382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425FD93-72AB-E33E-4D9F-F39638F323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2EF06E-30D2-2BF6-B16D-144FFBFF5BF5}"/>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F131F287-C391-4137-1DED-CA174CC757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D294C-6CD4-3056-BB22-81F62691597C}"/>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2050352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99F8D-8407-7DE3-D0BF-D63D148B0D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3FE92C-8861-E992-21A9-E6BC6216A0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1F47331-EB3E-8511-9FDF-0D0A104B66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C383735-375B-E11F-CE50-9E640CE43CC0}"/>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6" name="Footer Placeholder 5">
            <a:extLst>
              <a:ext uri="{FF2B5EF4-FFF2-40B4-BE49-F238E27FC236}">
                <a16:creationId xmlns:a16="http://schemas.microsoft.com/office/drawing/2014/main" id="{BDFF361A-31A5-DB56-C1BC-1299DA5817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EFAD39-1FC0-5E8D-B829-95B4DEE4717B}"/>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1209276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2EFD-7EE7-544B-827D-144924885C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3DBCB7-E417-290F-35AB-D1DDC910B2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2BADE3-D2D3-B14B-352D-B52411A96E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382DCED-4125-081B-A542-B9226AAE05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2F1651-C7B6-42CD-8A4B-91A2F0BBB3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A8DAF54-D42B-2324-992E-EC9A8346D5B7}"/>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8" name="Footer Placeholder 7">
            <a:extLst>
              <a:ext uri="{FF2B5EF4-FFF2-40B4-BE49-F238E27FC236}">
                <a16:creationId xmlns:a16="http://schemas.microsoft.com/office/drawing/2014/main" id="{2F94C004-2B16-6D65-6FA9-4D2DC1E20D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B4E746-5209-F8F1-CEC1-E31E63504440}"/>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1591364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B8F8-E417-B375-856C-D5DED01FEBD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22054AB-3C5B-F5A8-E131-E2BD3123FEA6}"/>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4" name="Footer Placeholder 3">
            <a:extLst>
              <a:ext uri="{FF2B5EF4-FFF2-40B4-BE49-F238E27FC236}">
                <a16:creationId xmlns:a16="http://schemas.microsoft.com/office/drawing/2014/main" id="{17546D8F-8449-6354-892D-80155A544E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200ABA-D9FE-B29E-DC30-0D3D0F59D574}"/>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1452036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A3FA24-BEFC-BF51-255C-D637EB3B4FB1}"/>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3" name="Footer Placeholder 2">
            <a:extLst>
              <a:ext uri="{FF2B5EF4-FFF2-40B4-BE49-F238E27FC236}">
                <a16:creationId xmlns:a16="http://schemas.microsoft.com/office/drawing/2014/main" id="{F9ADA149-981F-8FE7-4687-4C3F9AC2AA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5B0DA7-EFAB-373B-9121-258DFE44B04C}"/>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676507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D5B62-5515-6A05-F4F9-210A683115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81B9932-DFC6-2CAE-588D-7CD2B422A9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ABEAF8-22CC-1FA6-D342-C40E59DA95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3080A6-6B63-74B3-6427-7D678851FDD8}"/>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6" name="Footer Placeholder 5">
            <a:extLst>
              <a:ext uri="{FF2B5EF4-FFF2-40B4-BE49-F238E27FC236}">
                <a16:creationId xmlns:a16="http://schemas.microsoft.com/office/drawing/2014/main" id="{F03EBA59-4ECB-0A0F-05E8-61F8E19867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C5A94C-5013-5948-0B76-2EBACC4A32B7}"/>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1547803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805C-7F45-596B-9A77-A91CE423E1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4DD290C-9163-84F9-78BA-DD685D482D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FD24A6-DC0C-548E-8068-D3049C56C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865B77-02DB-1745-88D7-8073160A48B5}"/>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6" name="Footer Placeholder 5">
            <a:extLst>
              <a:ext uri="{FF2B5EF4-FFF2-40B4-BE49-F238E27FC236}">
                <a16:creationId xmlns:a16="http://schemas.microsoft.com/office/drawing/2014/main" id="{B129128A-9EA9-8B47-66A1-993EC0759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0AA627-5D4E-1E15-B8D4-5F63E72F7D13}"/>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1602712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30B9D-7633-4E69-6BFD-5079E455D75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45F357E-F052-2690-B1A7-BCA3B124E49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606766-BDB0-5FE6-BE0B-F5E8A912C203}"/>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58F440E9-622F-F053-13E7-70568312C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30867E-1BF7-ACC9-D168-52FB28F93BBF}"/>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4241450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9064E2-3134-4228-DA78-23314151B6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79D61E9-631D-6174-F9C4-5F60563822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81E2D6-9055-8566-4FE2-BFFBDF540343}"/>
              </a:ext>
            </a:extLst>
          </p:cNvPr>
          <p:cNvSpPr>
            <a:spLocks noGrp="1"/>
          </p:cNvSpPr>
          <p:nvPr>
            <p:ph type="dt" sz="half" idx="10"/>
          </p:nvPr>
        </p:nvSpPr>
        <p:spPr/>
        <p:txBody>
          <a:body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EDA7761D-B2E9-AD42-FAF5-023BB6BE9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7DF1EC-DAAD-AB14-D25A-44AC6F005855}"/>
              </a:ext>
            </a:extLst>
          </p:cNvPr>
          <p:cNvSpPr>
            <a:spLocks noGrp="1"/>
          </p:cNvSpPr>
          <p:nvPr>
            <p:ph type="sldNum" sz="quarter" idx="12"/>
          </p:nvPr>
        </p:nvSpPr>
        <p:spPr/>
        <p:txBody>
          <a:bodyPr/>
          <a:lstStyle/>
          <a:p>
            <a:fld id="{DEF0EF02-E76F-4834-AEA6-3E72C6202072}" type="slidenum">
              <a:rPr lang="en-GB" smtClean="0"/>
              <a:t>‹#›</a:t>
            </a:fld>
            <a:endParaRPr lang="en-GB"/>
          </a:p>
        </p:txBody>
      </p:sp>
    </p:spTree>
    <p:extLst>
      <p:ext uri="{BB962C8B-B14F-4D97-AF65-F5344CB8AC3E}">
        <p14:creationId xmlns:p14="http://schemas.microsoft.com/office/powerpoint/2010/main" val="2309114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AE0041-69E5-8229-E21E-CEA565604D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097478-71EB-37D7-FE20-AF09683CCE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16C8D0-4761-B2ED-6861-D9FAA80573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7F1EF7-6A62-44D1-9410-776BC9860F75}" type="datetimeFigureOut">
              <a:rPr lang="en-GB" smtClean="0"/>
              <a:t>22/03/2026</a:t>
            </a:fld>
            <a:endParaRPr lang="en-GB"/>
          </a:p>
        </p:txBody>
      </p:sp>
      <p:sp>
        <p:nvSpPr>
          <p:cNvPr id="5" name="Footer Placeholder 4">
            <a:extLst>
              <a:ext uri="{FF2B5EF4-FFF2-40B4-BE49-F238E27FC236}">
                <a16:creationId xmlns:a16="http://schemas.microsoft.com/office/drawing/2014/main" id="{B7A23570-A2EC-8C69-736D-94B6927638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2479C4-878E-F503-B416-9DFE9A960B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F0EF02-E76F-4834-AEA6-3E72C6202072}" type="slidenum">
              <a:rPr lang="en-GB" smtClean="0"/>
              <a:t>‹#›</a:t>
            </a:fld>
            <a:endParaRPr lang="en-GB"/>
          </a:p>
        </p:txBody>
      </p:sp>
    </p:spTree>
    <p:extLst>
      <p:ext uri="{BB962C8B-B14F-4D97-AF65-F5344CB8AC3E}">
        <p14:creationId xmlns:p14="http://schemas.microsoft.com/office/powerpoint/2010/main" val="1928831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sv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cpc-uk.org/" TargetMode="External"/><Relationship Id="rId7" Type="http://schemas.openxmlformats.org/officeDocument/2006/relationships/hyperlink" Target="https://pmc.ncbi.nlm.nih.gov/articles/PMC4758389/" TargetMode="External"/><Relationship Id="rId2" Type="http://schemas.openxmlformats.org/officeDocument/2006/relationships/image" Target="../media/image8.svg"/><Relationship Id="rId1" Type="http://schemas.openxmlformats.org/officeDocument/2006/relationships/slideLayout" Target="../slideLayouts/slideLayout2.xml"/><Relationship Id="rId6" Type="http://schemas.openxmlformats.org/officeDocument/2006/relationships/hyperlink" Target="https://pmc.ncbi.nlm.nih.gov/articles/PMC10464255/" TargetMode="External"/><Relationship Id="rId5" Type="http://schemas.openxmlformats.org/officeDocument/2006/relationships/hyperlink" Target="https://www.nhs.uk/" TargetMode="External"/><Relationship Id="rId4" Type="http://schemas.openxmlformats.org/officeDocument/2006/relationships/hyperlink" Target="https://collegepublishing.sagepub.com/products/communication-skills-in-nursing-health-and-social-care-5-2656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hapter 1: Communicate Professionally Within a Health Care Setting - Nursing  Assistant - NCBI Bookshelf">
            <a:extLst>
              <a:ext uri="{FF2B5EF4-FFF2-40B4-BE49-F238E27FC236}">
                <a16:creationId xmlns:a16="http://schemas.microsoft.com/office/drawing/2014/main" id="{5F1097E5-AF76-B5D2-8A66-6D72DC8353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12019"/>
          <a:stretch>
            <a:fillRect/>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here's a dilemma at the heart of the NHS - but politicians don't want to  talk about it | Adam Boulton | UK News | Sky News">
            <a:extLst>
              <a:ext uri="{FF2B5EF4-FFF2-40B4-BE49-F238E27FC236}">
                <a16:creationId xmlns:a16="http://schemas.microsoft.com/office/drawing/2014/main" id="{B16B06F3-EF7C-A6CF-AA06-275EC4C6A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4876"/>
          <a:stretch>
            <a:fillRect/>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Near Death | Experience Powerful Storytelling — ZipporahFilms">
            <a:extLst>
              <a:ext uri="{FF2B5EF4-FFF2-40B4-BE49-F238E27FC236}">
                <a16:creationId xmlns:a16="http://schemas.microsoft.com/office/drawing/2014/main" id="{D51221FB-9CA1-422E-6158-C07BA5CD57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630" b="-5"/>
          <a:stretch>
            <a:fillRect/>
          </a:stretch>
        </p:blipFill>
        <p:spPr bwMode="auto">
          <a:xfrm>
            <a:off x="7458302" y="-22547"/>
            <a:ext cx="3809132" cy="3139531"/>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C13E7A2-E3CD-BECB-DB91-0F31C49D3FDB}"/>
              </a:ext>
            </a:extLst>
          </p:cNvPr>
          <p:cNvSpPr txBox="1"/>
          <p:nvPr/>
        </p:nvSpPr>
        <p:spPr>
          <a:xfrm>
            <a:off x="166256" y="4294909"/>
            <a:ext cx="4184071" cy="2031325"/>
          </a:xfrm>
          <a:prstGeom prst="rect">
            <a:avLst/>
          </a:prstGeom>
          <a:noFill/>
        </p:spPr>
        <p:txBody>
          <a:bodyPr wrap="square" rtlCol="0">
            <a:spAutoFit/>
          </a:bodyPr>
          <a:lstStyle/>
          <a:p>
            <a:r>
              <a:rPr lang="en-US" dirty="0">
                <a:solidFill>
                  <a:schemeClr val="bg1"/>
                </a:solidFill>
                <a:latin typeface="+mj-lt"/>
                <a:cs typeface="Arial" panose="020B0604020202020204" pitchFamily="34" charset="0"/>
              </a:rPr>
              <a:t>Name: Jussara Coser.                                                  Student Number: 2442073.</a:t>
            </a:r>
            <a:br>
              <a:rPr lang="en-US" dirty="0">
                <a:solidFill>
                  <a:schemeClr val="bg1"/>
                </a:solidFill>
                <a:latin typeface="+mj-lt"/>
                <a:cs typeface="Arial" panose="020B0604020202020204" pitchFamily="34" charset="0"/>
              </a:rPr>
            </a:br>
            <a:r>
              <a:rPr lang="en-US" dirty="0">
                <a:solidFill>
                  <a:schemeClr val="bg1"/>
                </a:solidFill>
                <a:latin typeface="+mj-lt"/>
                <a:cs typeface="Arial" panose="020B0604020202020204" pitchFamily="34" charset="0"/>
              </a:rPr>
              <a:t>Module Name: </a:t>
            </a:r>
            <a:r>
              <a:rPr lang="en-GB" dirty="0">
                <a:solidFill>
                  <a:schemeClr val="bg1"/>
                </a:solidFill>
                <a:latin typeface="+mj-lt"/>
                <a:cs typeface="Arial" panose="020B0604020202020204" pitchFamily="34" charset="0"/>
              </a:rPr>
              <a:t>Professional Development within Health and Social Care.</a:t>
            </a:r>
          </a:p>
          <a:p>
            <a:r>
              <a:rPr lang="en-GB" dirty="0">
                <a:solidFill>
                  <a:schemeClr val="bg1"/>
                </a:solidFill>
                <a:latin typeface="+mj-lt"/>
                <a:cs typeface="Arial" panose="020B0604020202020204" pitchFamily="34" charset="0"/>
              </a:rPr>
              <a:t>Module Code: LCHS400</a:t>
            </a:r>
          </a:p>
          <a:p>
            <a:pPr>
              <a:lnSpc>
                <a:spcPct val="100000"/>
              </a:lnSpc>
            </a:pPr>
            <a:r>
              <a:rPr lang="en-GB" dirty="0">
                <a:solidFill>
                  <a:schemeClr val="bg1"/>
                </a:solidFill>
                <a:latin typeface="+mj-lt"/>
                <a:cs typeface="Arial" panose="020B0604020202020204" pitchFamily="34" charset="0"/>
              </a:rPr>
              <a:t>Lecture: Soban Sadiq</a:t>
            </a:r>
            <a:br>
              <a:rPr lang="en-US" dirty="0">
                <a:solidFill>
                  <a:schemeClr val="bg1"/>
                </a:solidFill>
                <a:latin typeface="+mj-lt"/>
                <a:cs typeface="Arial" panose="020B0604020202020204" pitchFamily="34" charset="0"/>
              </a:rPr>
            </a:br>
            <a:endParaRPr lang="en-US" dirty="0">
              <a:latin typeface="+mj-lt"/>
              <a:cs typeface="Arial" panose="020B0604020202020204" pitchFamily="34" charset="0"/>
            </a:endParaRPr>
          </a:p>
        </p:txBody>
      </p:sp>
    </p:spTree>
    <p:extLst>
      <p:ext uri="{BB962C8B-B14F-4D97-AF65-F5344CB8AC3E}">
        <p14:creationId xmlns:p14="http://schemas.microsoft.com/office/powerpoint/2010/main" val="1274097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BC0C75-FD58-FF7F-BE9B-6AFC180E2195}"/>
              </a:ext>
            </a:extLst>
          </p:cNvPr>
          <p:cNvSpPr>
            <a:spLocks noGrp="1"/>
          </p:cNvSpPr>
          <p:nvPr>
            <p:ph type="title"/>
          </p:nvPr>
        </p:nvSpPr>
        <p:spPr>
          <a:xfrm>
            <a:off x="1524000" y="3064934"/>
            <a:ext cx="9144000" cy="2151026"/>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Effective Communication in </a:t>
            </a:r>
            <a:r>
              <a:rPr lang="en-US" sz="1800" b="1" dirty="0">
                <a:latin typeface="Arial" panose="020B0604020202020204" pitchFamily="34" charset="0"/>
                <a:cs typeface="Arial" panose="020B0604020202020204" pitchFamily="34" charset="0"/>
              </a:rPr>
              <a:t>Health and Social Care.</a:t>
            </a:r>
            <a:br>
              <a:rPr lang="en-US" sz="1800" b="1" kern="1200" dirty="0">
                <a:solidFill>
                  <a:schemeClr val="tx1"/>
                </a:solidFill>
                <a:latin typeface="Arial" panose="020B0604020202020204" pitchFamily="34" charset="0"/>
                <a:cs typeface="Arial" panose="020B0604020202020204" pitchFamily="34" charset="0"/>
              </a:rPr>
            </a:br>
            <a:br>
              <a:rPr lang="en-US" sz="1800" b="1" kern="1200" dirty="0">
                <a:solidFill>
                  <a:schemeClr val="tx1"/>
                </a:solidFill>
                <a:latin typeface="Arial" panose="020B0604020202020204" pitchFamily="34" charset="0"/>
                <a:cs typeface="Arial" panose="020B0604020202020204" pitchFamily="34" charset="0"/>
              </a:rPr>
            </a:br>
            <a:br>
              <a:rPr lang="en-US" sz="1800" b="1" kern="1200" dirty="0">
                <a:solidFill>
                  <a:schemeClr val="tx1"/>
                </a:solidFill>
                <a:latin typeface="Arial" panose="020B0604020202020204" pitchFamily="34" charset="0"/>
                <a:cs typeface="Arial" panose="020B0604020202020204" pitchFamily="34" charset="0"/>
              </a:rPr>
            </a:br>
            <a:r>
              <a:rPr lang="en-US" sz="1800" b="1" kern="1200" dirty="0">
                <a:solidFill>
                  <a:schemeClr val="tx1"/>
                </a:solidFill>
                <a:latin typeface="Arial" panose="020B0604020202020204" pitchFamily="34" charset="0"/>
                <a:cs typeface="Arial" panose="020B0604020202020204" pitchFamily="34" charset="0"/>
              </a:rPr>
              <a:t>Developing professional Practice and Personal </a:t>
            </a:r>
            <a:r>
              <a:rPr lang="en-US" sz="1800" b="1" dirty="0">
                <a:latin typeface="Arial" panose="020B0604020202020204" pitchFamily="34" charset="0"/>
                <a:cs typeface="Arial" panose="020B0604020202020204" pitchFamily="34" charset="0"/>
              </a:rPr>
              <a:t>Centre-</a:t>
            </a:r>
            <a:r>
              <a:rPr lang="en-US" sz="1800" b="1" kern="1200" dirty="0">
                <a:solidFill>
                  <a:schemeClr val="tx1"/>
                </a:solidFill>
                <a:latin typeface="Arial" panose="020B0604020202020204" pitchFamily="34" charset="0"/>
                <a:cs typeface="Arial" panose="020B0604020202020204" pitchFamily="34" charset="0"/>
              </a:rPr>
              <a:t>Care.</a:t>
            </a:r>
            <a:br>
              <a:rPr lang="en-US" sz="1400" b="1" kern="1200" dirty="0">
                <a:solidFill>
                  <a:schemeClr val="tx1"/>
                </a:solidFill>
                <a:latin typeface="Arial" panose="020B0604020202020204" pitchFamily="34" charset="0"/>
                <a:cs typeface="Arial" panose="020B0604020202020204" pitchFamily="34" charset="0"/>
              </a:rPr>
            </a:br>
            <a:endParaRPr lang="en-US" sz="1400" kern="1200" dirty="0">
              <a:solidFill>
                <a:schemeClr val="tx1"/>
              </a:solidFill>
              <a:latin typeface="Arial" panose="020B0604020202020204" pitchFamily="34" charset="0"/>
              <a:cs typeface="Arial" panose="020B0604020202020204" pitchFamily="34" charset="0"/>
            </a:endParaRPr>
          </a:p>
        </p:txBody>
      </p:sp>
      <p:pic>
        <p:nvPicPr>
          <p:cNvPr id="7" name="Graphic 6" descr="Board Room">
            <a:extLst>
              <a:ext uri="{FF2B5EF4-FFF2-40B4-BE49-F238E27FC236}">
                <a16:creationId xmlns:a16="http://schemas.microsoft.com/office/drawing/2014/main" id="{3FEA1D76-7E38-BA6A-B748-E95A9DB16B6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037344" y="1532408"/>
            <a:ext cx="1839836" cy="1839836"/>
          </a:xfrm>
          <a:prstGeom prst="rect">
            <a:avLst/>
          </a:prstGeom>
        </p:spPr>
      </p:pic>
    </p:spTree>
    <p:extLst>
      <p:ext uri="{BB962C8B-B14F-4D97-AF65-F5344CB8AC3E}">
        <p14:creationId xmlns:p14="http://schemas.microsoft.com/office/powerpoint/2010/main" val="4294853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8FC36D4-DA48-D496-8EAC-4FF8FE435D00}"/>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Why Communication Matters</a:t>
            </a:r>
          </a:p>
        </p:txBody>
      </p:sp>
      <p:sp>
        <p:nvSpPr>
          <p:cNvPr id="8" name="Rectangle 7">
            <a:extLst>
              <a:ext uri="{FF2B5EF4-FFF2-40B4-BE49-F238E27FC236}">
                <a16:creationId xmlns:a16="http://schemas.microsoft.com/office/drawing/2014/main" id="{4286E8E7-9187-A445-AB39-AE6F372535EB}"/>
              </a:ext>
            </a:extLst>
          </p:cNvPr>
          <p:cNvSpPr/>
          <p:nvPr/>
        </p:nvSpPr>
        <p:spPr>
          <a:xfrm>
            <a:off x="4762500" y="0"/>
            <a:ext cx="742950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8" name="Diagram 17">
            <a:extLst>
              <a:ext uri="{FF2B5EF4-FFF2-40B4-BE49-F238E27FC236}">
                <a16:creationId xmlns:a16="http://schemas.microsoft.com/office/drawing/2014/main" id="{D86D2E44-FBA1-3E2F-75FF-6F63D9D50F2A}"/>
              </a:ext>
            </a:extLst>
          </p:cNvPr>
          <p:cNvGraphicFramePr/>
          <p:nvPr>
            <p:extLst>
              <p:ext uri="{D42A27DB-BD31-4B8C-83A1-F6EECF244321}">
                <p14:modId xmlns:p14="http://schemas.microsoft.com/office/powerpoint/2010/main" val="508272799"/>
              </p:ext>
            </p:extLst>
          </p:nvPr>
        </p:nvGraphicFramePr>
        <p:xfrm>
          <a:off x="4527804" y="329197"/>
          <a:ext cx="7145295" cy="6199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4352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C0D76AC-A16C-5644-B52A-2D417B781287}"/>
              </a:ext>
            </a:extLst>
          </p:cNvPr>
          <p:cNvSpPr/>
          <p:nvPr/>
        </p:nvSpPr>
        <p:spPr>
          <a:xfrm>
            <a:off x="1116077" y="-15871"/>
            <a:ext cx="4978399" cy="189487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200" b="1" kern="1200" cap="none" spc="0" dirty="0">
                <a:ln w="12700" cmpd="sng">
                  <a:solidFill>
                    <a:schemeClr val="accent4"/>
                  </a:solidFill>
                  <a:prstDash val="solid"/>
                </a:ln>
                <a:solidFill>
                  <a:schemeClr val="tx1"/>
                </a:solidFill>
                <a:effectLst/>
                <a:latin typeface="+mj-lt"/>
                <a:ea typeface="+mj-ea"/>
                <a:cs typeface="+mj-cs"/>
              </a:rPr>
              <a:t>The Model: Egan’s SOLER</a:t>
            </a:r>
          </a:p>
        </p:txBody>
      </p:sp>
      <p:sp>
        <p:nvSpPr>
          <p:cNvPr id="8" name="TextBox 7">
            <a:extLst>
              <a:ext uri="{FF2B5EF4-FFF2-40B4-BE49-F238E27FC236}">
                <a16:creationId xmlns:a16="http://schemas.microsoft.com/office/drawing/2014/main" id="{BFBAA5D5-805B-1256-0899-CE7B302759C1}"/>
              </a:ext>
            </a:extLst>
          </p:cNvPr>
          <p:cNvSpPr txBox="1"/>
          <p:nvPr/>
        </p:nvSpPr>
        <p:spPr>
          <a:xfrm>
            <a:off x="1116077" y="1810326"/>
            <a:ext cx="4978399" cy="2058657"/>
          </a:xfrm>
          <a:prstGeom prst="rect">
            <a:avLst/>
          </a:prstGeom>
        </p:spPr>
        <p:txBody>
          <a:bodyPr vert="horz" lIns="91440" tIns="45720" rIns="91440" bIns="45720" rtlCol="0">
            <a:normAutofit/>
          </a:bodyPr>
          <a:lstStyle/>
          <a:p>
            <a:pPr>
              <a:lnSpc>
                <a:spcPct val="90000"/>
              </a:lnSpc>
              <a:spcBef>
                <a:spcPts val="1000"/>
              </a:spcBef>
            </a:pPr>
            <a:r>
              <a:rPr lang="en-US" sz="2400" b="1" kern="1200" dirty="0">
                <a:solidFill>
                  <a:schemeClr val="tx1"/>
                </a:solidFill>
                <a:latin typeface="Arial" panose="020B0604020202020204" pitchFamily="34" charset="0"/>
                <a:cs typeface="Arial" panose="020B0604020202020204" pitchFamily="34" charset="0"/>
              </a:rPr>
              <a:t>The Theory:</a:t>
            </a:r>
            <a:r>
              <a:rPr lang="en-US" sz="2400" kern="1200" dirty="0">
                <a:solidFill>
                  <a:schemeClr val="tx1"/>
                </a:solidFill>
                <a:latin typeface="Arial" panose="020B0604020202020204" pitchFamily="34" charset="0"/>
                <a:cs typeface="Arial" panose="020B0604020202020204" pitchFamily="34" charset="0"/>
              </a:rPr>
              <a:t> Gerard Egan’s SOLER model is a framework for non-verbal communication</a:t>
            </a:r>
          </a:p>
        </p:txBody>
      </p:sp>
      <p:pic>
        <p:nvPicPr>
          <p:cNvPr id="29" name="Graphic 28" descr="Chat Bubble">
            <a:extLst>
              <a:ext uri="{FF2B5EF4-FFF2-40B4-BE49-F238E27FC236}">
                <a16:creationId xmlns:a16="http://schemas.microsoft.com/office/drawing/2014/main" id="{8CAB9A52-CE41-42BF-6142-E14DD61975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589948"/>
            <a:ext cx="1289051" cy="1289051"/>
          </a:xfrm>
          <a:prstGeom prst="rect">
            <a:avLst/>
          </a:prstGeom>
        </p:spPr>
      </p:pic>
      <p:pic>
        <p:nvPicPr>
          <p:cNvPr id="31" name="Graphic 30" descr="Chat Bubble">
            <a:extLst>
              <a:ext uri="{FF2B5EF4-FFF2-40B4-BE49-F238E27FC236}">
                <a16:creationId xmlns:a16="http://schemas.microsoft.com/office/drawing/2014/main" id="{AA555A99-7518-465C-AAC7-6F9C7ACE3F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graphicFrame>
        <p:nvGraphicFramePr>
          <p:cNvPr id="38" name="TextBox 9">
            <a:extLst>
              <a:ext uri="{FF2B5EF4-FFF2-40B4-BE49-F238E27FC236}">
                <a16:creationId xmlns:a16="http://schemas.microsoft.com/office/drawing/2014/main" id="{3AD66566-230E-EA67-6C34-11002CB7A911}"/>
              </a:ext>
            </a:extLst>
          </p:cNvPr>
          <p:cNvGraphicFramePr/>
          <p:nvPr>
            <p:extLst>
              <p:ext uri="{D42A27DB-BD31-4B8C-83A1-F6EECF244321}">
                <p14:modId xmlns:p14="http://schemas.microsoft.com/office/powerpoint/2010/main" val="1998482934"/>
              </p:ext>
            </p:extLst>
          </p:nvPr>
        </p:nvGraphicFramePr>
        <p:xfrm>
          <a:off x="511815" y="3171136"/>
          <a:ext cx="6096000"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44364741-FDE1-FC99-B15A-436EC69C9159}"/>
              </a:ext>
            </a:extLst>
          </p:cNvPr>
          <p:cNvSpPr txBox="1"/>
          <p:nvPr/>
        </p:nvSpPr>
        <p:spPr>
          <a:xfrm>
            <a:off x="7221416" y="5457216"/>
            <a:ext cx="4882640" cy="1200329"/>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Why this matters: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It demonstrates active listening and ensures the service user feels heard, valued, and safe (</a:t>
            </a:r>
            <a:r>
              <a:rPr lang="en-US" altLang="en-US" dirty="0">
                <a:solidFill>
                  <a:srgbClr val="000000"/>
                </a:solidFill>
                <a:latin typeface="Arial" panose="020B0604020202020204" pitchFamily="34" charset="0"/>
                <a:cs typeface="Arial" panose="020B0604020202020204" pitchFamily="34" charset="0"/>
              </a:rPr>
              <a:t>Health and Care Professions Council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840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9"/>
                                        </p:tgtEl>
                                        <p:attrNameLst>
                                          <p:attrName>style.visibility</p:attrName>
                                        </p:attrNameLst>
                                      </p:cBhvr>
                                      <p:to>
                                        <p:strVal val="visible"/>
                                      </p:to>
                                    </p:set>
                                    <p:animEffect transition="in" filter="fade">
                                      <p:cBhvr>
                                        <p:cTn id="7" dur="700"/>
                                        <p:tgtEl>
                                          <p:spTgt spid="29"/>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31"/>
                                        </p:tgtEl>
                                        <p:attrNameLst>
                                          <p:attrName>style.visibility</p:attrName>
                                        </p:attrNameLst>
                                      </p:cBhvr>
                                      <p:to>
                                        <p:strVal val="visible"/>
                                      </p:to>
                                    </p:set>
                                    <p:animEffect transition="in" filter="fade">
                                      <p:cBhvr>
                                        <p:cTn id="10" dur="7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6B5D66D-DBAF-72EE-D7E6-06FC8E698F2F}"/>
              </a:ext>
            </a:extLst>
          </p:cNvPr>
          <p:cNvSpPr txBox="1"/>
          <p:nvPr/>
        </p:nvSpPr>
        <p:spPr>
          <a:xfrm>
            <a:off x="5930262" y="42206"/>
            <a:ext cx="5360038"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dirty="0">
                <a:solidFill>
                  <a:schemeClr val="tx2"/>
                </a:solidFill>
                <a:latin typeface="+mj-lt"/>
                <a:ea typeface="+mj-ea"/>
                <a:cs typeface="+mj-cs"/>
              </a:rPr>
              <a:t>Communication </a:t>
            </a:r>
            <a:r>
              <a:rPr lang="en-US" sz="4000" dirty="0">
                <a:solidFill>
                  <a:schemeClr val="tx2"/>
                </a:solidFill>
                <a:latin typeface="+mj-lt"/>
                <a:ea typeface="+mj-ea"/>
                <a:cs typeface="+mj-cs"/>
              </a:rPr>
              <a:t>Model</a:t>
            </a:r>
            <a:endParaRPr lang="en-US" sz="4000" kern="1200" dirty="0">
              <a:solidFill>
                <a:schemeClr val="tx2"/>
              </a:solidFill>
              <a:latin typeface="+mj-lt"/>
              <a:ea typeface="+mj-ea"/>
              <a:cs typeface="+mj-cs"/>
            </a:endParaRPr>
          </a:p>
        </p:txBody>
      </p:sp>
      <p:pic>
        <p:nvPicPr>
          <p:cNvPr id="9" name="Graphic 8" descr="Chat Bubble">
            <a:extLst>
              <a:ext uri="{FF2B5EF4-FFF2-40B4-BE49-F238E27FC236}">
                <a16:creationId xmlns:a16="http://schemas.microsoft.com/office/drawing/2014/main" id="{50ABF709-CA9E-5827-8D05-32627FF8FE2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100" y="4281160"/>
            <a:ext cx="2985280" cy="298528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8" name="Group 2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9" name="Freeform: Shape 2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TextBox 12">
            <a:extLst>
              <a:ext uri="{FF2B5EF4-FFF2-40B4-BE49-F238E27FC236}">
                <a16:creationId xmlns:a16="http://schemas.microsoft.com/office/drawing/2014/main" id="{748B7728-0A80-21E2-A5B7-C4BD8D6D01AE}"/>
              </a:ext>
            </a:extLst>
          </p:cNvPr>
          <p:cNvSpPr txBox="1"/>
          <p:nvPr/>
        </p:nvSpPr>
        <p:spPr>
          <a:xfrm>
            <a:off x="5994820" y="785324"/>
            <a:ext cx="6096000" cy="369332"/>
          </a:xfrm>
          <a:prstGeom prst="rect">
            <a:avLst/>
          </a:prstGeom>
          <a:noFill/>
        </p:spPr>
        <p:txBody>
          <a:bodyPr wrap="square">
            <a:spAutoFit/>
          </a:bodyPr>
          <a:lstStyle/>
          <a:p>
            <a:r>
              <a:rPr lang="en-GB" dirty="0"/>
              <a:t>Shannon and Weaver Communication Model</a:t>
            </a:r>
          </a:p>
        </p:txBody>
      </p:sp>
      <p:grpSp>
        <p:nvGrpSpPr>
          <p:cNvPr id="36" name="Group 35">
            <a:extLst>
              <a:ext uri="{FF2B5EF4-FFF2-40B4-BE49-F238E27FC236}">
                <a16:creationId xmlns:a16="http://schemas.microsoft.com/office/drawing/2014/main" id="{8451CB78-0327-1F77-F6D2-F3298220733D}"/>
              </a:ext>
            </a:extLst>
          </p:cNvPr>
          <p:cNvGrpSpPr/>
          <p:nvPr/>
        </p:nvGrpSpPr>
        <p:grpSpPr>
          <a:xfrm>
            <a:off x="408876" y="1374173"/>
            <a:ext cx="11538482" cy="3065479"/>
            <a:chOff x="4484398" y="2876706"/>
            <a:chExt cx="7886933" cy="236920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grpSpPr>
        <p:sp>
          <p:nvSpPr>
            <p:cNvPr id="20" name="Rectangle: Rounded Corners 19">
              <a:extLst>
                <a:ext uri="{FF2B5EF4-FFF2-40B4-BE49-F238E27FC236}">
                  <a16:creationId xmlns:a16="http://schemas.microsoft.com/office/drawing/2014/main" id="{936B32B3-B9DD-7150-B3EE-0467C50F7A16}"/>
                </a:ext>
              </a:extLst>
            </p:cNvPr>
            <p:cNvSpPr/>
            <p:nvPr/>
          </p:nvSpPr>
          <p:spPr>
            <a:xfrm>
              <a:off x="4484398" y="2876706"/>
              <a:ext cx="1431834" cy="1126634"/>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SOURCE</a:t>
              </a:r>
            </a:p>
          </p:txBody>
        </p:sp>
        <p:sp>
          <p:nvSpPr>
            <p:cNvPr id="23" name="Rectangle: Rounded Corners 22">
              <a:extLst>
                <a:ext uri="{FF2B5EF4-FFF2-40B4-BE49-F238E27FC236}">
                  <a16:creationId xmlns:a16="http://schemas.microsoft.com/office/drawing/2014/main" id="{79635838-168A-0A65-956E-36F2344B07D7}"/>
                </a:ext>
              </a:extLst>
            </p:cNvPr>
            <p:cNvSpPr/>
            <p:nvPr/>
          </p:nvSpPr>
          <p:spPr>
            <a:xfrm>
              <a:off x="6241025" y="2890890"/>
              <a:ext cx="1431834" cy="1126634"/>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TRANSMITER</a:t>
              </a:r>
            </a:p>
          </p:txBody>
        </p:sp>
        <p:sp>
          <p:nvSpPr>
            <p:cNvPr id="25" name="Rectangle: Rounded Corners 24">
              <a:extLst>
                <a:ext uri="{FF2B5EF4-FFF2-40B4-BE49-F238E27FC236}">
                  <a16:creationId xmlns:a16="http://schemas.microsoft.com/office/drawing/2014/main" id="{E98BE3C1-C394-265A-480B-4A7A4BC16683}"/>
                </a:ext>
              </a:extLst>
            </p:cNvPr>
            <p:cNvSpPr/>
            <p:nvPr/>
          </p:nvSpPr>
          <p:spPr>
            <a:xfrm>
              <a:off x="8297694" y="3218195"/>
              <a:ext cx="525402" cy="421609"/>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58BC3CC9-1C13-FD35-03BB-21A0F26A19EE}"/>
                </a:ext>
              </a:extLst>
            </p:cNvPr>
            <p:cNvSpPr/>
            <p:nvPr/>
          </p:nvSpPr>
          <p:spPr>
            <a:xfrm>
              <a:off x="7921045" y="4119280"/>
              <a:ext cx="1292013" cy="1126634"/>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NOISE</a:t>
              </a:r>
            </a:p>
            <a:p>
              <a:pPr algn="ctr"/>
              <a:r>
                <a:rPr lang="en-GB" sz="1600" b="1" dirty="0">
                  <a:solidFill>
                    <a:schemeClr val="tx1"/>
                  </a:solidFill>
                </a:rPr>
                <a:t>SOURCE</a:t>
              </a:r>
            </a:p>
          </p:txBody>
        </p:sp>
        <p:sp>
          <p:nvSpPr>
            <p:cNvPr id="32" name="Rectangle: Rounded Corners 31">
              <a:extLst>
                <a:ext uri="{FF2B5EF4-FFF2-40B4-BE49-F238E27FC236}">
                  <a16:creationId xmlns:a16="http://schemas.microsoft.com/office/drawing/2014/main" id="{38D60604-1639-2EA8-9A13-F38B982845F0}"/>
                </a:ext>
              </a:extLst>
            </p:cNvPr>
            <p:cNvSpPr/>
            <p:nvPr/>
          </p:nvSpPr>
          <p:spPr>
            <a:xfrm>
              <a:off x="9322691" y="2890890"/>
              <a:ext cx="1292013" cy="1126634"/>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RECEIVER</a:t>
              </a:r>
            </a:p>
          </p:txBody>
        </p:sp>
        <p:sp>
          <p:nvSpPr>
            <p:cNvPr id="35" name="Rectangle: Rounded Corners 34">
              <a:extLst>
                <a:ext uri="{FF2B5EF4-FFF2-40B4-BE49-F238E27FC236}">
                  <a16:creationId xmlns:a16="http://schemas.microsoft.com/office/drawing/2014/main" id="{582C6E69-30B1-29AF-827A-FB9656C66A19}"/>
                </a:ext>
              </a:extLst>
            </p:cNvPr>
            <p:cNvSpPr/>
            <p:nvPr/>
          </p:nvSpPr>
          <p:spPr>
            <a:xfrm>
              <a:off x="10939497" y="2879768"/>
              <a:ext cx="1431834" cy="1126634"/>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DESTINATION</a:t>
              </a:r>
            </a:p>
          </p:txBody>
        </p:sp>
      </p:grpSp>
      <p:cxnSp>
        <p:nvCxnSpPr>
          <p:cNvPr id="40" name="Straight Arrow Connector 39">
            <a:extLst>
              <a:ext uri="{FF2B5EF4-FFF2-40B4-BE49-F238E27FC236}">
                <a16:creationId xmlns:a16="http://schemas.microsoft.com/office/drawing/2014/main" id="{457BDC73-2B6C-F132-0F91-974ACFF8410C}"/>
              </a:ext>
            </a:extLst>
          </p:cNvPr>
          <p:cNvCxnSpPr/>
          <p:nvPr/>
        </p:nvCxnSpPr>
        <p:spPr>
          <a:xfrm>
            <a:off x="2583988" y="2133315"/>
            <a:ext cx="394811" cy="0"/>
          </a:xfrm>
          <a:prstGeom prst="straightConnector1">
            <a:avLst/>
          </a:prstGeom>
          <a:ln w="698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FE79F828-284B-2DAF-FDD8-C72748251A9E}"/>
              </a:ext>
            </a:extLst>
          </p:cNvPr>
          <p:cNvCxnSpPr/>
          <p:nvPr/>
        </p:nvCxnSpPr>
        <p:spPr>
          <a:xfrm>
            <a:off x="5436647" y="2115028"/>
            <a:ext cx="394811" cy="0"/>
          </a:xfrm>
          <a:prstGeom prst="straightConnector1">
            <a:avLst/>
          </a:prstGeom>
          <a:ln w="698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2" name="Straight Arrow Connector 41">
            <a:extLst>
              <a:ext uri="{FF2B5EF4-FFF2-40B4-BE49-F238E27FC236}">
                <a16:creationId xmlns:a16="http://schemas.microsoft.com/office/drawing/2014/main" id="{8ABC3580-1F2F-8E01-01F8-60629DB94761}"/>
              </a:ext>
            </a:extLst>
          </p:cNvPr>
          <p:cNvCxnSpPr/>
          <p:nvPr/>
        </p:nvCxnSpPr>
        <p:spPr>
          <a:xfrm>
            <a:off x="6932034" y="2133315"/>
            <a:ext cx="394811" cy="0"/>
          </a:xfrm>
          <a:prstGeom prst="straightConnector1">
            <a:avLst/>
          </a:prstGeom>
          <a:ln w="698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3876BEE1-A386-5B13-F2FA-1288A7FCB214}"/>
              </a:ext>
            </a:extLst>
          </p:cNvPr>
          <p:cNvCxnSpPr/>
          <p:nvPr/>
        </p:nvCxnSpPr>
        <p:spPr>
          <a:xfrm>
            <a:off x="9457792" y="2137040"/>
            <a:ext cx="394811" cy="0"/>
          </a:xfrm>
          <a:prstGeom prst="straightConnector1">
            <a:avLst/>
          </a:prstGeom>
          <a:ln w="698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9483E53B-6C0A-FC15-54A9-7C2127265E9F}"/>
              </a:ext>
            </a:extLst>
          </p:cNvPr>
          <p:cNvCxnSpPr>
            <a:cxnSpLocks/>
          </p:cNvCxnSpPr>
          <p:nvPr/>
        </p:nvCxnSpPr>
        <p:spPr>
          <a:xfrm flipV="1">
            <a:off x="6386276" y="2441184"/>
            <a:ext cx="0" cy="409074"/>
          </a:xfrm>
          <a:prstGeom prst="straightConnector1">
            <a:avLst/>
          </a:prstGeom>
          <a:ln w="698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54" name="TextBox 53">
            <a:extLst>
              <a:ext uri="{FF2B5EF4-FFF2-40B4-BE49-F238E27FC236}">
                <a16:creationId xmlns:a16="http://schemas.microsoft.com/office/drawing/2014/main" id="{B82B0593-47B7-584D-3097-DF382290E26E}"/>
              </a:ext>
            </a:extLst>
          </p:cNvPr>
          <p:cNvSpPr txBox="1"/>
          <p:nvPr/>
        </p:nvSpPr>
        <p:spPr>
          <a:xfrm>
            <a:off x="2129244" y="2922374"/>
            <a:ext cx="1218026" cy="369332"/>
          </a:xfrm>
          <a:prstGeom prst="rect">
            <a:avLst/>
          </a:prstGeom>
          <a:noFill/>
        </p:spPr>
        <p:txBody>
          <a:bodyPr wrap="none" rtlCol="0">
            <a:spAutoFit/>
          </a:bodyPr>
          <a:lstStyle/>
          <a:p>
            <a:r>
              <a:rPr lang="en-GB" b="1" dirty="0"/>
              <a:t>MESSAGE</a:t>
            </a:r>
          </a:p>
        </p:txBody>
      </p:sp>
      <p:sp>
        <p:nvSpPr>
          <p:cNvPr id="55" name="TextBox 54">
            <a:extLst>
              <a:ext uri="{FF2B5EF4-FFF2-40B4-BE49-F238E27FC236}">
                <a16:creationId xmlns:a16="http://schemas.microsoft.com/office/drawing/2014/main" id="{5FEC159B-7D9A-2DC3-C6CA-C8B2238A0FA5}"/>
              </a:ext>
            </a:extLst>
          </p:cNvPr>
          <p:cNvSpPr txBox="1"/>
          <p:nvPr/>
        </p:nvSpPr>
        <p:spPr>
          <a:xfrm>
            <a:off x="9065965" y="2937099"/>
            <a:ext cx="1218026" cy="369332"/>
          </a:xfrm>
          <a:prstGeom prst="rect">
            <a:avLst/>
          </a:prstGeom>
          <a:noFill/>
        </p:spPr>
        <p:txBody>
          <a:bodyPr wrap="none" rtlCol="0">
            <a:spAutoFit/>
          </a:bodyPr>
          <a:lstStyle/>
          <a:p>
            <a:r>
              <a:rPr lang="en-GB" b="1" dirty="0"/>
              <a:t>MESSAGE</a:t>
            </a:r>
          </a:p>
        </p:txBody>
      </p:sp>
      <p:sp>
        <p:nvSpPr>
          <p:cNvPr id="56" name="TextBox 55">
            <a:extLst>
              <a:ext uri="{FF2B5EF4-FFF2-40B4-BE49-F238E27FC236}">
                <a16:creationId xmlns:a16="http://schemas.microsoft.com/office/drawing/2014/main" id="{D7C98929-59DE-5CBA-3F02-15C6BBEEA09C}"/>
              </a:ext>
            </a:extLst>
          </p:cNvPr>
          <p:cNvSpPr txBox="1"/>
          <p:nvPr/>
        </p:nvSpPr>
        <p:spPr>
          <a:xfrm>
            <a:off x="5239842" y="2332085"/>
            <a:ext cx="805029" cy="307777"/>
          </a:xfrm>
          <a:prstGeom prst="rect">
            <a:avLst/>
          </a:prstGeom>
          <a:noFill/>
        </p:spPr>
        <p:txBody>
          <a:bodyPr wrap="none" rtlCol="0">
            <a:spAutoFit/>
          </a:bodyPr>
          <a:lstStyle/>
          <a:p>
            <a:r>
              <a:rPr lang="en-GB" sz="1400" b="1" dirty="0"/>
              <a:t>SIGNAL</a:t>
            </a:r>
          </a:p>
        </p:txBody>
      </p:sp>
      <p:sp>
        <p:nvSpPr>
          <p:cNvPr id="57" name="TextBox 56">
            <a:extLst>
              <a:ext uri="{FF2B5EF4-FFF2-40B4-BE49-F238E27FC236}">
                <a16:creationId xmlns:a16="http://schemas.microsoft.com/office/drawing/2014/main" id="{034E2385-1C4B-2FF0-AEEA-9DADE200044C}"/>
              </a:ext>
            </a:extLst>
          </p:cNvPr>
          <p:cNvSpPr txBox="1"/>
          <p:nvPr/>
        </p:nvSpPr>
        <p:spPr>
          <a:xfrm>
            <a:off x="6521085" y="2390539"/>
            <a:ext cx="1058175" cy="523220"/>
          </a:xfrm>
          <a:prstGeom prst="rect">
            <a:avLst/>
          </a:prstGeom>
          <a:noFill/>
        </p:spPr>
        <p:txBody>
          <a:bodyPr wrap="none" rtlCol="0">
            <a:spAutoFit/>
          </a:bodyPr>
          <a:lstStyle/>
          <a:p>
            <a:r>
              <a:rPr lang="en-GB" sz="1400" b="1" dirty="0"/>
              <a:t>RECEIVED </a:t>
            </a:r>
          </a:p>
          <a:p>
            <a:r>
              <a:rPr lang="en-GB" sz="1400" b="1" dirty="0"/>
              <a:t>SIGNAL</a:t>
            </a:r>
          </a:p>
        </p:txBody>
      </p:sp>
      <p:sp>
        <p:nvSpPr>
          <p:cNvPr id="59" name="TextBox 58">
            <a:extLst>
              <a:ext uri="{FF2B5EF4-FFF2-40B4-BE49-F238E27FC236}">
                <a16:creationId xmlns:a16="http://schemas.microsoft.com/office/drawing/2014/main" id="{9A89AD8E-355A-84F6-DBFC-AE596D95D65C}"/>
              </a:ext>
            </a:extLst>
          </p:cNvPr>
          <p:cNvSpPr txBox="1"/>
          <p:nvPr/>
        </p:nvSpPr>
        <p:spPr>
          <a:xfrm>
            <a:off x="2731466" y="5456292"/>
            <a:ext cx="9063288"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One model that helps explain communication is the </a:t>
            </a:r>
            <a:r>
              <a:rPr lang="en-GB" b="1" dirty="0">
                <a:latin typeface="Arial" panose="020B0604020202020204" pitchFamily="34" charset="0"/>
                <a:cs typeface="Arial" panose="020B0604020202020204" pitchFamily="34" charset="0"/>
              </a:rPr>
              <a:t>Shannon and Weaver Communication Model</a:t>
            </a:r>
            <a:r>
              <a:rPr lang="en-GB" dirty="0">
                <a:latin typeface="Arial" panose="020B0604020202020204" pitchFamily="34" charset="0"/>
                <a:cs typeface="Arial" panose="020B0604020202020204" pitchFamily="34" charset="0"/>
              </a:rPr>
              <a:t>. In this model, the sender is the person who delivers the message, and the receiver is the person who receives it (P. </a:t>
            </a:r>
            <a:r>
              <a:rPr lang="en-GB" dirty="0" err="1">
                <a:latin typeface="Arial" panose="020B0604020202020204" pitchFamily="34" charset="0"/>
                <a:cs typeface="Arial" panose="020B0604020202020204" pitchFamily="34" charset="0"/>
              </a:rPr>
              <a:t>Vermeir</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 (2015).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48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0" name="Rectangle 412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Enhance Your Doctor Communication Skills | Vanguard Comm.">
            <a:extLst>
              <a:ext uri="{FF2B5EF4-FFF2-40B4-BE49-F238E27FC236}">
                <a16:creationId xmlns:a16="http://schemas.microsoft.com/office/drawing/2014/main" id="{87FD264D-DC5F-44EF-6722-DD5D238E93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12720"/>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D554E012-E0A6-105F-A41A-06FC3D6DC5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31026"/>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32" name="Freeform: Shape 412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33" name="Freeform: Shape 412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5172B75-00F5-AAB3-F7FE-6946B1497943}"/>
              </a:ext>
            </a:extLst>
          </p:cNvPr>
          <p:cNvSpPr/>
          <p:nvPr/>
        </p:nvSpPr>
        <p:spPr>
          <a:xfrm>
            <a:off x="388349" y="614431"/>
            <a:ext cx="5019074" cy="689341"/>
          </a:xfrm>
          <a:prstGeom prst="rect">
            <a:avLst/>
          </a:prstGeom>
        </p:spPr>
        <p:txBody>
          <a:bodyPr vert="horz" lIns="91440" tIns="45720" rIns="91440" bIns="45720" rtlCol="0" anchor="b">
            <a:no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2500" b="1" kern="1200" cap="none" spc="0" dirty="0">
                <a:ln/>
                <a:solidFill>
                  <a:schemeClr val="tx1"/>
                </a:solidFill>
                <a:effectLst/>
                <a:latin typeface="Arial" panose="020B0604020202020204" pitchFamily="34" charset="0"/>
                <a:ea typeface="+mj-ea"/>
                <a:cs typeface="Arial" panose="020B0604020202020204" pitchFamily="34" charset="0"/>
              </a:rPr>
              <a:t>Practical Example in Healthcare</a:t>
            </a:r>
          </a:p>
        </p:txBody>
      </p:sp>
      <p:sp>
        <p:nvSpPr>
          <p:cNvPr id="8" name="TextBox 7">
            <a:extLst>
              <a:ext uri="{FF2B5EF4-FFF2-40B4-BE49-F238E27FC236}">
                <a16:creationId xmlns:a16="http://schemas.microsoft.com/office/drawing/2014/main" id="{9BB91DFA-7271-7C19-046A-C2A3D0F34737}"/>
              </a:ext>
            </a:extLst>
          </p:cNvPr>
          <p:cNvSpPr txBox="1"/>
          <p:nvPr/>
        </p:nvSpPr>
        <p:spPr>
          <a:xfrm>
            <a:off x="388349" y="1315024"/>
            <a:ext cx="4917948" cy="1335024"/>
          </a:xfrm>
          <a:prstGeom prst="rect">
            <a:avLst/>
          </a:prstGeom>
        </p:spPr>
        <p:txBody>
          <a:bodyPr vert="horz" lIns="91440" tIns="45720" rIns="91440" bIns="45720" rtlCol="0">
            <a:normAutofit/>
          </a:bodyPr>
          <a:lstStyle/>
          <a:p>
            <a:pPr>
              <a:lnSpc>
                <a:spcPct val="90000"/>
              </a:lnSpc>
              <a:spcBef>
                <a:spcPts val="1000"/>
              </a:spcBef>
            </a:pPr>
            <a:r>
              <a:rPr lang="en-US" sz="2800" kern="1200" dirty="0">
                <a:solidFill>
                  <a:schemeClr val="tx1"/>
                </a:solidFill>
                <a:latin typeface="Arial" panose="020B0604020202020204" pitchFamily="34" charset="0"/>
                <a:cs typeface="Arial" panose="020B0604020202020204" pitchFamily="34" charset="0"/>
              </a:rPr>
              <a:t>Scenario: Nurse explaining medication to a patient</a:t>
            </a:r>
          </a:p>
        </p:txBody>
      </p:sp>
      <p:sp>
        <p:nvSpPr>
          <p:cNvPr id="4129" name="Rectangle 412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4131" name="Rectangle 413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425CAE67-E18A-6DF1-790E-3258709C74C3}"/>
              </a:ext>
            </a:extLst>
          </p:cNvPr>
          <p:cNvSpPr txBox="1"/>
          <p:nvPr/>
        </p:nvSpPr>
        <p:spPr>
          <a:xfrm>
            <a:off x="490873" y="2768357"/>
            <a:ext cx="5105587" cy="203132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Communication skills used:</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 and simple language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Active listening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Eye contact and positive body language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Checking patient understanding</a:t>
            </a:r>
          </a:p>
          <a:p>
            <a:endParaRPr lang="en-GB" dirty="0"/>
          </a:p>
        </p:txBody>
      </p:sp>
      <p:sp>
        <p:nvSpPr>
          <p:cNvPr id="21" name="TextBox 20">
            <a:extLst>
              <a:ext uri="{FF2B5EF4-FFF2-40B4-BE49-F238E27FC236}">
                <a16:creationId xmlns:a16="http://schemas.microsoft.com/office/drawing/2014/main" id="{861C8318-59B9-C963-ECF3-154C1123A4F8}"/>
              </a:ext>
            </a:extLst>
          </p:cNvPr>
          <p:cNvSpPr txBox="1"/>
          <p:nvPr/>
        </p:nvSpPr>
        <p:spPr>
          <a:xfrm>
            <a:off x="589547" y="4794881"/>
            <a:ext cx="3717758" cy="200054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Outcome:</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Patient understands instructions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Improved safety and trust. (</a:t>
            </a:r>
            <a:r>
              <a:rPr lang="en-US" altLang="en-US" dirty="0" err="1">
                <a:solidFill>
                  <a:srgbClr val="000000"/>
                </a:solidFill>
                <a:latin typeface="Arial" panose="020B0604020202020204" pitchFamily="34" charset="0"/>
                <a:cs typeface="Arial" panose="020B0604020202020204" pitchFamily="34" charset="0"/>
              </a:rPr>
              <a:t>Sharkiya</a:t>
            </a:r>
            <a:r>
              <a:rPr lang="en-US" altLang="en-US" dirty="0">
                <a:solidFill>
                  <a:srgbClr val="000000"/>
                </a:solidFill>
                <a:latin typeface="Arial" panose="020B0604020202020204" pitchFamily="34" charset="0"/>
                <a:cs typeface="Arial" panose="020B0604020202020204" pitchFamily="34" charset="0"/>
              </a:rPr>
              <a:t>, S.H. (2023).</a:t>
            </a:r>
            <a:endParaRPr lang="en-GB"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7856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There's a dilemma at the heart of the NHS - but politicians don't want to  talk about it | Adam Boulton | UK News | Sky News">
            <a:extLst>
              <a:ext uri="{FF2B5EF4-FFF2-40B4-BE49-F238E27FC236}">
                <a16:creationId xmlns:a16="http://schemas.microsoft.com/office/drawing/2014/main" id="{FB475E9C-8076-AE82-256A-EFFC16691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279" r="7921" b="-2"/>
          <a:stretch>
            <a:fillRect/>
          </a:stretch>
        </p:blipFill>
        <p:spPr bwMode="auto">
          <a:xfrm>
            <a:off x="643466" y="1222421"/>
            <a:ext cx="6569451" cy="4409771"/>
          </a:xfrm>
          <a:prstGeom prst="rect">
            <a:avLst/>
          </a:prstGeom>
          <a:noFill/>
          <a:extLst>
            <a:ext uri="{909E8E84-426E-40DD-AFC4-6F175D3DCCD1}">
              <a14:hiddenFill xmlns:a14="http://schemas.microsoft.com/office/drawing/2010/main">
                <a:solidFill>
                  <a:srgbClr val="FFFFFF"/>
                </a:solidFill>
              </a14:hiddenFill>
            </a:ext>
          </a:extLst>
        </p:spPr>
      </p:pic>
      <p:sp>
        <p:nvSpPr>
          <p:cNvPr id="111" name="Rectangle 110">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347D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DBDAF-6D8D-A589-CDE9-A30ACC38C926}"/>
              </a:ext>
            </a:extLst>
          </p:cNvPr>
          <p:cNvSpPr>
            <a:spLocks noGrp="1"/>
          </p:cNvSpPr>
          <p:nvPr>
            <p:ph type="title"/>
          </p:nvPr>
        </p:nvSpPr>
        <p:spPr>
          <a:xfrm>
            <a:off x="7534656" y="166254"/>
            <a:ext cx="4657344" cy="6691746"/>
          </a:xfrm>
        </p:spPr>
        <p:txBody>
          <a:bodyPr vert="horz" lIns="91440" tIns="45720" rIns="91440" bIns="45720" rtlCol="0" anchor="ctr">
            <a:noAutofit/>
          </a:bodyPr>
          <a:lstStyle/>
          <a:p>
            <a:pPr>
              <a:spcAft>
                <a:spcPts val="600"/>
              </a:spcAft>
            </a:pPr>
            <a:r>
              <a:rPr lang="en-US" sz="1800" b="1" kern="1200" dirty="0">
                <a:solidFill>
                  <a:srgbClr val="FFFFFF"/>
                </a:solidFill>
                <a:latin typeface="Arial" panose="020B0604020202020204" pitchFamily="34" charset="0"/>
                <a:cs typeface="Arial" panose="020B0604020202020204" pitchFamily="34" charset="0"/>
              </a:rPr>
              <a:t>Conclusion</a:t>
            </a:r>
            <a:br>
              <a:rPr lang="en-US" sz="1800" b="1" kern="1200" dirty="0">
                <a:solidFill>
                  <a:srgbClr val="FFFFFF"/>
                </a:solidFill>
                <a:latin typeface="Arial" panose="020B0604020202020204" pitchFamily="34" charset="0"/>
                <a:cs typeface="Arial" panose="020B0604020202020204" pitchFamily="34" charset="0"/>
              </a:rPr>
            </a:br>
            <a:br>
              <a:rPr lang="en-US" sz="1800" kern="1200" dirty="0">
                <a:solidFill>
                  <a:srgbClr val="FFFFFF"/>
                </a:solidFill>
                <a:latin typeface="Arial" panose="020B0604020202020204" pitchFamily="34" charset="0"/>
                <a:cs typeface="Arial" panose="020B0604020202020204" pitchFamily="34" charset="0"/>
              </a:rPr>
            </a:br>
            <a:r>
              <a:rPr lang="en-US" sz="1800" kern="1200" dirty="0">
                <a:solidFill>
                  <a:srgbClr val="FFFFFF"/>
                </a:solidFill>
                <a:latin typeface="Arial" panose="020B0604020202020204" pitchFamily="34" charset="0"/>
                <a:cs typeface="Arial" panose="020B0604020202020204" pitchFamily="34" charset="0"/>
              </a:rPr>
              <a:t>Communication is a key skill in health and social care.</a:t>
            </a:r>
            <a:br>
              <a:rPr lang="en-US" sz="1800" kern="1200" dirty="0">
                <a:solidFill>
                  <a:srgbClr val="FFFFFF"/>
                </a:solidFill>
                <a:latin typeface="Arial" panose="020B0604020202020204" pitchFamily="34" charset="0"/>
                <a:cs typeface="Arial" panose="020B0604020202020204" pitchFamily="34" charset="0"/>
              </a:rPr>
            </a:br>
            <a:r>
              <a:rPr lang="en-US" sz="1800" kern="1200" dirty="0">
                <a:solidFill>
                  <a:srgbClr val="FFFFFF"/>
                </a:solidFill>
                <a:latin typeface="Arial" panose="020B0604020202020204" pitchFamily="34" charset="0"/>
                <a:cs typeface="Arial" panose="020B0604020202020204" pitchFamily="34" charset="0"/>
              </a:rPr>
              <a:t>It supports patient safety and quality care.</a:t>
            </a:r>
            <a:br>
              <a:rPr lang="en-US" sz="1800" kern="1200" dirty="0">
                <a:solidFill>
                  <a:srgbClr val="FFFFFF"/>
                </a:solidFill>
                <a:latin typeface="Arial" panose="020B0604020202020204" pitchFamily="34" charset="0"/>
                <a:cs typeface="Arial" panose="020B0604020202020204" pitchFamily="34" charset="0"/>
              </a:rPr>
            </a:br>
            <a:r>
              <a:rPr lang="en-US" sz="1800" kern="1200" dirty="0">
                <a:solidFill>
                  <a:srgbClr val="FFFFFF"/>
                </a:solidFill>
                <a:latin typeface="Arial" panose="020B0604020202020204" pitchFamily="34" charset="0"/>
                <a:cs typeface="Arial" panose="020B0604020202020204" pitchFamily="34" charset="0"/>
              </a:rPr>
              <a:t>Communication models help professionals understand the process.</a:t>
            </a:r>
            <a:br>
              <a:rPr lang="en-US" sz="1800" kern="1200" dirty="0">
                <a:solidFill>
                  <a:srgbClr val="FFFFFF"/>
                </a:solidFill>
                <a:latin typeface="Arial" panose="020B0604020202020204" pitchFamily="34" charset="0"/>
                <a:cs typeface="Arial" panose="020B0604020202020204" pitchFamily="34" charset="0"/>
              </a:rPr>
            </a:br>
            <a:r>
              <a:rPr lang="en-US" sz="1800" kern="1200" dirty="0">
                <a:solidFill>
                  <a:srgbClr val="FFFFFF"/>
                </a:solidFill>
                <a:latin typeface="Arial" panose="020B0604020202020204" pitchFamily="34" charset="0"/>
                <a:cs typeface="Arial" panose="020B0604020202020204" pitchFamily="34" charset="0"/>
              </a:rPr>
              <a:t>Effective communication improves teamwork and patient outcomes.</a:t>
            </a:r>
            <a:br>
              <a:rPr lang="en-US" sz="1800" kern="1200" dirty="0">
                <a:solidFill>
                  <a:srgbClr val="FFFFFF"/>
                </a:solidFill>
                <a:latin typeface="Arial" panose="020B0604020202020204" pitchFamily="34" charset="0"/>
                <a:cs typeface="Arial" panose="020B0604020202020204" pitchFamily="34" charset="0"/>
              </a:rPr>
            </a:br>
            <a:br>
              <a:rPr lang="en-US" sz="1800" kern="12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In conclusion, effective communication is essential for professionals in health and social care, as it supports positive patient outcomes and high-quality care.</a:t>
            </a:r>
            <a:br>
              <a:rPr lang="en-GB" dirty="0"/>
            </a:br>
            <a:r>
              <a:rPr lang="en-US" sz="1800" kern="1200">
                <a:solidFill>
                  <a:srgbClr val="FFFFFF"/>
                </a:solidFill>
                <a:latin typeface="Arial" panose="020B0604020202020204" pitchFamily="34" charset="0"/>
                <a:cs typeface="Arial" panose="020B0604020202020204" pitchFamily="34" charset="0"/>
              </a:rPr>
              <a:t>It </a:t>
            </a:r>
            <a:r>
              <a:rPr lang="en-US" sz="1800" kern="1200" dirty="0">
                <a:solidFill>
                  <a:srgbClr val="FFFFFF"/>
                </a:solidFill>
                <a:latin typeface="Arial" panose="020B0604020202020204" pitchFamily="34" charset="0"/>
                <a:cs typeface="Arial" panose="020B0604020202020204" pitchFamily="34" charset="0"/>
              </a:rPr>
              <a:t>helps healthcare workers provide safe, effective, </a:t>
            </a:r>
            <a:r>
              <a:rPr lang="en-US" sz="1800" kern="1200">
                <a:solidFill>
                  <a:srgbClr val="FFFFFF"/>
                </a:solidFill>
                <a:latin typeface="Arial" panose="020B0604020202020204" pitchFamily="34" charset="0"/>
                <a:cs typeface="Arial" panose="020B0604020202020204" pitchFamily="34" charset="0"/>
              </a:rPr>
              <a:t>and patient-Centre. </a:t>
            </a:r>
            <a:r>
              <a:rPr lang="en-US" sz="1800" kern="1200" dirty="0">
                <a:solidFill>
                  <a:srgbClr val="FFFFFF"/>
                </a:solidFill>
                <a:latin typeface="Arial" panose="020B0604020202020204" pitchFamily="34" charset="0"/>
                <a:cs typeface="Arial" panose="020B0604020202020204" pitchFamily="34" charset="0"/>
              </a:rPr>
              <a:t>Communication models such as Shannon and Weaver help explain how messages are shared and understood. By developing strong communication skills, re care. healthcare professionals can improve teamwork, build trust with patients, and achieve better health outcomes.</a:t>
            </a:r>
            <a:br>
              <a:rPr lang="en-US" sz="1800" kern="1200" dirty="0">
                <a:solidFill>
                  <a:srgbClr val="FFFFFF"/>
                </a:solidFill>
                <a:latin typeface="Arial" panose="020B0604020202020204" pitchFamily="34" charset="0"/>
                <a:cs typeface="Arial" panose="020B0604020202020204" pitchFamily="34" charset="0"/>
              </a:rPr>
            </a:br>
            <a:endParaRPr lang="en-US" sz="1800" kern="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7654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 name="TextBox 4">
            <a:extLst>
              <a:ext uri="{FF2B5EF4-FFF2-40B4-BE49-F238E27FC236}">
                <a16:creationId xmlns:a16="http://schemas.microsoft.com/office/drawing/2014/main" id="{7241582C-414A-5A4A-AEF5-2F07B0B3D3D7}"/>
              </a:ext>
            </a:extLst>
          </p:cNvPr>
          <p:cNvSpPr txBox="1"/>
          <p:nvPr/>
        </p:nvSpPr>
        <p:spPr>
          <a:xfrm>
            <a:off x="685799" y="706582"/>
            <a:ext cx="2032687" cy="466849"/>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3200" kern="1200" dirty="0">
                <a:solidFill>
                  <a:srgbClr val="595959"/>
                </a:solidFill>
                <a:latin typeface="+mj-lt"/>
                <a:ea typeface="+mj-ea"/>
                <a:cs typeface="+mj-cs"/>
              </a:rPr>
              <a:t>References </a:t>
            </a:r>
          </a:p>
        </p:txBody>
      </p:sp>
      <p:pic>
        <p:nvPicPr>
          <p:cNvPr id="9" name="Graphic 8" descr="Books">
            <a:extLst>
              <a:ext uri="{FF2B5EF4-FFF2-40B4-BE49-F238E27FC236}">
                <a16:creationId xmlns:a16="http://schemas.microsoft.com/office/drawing/2014/main" id="{E6A0A328-0F49-ADFB-8348-72ABA42BCD60}"/>
              </a:ext>
            </a:extLst>
          </p:cNvPr>
          <p:cNvPicPr>
            <a:picLocks noChangeAspect="1"/>
          </p:cNvPicPr>
          <p:nvPr/>
        </p:nvPicPr>
        <p:blipFill>
          <a:blip>
            <a:alphaModFix amt="32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83186" y="469595"/>
            <a:ext cx="4437856" cy="5199685"/>
          </a:xfrm>
          <a:prstGeom prst="rect">
            <a:avLst/>
          </a:prstGeom>
        </p:spPr>
      </p:pic>
      <p:sp>
        <p:nvSpPr>
          <p:cNvPr id="13" name="Rectangle 3">
            <a:extLst>
              <a:ext uri="{FF2B5EF4-FFF2-40B4-BE49-F238E27FC236}">
                <a16:creationId xmlns:a16="http://schemas.microsoft.com/office/drawing/2014/main" id="{E3372E90-7981-0430-CCA6-FB7F4A47C73A}"/>
              </a:ext>
            </a:extLst>
          </p:cNvPr>
          <p:cNvSpPr>
            <a:spLocks noChangeArrowheads="1"/>
          </p:cNvSpPr>
          <p:nvPr/>
        </p:nvSpPr>
        <p:spPr bwMode="auto">
          <a:xfrm>
            <a:off x="2055652" y="3527921"/>
            <a:ext cx="7215348" cy="3344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B7519C20-DDA5-52C1-6331-ACBFA838A855}"/>
              </a:ext>
            </a:extLst>
          </p:cNvPr>
          <p:cNvSpPr>
            <a:spLocks noChangeArrowheads="1"/>
          </p:cNvSpPr>
          <p:nvPr/>
        </p:nvSpPr>
        <p:spPr bwMode="auto">
          <a:xfrm>
            <a:off x="774700" y="1133659"/>
            <a:ext cx="107315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Health and Care Professions Council (2022) </a:t>
            </a:r>
            <a:r>
              <a:rPr kumimoji="0" lang="en-US" altLang="en-US" sz="1800" b="0" i="1" u="none" strike="noStrike" cap="none" normalizeH="0" baseline="0" dirty="0">
                <a:ln>
                  <a:noFill/>
                </a:ln>
                <a:solidFill>
                  <a:srgbClr val="000000"/>
                </a:solidFill>
                <a:effectLst/>
                <a:latin typeface="Arial" panose="020B0604020202020204" pitchFamily="34" charset="0"/>
              </a:rPr>
              <a:t>Standards of conduct, performance and ethics</a:t>
            </a:r>
            <a:r>
              <a:rPr kumimoji="0" lang="en-US" altLang="en-US" sz="1800" b="0" i="0" u="none" strike="noStrike" cap="none" normalizeH="0" baseline="0" dirty="0">
                <a:ln>
                  <a:noFill/>
                </a:ln>
                <a:solidFill>
                  <a:srgbClr val="000000"/>
                </a:solidFill>
                <a:effectLst/>
                <a:latin typeface="Arial" panose="020B0604020202020204" pitchFamily="34" charset="0"/>
              </a:rPr>
              <a:t>. London: HCPC. Available at: </a:t>
            </a:r>
            <a:r>
              <a:rPr kumimoji="0" lang="en-US" altLang="en-US" sz="1800" b="0" i="0" u="none" strike="noStrike" cap="none" normalizeH="0" baseline="0" dirty="0">
                <a:ln>
                  <a:noFill/>
                </a:ln>
                <a:solidFill>
                  <a:srgbClr val="000000"/>
                </a:solidFill>
                <a:effectLst/>
                <a:latin typeface="Arial" panose="020B0604020202020204" pitchFamily="34" charset="0"/>
                <a:hlinkClick r:id="rId3"/>
              </a:rPr>
              <a:t>https://www.hcpc-uk.org</a:t>
            </a:r>
            <a:r>
              <a:rPr kumimoji="0" lang="en-US" altLang="en-US" sz="1800" b="0" i="0" u="none" strike="noStrike" cap="none" normalizeH="0" baseline="0" dirty="0">
                <a:ln>
                  <a:noFill/>
                </a:ln>
                <a:solidFill>
                  <a:srgbClr val="000000"/>
                </a:solidFill>
                <a:effectLst/>
                <a:latin typeface="Arial" panose="020B0604020202020204" pitchFamily="34" charset="0"/>
              </a:rPr>
              <a:t> (Accessed: 12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Moss, B. (2020) </a:t>
            </a:r>
            <a:r>
              <a:rPr kumimoji="0" lang="en-US" altLang="en-US" sz="1800" b="0" i="1" u="none" strike="noStrike" cap="none" normalizeH="0" baseline="0" dirty="0">
                <a:ln>
                  <a:noFill/>
                </a:ln>
                <a:solidFill>
                  <a:srgbClr val="000000"/>
                </a:solidFill>
                <a:effectLst/>
                <a:latin typeface="Arial" panose="020B0604020202020204" pitchFamily="34" charset="0"/>
              </a:rPr>
              <a:t>Communication skills in nursing, health and social care</a:t>
            </a:r>
            <a:r>
              <a:rPr kumimoji="0" lang="en-US" altLang="en-US" sz="1800" b="0" i="0" u="none" strike="noStrike" cap="none" normalizeH="0" baseline="0" dirty="0">
                <a:ln>
                  <a:noFill/>
                </a:ln>
                <a:solidFill>
                  <a:srgbClr val="000000"/>
                </a:solidFill>
                <a:effectLst/>
                <a:latin typeface="Arial" panose="020B0604020202020204" pitchFamily="34" charset="0"/>
              </a:rPr>
              <a:t>. 5th </a:t>
            </a:r>
            <a:r>
              <a:rPr kumimoji="0" lang="en-US" altLang="en-US" sz="1800" b="0" i="0" u="none" strike="noStrike" cap="none" normalizeH="0" baseline="0" dirty="0" err="1">
                <a:ln>
                  <a:noFill/>
                </a:ln>
                <a:solidFill>
                  <a:srgbClr val="000000"/>
                </a:solidFill>
                <a:effectLst/>
                <a:latin typeface="Arial" panose="020B0604020202020204" pitchFamily="34" charset="0"/>
              </a:rPr>
              <a:t>edn</a:t>
            </a:r>
            <a:r>
              <a:rPr kumimoji="0" lang="en-US" altLang="en-US" sz="1800" b="0" i="0" u="none" strike="noStrike" cap="none" normalizeH="0" baseline="0" dirty="0">
                <a:ln>
                  <a:noFill/>
                </a:ln>
                <a:solidFill>
                  <a:srgbClr val="000000"/>
                </a:solidFill>
                <a:effectLst/>
                <a:latin typeface="Arial" panose="020B0604020202020204" pitchFamily="34" charset="0"/>
              </a:rPr>
              <a:t>. London: SAGE Publications. Available at: </a:t>
            </a:r>
            <a:r>
              <a:rPr kumimoji="0" lang="en-US" altLang="en-US" sz="1800" b="0" i="0" u="none" strike="noStrike" cap="none" normalizeH="0" baseline="0" dirty="0">
                <a:ln>
                  <a:noFill/>
                </a:ln>
                <a:solidFill>
                  <a:srgbClr val="000000"/>
                </a:solidFill>
                <a:effectLst/>
                <a:latin typeface="Arial" panose="020B0604020202020204" pitchFamily="34" charset="0"/>
                <a:hlinkClick r:id="rId4"/>
              </a:rPr>
              <a:t>https://collegepublishing.sagepub.com/products/communication-skills-in-nursing-health-and-social-care-5-265641</a:t>
            </a:r>
            <a:r>
              <a:rPr kumimoji="0" lang="en-US" altLang="en-US" sz="1800" b="0" i="0" u="none" strike="noStrike" cap="none" normalizeH="0" baseline="0" dirty="0">
                <a:ln>
                  <a:noFill/>
                </a:ln>
                <a:solidFill>
                  <a:srgbClr val="000000"/>
                </a:solidFill>
                <a:effectLst/>
                <a:latin typeface="Arial" panose="020B0604020202020204" pitchFamily="34" charset="0"/>
              </a:rPr>
              <a:t>(Accessed: 12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National Health Service (2023) </a:t>
            </a:r>
            <a:r>
              <a:rPr kumimoji="0" lang="en-US" altLang="en-US" sz="1800" b="0" i="1" u="none" strike="noStrike" cap="none" normalizeH="0" baseline="0" dirty="0">
                <a:ln>
                  <a:noFill/>
                </a:ln>
                <a:solidFill>
                  <a:srgbClr val="000000"/>
                </a:solidFill>
                <a:effectLst/>
                <a:latin typeface="Arial" panose="020B0604020202020204" pitchFamily="34" charset="0"/>
              </a:rPr>
              <a:t>Communication in healthcare</a:t>
            </a:r>
            <a:r>
              <a:rPr kumimoji="0" lang="en-US" altLang="en-US" sz="1800" b="0" i="0" u="none" strike="noStrike" cap="none" normalizeH="0" baseline="0" dirty="0">
                <a:ln>
                  <a:noFill/>
                </a:ln>
                <a:solidFill>
                  <a:srgbClr val="000000"/>
                </a:solidFill>
                <a:effectLst/>
                <a:latin typeface="Arial" panose="020B0604020202020204" pitchFamily="34" charset="0"/>
              </a:rPr>
              <a:t>. Available at: </a:t>
            </a:r>
            <a:r>
              <a:rPr kumimoji="0" lang="en-US" altLang="en-US" sz="1800" b="0" i="0" u="none" strike="noStrike" cap="none" normalizeH="0" baseline="0" dirty="0">
                <a:ln>
                  <a:noFill/>
                </a:ln>
                <a:solidFill>
                  <a:srgbClr val="000000"/>
                </a:solidFill>
                <a:effectLst/>
                <a:latin typeface="Arial" panose="020B0604020202020204" pitchFamily="34" charset="0"/>
                <a:hlinkClick r:id="rId5"/>
              </a:rPr>
              <a:t>https://www.nhs.uk</a:t>
            </a:r>
            <a:r>
              <a:rPr kumimoji="0" lang="en-US" altLang="en-US" sz="1800" b="0" i="0" u="none" strike="noStrike" cap="none" normalizeH="0" baseline="0" dirty="0">
                <a:ln>
                  <a:noFill/>
                </a:ln>
                <a:solidFill>
                  <a:srgbClr val="000000"/>
                </a:solidFill>
                <a:effectLst/>
                <a:latin typeface="Arial" panose="020B0604020202020204" pitchFamily="34" charset="0"/>
              </a:rPr>
              <a:t> (Accessed: 12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rgbClr val="000000"/>
                </a:solidFill>
                <a:effectLst/>
                <a:latin typeface="Arial" panose="020B0604020202020204" pitchFamily="34" charset="0"/>
              </a:rPr>
              <a:t>Sharkiya</a:t>
            </a:r>
            <a:r>
              <a:rPr kumimoji="0" lang="en-US" altLang="en-US" sz="1800" b="0" i="0" u="none" strike="noStrike" cap="none" normalizeH="0" baseline="0" dirty="0">
                <a:ln>
                  <a:noFill/>
                </a:ln>
                <a:solidFill>
                  <a:srgbClr val="000000"/>
                </a:solidFill>
                <a:effectLst/>
                <a:latin typeface="Arial" panose="020B0604020202020204" pitchFamily="34" charset="0"/>
              </a:rPr>
              <a:t>, S.H. (2023) ‘Quality communication can improve patient-</a:t>
            </a:r>
            <a:r>
              <a:rPr kumimoji="0" lang="en-US" altLang="en-US" sz="1800" b="0" i="0" u="none" strike="noStrike" cap="none" normalizeH="0" baseline="0" dirty="0" err="1">
                <a:ln>
                  <a:noFill/>
                </a:ln>
                <a:solidFill>
                  <a:srgbClr val="000000"/>
                </a:solidFill>
                <a:effectLst/>
                <a:latin typeface="Arial" panose="020B0604020202020204" pitchFamily="34" charset="0"/>
              </a:rPr>
              <a:t>centred</a:t>
            </a:r>
            <a:r>
              <a:rPr kumimoji="0" lang="en-US" altLang="en-US" sz="1800" b="0" i="0" u="none" strike="noStrike" cap="none" normalizeH="0" baseline="0" dirty="0">
                <a:ln>
                  <a:noFill/>
                </a:ln>
                <a:solidFill>
                  <a:srgbClr val="000000"/>
                </a:solidFill>
                <a:effectLst/>
                <a:latin typeface="Arial" panose="020B0604020202020204" pitchFamily="34" charset="0"/>
              </a:rPr>
              <a:t> health outcomes’, </a:t>
            </a:r>
            <a:r>
              <a:rPr kumimoji="0" lang="en-US" altLang="en-US" sz="1800" b="0" i="1" u="none" strike="noStrike" cap="none" normalizeH="0" baseline="0" dirty="0">
                <a:ln>
                  <a:noFill/>
                </a:ln>
                <a:solidFill>
                  <a:srgbClr val="000000"/>
                </a:solidFill>
                <a:effectLst/>
                <a:latin typeface="Arial" panose="020B0604020202020204" pitchFamily="34" charset="0"/>
              </a:rPr>
              <a:t>Healthcare</a:t>
            </a:r>
            <a:r>
              <a:rPr kumimoji="0" lang="en-US" altLang="en-US" sz="1800" b="0" i="0" u="none" strike="noStrike" cap="none" normalizeH="0" baseline="0" dirty="0">
                <a:ln>
                  <a:noFill/>
                </a:ln>
                <a:solidFill>
                  <a:srgbClr val="000000"/>
                </a:solidFill>
                <a:effectLst/>
                <a:latin typeface="Arial" panose="020B0604020202020204" pitchFamily="34" charset="0"/>
              </a:rPr>
              <a:t>. Available at: </a:t>
            </a:r>
            <a:r>
              <a:rPr kumimoji="0" lang="en-US" altLang="en-US" sz="1800" b="0" i="0" u="none" strike="noStrike" cap="none" normalizeH="0" baseline="0" dirty="0">
                <a:ln>
                  <a:noFill/>
                </a:ln>
                <a:solidFill>
                  <a:srgbClr val="000000"/>
                </a:solidFill>
                <a:effectLst/>
                <a:latin typeface="Arial" panose="020B0604020202020204" pitchFamily="34" charset="0"/>
                <a:hlinkClick r:id="rId6"/>
              </a:rPr>
              <a:t>https://pmc.ncbi.nlm.nih.gov/articles/PMC10464255/</a:t>
            </a:r>
            <a:r>
              <a:rPr kumimoji="0" lang="en-US" altLang="en-US" sz="1800" b="0" i="0" u="none" strike="noStrike" cap="none" normalizeH="0" baseline="0" dirty="0">
                <a:ln>
                  <a:noFill/>
                </a:ln>
                <a:solidFill>
                  <a:srgbClr val="000000"/>
                </a:solidFill>
                <a:effectLst/>
                <a:latin typeface="Arial" panose="020B0604020202020204" pitchFamily="34" charset="0"/>
              </a:rPr>
              <a:t> (Accessed: 12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rgbClr val="000000"/>
                </a:solidFill>
                <a:effectLst/>
                <a:latin typeface="Arial" panose="020B0604020202020204" pitchFamily="34" charset="0"/>
              </a:rPr>
              <a:t>Vermeir</a:t>
            </a:r>
            <a:r>
              <a:rPr kumimoji="0" lang="en-US" altLang="en-US" sz="1800" b="0" i="0" u="none" strike="noStrike" cap="none" normalizeH="0" baseline="0" dirty="0">
                <a:ln>
                  <a:noFill/>
                </a:ln>
                <a:solidFill>
                  <a:srgbClr val="000000"/>
                </a:solidFill>
                <a:effectLst/>
                <a:latin typeface="Arial" panose="020B0604020202020204" pitchFamily="34" charset="0"/>
              </a:rPr>
              <a:t>, P., </a:t>
            </a:r>
            <a:r>
              <a:rPr kumimoji="0" lang="en-US" altLang="en-US" sz="1800" b="0" i="0" u="none" strike="noStrike" cap="none" normalizeH="0" baseline="0" dirty="0" err="1">
                <a:ln>
                  <a:noFill/>
                </a:ln>
                <a:solidFill>
                  <a:srgbClr val="000000"/>
                </a:solidFill>
                <a:effectLst/>
                <a:latin typeface="Arial" panose="020B0604020202020204" pitchFamily="34" charset="0"/>
              </a:rPr>
              <a:t>Vandijck</a:t>
            </a:r>
            <a:r>
              <a:rPr kumimoji="0" lang="en-US" altLang="en-US" sz="1800" b="0" i="0" u="none" strike="noStrike" cap="none" normalizeH="0" baseline="0" dirty="0">
                <a:ln>
                  <a:noFill/>
                </a:ln>
                <a:solidFill>
                  <a:srgbClr val="000000"/>
                </a:solidFill>
                <a:effectLst/>
                <a:latin typeface="Arial" panose="020B0604020202020204" pitchFamily="34" charset="0"/>
              </a:rPr>
              <a:t>, D., </a:t>
            </a:r>
            <a:r>
              <a:rPr kumimoji="0" lang="en-US" altLang="en-US" sz="1800" b="0" i="0" u="none" strike="noStrike" cap="none" normalizeH="0" baseline="0" dirty="0" err="1">
                <a:ln>
                  <a:noFill/>
                </a:ln>
                <a:solidFill>
                  <a:srgbClr val="000000"/>
                </a:solidFill>
                <a:effectLst/>
                <a:latin typeface="Arial" panose="020B0604020202020204" pitchFamily="34" charset="0"/>
              </a:rPr>
              <a:t>Degroote</a:t>
            </a:r>
            <a:r>
              <a:rPr kumimoji="0" lang="en-US" altLang="en-US" sz="1800" b="0" i="0" u="none" strike="noStrike" cap="none" normalizeH="0" baseline="0" dirty="0">
                <a:ln>
                  <a:noFill/>
                </a:ln>
                <a:solidFill>
                  <a:srgbClr val="000000"/>
                </a:solidFill>
                <a:effectLst/>
                <a:latin typeface="Arial" panose="020B0604020202020204" pitchFamily="34" charset="0"/>
              </a:rPr>
              <a:t>, S., </a:t>
            </a:r>
            <a:r>
              <a:rPr kumimoji="0" lang="en-US" altLang="en-US" sz="1800" b="0" i="0" u="none" strike="noStrike" cap="none" normalizeH="0" baseline="0" dirty="0" err="1">
                <a:ln>
                  <a:noFill/>
                </a:ln>
                <a:solidFill>
                  <a:srgbClr val="000000"/>
                </a:solidFill>
                <a:effectLst/>
                <a:latin typeface="Arial" panose="020B0604020202020204" pitchFamily="34" charset="0"/>
              </a:rPr>
              <a:t>Peleman</a:t>
            </a:r>
            <a:r>
              <a:rPr kumimoji="0" lang="en-US" altLang="en-US" sz="1800" b="0" i="0" u="none" strike="noStrike" cap="none" normalizeH="0" baseline="0" dirty="0">
                <a:ln>
                  <a:noFill/>
                </a:ln>
                <a:solidFill>
                  <a:srgbClr val="000000"/>
                </a:solidFill>
                <a:effectLst/>
                <a:latin typeface="Arial" panose="020B0604020202020204" pitchFamily="34" charset="0"/>
              </a:rPr>
              <a:t>, R., Verhaeghe, R., Mortier, E., </a:t>
            </a:r>
            <a:r>
              <a:rPr kumimoji="0" lang="en-US" altLang="en-US" sz="1800" b="0" i="0" u="none" strike="noStrike" cap="none" normalizeH="0" baseline="0" dirty="0" err="1">
                <a:ln>
                  <a:noFill/>
                </a:ln>
                <a:solidFill>
                  <a:srgbClr val="000000"/>
                </a:solidFill>
                <a:effectLst/>
                <a:latin typeface="Arial" panose="020B0604020202020204" pitchFamily="34" charset="0"/>
              </a:rPr>
              <a:t>Hallaert</a:t>
            </a:r>
            <a:r>
              <a:rPr kumimoji="0" lang="en-US" altLang="en-US" sz="1800" b="0" i="0" u="none" strike="noStrike" cap="none" normalizeH="0" baseline="0" dirty="0">
                <a:ln>
                  <a:noFill/>
                </a:ln>
                <a:solidFill>
                  <a:srgbClr val="000000"/>
                </a:solidFill>
                <a:effectLst/>
                <a:latin typeface="Arial" panose="020B0604020202020204" pitchFamily="34" charset="0"/>
              </a:rPr>
              <a:t>, G., Van Daele, S. and </a:t>
            </a:r>
            <a:r>
              <a:rPr kumimoji="0" lang="en-US" altLang="en-US" sz="1800" b="0" i="0" u="none" strike="noStrike" cap="none" normalizeH="0" baseline="0" dirty="0" err="1">
                <a:ln>
                  <a:noFill/>
                </a:ln>
                <a:solidFill>
                  <a:srgbClr val="000000"/>
                </a:solidFill>
                <a:effectLst/>
                <a:latin typeface="Arial" panose="020B0604020202020204" pitchFamily="34" charset="0"/>
              </a:rPr>
              <a:t>Vogelaers</a:t>
            </a:r>
            <a:r>
              <a:rPr kumimoji="0" lang="en-US" altLang="en-US" sz="1800" b="0" i="0" u="none" strike="noStrike" cap="none" normalizeH="0" baseline="0" dirty="0">
                <a:ln>
                  <a:noFill/>
                </a:ln>
                <a:solidFill>
                  <a:srgbClr val="000000"/>
                </a:solidFill>
                <a:effectLst/>
                <a:latin typeface="Arial" panose="020B0604020202020204" pitchFamily="34" charset="0"/>
              </a:rPr>
              <a:t>, D. (2015) ‘Communication in healthcare: a narrative review of the literature and practical recommendations’, </a:t>
            </a:r>
            <a:r>
              <a:rPr kumimoji="0" lang="en-US" altLang="en-US" sz="1800" b="0" i="1" u="none" strike="noStrike" cap="none" normalizeH="0" baseline="0" dirty="0">
                <a:ln>
                  <a:noFill/>
                </a:ln>
                <a:solidFill>
                  <a:srgbClr val="000000"/>
                </a:solidFill>
                <a:effectLst/>
                <a:latin typeface="Arial" panose="020B0604020202020204" pitchFamily="34" charset="0"/>
              </a:rPr>
              <a:t>International Journal of Clinical Practice</a:t>
            </a:r>
            <a:r>
              <a:rPr kumimoji="0" lang="en-US" altLang="en-US" sz="1800" b="0" i="0" u="none" strike="noStrike" cap="none" normalizeH="0" baseline="0" dirty="0">
                <a:ln>
                  <a:noFill/>
                </a:ln>
                <a:solidFill>
                  <a:srgbClr val="000000"/>
                </a:solidFill>
                <a:effectLst/>
                <a:latin typeface="Arial" panose="020B0604020202020204" pitchFamily="34" charset="0"/>
              </a:rPr>
              <a:t>, 69(11), pp. 1257–1267. Available at: </a:t>
            </a:r>
            <a:r>
              <a:rPr kumimoji="0" lang="en-US" altLang="en-US" sz="1800" b="0" i="0" u="none" strike="noStrike" cap="none" normalizeH="0" baseline="0" dirty="0">
                <a:ln>
                  <a:noFill/>
                </a:ln>
                <a:solidFill>
                  <a:srgbClr val="000000"/>
                </a:solidFill>
                <a:effectLst/>
                <a:latin typeface="Arial" panose="020B0604020202020204" pitchFamily="34" charset="0"/>
                <a:hlinkClick r:id="rId7"/>
              </a:rPr>
              <a:t>https://pmc.ncbi.nlm.nih.gov/articles/PMC4758389/</a:t>
            </a:r>
            <a:r>
              <a:rPr kumimoji="0" lang="en-US" altLang="en-US" sz="1800" b="0" i="0" u="none" strike="noStrike" cap="none" normalizeH="0" baseline="0" dirty="0">
                <a:ln>
                  <a:noFill/>
                </a:ln>
                <a:solidFill>
                  <a:srgbClr val="000000"/>
                </a:solidFill>
                <a:effectLst/>
                <a:latin typeface="Arial" panose="020B0604020202020204" pitchFamily="34" charset="0"/>
              </a:rPr>
              <a:t> (Accessed: 12 March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97910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341</TotalTime>
  <Words>693</Words>
  <Application>Microsoft Macintosh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Avenir Next LT Pro</vt:lpstr>
      <vt:lpstr>Calibri</vt:lpstr>
      <vt:lpstr>Office Theme</vt:lpstr>
      <vt:lpstr>PowerPoint Presentation</vt:lpstr>
      <vt:lpstr>Effective Communication in Health and Social Care.   Developing professional Practice and Personal Centre-Care. </vt:lpstr>
      <vt:lpstr>PowerPoint Presentation</vt:lpstr>
      <vt:lpstr>PowerPoint Presentation</vt:lpstr>
      <vt:lpstr>PowerPoint Presentation</vt:lpstr>
      <vt:lpstr>PowerPoint Presentation</vt:lpstr>
      <vt:lpstr>Conclusion  Communication is a key skill in health and social care. It supports patient safety and quality care. Communication models help professionals understand the process. Effective communication improves teamwork and patient outcomes.  In conclusion, effective communication is essential for professionals in health and social care, as it supports positive patient outcomes and high-quality care. It helps healthcare workers provide safe, effective, and patient-Centre. Communication models such as Shannon and Weaver help explain how messages are shared and understood. By developing strong communication skills, re care. healthcare professionals can improve teamwork, build trust with patients, and achieve better health outcomes.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Bruno Jeronimo</dc:creator>
  <cp:lastModifiedBy>Jussara Coser (2442073)</cp:lastModifiedBy>
  <cp:revision>15</cp:revision>
  <dcterms:created xsi:type="dcterms:W3CDTF">2026-03-04T10:30:02Z</dcterms:created>
  <dcterms:modified xsi:type="dcterms:W3CDTF">2026-03-22T12:08:11Z</dcterms:modified>
</cp:coreProperties>
</file>