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4" r:id="rId4"/>
    <p:sldId id="259" r:id="rId5"/>
    <p:sldId id="267" r:id="rId6"/>
    <p:sldId id="269" r:id="rId7"/>
    <p:sldId id="257" r:id="rId8"/>
    <p:sldId id="266" r:id="rId9"/>
    <p:sldId id="258" r:id="rId10"/>
    <p:sldId id="260" r:id="rId11"/>
    <p:sldId id="270" r:id="rId12"/>
    <p:sldId id="261" r:id="rId13"/>
    <p:sldId id="263" r:id="rId14"/>
    <p:sldId id="262" r:id="rId15"/>
    <p:sldId id="271" r:id="rId16"/>
    <p:sldId id="265" r:id="rId17"/>
    <p:sldId id="264" r:id="rId18"/>
    <p:sldId id="275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853" autoAdjust="0"/>
    <p:restoredTop sz="94660"/>
  </p:normalViewPr>
  <p:slideViewPr>
    <p:cSldViewPr snapToGrid="0">
      <p:cViewPr varScale="1">
        <p:scale>
          <a:sx n="76" d="100"/>
          <a:sy n="76" d="100"/>
        </p:scale>
        <p:origin x="-96" y="-93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6682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7883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921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4517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479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991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275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135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1216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4582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6410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3B52BA-713E-46D0-A751-CCBDDF7B7F26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8FF33F-813C-4E19-9D49-522B859061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38890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google.co.uk/url?sa=i&amp;rct=j&amp;q=&amp;esrc=s&amp;source=images&amp;cd=&amp;cad=rja&amp;uact=8&amp;ved=0ahUKEwjhrfTJndDLAhVGIJoKHS2fCqwQjRwIBw&amp;url=http://study.com/academy/lesson/static-friction-definition-formula-examples.html&amp;bvm=bv.117218890,d.bGs&amp;psig=AFQjCNFN0Y2jdU79MNSPnCNzOrx0CJ4A-w&amp;ust=1458596393551726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7" Type="http://schemas.openxmlformats.org/officeDocument/2006/relationships/image" Target="../media/image18.gif"/><Relationship Id="rId2" Type="http://schemas.openxmlformats.org/officeDocument/2006/relationships/hyperlink" Target="https://www.google.co.uk/url?sa=i&amp;rct=j&amp;q=&amp;esrc=s&amp;source=images&amp;cd=&amp;cad=rja&amp;uact=8&amp;ved=0ahUKEwib6-DcnNDLAhXJDpoKHQ7WBaMQjRwIBw&amp;url=http://www.racquetresearch.com/coeffici.htm&amp;psig=AFQjCNHI6RSKKrtyM0XLIF7Tu2c0y-oM4w&amp;ust=1458596256455639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jpg"/><Relationship Id="rId4" Type="http://schemas.openxmlformats.org/officeDocument/2006/relationships/image" Target="../media/image15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hyperlink" Target="https://www.google.co.uk/url?sa=i&amp;rct=j&amp;q=&amp;esrc=s&amp;source=images&amp;cd=&amp;ved=0ahUKEwixv-nxltDLAhUCS5oKHeb-AqAQjRwIBw&amp;url=http://www.swotrevision.com/pages/alevel/physics/m1_part4.htm&amp;psig=AFQjCNG1GPZWOj8Ybn7lkVH8BqNWk0hrJw&amp;ust=1458594717288563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gif"/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gi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hyperlink" Target="https://www.google.co.uk/url?sa=i&amp;rct=j&amp;q=&amp;esrc=s&amp;source=images&amp;cd=&amp;cad=rja&amp;uact=8&amp;ved=0ahUKEwj1uZqGqdDLAhUlM5oKHbPwAK0QjRwIBw&amp;url=http://spiff.rit.edu/classes/phys200/lectures/ke_low/ke_low.html&amp;bvm=bv.117218890,d.ZWU&amp;psig=AFQjCNFK9VwWQBCBBjwDi3T-b4tBNLV35g&amp;ust=1458599578484593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0.jpg"/><Relationship Id="rId4" Type="http://schemas.openxmlformats.org/officeDocument/2006/relationships/image" Target="../media/image29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404949"/>
            <a:ext cx="9144000" cy="953588"/>
          </a:xfrm>
        </p:spPr>
        <p:txBody>
          <a:bodyPr>
            <a:normAutofit/>
          </a:bodyPr>
          <a:lstStyle/>
          <a:p>
            <a:r>
              <a:rPr lang="en-GB" dirty="0" smtClean="0"/>
              <a:t>External Forces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5394" y="1606731"/>
            <a:ext cx="9962606" cy="4676503"/>
          </a:xfrm>
        </p:spPr>
        <p:txBody>
          <a:bodyPr>
            <a:normAutofit/>
          </a:bodyPr>
          <a:lstStyle/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rgbClr val="FF0000"/>
                </a:solidFill>
              </a:rPr>
              <a:t>Gravity – Centre of Gravity and centre of Mass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rgbClr val="FF0000"/>
                </a:solidFill>
              </a:rPr>
              <a:t>Impact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rgbClr val="FF0000"/>
                </a:solidFill>
              </a:rPr>
              <a:t>Friction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>
                <a:solidFill>
                  <a:srgbClr val="FF0000"/>
                </a:solidFill>
              </a:rPr>
              <a:t>Projectile motion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/>
              <a:t>Inertia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/>
              <a:t>Kinetic energy, potential energy</a:t>
            </a:r>
          </a:p>
          <a:p>
            <a:pPr marL="571500" indent="-571500" algn="l">
              <a:buFont typeface="Arial" panose="020B0604020202020204" pitchFamily="34" charset="0"/>
              <a:buChar char="•"/>
            </a:pPr>
            <a:r>
              <a:rPr lang="en-GB" sz="3600" dirty="0" smtClean="0"/>
              <a:t>Fluid Mechanics (Water, air, blood</a:t>
            </a:r>
            <a:r>
              <a:rPr lang="en-GB" sz="3200" dirty="0" smtClean="0"/>
              <a:t>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5894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+mn-lt"/>
              </a:rPr>
              <a:t>Resolving Forces</a:t>
            </a:r>
            <a:endParaRPr lang="en-GB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5881" y="1550052"/>
            <a:ext cx="6689944" cy="435133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Whilst it the magnitude and direction of the overall force determines what the force actually does the force can be split into its </a:t>
            </a:r>
            <a:r>
              <a:rPr lang="en-GB" dirty="0" err="1" smtClean="0"/>
              <a:t>cartesian</a:t>
            </a:r>
            <a:r>
              <a:rPr lang="en-GB" dirty="0" smtClean="0"/>
              <a:t> coordinates (2 or 3 dimensions)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provides the ability to easily summative forces and resolve the outcome of multiple forces acting in different directions.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difficulty in Biomechanics is therefore to accurately measure the magnitude and direction of these forces.</a:t>
            </a:r>
            <a:endParaRPr lang="en-GB" dirty="0"/>
          </a:p>
        </p:txBody>
      </p:sp>
      <p:pic>
        <p:nvPicPr>
          <p:cNvPr id="4098" name="Picture 2" descr="http://www.hk-phy.org/contextual/mechanics/for/add_force/3-0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35278" y="1057798"/>
            <a:ext cx="2857500" cy="2381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4" descr="Image result for cartesian coordinate system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102" name="Picture 6" descr="Image result for cartesian coordinate syste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8115" y="3896899"/>
            <a:ext cx="3171825" cy="2647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4110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726" y="264918"/>
            <a:ext cx="10515600" cy="874952"/>
          </a:xfrm>
        </p:spPr>
        <p:txBody>
          <a:bodyPr/>
          <a:lstStyle/>
          <a:p>
            <a:pPr algn="ctr"/>
            <a:r>
              <a:rPr lang="en-GB" dirty="0" smtClean="0"/>
              <a:t>Resolving forces</a:t>
            </a:r>
            <a:endParaRPr lang="en-GB" dirty="0"/>
          </a:p>
        </p:txBody>
      </p:sp>
      <p:pic>
        <p:nvPicPr>
          <p:cNvPr id="5122" name="Picture 2" descr="Image result for cartesian coordinate syste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564" y="2152607"/>
            <a:ext cx="38862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 flipV="1">
            <a:off x="2574664" y="2542784"/>
            <a:ext cx="1270826" cy="9433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>
            <a:off x="2693096" y="3486108"/>
            <a:ext cx="1152394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V="1">
            <a:off x="3768290" y="2663717"/>
            <a:ext cx="0" cy="723816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3125244" y="3615695"/>
            <a:ext cx="494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H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3853841" y="2968517"/>
            <a:ext cx="4300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V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2780778" y="2599185"/>
            <a:ext cx="48851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R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322061" y="4857185"/>
            <a:ext cx="250520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(F</a:t>
            </a:r>
            <a:r>
              <a:rPr lang="en-GB" baseline="-25000" dirty="0" smtClean="0"/>
              <a:t>R</a:t>
            </a:r>
            <a:r>
              <a:rPr lang="en-GB" dirty="0" smtClean="0"/>
              <a:t>)</a:t>
            </a:r>
            <a:r>
              <a:rPr lang="en-GB" baseline="30000" dirty="0" smtClean="0"/>
              <a:t>2</a:t>
            </a:r>
            <a:r>
              <a:rPr lang="en-GB" dirty="0" smtClean="0"/>
              <a:t>= (F</a:t>
            </a:r>
            <a:r>
              <a:rPr lang="en-GB" baseline="-25000" dirty="0" smtClean="0"/>
              <a:t>V</a:t>
            </a:r>
            <a:r>
              <a:rPr lang="en-GB" dirty="0" smtClean="0"/>
              <a:t>)</a:t>
            </a:r>
            <a:r>
              <a:rPr lang="en-GB" baseline="30000" dirty="0" smtClean="0"/>
              <a:t>2</a:t>
            </a:r>
            <a:r>
              <a:rPr lang="en-GB" dirty="0" smtClean="0"/>
              <a:t> + (F</a:t>
            </a:r>
            <a:r>
              <a:rPr lang="en-GB" baseline="-25000" dirty="0" smtClean="0"/>
              <a:t>H</a:t>
            </a:r>
            <a:r>
              <a:rPr lang="en-GB" dirty="0" smtClean="0"/>
              <a:t>)</a:t>
            </a:r>
            <a:r>
              <a:rPr lang="en-GB" baseline="30000" dirty="0" smtClean="0"/>
              <a:t>2</a:t>
            </a:r>
            <a:endParaRPr lang="en-GB" dirty="0" smtClean="0"/>
          </a:p>
          <a:p>
            <a:endParaRPr lang="en-GB" baseline="30000" dirty="0"/>
          </a:p>
          <a:p>
            <a:endParaRPr lang="en-GB" baseline="30000" dirty="0" smtClean="0"/>
          </a:p>
          <a:p>
            <a:r>
              <a:rPr lang="en-GB" b="1" dirty="0" smtClean="0">
                <a:solidFill>
                  <a:srgbClr val="FF0000"/>
                </a:solidFill>
              </a:rPr>
              <a:t>Tan Ɵ </a:t>
            </a:r>
            <a:r>
              <a:rPr lang="en-GB" dirty="0" smtClean="0">
                <a:solidFill>
                  <a:srgbClr val="FF0000"/>
                </a:solidFill>
              </a:rPr>
              <a:t>= </a:t>
            </a:r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V </a:t>
            </a:r>
            <a:r>
              <a:rPr lang="en-GB" b="1" dirty="0" smtClean="0">
                <a:solidFill>
                  <a:srgbClr val="FF0000"/>
                </a:solidFill>
              </a:rPr>
              <a:t>/</a:t>
            </a:r>
            <a:r>
              <a:rPr lang="en-GB" b="1" baseline="-25000" dirty="0" smtClean="0">
                <a:solidFill>
                  <a:srgbClr val="FF0000"/>
                </a:solidFill>
              </a:rPr>
              <a:t> </a:t>
            </a:r>
            <a:r>
              <a:rPr lang="en-GB" b="1" dirty="0">
                <a:solidFill>
                  <a:srgbClr val="FF0000"/>
                </a:solidFill>
              </a:rPr>
              <a:t>F</a:t>
            </a:r>
            <a:r>
              <a:rPr lang="en-GB" b="1" baseline="-25000" dirty="0">
                <a:solidFill>
                  <a:srgbClr val="FF0000"/>
                </a:solidFill>
              </a:rPr>
              <a:t>H</a:t>
            </a:r>
          </a:p>
          <a:p>
            <a:endParaRPr lang="en-GB" b="1" baseline="-25000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2871591" y="3153183"/>
            <a:ext cx="3068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Ɵ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9" name="Picture 2" descr="Image result for cartesian coordinate syste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5854" y="1318027"/>
            <a:ext cx="38862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Straight Arrow Connector 19"/>
          <p:cNvCxnSpPr/>
          <p:nvPr/>
        </p:nvCxnSpPr>
        <p:spPr>
          <a:xfrm flipV="1">
            <a:off x="7750000" y="1680945"/>
            <a:ext cx="1270826" cy="94332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/>
          <p:cNvCxnSpPr/>
          <p:nvPr/>
        </p:nvCxnSpPr>
        <p:spPr>
          <a:xfrm flipH="1" flipV="1">
            <a:off x="6025019" y="2152607"/>
            <a:ext cx="1687403" cy="471663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V="1">
            <a:off x="6025019" y="2180876"/>
            <a:ext cx="0" cy="418309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V="1">
            <a:off x="8972808" y="1818968"/>
            <a:ext cx="0" cy="723816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>
            <a:off x="6025019" y="2599185"/>
            <a:ext cx="1515649" cy="8048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7868432" y="2619607"/>
            <a:ext cx="1152394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TextBox 31"/>
          <p:cNvSpPr txBox="1"/>
          <p:nvPr/>
        </p:nvSpPr>
        <p:spPr>
          <a:xfrm>
            <a:off x="5486400" y="2254938"/>
            <a:ext cx="5856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V2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9020826" y="2052611"/>
            <a:ext cx="5615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V1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6535454" y="2776300"/>
            <a:ext cx="494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H2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8197240" y="2751248"/>
            <a:ext cx="494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H1</a:t>
            </a:r>
            <a:endParaRPr lang="en-GB" b="1" baseline="-25000" dirty="0">
              <a:solidFill>
                <a:srgbClr val="FF0000"/>
              </a:solidFill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649238" y="4334005"/>
            <a:ext cx="630059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Resolving    = </a:t>
            </a:r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V1</a:t>
            </a:r>
            <a:r>
              <a:rPr lang="en-GB" b="1" dirty="0" smtClean="0">
                <a:solidFill>
                  <a:srgbClr val="FF0000"/>
                </a:solidFill>
              </a:rPr>
              <a:t> + F</a:t>
            </a:r>
            <a:r>
              <a:rPr lang="en-GB" b="1" baseline="-25000" dirty="0" smtClean="0">
                <a:solidFill>
                  <a:srgbClr val="FF0000"/>
                </a:solidFill>
              </a:rPr>
              <a:t>V2 </a:t>
            </a:r>
            <a:r>
              <a:rPr lang="en-GB" b="1" dirty="0" smtClean="0">
                <a:solidFill>
                  <a:srgbClr val="FF0000"/>
                </a:solidFill>
              </a:rPr>
              <a:t>= RF(</a:t>
            </a:r>
            <a:r>
              <a:rPr lang="en-GB" b="1" dirty="0" err="1" smtClean="0">
                <a:solidFill>
                  <a:srgbClr val="FF0000"/>
                </a:solidFill>
              </a:rPr>
              <a:t>vert</a:t>
            </a:r>
            <a:r>
              <a:rPr lang="en-GB" b="1" dirty="0" smtClean="0">
                <a:solidFill>
                  <a:srgbClr val="FF0000"/>
                </a:solidFill>
              </a:rPr>
              <a:t>)</a:t>
            </a:r>
            <a:endParaRPr lang="en-GB" b="1" dirty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 </a:t>
            </a:r>
          </a:p>
          <a:p>
            <a:r>
              <a:rPr lang="en-GB" dirty="0" smtClean="0"/>
              <a:t>Resolving</a:t>
            </a:r>
            <a:r>
              <a:rPr lang="en-GB" b="1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           =  </a:t>
            </a:r>
            <a:r>
              <a:rPr lang="en-GB" b="1" dirty="0" smtClean="0">
                <a:solidFill>
                  <a:srgbClr val="FF0000"/>
                </a:solidFill>
              </a:rPr>
              <a:t>F</a:t>
            </a:r>
            <a:r>
              <a:rPr lang="en-GB" b="1" baseline="-25000" dirty="0" smtClean="0">
                <a:solidFill>
                  <a:srgbClr val="FF0000"/>
                </a:solidFill>
              </a:rPr>
              <a:t>H1</a:t>
            </a:r>
            <a:r>
              <a:rPr lang="en-GB" b="1" dirty="0" smtClean="0">
                <a:solidFill>
                  <a:srgbClr val="FF0000"/>
                </a:solidFill>
              </a:rPr>
              <a:t> - F</a:t>
            </a:r>
            <a:r>
              <a:rPr lang="en-GB" b="1" baseline="-25000" dirty="0" smtClean="0">
                <a:solidFill>
                  <a:srgbClr val="FF0000"/>
                </a:solidFill>
              </a:rPr>
              <a:t>H2 </a:t>
            </a:r>
            <a:r>
              <a:rPr lang="en-GB" b="1" dirty="0" smtClean="0">
                <a:solidFill>
                  <a:srgbClr val="FF0000"/>
                </a:solidFill>
              </a:rPr>
              <a:t>= RF (</a:t>
            </a:r>
            <a:r>
              <a:rPr lang="en-GB" b="1" dirty="0" err="1" smtClean="0">
                <a:solidFill>
                  <a:srgbClr val="FF0000"/>
                </a:solidFill>
              </a:rPr>
              <a:t>Horz</a:t>
            </a:r>
            <a:r>
              <a:rPr lang="en-GB" b="1" dirty="0" smtClean="0">
                <a:solidFill>
                  <a:srgbClr val="FF0000"/>
                </a:solidFill>
              </a:rPr>
              <a:t>)</a:t>
            </a:r>
            <a:endParaRPr lang="en-GB" b="1" baseline="-25000" dirty="0">
              <a:solidFill>
                <a:srgbClr val="FF0000"/>
              </a:solidFill>
            </a:endParaRPr>
          </a:p>
          <a:p>
            <a:r>
              <a:rPr lang="en-GB" b="1" dirty="0" smtClean="0">
                <a:solidFill>
                  <a:srgbClr val="FF0000"/>
                </a:solidFill>
              </a:rPr>
              <a:t> </a:t>
            </a:r>
            <a:endParaRPr lang="en-GB" b="1" baseline="-25000" dirty="0">
              <a:solidFill>
                <a:srgbClr val="FF0000"/>
              </a:solidFill>
            </a:endParaRPr>
          </a:p>
          <a:p>
            <a:r>
              <a:rPr lang="en-GB" dirty="0" smtClean="0"/>
              <a:t>Magnitude of Action (summated forces) -  </a:t>
            </a:r>
            <a:r>
              <a:rPr lang="en-GB" dirty="0">
                <a:solidFill>
                  <a:srgbClr val="FF0000"/>
                </a:solidFill>
              </a:rPr>
              <a:t>F</a:t>
            </a:r>
            <a:r>
              <a:rPr lang="en-GB" baseline="-25000" dirty="0">
                <a:solidFill>
                  <a:srgbClr val="FF0000"/>
                </a:solidFill>
              </a:rPr>
              <a:t>R</a:t>
            </a:r>
            <a:r>
              <a:rPr lang="en-GB" dirty="0">
                <a:solidFill>
                  <a:srgbClr val="FF0000"/>
                </a:solidFill>
              </a:rPr>
              <a:t>)</a:t>
            </a:r>
            <a:r>
              <a:rPr lang="en-GB" baseline="30000" dirty="0">
                <a:solidFill>
                  <a:srgbClr val="FF0000"/>
                </a:solidFill>
              </a:rPr>
              <a:t>2</a:t>
            </a:r>
            <a:r>
              <a:rPr lang="en-GB" dirty="0">
                <a:solidFill>
                  <a:srgbClr val="FF0000"/>
                </a:solidFill>
              </a:rPr>
              <a:t>= (F</a:t>
            </a:r>
            <a:r>
              <a:rPr lang="en-GB" baseline="-25000" dirty="0">
                <a:solidFill>
                  <a:srgbClr val="FF0000"/>
                </a:solidFill>
              </a:rPr>
              <a:t>V</a:t>
            </a:r>
            <a:r>
              <a:rPr lang="en-GB" dirty="0">
                <a:solidFill>
                  <a:srgbClr val="FF0000"/>
                </a:solidFill>
              </a:rPr>
              <a:t>)</a:t>
            </a:r>
            <a:r>
              <a:rPr lang="en-GB" baseline="30000" dirty="0">
                <a:solidFill>
                  <a:srgbClr val="FF0000"/>
                </a:solidFill>
              </a:rPr>
              <a:t>2</a:t>
            </a:r>
            <a:r>
              <a:rPr lang="en-GB" dirty="0">
                <a:solidFill>
                  <a:srgbClr val="FF0000"/>
                </a:solidFill>
              </a:rPr>
              <a:t> + (F</a:t>
            </a:r>
            <a:r>
              <a:rPr lang="en-GB" baseline="-25000" dirty="0">
                <a:solidFill>
                  <a:srgbClr val="FF0000"/>
                </a:solidFill>
              </a:rPr>
              <a:t>H</a:t>
            </a:r>
            <a:r>
              <a:rPr lang="en-GB" dirty="0">
                <a:solidFill>
                  <a:srgbClr val="FF0000"/>
                </a:solidFill>
              </a:rPr>
              <a:t>)</a:t>
            </a:r>
            <a:r>
              <a:rPr lang="en-GB" baseline="30000" dirty="0">
                <a:solidFill>
                  <a:srgbClr val="FF0000"/>
                </a:solidFill>
              </a:rPr>
              <a:t>2</a:t>
            </a:r>
            <a:endParaRPr lang="en-GB" dirty="0">
              <a:solidFill>
                <a:srgbClr val="FF0000"/>
              </a:solidFill>
            </a:endParaRPr>
          </a:p>
          <a:p>
            <a:endParaRPr lang="en-GB" dirty="0"/>
          </a:p>
          <a:p>
            <a:r>
              <a:rPr lang="en-GB" dirty="0" smtClean="0"/>
              <a:t>Angle of Action (Summated forces)  -  </a:t>
            </a:r>
            <a:r>
              <a:rPr lang="en-GB" b="1" dirty="0">
                <a:solidFill>
                  <a:srgbClr val="FF0000"/>
                </a:solidFill>
              </a:rPr>
              <a:t>Tan Ɵ </a:t>
            </a:r>
            <a:r>
              <a:rPr lang="en-GB" dirty="0">
                <a:solidFill>
                  <a:srgbClr val="FF0000"/>
                </a:solidFill>
              </a:rPr>
              <a:t>= </a:t>
            </a:r>
            <a:r>
              <a:rPr lang="en-GB" b="1" dirty="0">
                <a:solidFill>
                  <a:srgbClr val="FF0000"/>
                </a:solidFill>
              </a:rPr>
              <a:t>F</a:t>
            </a:r>
            <a:r>
              <a:rPr lang="en-GB" b="1" baseline="-25000" dirty="0">
                <a:solidFill>
                  <a:srgbClr val="FF0000"/>
                </a:solidFill>
              </a:rPr>
              <a:t>V </a:t>
            </a:r>
            <a:r>
              <a:rPr lang="en-GB" b="1" dirty="0">
                <a:solidFill>
                  <a:srgbClr val="FF0000"/>
                </a:solidFill>
              </a:rPr>
              <a:t>/</a:t>
            </a:r>
            <a:r>
              <a:rPr lang="en-GB" b="1" baseline="-25000" dirty="0">
                <a:solidFill>
                  <a:srgbClr val="FF0000"/>
                </a:solidFill>
              </a:rPr>
              <a:t> </a:t>
            </a:r>
            <a:r>
              <a:rPr lang="en-GB" b="1" dirty="0">
                <a:solidFill>
                  <a:srgbClr val="FF0000"/>
                </a:solidFill>
              </a:rPr>
              <a:t>F</a:t>
            </a:r>
            <a:r>
              <a:rPr lang="en-GB" b="1" baseline="-25000" dirty="0">
                <a:solidFill>
                  <a:srgbClr val="FF0000"/>
                </a:solidFill>
              </a:rPr>
              <a:t>H</a:t>
            </a:r>
          </a:p>
          <a:p>
            <a:endParaRPr lang="en-GB" dirty="0"/>
          </a:p>
        </p:txBody>
      </p:sp>
      <p:cxnSp>
        <p:nvCxnSpPr>
          <p:cNvPr id="37" name="Straight Arrow Connector 36"/>
          <p:cNvCxnSpPr/>
          <p:nvPr/>
        </p:nvCxnSpPr>
        <p:spPr>
          <a:xfrm flipH="1" flipV="1">
            <a:off x="6710816" y="4307231"/>
            <a:ext cx="6266" cy="42288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6635945" y="5089811"/>
            <a:ext cx="494777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Box 40"/>
          <p:cNvSpPr txBox="1"/>
          <p:nvPr/>
        </p:nvSpPr>
        <p:spPr>
          <a:xfrm>
            <a:off x="9692054" y="690262"/>
            <a:ext cx="22577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Origin &amp; insertions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Impacts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Spin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Friction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Centre of mass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Others</a:t>
            </a:r>
          </a:p>
          <a:p>
            <a:endParaRPr lang="en-GB" dirty="0"/>
          </a:p>
        </p:txBody>
      </p:sp>
      <p:sp>
        <p:nvSpPr>
          <p:cNvPr id="42" name="TextBox 41"/>
          <p:cNvSpPr txBox="1"/>
          <p:nvPr/>
        </p:nvSpPr>
        <p:spPr>
          <a:xfrm>
            <a:off x="9144000" y="943480"/>
            <a:ext cx="87682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800" dirty="0" smtClean="0">
                <a:latin typeface="+mj-lt"/>
              </a:rPr>
              <a:t>{</a:t>
            </a:r>
            <a:endParaRPr lang="en-GB" sz="88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425503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0830" y="164710"/>
            <a:ext cx="10515600" cy="69296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Friction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3252" y="758183"/>
            <a:ext cx="10515600" cy="2886891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 smtClean="0"/>
              <a:t>A force that resists relative motion when two surfaces are in contact.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Resistive friction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Kinetic friction (sliding)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Rolling friction </a:t>
            </a:r>
            <a:endParaRPr lang="en-GB" dirty="0"/>
          </a:p>
        </p:txBody>
      </p:sp>
      <p:pic>
        <p:nvPicPr>
          <p:cNvPr id="5" name="Picture 4" descr="http://study.com/cimages/multimages/16/frictionequation.png">
            <a:hlinkClick r:id="rId2" tgtFrame="&quot;_blank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1841" y="1286203"/>
            <a:ext cx="4751301" cy="2819072"/>
          </a:xfrm>
          <a:prstGeom prst="rect">
            <a:avLst/>
          </a:prstGeom>
          <a:noFill/>
          <a:ln>
            <a:noFill/>
          </a:ln>
        </p:spPr>
      </p:pic>
      <p:pic>
        <p:nvPicPr>
          <p:cNvPr id="3074" name="Picture 2" descr="Image result for walking phases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927" y="3629286"/>
            <a:ext cx="5715000" cy="2752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Straight Arrow Connector 5"/>
          <p:cNvCxnSpPr/>
          <p:nvPr/>
        </p:nvCxnSpPr>
        <p:spPr>
          <a:xfrm flipH="1">
            <a:off x="1941534" y="5812077"/>
            <a:ext cx="901874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4248411" y="5826691"/>
            <a:ext cx="901874" cy="0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2559827" y="6199143"/>
            <a:ext cx="1883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>
                <a:solidFill>
                  <a:srgbClr val="FF0000"/>
                </a:solidFill>
              </a:rPr>
              <a:t>Direction of Frictional Force</a:t>
            </a:r>
            <a:endParaRPr lang="en-GB" b="1" dirty="0">
              <a:solidFill>
                <a:srgbClr val="FF0000"/>
              </a:solidFill>
            </a:endParaRPr>
          </a:p>
        </p:txBody>
      </p:sp>
      <p:cxnSp>
        <p:nvCxnSpPr>
          <p:cNvPr id="10" name="Straight Arrow Connector 9"/>
          <p:cNvCxnSpPr/>
          <p:nvPr/>
        </p:nvCxnSpPr>
        <p:spPr>
          <a:xfrm flipH="1">
            <a:off x="1102290" y="3920647"/>
            <a:ext cx="25052" cy="1415441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 flipH="1">
            <a:off x="4937342" y="3822526"/>
            <a:ext cx="25052" cy="1415441"/>
          </a:xfrm>
          <a:prstGeom prst="straightConnector1">
            <a:avLst/>
          </a:prstGeom>
          <a:ln w="571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113126" y="3710890"/>
            <a:ext cx="25862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solidFill>
                  <a:srgbClr val="FFFF00"/>
                </a:solidFill>
              </a:rPr>
              <a:t>Centre of Mass</a:t>
            </a:r>
            <a:endParaRPr lang="en-GB" sz="28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872451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53778"/>
          </a:xfrm>
        </p:spPr>
        <p:txBody>
          <a:bodyPr>
            <a:normAutofit fontScale="90000"/>
          </a:bodyPr>
          <a:lstStyle/>
          <a:p>
            <a:pPr algn="ctr"/>
            <a:r>
              <a:rPr lang="en-GB" u="sng" dirty="0" smtClean="0">
                <a:solidFill>
                  <a:srgbClr val="FF0000"/>
                </a:solidFill>
              </a:rPr>
              <a:t>Walking Impact forces</a:t>
            </a:r>
            <a:endParaRPr lang="en-GB" u="sng" dirty="0">
              <a:solidFill>
                <a:srgbClr val="FF0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943" y="1047082"/>
            <a:ext cx="5844616" cy="3309949"/>
          </a:xfrm>
          <a:prstGeom prst="rect">
            <a:avLst/>
          </a:prstGeom>
        </p:spPr>
      </p:pic>
      <p:pic>
        <p:nvPicPr>
          <p:cNvPr id="1026" name="Picture 2" descr="Image result for pressure of foot impac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318" y="3128003"/>
            <a:ext cx="5807564" cy="34664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Image result for foot impac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9105" y="4759888"/>
            <a:ext cx="1936495" cy="19364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298840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Frictional Forces in Cycling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7753" y="2491026"/>
            <a:ext cx="3546875" cy="291911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6088" y="1657587"/>
            <a:ext cx="5235879" cy="4328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62332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5299"/>
          </a:xfrm>
        </p:spPr>
        <p:txBody>
          <a:bodyPr/>
          <a:lstStyle/>
          <a:p>
            <a:pPr algn="ctr"/>
            <a:r>
              <a:rPr lang="en-GB" dirty="0" smtClean="0"/>
              <a:t>Centre of Mass / Gravity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21080" y="1227231"/>
            <a:ext cx="10515600" cy="3020695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A measure of the distribution of mass and is positioned where the moment forces around that point equal zero.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At this point the athlete is at their most stable.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The point about which a solid object will rotate, when in free motion.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27680" y="4241119"/>
            <a:ext cx="3219419" cy="241145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66103" y="4366461"/>
            <a:ext cx="2932176" cy="2157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9092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3621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Changing Centre of Mass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0403" y="1047330"/>
            <a:ext cx="9361461" cy="5189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15433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43057"/>
            <a:ext cx="10515600" cy="65377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Impact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5491" y="796835"/>
            <a:ext cx="10515600" cy="1178832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When two objects collide there is a transfer of energy between the objects. This transfer is called the Restitution.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 descr="http://www.racquetresearch.com/Image16.gif">
            <a:hlinkClick r:id="rId2" tgtFrame="&quot;_blank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0752" y="4293404"/>
            <a:ext cx="2048691" cy="1889806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0727" y="1793830"/>
            <a:ext cx="2507155" cy="18816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7808" y="1526385"/>
            <a:ext cx="2168924" cy="234478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5504" y="3675522"/>
            <a:ext cx="5952628" cy="3020863"/>
          </a:xfrm>
          <a:prstGeom prst="rect">
            <a:avLst/>
          </a:prstGeom>
        </p:spPr>
      </p:pic>
      <p:pic>
        <p:nvPicPr>
          <p:cNvPr id="2052" name="Picture 4" descr="http://biomechanics.byu.edu/Online%20Book/images/restitution2.g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101" y="2407201"/>
            <a:ext cx="2667204" cy="1268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65302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Projectile motion / Equations of Motion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296398"/>
          </a:xfrm>
        </p:spPr>
        <p:txBody>
          <a:bodyPr/>
          <a:lstStyle/>
          <a:p>
            <a:r>
              <a:rPr lang="en-GB" dirty="0" smtClean="0"/>
              <a:t>A motion of an object that is thrown near the earth’s surface which moves along a curved path under the action of gravity only</a:t>
            </a:r>
            <a:endParaRPr lang="en-GB" dirty="0"/>
          </a:p>
        </p:txBody>
      </p:sp>
      <p:pic>
        <p:nvPicPr>
          <p:cNvPr id="4" name="Picture 3" descr="http://www.swotrevision.com/pages/alevel/physics/images/img_18.GIF">
            <a:hlinkClick r:id="rId2" tgtFrame="&quot;_blank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9348" y="2880767"/>
            <a:ext cx="7719075" cy="31317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388588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Projectile motion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282" y="2811236"/>
            <a:ext cx="6591300" cy="29337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221502"/>
            <a:ext cx="5000625" cy="165735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1351" y="3967297"/>
            <a:ext cx="3854271" cy="2890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873860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4831"/>
          </a:xfrm>
        </p:spPr>
        <p:txBody>
          <a:bodyPr/>
          <a:lstStyle/>
          <a:p>
            <a:pPr algn="ctr"/>
            <a:r>
              <a:rPr lang="en-GB" dirty="0" smtClean="0"/>
              <a:t>Inertia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371" y="1052999"/>
            <a:ext cx="7059086" cy="1074329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The tendency of a object to remain in an unchanged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state or uniform motion, unless acted on by an external 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00B0F0"/>
                </a:solidFill>
              </a:rPr>
              <a:t>force.</a:t>
            </a:r>
            <a:endParaRPr lang="en-GB" dirty="0">
              <a:solidFill>
                <a:srgbClr val="00B0F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092" y="2715303"/>
            <a:ext cx="3881440" cy="388144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02811" y="0"/>
            <a:ext cx="3089189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754880" y="2039646"/>
            <a:ext cx="370985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 smtClean="0">
                <a:solidFill>
                  <a:srgbClr val="FF0000"/>
                </a:solidFill>
              </a:rPr>
              <a:t>The moment of inertia  or rotational inertia is the equivalent of mass for linear equations.</a:t>
            </a:r>
          </a:p>
          <a:p>
            <a:endParaRPr lang="en-GB" dirty="0"/>
          </a:p>
          <a:p>
            <a:r>
              <a:rPr lang="en-GB" dirty="0" smtClean="0"/>
              <a:t>Therefore 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6532" y="3695178"/>
            <a:ext cx="5892263" cy="2359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9844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73490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Energy, Kinetic and Potential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Kinetic energy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							</a:t>
            </a:r>
            <a:r>
              <a:rPr lang="en-GB" sz="2000" dirty="0" smtClean="0"/>
              <a:t>m = mass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							v = velocity</a:t>
            </a:r>
            <a:endParaRPr lang="en-GB" sz="2000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The energy possessed by an object due to it being in motion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Potential (gravitational) energy         </a:t>
            </a:r>
            <a:r>
              <a:rPr lang="en-GB" dirty="0" err="1" smtClean="0"/>
              <a:t>P</a:t>
            </a:r>
            <a:r>
              <a:rPr lang="en-GB" i="1" dirty="0" err="1" smtClean="0"/>
              <a:t>e</a:t>
            </a:r>
            <a:r>
              <a:rPr lang="en-GB" dirty="0" smtClean="0"/>
              <a:t>  = </a:t>
            </a:r>
            <a:r>
              <a:rPr lang="en-GB" dirty="0" err="1" smtClean="0"/>
              <a:t>mgh</a:t>
            </a:r>
            <a:r>
              <a:rPr lang="en-GB" dirty="0" smtClean="0"/>
              <a:t>			</a:t>
            </a:r>
            <a:r>
              <a:rPr lang="en-GB" sz="2000" dirty="0" smtClean="0"/>
              <a:t>m=mass</a:t>
            </a:r>
          </a:p>
          <a:p>
            <a:pPr marL="1828800" lvl="4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					g= gravity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									h=height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The energy of an object due to its position relative to the earths surface.</a:t>
            </a: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4" name="Picture 3" descr="http://spiff.rit.edu/classes/phys200/lectures/ke_low/eqn_ke.gif">
            <a:hlinkClick r:id="rId2" tgtFrame="&quot;_blank&quot;"/>
          </p:cNvPr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2635" y="1172482"/>
            <a:ext cx="3214371" cy="151846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1106646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" y="221434"/>
            <a:ext cx="10515600" cy="53621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Fluid Mechanics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9451" y="908369"/>
            <a:ext cx="10805161" cy="5623060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The impact of a fluid on an object or the effect of the object on the fluid;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Air resistance (drag) </a:t>
            </a:r>
          </a:p>
          <a:p>
            <a:pPr marL="0" indent="0">
              <a:buNone/>
            </a:pPr>
            <a:r>
              <a:rPr lang="en-GB" dirty="0" smtClean="0"/>
              <a:t>	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the force opposing motion due to the object travelling through air</a:t>
            </a:r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Water resistance</a:t>
            </a:r>
          </a:p>
          <a:p>
            <a:pPr marL="0" indent="0">
              <a:buNone/>
            </a:pPr>
            <a:r>
              <a:rPr lang="en-GB" dirty="0" smtClean="0"/>
              <a:t>	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the force opposing motion due to the object travelling through air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3442" y="1527649"/>
            <a:ext cx="1961170" cy="131799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6464" y="1406140"/>
            <a:ext cx="2775131" cy="156101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6536" y="5404679"/>
            <a:ext cx="2021958" cy="134347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94632" y="3400610"/>
            <a:ext cx="2717619" cy="1675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876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+mn-lt"/>
              </a:rPr>
              <a:t>Stress &amp; Strain</a:t>
            </a:r>
            <a:endParaRPr lang="en-GB" dirty="0">
              <a:latin typeface="+mn-lt"/>
            </a:endParaRPr>
          </a:p>
        </p:txBody>
      </p:sp>
      <p:sp>
        <p:nvSpPr>
          <p:cNvPr id="4" name="AutoShape 2" descr="Image result for stress and strain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48" name="Picture 4" descr="Image result for stress and stra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5" y="1820928"/>
            <a:ext cx="4000500" cy="2838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Related imag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7751" y="2143886"/>
            <a:ext cx="3692066" cy="1989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Image result for strain equation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098" y="3705573"/>
            <a:ext cx="2324100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8" name="Picture 14" descr="Image result for stress equation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6098" y="1938434"/>
            <a:ext cx="2085975" cy="1181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8179496" y="1820928"/>
            <a:ext cx="15156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>
                <a:solidFill>
                  <a:srgbClr val="FF0000"/>
                </a:solidFill>
              </a:rPr>
              <a:t>Young’s Modulus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26509" y="5285984"/>
            <a:ext cx="105218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solidFill>
                  <a:srgbClr val="7030A0"/>
                </a:solidFill>
              </a:rPr>
              <a:t>Pressure =  the force applied per unit area (perpendicular to the to the surface) measured in </a:t>
            </a:r>
            <a:r>
              <a:rPr lang="en-GB" sz="2400" b="1" dirty="0" err="1" smtClean="0">
                <a:solidFill>
                  <a:srgbClr val="7030A0"/>
                </a:solidFill>
              </a:rPr>
              <a:t>pascals</a:t>
            </a:r>
            <a:endParaRPr lang="en-GB" sz="2400" b="1" dirty="0" smtClean="0">
              <a:solidFill>
                <a:srgbClr val="7030A0"/>
              </a:solidFill>
            </a:endParaRPr>
          </a:p>
          <a:p>
            <a:pPr algn="ctr"/>
            <a:r>
              <a:rPr lang="en-GB" sz="2400" b="1" dirty="0" smtClean="0">
                <a:solidFill>
                  <a:srgbClr val="FF0000"/>
                </a:solidFill>
              </a:rPr>
              <a:t>1N/cm</a:t>
            </a:r>
            <a:r>
              <a:rPr lang="en-GB" sz="2400" b="1" baseline="30000" dirty="0" smtClean="0">
                <a:solidFill>
                  <a:srgbClr val="FF0000"/>
                </a:solidFill>
              </a:rPr>
              <a:t>2</a:t>
            </a:r>
            <a:r>
              <a:rPr lang="en-GB" sz="2400" b="1" dirty="0" smtClean="0">
                <a:solidFill>
                  <a:srgbClr val="FF0000"/>
                </a:solidFill>
              </a:rPr>
              <a:t> = 10 000 </a:t>
            </a:r>
            <a:r>
              <a:rPr lang="en-GB" sz="2400" b="1" dirty="0" err="1" smtClean="0">
                <a:solidFill>
                  <a:srgbClr val="FF0000"/>
                </a:solidFill>
              </a:rPr>
              <a:t>pascals</a:t>
            </a:r>
            <a:r>
              <a:rPr lang="en-GB" sz="2400" b="1" dirty="0" smtClean="0">
                <a:solidFill>
                  <a:srgbClr val="FF0000"/>
                </a:solidFill>
              </a:rPr>
              <a:t>  or 1 Pascal = 1N/m</a:t>
            </a:r>
            <a:r>
              <a:rPr lang="en-GB" sz="2400" b="1" baseline="30000" dirty="0" smtClean="0">
                <a:solidFill>
                  <a:srgbClr val="FF0000"/>
                </a:solidFill>
              </a:rPr>
              <a:t>2</a:t>
            </a:r>
            <a:endParaRPr lang="en-GB" sz="2400" b="1" baseline="30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467285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62338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Fluid Forces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045029"/>
            <a:ext cx="10515600" cy="513193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Buoyancy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exerted on an object immersed in a fluid. Buoyancy is usually directed up (although there are exceptions to this rule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Drag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that resists the motion of an object through a fluid. Drag is directed opposite the direction of motion of the object relative to the fluid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Lift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that a moving fluid exerts as it flows around an object; typically a wing or wing-like structure, but also golf balls and baseballs. Lift is generally directed perpendicular to the direction of fluid flow (although there are exceptions to this rule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Thrust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that a fluid exerts when expelled by a propeller, turbine, rocket, squid, clam, etc. Thrust is directed opposite the direction the fluid is expelled.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63200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82245"/>
            <a:ext cx="10515600" cy="614589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Fictitious Forces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199" y="1214846"/>
            <a:ext cx="10787743" cy="543414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Centrifugal </a:t>
            </a:r>
            <a:r>
              <a:rPr lang="en-GB" dirty="0" smtClean="0">
                <a:solidFill>
                  <a:srgbClr val="FF0000"/>
                </a:solidFill>
              </a:rPr>
              <a:t>Force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experienced by all objects in a rotating coordinate system that seems to pull them away from the </a:t>
            </a:r>
            <a:r>
              <a:rPr lang="en-GB" dirty="0" smtClean="0"/>
              <a:t>centre </a:t>
            </a:r>
            <a:r>
              <a:rPr lang="en-GB" dirty="0"/>
              <a:t>of rotation</a:t>
            </a:r>
            <a:r>
              <a:rPr lang="en-GB" dirty="0" smtClean="0"/>
              <a:t>.</a:t>
            </a:r>
          </a:p>
          <a:p>
            <a:pPr lvl="1"/>
            <a:endParaRPr lang="en-GB" sz="2000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Coriolis </a:t>
            </a:r>
            <a:r>
              <a:rPr lang="en-GB" dirty="0" smtClean="0">
                <a:solidFill>
                  <a:srgbClr val="FF0000"/>
                </a:solidFill>
              </a:rPr>
              <a:t>Force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The force experienced by moving objects in a rotating coordinate system that seems to deflect them at right angles to their direction of motion</a:t>
            </a:r>
            <a:r>
              <a:rPr lang="en-GB" dirty="0" smtClean="0"/>
              <a:t>.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"</a:t>
            </a:r>
            <a:r>
              <a:rPr lang="en-GB" dirty="0">
                <a:solidFill>
                  <a:srgbClr val="FF0000"/>
                </a:solidFill>
              </a:rPr>
              <a:t>G </a:t>
            </a:r>
            <a:r>
              <a:rPr lang="en-GB" dirty="0" smtClean="0">
                <a:solidFill>
                  <a:srgbClr val="FF0000"/>
                </a:solidFill>
              </a:rPr>
              <a:t>Force“</a:t>
            </a:r>
          </a:p>
          <a:p>
            <a:pPr marL="0" indent="0">
              <a:buNone/>
            </a:pPr>
            <a:r>
              <a:rPr lang="en-GB" dirty="0"/>
              <a:t/>
            </a:r>
            <a:br>
              <a:rPr lang="en-GB" dirty="0"/>
            </a:br>
            <a:r>
              <a:rPr lang="en-GB" dirty="0"/>
              <a:t>Not really a force (or even a fictitious force) but rather an apparent gravity-like sensation experienced by objects in an accelerating coordinate system</a:t>
            </a:r>
            <a:r>
              <a:rPr lang="en-GB" dirty="0" smtClean="0"/>
              <a:t>.</a:t>
            </a:r>
          </a:p>
          <a:p>
            <a:pPr marL="0" indent="0" algn="ctr">
              <a:buNone/>
            </a:pPr>
            <a:endParaRPr lang="en-GB" sz="2200" dirty="0">
              <a:solidFill>
                <a:srgbClr val="0070C0"/>
              </a:solidFill>
            </a:endParaRPr>
          </a:p>
          <a:p>
            <a:pPr marL="0" indent="0" algn="ctr">
              <a:buNone/>
            </a:pPr>
            <a:r>
              <a:rPr lang="en-GB" dirty="0" smtClean="0">
                <a:solidFill>
                  <a:srgbClr val="0070C0"/>
                </a:solidFill>
              </a:rPr>
              <a:t>These are all experiences effects resulting from inertia</a:t>
            </a:r>
            <a:endParaRPr lang="en-GB" dirty="0">
              <a:solidFill>
                <a:srgbClr val="0070C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15275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 smtClean="0"/>
              <a:t>Practical </a:t>
            </a:r>
            <a:r>
              <a:rPr lang="en-GB" b="1" dirty="0" smtClean="0"/>
              <a:t>Sessions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3400" b="1" dirty="0" smtClean="0">
                <a:solidFill>
                  <a:srgbClr val="FF0000"/>
                </a:solidFill>
              </a:rPr>
              <a:t>Walking impact forces</a:t>
            </a:r>
          </a:p>
          <a:p>
            <a:pPr marL="514350" indent="-514350">
              <a:buFont typeface="+mj-lt"/>
              <a:buAutoNum type="arabicPeriod"/>
            </a:pPr>
            <a:endParaRPr lang="en-GB" sz="3400" b="1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400" b="1" dirty="0" smtClean="0">
                <a:solidFill>
                  <a:srgbClr val="FF0000"/>
                </a:solidFill>
              </a:rPr>
              <a:t>Centre of Mass </a:t>
            </a:r>
          </a:p>
          <a:p>
            <a:pPr marL="514350" indent="-514350">
              <a:buFont typeface="+mj-lt"/>
              <a:buAutoNum type="arabicPeriod"/>
            </a:pPr>
            <a:endParaRPr lang="en-GB" sz="3400" b="1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400" b="1" dirty="0" smtClean="0">
                <a:solidFill>
                  <a:srgbClr val="FF0000"/>
                </a:solidFill>
              </a:rPr>
              <a:t>Gait </a:t>
            </a:r>
          </a:p>
          <a:p>
            <a:pPr marL="514350" indent="-514350">
              <a:buFont typeface="+mj-lt"/>
              <a:buAutoNum type="arabicPeriod"/>
            </a:pPr>
            <a:endParaRPr lang="en-GB" sz="3400" b="1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3400" b="1" dirty="0" smtClean="0">
                <a:solidFill>
                  <a:srgbClr val="FF0000"/>
                </a:solidFill>
              </a:rPr>
              <a:t>Postural Analysis</a:t>
            </a:r>
          </a:p>
          <a:p>
            <a:pPr marL="514350" indent="-514350">
              <a:buFont typeface="+mj-lt"/>
              <a:buAutoNum type="arabicPeriod"/>
            </a:pPr>
            <a:endParaRPr lang="en-GB" sz="3400" b="1" dirty="0" smtClean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en-GB" sz="3400" b="1" dirty="0"/>
          </a:p>
          <a:p>
            <a:pPr marL="514350" indent="-514350">
              <a:buFont typeface="+mj-lt"/>
              <a:buAutoNum type="arabicPeriod"/>
            </a:pPr>
            <a:endParaRPr lang="en-GB" sz="3400" b="1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en-GB" b="1" dirty="0">
                <a:solidFill>
                  <a:srgbClr val="FF0000"/>
                </a:solidFill>
              </a:rPr>
              <a:t>Balance and Stability</a:t>
            </a:r>
          </a:p>
          <a:p>
            <a:pPr marL="514350" indent="-514350">
              <a:buFont typeface="+mj-lt"/>
              <a:buAutoNum type="arabicPeriod" startAt="5"/>
            </a:pPr>
            <a:endParaRPr lang="en-GB" b="1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 startAt="5"/>
            </a:pPr>
            <a:r>
              <a:rPr lang="en-GB" b="1" dirty="0">
                <a:solidFill>
                  <a:srgbClr val="FF0000"/>
                </a:solidFill>
              </a:rPr>
              <a:t>Friction</a:t>
            </a:r>
          </a:p>
          <a:p>
            <a:pPr marL="514350" indent="-514350">
              <a:buFont typeface="+mj-lt"/>
              <a:buAutoNum type="arabicPeriod" startAt="5"/>
            </a:pPr>
            <a:endParaRPr lang="en-GB" b="1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 startAt="5"/>
            </a:pPr>
            <a:r>
              <a:rPr lang="en-GB" b="1" dirty="0">
                <a:solidFill>
                  <a:srgbClr val="FF0000"/>
                </a:solidFill>
              </a:rPr>
              <a:t>Restitution </a:t>
            </a:r>
          </a:p>
          <a:p>
            <a:pPr marL="514350" indent="-514350">
              <a:buFont typeface="+mj-lt"/>
              <a:buAutoNum type="arabicPeriod" startAt="5"/>
            </a:pPr>
            <a:endParaRPr lang="en-GB" b="1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 startAt="5"/>
            </a:pPr>
            <a:r>
              <a:rPr lang="en-GB" b="1" dirty="0">
                <a:solidFill>
                  <a:srgbClr val="FF0000"/>
                </a:solidFill>
              </a:rPr>
              <a:t>Equations of Motion</a:t>
            </a:r>
          </a:p>
          <a:p>
            <a:pPr marL="514350" indent="-514350">
              <a:buFont typeface="+mj-lt"/>
              <a:buAutoNum type="arabicPeriod" startAt="5"/>
            </a:pPr>
            <a:endParaRPr lang="en-GB" b="1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 startAt="5"/>
            </a:pPr>
            <a:r>
              <a:rPr lang="en-GB" b="1" dirty="0">
                <a:solidFill>
                  <a:srgbClr val="FF0000"/>
                </a:solidFill>
              </a:rPr>
              <a:t>Muscle forces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392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592</TotalTime>
  <Words>465</Words>
  <Application>Microsoft Office PowerPoint</Application>
  <PresentationFormat>Custom</PresentationFormat>
  <Paragraphs>140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External Forces</vt:lpstr>
      <vt:lpstr>Resolving Forces</vt:lpstr>
      <vt:lpstr>Resolving forces</vt:lpstr>
      <vt:lpstr>Friction</vt:lpstr>
      <vt:lpstr>Walking Impact forces</vt:lpstr>
      <vt:lpstr>Frictional Forces in Cycling</vt:lpstr>
      <vt:lpstr>Centre of Mass / Gravity</vt:lpstr>
      <vt:lpstr>Changing Centre of Mass</vt:lpstr>
      <vt:lpstr>Impact</vt:lpstr>
      <vt:lpstr>Projectile motion / Equations of Motion</vt:lpstr>
      <vt:lpstr>Projectile motion</vt:lpstr>
      <vt:lpstr>Inertia</vt:lpstr>
      <vt:lpstr>Energy, Kinetic and Potential</vt:lpstr>
      <vt:lpstr>Fluid Mechanics</vt:lpstr>
      <vt:lpstr>Stress &amp; Strain</vt:lpstr>
      <vt:lpstr>Fluid Forces</vt:lpstr>
      <vt:lpstr>Fictitious Forces</vt:lpstr>
      <vt:lpstr>Practical Sessions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External Forces</dc:title>
  <dc:creator>David Gardner</dc:creator>
  <cp:lastModifiedBy>Administrator</cp:lastModifiedBy>
  <cp:revision>25</cp:revision>
  <dcterms:created xsi:type="dcterms:W3CDTF">2016-03-20T16:33:00Z</dcterms:created>
  <dcterms:modified xsi:type="dcterms:W3CDTF">2018-02-05T19:51:33Z</dcterms:modified>
</cp:coreProperties>
</file>