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5"/>
  </p:handoutMasterIdLst>
  <p:sldIdLst>
    <p:sldId id="256" r:id="rId2"/>
    <p:sldId id="274" r:id="rId3"/>
    <p:sldId id="258" r:id="rId4"/>
    <p:sldId id="271" r:id="rId5"/>
    <p:sldId id="259" r:id="rId6"/>
    <p:sldId id="269" r:id="rId7"/>
    <p:sldId id="279" r:id="rId8"/>
    <p:sldId id="261" r:id="rId9"/>
    <p:sldId id="263" r:id="rId10"/>
    <p:sldId id="264" r:id="rId11"/>
    <p:sldId id="266" r:id="rId12"/>
    <p:sldId id="270" r:id="rId13"/>
    <p:sldId id="280" r:id="rId1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1B6FEB67-B73E-4207-B6CC-5A6503A5C981}" type="datetimeFigureOut">
              <a:rPr lang="en-US" smtClean="0"/>
              <a:pPr/>
              <a:t>2/28/2018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E4EEF699-B6B7-4B92-B5FF-D66F679162CB}" type="slidenum">
              <a:rPr lang="en-GB" smtClean="0"/>
              <a:pPr/>
              <a:t>‹#›</a:t>
            </a:fld>
            <a:endParaRPr lang="en-GB"/>
          </a:p>
        </p:txBody>
      </p:sp>
    </p:spTree>
    <p:extLst>
      <p:ext uri="{BB962C8B-B14F-4D97-AF65-F5344CB8AC3E}">
        <p14:creationId xmlns:p14="http://schemas.microsoft.com/office/powerpoint/2010/main" val="276124220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1:32.826"/>
    </inkml:context>
    <inkml:brush xml:id="br0">
      <inkml:brushProperty name="width" value="0.05292" units="cm"/>
      <inkml:brushProperty name="height" value="0.05292" units="cm"/>
      <inkml:brushProperty name="color" value="#FF0000"/>
    </inkml:brush>
  </inkml:definitions>
  <inkml:trace contextRef="#ctx0" brushRef="#br0">2978 17884 512 0,'0'0'0'16,"0"0"0"-16,0 0 0 0,0 0 0 15,0 0 0-15,0 0 0 16,0 0 0-16,0 0 0 0,0 0 0 16,0 0 0-16</inkml:trace>
</inkml:ink>
</file>

<file path=ppt/ink/ink2.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9:17.422"/>
    </inkml:context>
    <inkml:brush xml:id="br0">
      <inkml:brushProperty name="width" value="0.05292" units="cm"/>
      <inkml:brushProperty name="height" value="0.05292" units="cm"/>
      <inkml:brushProperty name="color" value="#FF0000"/>
    </inkml:brush>
  </inkml:definitions>
  <inkml:trace contextRef="#ctx0" brushRef="#br0">2506 17487 512 0,'0'0'0'0,"0"0"0"16,0 0 0-16,0 0 0 0,0 0 0 15,0 0 0-15,0 0 0 16,0 0 0-16,0 0 0 0,0 0 0 15,24 0 0-15,-24 25 0 0,0-25 0 16,0 0 0-16,0 0 0 16,0 0 0-16,0 0 0 0</inkml:trace>
</inkml:ink>
</file>

<file path=ppt/ink/ink3.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4:13:19.740"/>
    </inkml:context>
    <inkml:brush xml:id="br0">
      <inkml:brushProperty name="width" value="0.05292" units="cm"/>
      <inkml:brushProperty name="height" value="0.05292" units="cm"/>
      <inkml:brushProperty name="color" value="#FF0000"/>
    </inkml:brush>
  </inkml:definitions>
  <inkml:trace contextRef="#ctx0" brushRef="#br0">22697 16297 512 0,'25'0'0'16,"-25"0"0"-16,0 0 0 15,25 0 0-15,-25 0 0 0,0 0 0 16,0 0 0-16,-25 0 0 15,25 0 0-15,0 0 0 0,-25 0 0 16,0 24 0-16</inkml:trace>
</inkml:ink>
</file>

<file path=ppt/ink/ink4.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4:13:22.378"/>
    </inkml:context>
    <inkml:brush xml:id="br0">
      <inkml:brushProperty name="width" value="0.05292" units="cm"/>
      <inkml:brushProperty name="height" value="0.05292" units="cm"/>
      <inkml:brushProperty name="color" value="#FF0000"/>
    </inkml:brush>
  </inkml:definitions>
  <inkml:trace contextRef="#ctx0" brushRef="#br0">23069 16892 512 0,'0'-26'0'16,"0"26"0"-16,25-24 0 0,-25 24 0 16,0 0 0-16,0 0 0 15,0 0 0-15,0 0 0 0,0 0 0 16,0 0 0-16,0 0 0 15,0 0 0-15,-25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CD4068-9440-46E0-B17B-84B702286FC8}" type="datetimeFigureOut">
              <a:rPr lang="en-US" smtClean="0"/>
              <a:pPr/>
              <a:t>2/28/2018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CD4068-9440-46E0-B17B-84B702286FC8}" type="datetimeFigureOut">
              <a:rPr lang="en-US" smtClean="0"/>
              <a:pPr/>
              <a:t>2/28/2018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CD4068-9440-46E0-B17B-84B702286FC8}" type="datetimeFigureOut">
              <a:rPr lang="en-US" smtClean="0"/>
              <a:pPr/>
              <a:t>2/28/2018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CD4068-9440-46E0-B17B-84B702286FC8}" type="datetimeFigureOut">
              <a:rPr lang="en-US" smtClean="0"/>
              <a:pPr/>
              <a:t>2/28/2018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CD4068-9440-46E0-B17B-84B702286FC8}" type="datetimeFigureOut">
              <a:rPr lang="en-US" smtClean="0"/>
              <a:pPr/>
              <a:t>2/28/2018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D4068-9440-46E0-B17B-84B702286FC8}" type="datetimeFigureOut">
              <a:rPr lang="en-US" smtClean="0"/>
              <a:pPr/>
              <a:t>2/28/2018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D4068-9440-46E0-B17B-84B702286FC8}" type="datetimeFigureOut">
              <a:rPr lang="en-US" smtClean="0"/>
              <a:pPr/>
              <a:t>2/28/2018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CD4068-9440-46E0-B17B-84B702286FC8}" type="datetimeFigureOut">
              <a:rPr lang="en-US" smtClean="0"/>
              <a:pPr/>
              <a:t>2/28/2018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2672-5A35-4281-AC2A-96E95870B46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 Id="rId5" Type="http://schemas.openxmlformats.org/officeDocument/2006/relationships/image" Target="../media/image7.emf"/><Relationship Id="rId4" Type="http://schemas.openxmlformats.org/officeDocument/2006/relationships/customXml" Target="../ink/ink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12.emf"/></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60649"/>
            <a:ext cx="7772400" cy="1224135"/>
          </a:xfrm>
        </p:spPr>
        <p:txBody>
          <a:bodyPr>
            <a:normAutofit fontScale="90000"/>
          </a:bodyPr>
          <a:lstStyle/>
          <a:p>
            <a:pPr algn="l"/>
            <a:r>
              <a:rPr lang="en-GB" dirty="0" smtClean="0"/>
              <a:t/>
            </a:r>
            <a:br>
              <a:rPr lang="en-GB" dirty="0" smtClean="0"/>
            </a:br>
            <a:r>
              <a:rPr lang="en-GB" dirty="0" smtClean="0"/>
              <a:t>Marketing Management:</a:t>
            </a:r>
            <a:r>
              <a:rPr lang="en-GB" dirty="0"/>
              <a:t/>
            </a:r>
            <a:br>
              <a:rPr lang="en-GB" dirty="0"/>
            </a:br>
            <a:r>
              <a:rPr lang="en-GB" dirty="0" smtClean="0"/>
              <a:t>Targeting &amp; Positioning</a:t>
            </a:r>
            <a:r>
              <a:rPr lang="en-GB" dirty="0"/>
              <a:t/>
            </a:r>
            <a:br>
              <a:rPr lang="en-GB" dirty="0"/>
            </a:br>
            <a:endParaRPr lang="en-GB" dirty="0"/>
          </a:p>
        </p:txBody>
      </p:sp>
      <p:sp>
        <p:nvSpPr>
          <p:cNvPr id="3" name="Subtitle 2"/>
          <p:cNvSpPr>
            <a:spLocks noGrp="1"/>
          </p:cNvSpPr>
          <p:nvPr>
            <p:ph type="subTitle" idx="1"/>
          </p:nvPr>
        </p:nvSpPr>
        <p:spPr>
          <a:xfrm>
            <a:off x="1371600" y="1844824"/>
            <a:ext cx="6400800" cy="3793976"/>
          </a:xfrm>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973" y="1844824"/>
            <a:ext cx="7414054" cy="417646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S.T.P.</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3568" y="1340768"/>
            <a:ext cx="7776863" cy="4785395"/>
          </a:xfrm>
        </p:spPr>
      </p:pic>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1072080" y="6438240"/>
              <a:ext cx="360" cy="360"/>
            </p14:xfrm>
          </p:contentPart>
        </mc:Choice>
        <mc:Fallback xmlns="">
          <p:pic>
            <p:nvPicPr>
              <p:cNvPr id="3" name="Ink 2"/>
              <p:cNvPicPr/>
              <p:nvPr/>
            </p:nvPicPr>
            <p:blipFill>
              <a:blip r:embed="rId4"/>
              <a:stretch>
                <a:fillRect/>
              </a:stretch>
            </p:blipFill>
            <p:spPr>
              <a:xfrm>
                <a:off x="1062720" y="6428880"/>
                <a:ext cx="19080" cy="19080"/>
              </a:xfrm>
              <a:prstGeom prst="rect">
                <a:avLst/>
              </a:prstGeom>
            </p:spPr>
          </p:pic>
        </mc:Fallback>
      </mc:AlternateContent>
    </p:spTree>
    <p:extLst>
      <p:ext uri="{BB962C8B-B14F-4D97-AF65-F5344CB8AC3E}">
        <p14:creationId xmlns:p14="http://schemas.microsoft.com/office/powerpoint/2010/main" val="2006457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t>Target marketing</a:t>
            </a:r>
          </a:p>
        </p:txBody>
      </p:sp>
      <p:sp>
        <p:nvSpPr>
          <p:cNvPr id="9219" name="Rectangle 3"/>
          <p:cNvSpPr>
            <a:spLocks noGrp="1" noChangeArrowheads="1"/>
          </p:cNvSpPr>
          <p:nvPr>
            <p:ph sz="half" idx="1"/>
          </p:nvPr>
        </p:nvSpPr>
        <p:spPr/>
        <p:txBody>
          <a:bodyPr/>
          <a:lstStyle/>
          <a:p>
            <a:pPr algn="ctr">
              <a:buNone/>
            </a:pPr>
            <a:r>
              <a:rPr lang="en-US" b="1" dirty="0" smtClean="0"/>
              <a:t>Target market options</a:t>
            </a:r>
            <a:endParaRPr lang="en-GB" dirty="0" smtClean="0"/>
          </a:p>
          <a:p>
            <a:pPr eaLnBrk="1" hangingPunct="1"/>
            <a:r>
              <a:rPr lang="en-GB" dirty="0" smtClean="0"/>
              <a:t>Undifferentiated – or called mass marketing</a:t>
            </a:r>
          </a:p>
          <a:p>
            <a:pPr eaLnBrk="1" hangingPunct="1"/>
            <a:r>
              <a:rPr lang="en-GB" dirty="0" smtClean="0"/>
              <a:t>Differentiated </a:t>
            </a:r>
          </a:p>
          <a:p>
            <a:pPr eaLnBrk="1" hangingPunct="1"/>
            <a:r>
              <a:rPr lang="en-GB" dirty="0" smtClean="0"/>
              <a:t>Concentrated – or called niche marketing</a:t>
            </a:r>
          </a:p>
          <a:p>
            <a:pPr eaLnBrk="1" hangingPunct="1"/>
            <a:r>
              <a:rPr lang="en-GB" dirty="0" smtClean="0"/>
              <a:t>Customised – tailored to individual customers</a:t>
            </a:r>
          </a:p>
          <a:p>
            <a:pPr eaLnBrk="1" hangingPunct="1"/>
            <a:endParaRPr lang="en-GB"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700808"/>
            <a:ext cx="3960440" cy="4176464"/>
          </a:xfrm>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Last session we looked at the car market and identified 8 key segments: the family saloon, the city car, the sports car, the MPV, the S.U.V. the executive car, the commercial vehicle and the environmentally friendly car, so what approaches can the car manufacturers take to targeting these markets?</a:t>
            </a:r>
          </a:p>
        </p:txBody>
      </p:sp>
    </p:spTree>
    <p:extLst>
      <p:ext uri="{BB962C8B-B14F-4D97-AF65-F5344CB8AC3E}">
        <p14:creationId xmlns:p14="http://schemas.microsoft.com/office/powerpoint/2010/main" val="863346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Positioning </a:t>
            </a:r>
          </a:p>
        </p:txBody>
      </p:sp>
      <p:sp>
        <p:nvSpPr>
          <p:cNvPr id="10243" name="Rectangle 3"/>
          <p:cNvSpPr>
            <a:spLocks noGrp="1" noChangeArrowheads="1"/>
          </p:cNvSpPr>
          <p:nvPr>
            <p:ph type="body" idx="1"/>
          </p:nvPr>
        </p:nvSpPr>
        <p:spPr/>
        <p:txBody>
          <a:bodyPr/>
          <a:lstStyle/>
          <a:p>
            <a:pPr algn="ctr">
              <a:buNone/>
            </a:pPr>
            <a:r>
              <a:rPr lang="en-US" b="1" dirty="0" smtClean="0"/>
              <a:t>Positioning &amp; perceptual maps</a:t>
            </a:r>
            <a:endParaRPr lang="en-GB" dirty="0" smtClean="0"/>
          </a:p>
          <a:p>
            <a:pPr eaLnBrk="1" hangingPunct="1"/>
            <a:r>
              <a:rPr lang="en-GB" dirty="0" smtClean="0"/>
              <a:t>How the customer </a:t>
            </a:r>
            <a:r>
              <a:rPr lang="en-GB" b="1" i="1" dirty="0" smtClean="0"/>
              <a:t>positions</a:t>
            </a:r>
            <a:r>
              <a:rPr lang="en-GB" dirty="0" smtClean="0"/>
              <a:t> our products and services in “their mind” against the competitions offering.</a:t>
            </a:r>
          </a:p>
          <a:p>
            <a:pPr eaLnBrk="1" hangingPunct="1"/>
            <a:r>
              <a:rPr lang="en-GB" dirty="0" smtClean="0"/>
              <a:t>Use of perceptual maps.</a:t>
            </a:r>
          </a:p>
          <a:p>
            <a:pPr eaLnBrk="1" hangingPunct="1"/>
            <a:r>
              <a:rPr lang="en-GB" dirty="0" smtClean="0"/>
              <a:t>Use of positioning strategies.</a:t>
            </a:r>
          </a:p>
          <a:p>
            <a:pPr eaLnBrk="1" hangingPunct="1"/>
            <a:r>
              <a:rPr lang="en-GB" dirty="0" smtClean="0"/>
              <a:t>Use of </a:t>
            </a:r>
            <a:r>
              <a:rPr lang="en-GB" dirty="0" err="1" smtClean="0"/>
              <a:t>straplines</a:t>
            </a:r>
            <a:r>
              <a:rPr lang="en-GB" dirty="0" smtClean="0"/>
              <a:t> and taglines.</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Perceptual maps</a:t>
            </a:r>
            <a:endParaRPr lang="en-GB" dirty="0"/>
          </a:p>
        </p:txBody>
      </p:sp>
      <p:sp>
        <p:nvSpPr>
          <p:cNvPr id="3" name="Content Placeholder 2"/>
          <p:cNvSpPr>
            <a:spLocks noGrp="1"/>
          </p:cNvSpPr>
          <p:nvPr>
            <p:ph idx="1"/>
          </p:nvPr>
        </p:nvSpPr>
        <p:spPr/>
        <p:txBody>
          <a:bodyPr/>
          <a:lstStyle/>
          <a:p>
            <a:r>
              <a:rPr lang="en-GB" dirty="0" smtClean="0"/>
              <a:t>Use of marketing research to attempt to understand why customers make their choices</a:t>
            </a:r>
          </a:p>
          <a:p>
            <a:r>
              <a:rPr lang="en-GB" dirty="0" smtClean="0"/>
              <a:t>Take a range of attributes and use a </a:t>
            </a:r>
            <a:r>
              <a:rPr lang="en-GB" dirty="0" err="1" smtClean="0"/>
              <a:t>likert</a:t>
            </a:r>
            <a:r>
              <a:rPr lang="en-GB" dirty="0" smtClean="0"/>
              <a:t> scale approach to quantify choice</a:t>
            </a:r>
          </a:p>
          <a:p>
            <a:r>
              <a:rPr lang="en-GB" dirty="0" smtClean="0"/>
              <a:t>Using statistics then create a 2-dimensional map based on the attributes identified</a:t>
            </a:r>
          </a:p>
          <a:p>
            <a:r>
              <a:rPr lang="en-GB" dirty="0" smtClean="0"/>
              <a:t>Use to identify trends in the market.</a:t>
            </a:r>
            <a:endParaRPr lang="en-GB" dirty="0"/>
          </a:p>
        </p:txBody>
      </p:sp>
    </p:spTree>
    <p:extLst>
      <p:ext uri="{BB962C8B-B14F-4D97-AF65-F5344CB8AC3E}">
        <p14:creationId xmlns:p14="http://schemas.microsoft.com/office/powerpoint/2010/main" val="3448796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normAutofit/>
          </a:bodyPr>
          <a:lstStyle/>
          <a:p>
            <a:r>
              <a:rPr lang="en-US" altLang="en-US" sz="4000" dirty="0" smtClean="0"/>
              <a:t>Perceptual maps</a:t>
            </a:r>
            <a:endParaRPr lang="en-GB" altLang="en-US" sz="4000" dirty="0" smtClean="0"/>
          </a:p>
        </p:txBody>
      </p:sp>
      <p:pic>
        <p:nvPicPr>
          <p:cNvPr id="31747"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0825" y="1989138"/>
            <a:ext cx="4244975" cy="4103687"/>
          </a:xfrm>
        </p:spPr>
      </p:pic>
      <p:pic>
        <p:nvPicPr>
          <p:cNvPr id="31748"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060575"/>
            <a:ext cx="4316413" cy="4105275"/>
          </a:xfrm>
        </p:spPr>
      </p:pic>
      <mc:AlternateContent xmlns:mc="http://schemas.openxmlformats.org/markup-compatibility/2006" xmlns:p14="http://schemas.microsoft.com/office/powerpoint/2010/main">
        <mc:Choice Requires="p14">
          <p:contentPart p14:bwMode="auto" r:id="rId4">
            <p14:nvContentPartPr>
              <p14:cNvPr id="2" name="Ink 1"/>
              <p14:cNvContentPartPr/>
              <p14:nvPr/>
            </p14:nvContentPartPr>
            <p14:xfrm>
              <a:off x="902160" y="6295320"/>
              <a:ext cx="9000" cy="9360"/>
            </p14:xfrm>
          </p:contentPart>
        </mc:Choice>
        <mc:Fallback xmlns="">
          <p:pic>
            <p:nvPicPr>
              <p:cNvPr id="2" name="Ink 1"/>
              <p:cNvPicPr/>
              <p:nvPr/>
            </p:nvPicPr>
            <p:blipFill>
              <a:blip r:embed="rId5"/>
              <a:stretch>
                <a:fillRect/>
              </a:stretch>
            </p:blipFill>
            <p:spPr>
              <a:xfrm>
                <a:off x="892800" y="6285960"/>
                <a:ext cx="27720" cy="28080"/>
              </a:xfrm>
              <a:prstGeom prst="rect">
                <a:avLst/>
              </a:prstGeom>
            </p:spPr>
          </p:pic>
        </mc:Fallback>
      </mc:AlternateContent>
    </p:spTree>
    <p:extLst>
      <p:ext uri="{BB962C8B-B14F-4D97-AF65-F5344CB8AC3E}">
        <p14:creationId xmlns:p14="http://schemas.microsoft.com/office/powerpoint/2010/main" val="22814955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US" sz="4000" dirty="0" smtClean="0"/>
              <a:t>Positioning</a:t>
            </a:r>
            <a:endParaRPr lang="en-GB" sz="4000" dirty="0" smtClean="0"/>
          </a:p>
        </p:txBody>
      </p:sp>
      <p:sp>
        <p:nvSpPr>
          <p:cNvPr id="6147" name="Rectangle 3"/>
          <p:cNvSpPr>
            <a:spLocks noGrp="1" noChangeArrowheads="1"/>
          </p:cNvSpPr>
          <p:nvPr>
            <p:ph type="body" idx="1"/>
          </p:nvPr>
        </p:nvSpPr>
        <p:spPr>
          <a:xfrm>
            <a:off x="685800" y="1785938"/>
            <a:ext cx="7772400" cy="4572000"/>
          </a:xfrm>
        </p:spPr>
        <p:txBody>
          <a:bodyPr>
            <a:normAutofit/>
          </a:bodyPr>
          <a:lstStyle/>
          <a:p>
            <a:pPr>
              <a:lnSpc>
                <a:spcPct val="90000"/>
              </a:lnSpc>
            </a:pPr>
            <a:r>
              <a:rPr lang="en-GB" dirty="0"/>
              <a:t>From segmentation and targeting exercise</a:t>
            </a:r>
          </a:p>
          <a:p>
            <a:pPr>
              <a:lnSpc>
                <a:spcPct val="90000"/>
              </a:lnSpc>
            </a:pPr>
            <a:r>
              <a:rPr lang="en-GB" u="sng" dirty="0" smtClean="0"/>
              <a:t>NOT</a:t>
            </a:r>
            <a:r>
              <a:rPr lang="en-GB" dirty="0" smtClean="0"/>
              <a:t> the physical placement of a product</a:t>
            </a:r>
          </a:p>
          <a:p>
            <a:pPr>
              <a:lnSpc>
                <a:spcPct val="90000"/>
              </a:lnSpc>
            </a:pPr>
            <a:r>
              <a:rPr lang="en-GB" dirty="0" smtClean="0"/>
              <a:t>REMEMBER it is “in the mind” of the </a:t>
            </a:r>
            <a:r>
              <a:rPr lang="en-GB" b="1" dirty="0" smtClean="0"/>
              <a:t>consumer </a:t>
            </a:r>
            <a:r>
              <a:rPr lang="en-GB" dirty="0" smtClean="0"/>
              <a:t>(</a:t>
            </a:r>
            <a:r>
              <a:rPr lang="en-GB" i="1" u="sng" dirty="0" smtClean="0"/>
              <a:t>not the company view!</a:t>
            </a:r>
            <a:r>
              <a:rPr lang="en-GB" dirty="0" smtClean="0"/>
              <a:t>) relative to the competition</a:t>
            </a:r>
          </a:p>
          <a:p>
            <a:pPr>
              <a:lnSpc>
                <a:spcPct val="90000"/>
              </a:lnSpc>
            </a:pPr>
            <a:r>
              <a:rPr lang="en-GB" dirty="0" smtClean="0"/>
              <a:t>May use positioning strategies</a:t>
            </a:r>
          </a:p>
          <a:p>
            <a:pPr>
              <a:lnSpc>
                <a:spcPct val="90000"/>
              </a:lnSpc>
            </a:pPr>
            <a:r>
              <a:rPr lang="en-GB" dirty="0" smtClean="0"/>
              <a:t>Informed by perceptual maps; positioning / re-positioning, new product development.</a:t>
            </a:r>
          </a:p>
          <a:p>
            <a:pPr>
              <a:lnSpc>
                <a:spcPct val="90000"/>
              </a:lnSpc>
            </a:pPr>
            <a:r>
              <a:rPr lang="en-GB" dirty="0" smtClean="0"/>
              <a:t>Create a positioning statement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4000" dirty="0" smtClean="0"/>
              <a:t>Positioning bases</a:t>
            </a:r>
            <a:endParaRPr lang="en-GB" sz="4000" dirty="0" smtClean="0"/>
          </a:p>
        </p:txBody>
      </p:sp>
      <p:sp>
        <p:nvSpPr>
          <p:cNvPr id="8195" name="Rectangle 3"/>
          <p:cNvSpPr>
            <a:spLocks noGrp="1" noChangeArrowheads="1"/>
          </p:cNvSpPr>
          <p:nvPr>
            <p:ph type="body" idx="1"/>
          </p:nvPr>
        </p:nvSpPr>
        <p:spPr/>
        <p:txBody>
          <a:bodyPr/>
          <a:lstStyle/>
          <a:p>
            <a:pPr>
              <a:lnSpc>
                <a:spcPct val="90000"/>
              </a:lnSpc>
              <a:buFontTx/>
              <a:buNone/>
            </a:pPr>
            <a:r>
              <a:rPr lang="en-GB" sz="2800" smtClean="0"/>
              <a:t>Remember it is the customer who positions the brand/product or service and </a:t>
            </a:r>
            <a:r>
              <a:rPr lang="en-GB" sz="2800" b="1" u="sng" smtClean="0"/>
              <a:t>NOT</a:t>
            </a:r>
            <a:r>
              <a:rPr lang="en-GB" sz="2800" smtClean="0"/>
              <a:t> the the company.</a:t>
            </a:r>
          </a:p>
          <a:p>
            <a:pPr>
              <a:lnSpc>
                <a:spcPct val="90000"/>
              </a:lnSpc>
            </a:pPr>
            <a:r>
              <a:rPr lang="en-GB" sz="2800" smtClean="0"/>
              <a:t> </a:t>
            </a:r>
            <a:r>
              <a:rPr lang="en-GB" sz="2800" b="1" smtClean="0"/>
              <a:t>Functional approach</a:t>
            </a:r>
          </a:p>
          <a:p>
            <a:pPr>
              <a:lnSpc>
                <a:spcPct val="90000"/>
              </a:lnSpc>
              <a:buFontTx/>
              <a:buChar char="-"/>
            </a:pPr>
            <a:r>
              <a:rPr lang="en-GB" sz="2800" smtClean="0"/>
              <a:t>A rational approach</a:t>
            </a:r>
          </a:p>
          <a:p>
            <a:pPr>
              <a:lnSpc>
                <a:spcPct val="90000"/>
              </a:lnSpc>
              <a:buFontTx/>
              <a:buChar char="-"/>
            </a:pPr>
            <a:r>
              <a:rPr lang="en-GB" sz="2800" smtClean="0"/>
              <a:t>Objective/actual – use of facts</a:t>
            </a:r>
          </a:p>
          <a:p>
            <a:pPr>
              <a:lnSpc>
                <a:spcPct val="90000"/>
              </a:lnSpc>
            </a:pPr>
            <a:r>
              <a:rPr lang="en-GB" sz="2800" b="1" smtClean="0"/>
              <a:t>Expressive approach</a:t>
            </a:r>
          </a:p>
          <a:p>
            <a:pPr>
              <a:lnSpc>
                <a:spcPct val="90000"/>
              </a:lnSpc>
              <a:buFontTx/>
              <a:buChar char="-"/>
            </a:pPr>
            <a:r>
              <a:rPr lang="en-GB" sz="2800" smtClean="0"/>
              <a:t>An image based approach</a:t>
            </a:r>
          </a:p>
          <a:p>
            <a:pPr>
              <a:lnSpc>
                <a:spcPct val="90000"/>
              </a:lnSpc>
              <a:buFontTx/>
              <a:buChar char="-"/>
            </a:pPr>
            <a:r>
              <a:rPr lang="en-GB" sz="2800" smtClean="0"/>
              <a:t>Subjective/personal – use of emotions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r>
              <a:rPr lang="en-GB" sz="4000" dirty="0" smtClean="0"/>
              <a:t/>
            </a:r>
            <a:br>
              <a:rPr lang="en-GB" sz="4000" dirty="0" smtClean="0"/>
            </a:br>
            <a:r>
              <a:rPr lang="en-GB" sz="4000" dirty="0"/>
              <a:t>P</a:t>
            </a:r>
            <a:r>
              <a:rPr lang="en-GB" sz="4000" dirty="0" smtClean="0"/>
              <a:t>ositioning strategies</a:t>
            </a:r>
            <a:br>
              <a:rPr lang="en-GB" sz="4000" dirty="0" smtClean="0"/>
            </a:br>
            <a:endParaRPr lang="en-GB" sz="4000" dirty="0" smtClean="0"/>
          </a:p>
        </p:txBody>
      </p:sp>
      <p:sp>
        <p:nvSpPr>
          <p:cNvPr id="9219" name="Rectangle 3"/>
          <p:cNvSpPr>
            <a:spLocks noGrp="1" noChangeArrowheads="1"/>
          </p:cNvSpPr>
          <p:nvPr>
            <p:ph type="body" idx="1"/>
          </p:nvPr>
        </p:nvSpPr>
        <p:spPr/>
        <p:txBody>
          <a:bodyPr/>
          <a:lstStyle/>
          <a:p>
            <a:r>
              <a:rPr lang="en-GB" sz="2800" dirty="0" smtClean="0"/>
              <a:t>Attribute, feature or benefit – </a:t>
            </a:r>
            <a:r>
              <a:rPr lang="en-GB" sz="2800" dirty="0" err="1" smtClean="0"/>
              <a:t>Ronseal</a:t>
            </a:r>
            <a:endParaRPr lang="en-GB" sz="2800" dirty="0" smtClean="0"/>
          </a:p>
          <a:p>
            <a:r>
              <a:rPr lang="en-GB" sz="2800" dirty="0" smtClean="0"/>
              <a:t>Price and quality – Marks &amp; </a:t>
            </a:r>
            <a:r>
              <a:rPr lang="en-GB" sz="2800" dirty="0" err="1" smtClean="0"/>
              <a:t>Spencers</a:t>
            </a:r>
            <a:r>
              <a:rPr lang="en-GB" sz="2800" dirty="0" smtClean="0"/>
              <a:t> food</a:t>
            </a:r>
          </a:p>
          <a:p>
            <a:r>
              <a:rPr lang="en-GB" sz="2800" dirty="0" smtClean="0"/>
              <a:t>Use or application – </a:t>
            </a:r>
            <a:r>
              <a:rPr lang="en-GB" sz="2800" dirty="0" err="1" smtClean="0"/>
              <a:t>Kellogs</a:t>
            </a:r>
            <a:endParaRPr lang="en-GB" sz="2800" dirty="0" smtClean="0"/>
          </a:p>
          <a:p>
            <a:r>
              <a:rPr lang="en-GB" sz="2800" dirty="0" smtClean="0"/>
              <a:t>Product user – </a:t>
            </a:r>
            <a:r>
              <a:rPr lang="en-GB" sz="2800" dirty="0" err="1" smtClean="0"/>
              <a:t>Lucozade</a:t>
            </a:r>
            <a:endParaRPr lang="en-GB" sz="2800" dirty="0" smtClean="0"/>
          </a:p>
          <a:p>
            <a:r>
              <a:rPr lang="en-GB" sz="2800" dirty="0" smtClean="0"/>
              <a:t>Product class disassociation – “I can’t believe…”</a:t>
            </a:r>
          </a:p>
          <a:p>
            <a:r>
              <a:rPr lang="en-GB" sz="2800" dirty="0" smtClean="0"/>
              <a:t>Competitor – Avis, Alliance &amp; Leicester</a:t>
            </a:r>
          </a:p>
          <a:p>
            <a:r>
              <a:rPr lang="en-GB" sz="2800" dirty="0" smtClean="0"/>
              <a:t>Cultural symbol – Harrods?!!</a:t>
            </a: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8161920" y="5866920"/>
              <a:ext cx="27360" cy="9000"/>
            </p14:xfrm>
          </p:contentPart>
        </mc:Choice>
        <mc:Fallback xmlns="">
          <p:pic>
            <p:nvPicPr>
              <p:cNvPr id="2" name="Ink 1"/>
              <p:cNvPicPr/>
              <p:nvPr/>
            </p:nvPicPr>
            <p:blipFill>
              <a:blip r:embed="rId3"/>
              <a:stretch>
                <a:fillRect/>
              </a:stretch>
            </p:blipFill>
            <p:spPr>
              <a:xfrm>
                <a:off x="8152560" y="5857200"/>
                <a:ext cx="46080" cy="28080"/>
              </a:xfrm>
              <a:prstGeom prst="rect">
                <a:avLst/>
              </a:prstGeom>
            </p:spPr>
          </p:pic>
        </mc:Fallback>
      </mc:AlternateContent>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dirty="0" smtClean="0"/>
              <a:t>Brand Promises</a:t>
            </a:r>
          </a:p>
        </p:txBody>
      </p:sp>
      <p:sp>
        <p:nvSpPr>
          <p:cNvPr id="11267" name="Content Placeholder 2"/>
          <p:cNvSpPr>
            <a:spLocks noGrp="1"/>
          </p:cNvSpPr>
          <p:nvPr>
            <p:ph sz="half" idx="1"/>
          </p:nvPr>
        </p:nvSpPr>
        <p:spPr/>
        <p:txBody>
          <a:bodyPr>
            <a:normAutofit fontScale="77500" lnSpcReduction="20000"/>
          </a:bodyPr>
          <a:lstStyle/>
          <a:p>
            <a:pPr marL="514350" indent="-514350">
              <a:buFont typeface="+mj-lt"/>
              <a:buAutoNum type="arabicPeriod"/>
              <a:defRPr/>
            </a:pPr>
            <a:r>
              <a:rPr lang="en-GB" sz="2800" dirty="0" smtClean="0"/>
              <a:t>Professional money management services for discerning investors.</a:t>
            </a:r>
          </a:p>
          <a:p>
            <a:pPr marL="514350" indent="-514350">
              <a:buFont typeface="+mj-lt"/>
              <a:buAutoNum type="arabicPeriod"/>
              <a:defRPr/>
            </a:pPr>
            <a:r>
              <a:rPr lang="en-GB" sz="2800" dirty="0" smtClean="0"/>
              <a:t>Elegant home furnishings at affordable prices.</a:t>
            </a:r>
          </a:p>
          <a:p>
            <a:pPr marL="514350" indent="-514350">
              <a:buFont typeface="+mj-lt"/>
              <a:buAutoNum type="arabicPeriod"/>
              <a:defRPr/>
            </a:pPr>
            <a:r>
              <a:rPr lang="en-GB" sz="2800" dirty="0" smtClean="0"/>
              <a:t>Low cost vitamins for active seniors.</a:t>
            </a:r>
          </a:p>
          <a:p>
            <a:pPr marL="514350" indent="-514350">
              <a:buFont typeface="+mj-lt"/>
              <a:buAutoNum type="arabicPeriod"/>
              <a:defRPr/>
            </a:pPr>
            <a:r>
              <a:rPr lang="en-GB" sz="2800" dirty="0" smtClean="0"/>
              <a:t>Equity strategies for low risk investors.</a:t>
            </a:r>
          </a:p>
          <a:p>
            <a:pPr marL="514350" indent="-514350">
              <a:buFont typeface="+mj-lt"/>
              <a:buAutoNum type="arabicPeriod"/>
              <a:defRPr/>
            </a:pPr>
            <a:r>
              <a:rPr lang="en-GB" sz="2800" dirty="0" smtClean="0"/>
              <a:t>Oak furniture for every room in your house.</a:t>
            </a:r>
          </a:p>
          <a:p>
            <a:pPr marL="514350" indent="-514350">
              <a:buFont typeface="+mj-lt"/>
              <a:buAutoNum type="arabicPeriod"/>
              <a:defRPr/>
            </a:pPr>
            <a:r>
              <a:rPr lang="en-GB" sz="2800" dirty="0" smtClean="0"/>
              <a:t>Vitamin drinks for weekend athletes…..</a:t>
            </a:r>
          </a:p>
          <a:p>
            <a:pPr marL="514350" indent="-514350">
              <a:buFontTx/>
              <a:buNone/>
              <a:defRPr/>
            </a:pPr>
            <a:r>
              <a:rPr lang="en-GB" sz="2800" dirty="0" smtClean="0"/>
              <a:t>these statements can often easily turn into </a:t>
            </a:r>
            <a:r>
              <a:rPr lang="en-GB" sz="2800" dirty="0" err="1" smtClean="0"/>
              <a:t>straplines</a:t>
            </a:r>
            <a:r>
              <a:rPr lang="en-GB" sz="2800" dirty="0" smtClean="0"/>
              <a:t>.</a:t>
            </a:r>
          </a:p>
          <a:p>
            <a:pPr marL="514350" indent="-514350">
              <a:buFontTx/>
              <a:buNone/>
              <a:defRPr/>
            </a:pPr>
            <a:endParaRPr lang="en-GB" sz="2800" dirty="0" smtClean="0"/>
          </a:p>
          <a:p>
            <a:pPr>
              <a:defRPr/>
            </a:pPr>
            <a:endParaRPr lang="en-GB"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1196752"/>
            <a:ext cx="4536504" cy="5040560"/>
          </a:xfrm>
        </p:spPr>
      </p:pic>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8304840" y="6063120"/>
              <a:ext cx="9360" cy="18360"/>
            </p14:xfrm>
          </p:contentPart>
        </mc:Choice>
        <mc:Fallback xmlns="">
          <p:pic>
            <p:nvPicPr>
              <p:cNvPr id="2" name="Ink 1"/>
              <p:cNvPicPr/>
              <p:nvPr/>
            </p:nvPicPr>
            <p:blipFill>
              <a:blip r:embed="rId4"/>
              <a:stretch>
                <a:fillRect/>
              </a:stretch>
            </p:blipFill>
            <p:spPr>
              <a:xfrm>
                <a:off x="8295480" y="6053400"/>
                <a:ext cx="28080" cy="37440"/>
              </a:xfrm>
              <a:prstGeom prst="rect">
                <a:avLst/>
              </a:prstGeom>
            </p:spPr>
          </p:pic>
        </mc:Fallback>
      </mc:AlternateContent>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Scotland – the brand promise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84784"/>
            <a:ext cx="7344816" cy="4641379"/>
          </a:xfrm>
        </p:spPr>
      </p:pic>
    </p:spTree>
    <p:extLst>
      <p:ext uri="{BB962C8B-B14F-4D97-AF65-F5344CB8AC3E}">
        <p14:creationId xmlns:p14="http://schemas.microsoft.com/office/powerpoint/2010/main" val="26064594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smtClean="0"/>
              <a:t>How useful do you believe STP to be to </a:t>
            </a:r>
            <a:r>
              <a:rPr lang="en-GB" dirty="0" smtClean="0"/>
              <a:t>sports people? </a:t>
            </a:r>
          </a:p>
          <a:p>
            <a:pPr>
              <a:buFont typeface="Wingdings" panose="05000000000000000000" pitchFamily="2" charset="2"/>
              <a:buChar char="Ø"/>
            </a:pPr>
            <a:r>
              <a:rPr lang="en-GB" dirty="0" smtClean="0"/>
              <a:t>Should </a:t>
            </a:r>
            <a:r>
              <a:rPr lang="en-GB" dirty="0" smtClean="0"/>
              <a:t>we not all be like Coca Cola who look at the whole population as potential customers?</a:t>
            </a:r>
            <a:endParaRPr lang="en-GB" dirty="0"/>
          </a:p>
        </p:txBody>
      </p:sp>
    </p:spTree>
    <p:extLst>
      <p:ext uri="{BB962C8B-B14F-4D97-AF65-F5344CB8AC3E}">
        <p14:creationId xmlns:p14="http://schemas.microsoft.com/office/powerpoint/2010/main" val="181697378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188</TotalTime>
  <Words>409</Words>
  <Application>Microsoft Office PowerPoint</Application>
  <PresentationFormat>On-screen Show (4:3)</PresentationFormat>
  <Paragraphs>57</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Wingdings</vt:lpstr>
      <vt:lpstr>Office Theme</vt:lpstr>
      <vt:lpstr> Marketing Management: Targeting &amp; Positioning </vt:lpstr>
      <vt:lpstr>S.T.P.</vt:lpstr>
      <vt:lpstr>Target marketing</vt:lpstr>
      <vt:lpstr>Student task</vt:lpstr>
      <vt:lpstr>Positioning </vt:lpstr>
      <vt:lpstr>Perceptual maps</vt:lpstr>
      <vt:lpstr>Perceptual maps</vt:lpstr>
      <vt:lpstr>Positioning</vt:lpstr>
      <vt:lpstr>Positioning bases</vt:lpstr>
      <vt:lpstr> Positioning strategies </vt:lpstr>
      <vt:lpstr>Brand Promises</vt:lpstr>
      <vt:lpstr>Scotland – the brand promise </vt:lpstr>
      <vt:lpstr>Discussion point</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fleming</dc:creator>
  <cp:lastModifiedBy>Will Fleming</cp:lastModifiedBy>
  <cp:revision>18</cp:revision>
  <cp:lastPrinted>2018-02-28T12:55:37Z</cp:lastPrinted>
  <dcterms:created xsi:type="dcterms:W3CDTF">2010-10-18T10:33:12Z</dcterms:created>
  <dcterms:modified xsi:type="dcterms:W3CDTF">2018-02-28T12:55:51Z</dcterms:modified>
</cp:coreProperties>
</file>