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2" r:id="rId3"/>
    <p:sldId id="274" r:id="rId4"/>
    <p:sldId id="276" r:id="rId5"/>
    <p:sldId id="275" r:id="rId6"/>
    <p:sldId id="278" r:id="rId7"/>
    <p:sldId id="27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58257A-DEC7-CB8C-18EC-E40F2607BF86}" v="89" dt="2025-04-01T09:35:34.0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yden-Sean Bond (2305531)" userId="S::2305531@student.uwtsd.ac.uk::9064a330-23d7-45dc-9d6a-c22b867062b0" providerId="AD" clId="Web-{6861ACDA-1049-095C-75FF-E6EBFCD019A4}"/>
    <pc:docChg chg="addSld modSld">
      <pc:chgData name="Jayden-Sean Bond (2305531)" userId="S::2305531@student.uwtsd.ac.uk::9064a330-23d7-45dc-9d6a-c22b867062b0" providerId="AD" clId="Web-{6861ACDA-1049-095C-75FF-E6EBFCD019A4}" dt="2025-03-14T14:47:55.670" v="103" actId="1076"/>
      <pc:docMkLst>
        <pc:docMk/>
      </pc:docMkLst>
      <pc:sldChg chg="modSp">
        <pc:chgData name="Jayden-Sean Bond (2305531)" userId="S::2305531@student.uwtsd.ac.uk::9064a330-23d7-45dc-9d6a-c22b867062b0" providerId="AD" clId="Web-{6861ACDA-1049-095C-75FF-E6EBFCD019A4}" dt="2025-03-14T14:43:54.535" v="3" actId="20577"/>
        <pc:sldMkLst>
          <pc:docMk/>
          <pc:sldMk cId="109857222" sldId="256"/>
        </pc:sldMkLst>
        <pc:spChg chg="mod">
          <ac:chgData name="Jayden-Sean Bond (2305531)" userId="S::2305531@student.uwtsd.ac.uk::9064a330-23d7-45dc-9d6a-c22b867062b0" providerId="AD" clId="Web-{6861ACDA-1049-095C-75FF-E6EBFCD019A4}" dt="2025-03-14T14:43:54.535" v="3" actId="20577"/>
          <ac:spMkLst>
            <pc:docMk/>
            <pc:sldMk cId="109857222" sldId="256"/>
            <ac:spMk id="2" creationId="{00000000-0000-0000-0000-000000000000}"/>
          </ac:spMkLst>
        </pc:spChg>
      </pc:sldChg>
      <pc:sldChg chg="modSp new">
        <pc:chgData name="Jayden-Sean Bond (2305531)" userId="S::2305531@student.uwtsd.ac.uk::9064a330-23d7-45dc-9d6a-c22b867062b0" providerId="AD" clId="Web-{6861ACDA-1049-095C-75FF-E6EBFCD019A4}" dt="2025-03-14T14:46:24.323" v="73" actId="20577"/>
        <pc:sldMkLst>
          <pc:docMk/>
          <pc:sldMk cId="1033147673" sldId="257"/>
        </pc:sldMkLst>
        <pc:spChg chg="mod">
          <ac:chgData name="Jayden-Sean Bond (2305531)" userId="S::2305531@student.uwtsd.ac.uk::9064a330-23d7-45dc-9d6a-c22b867062b0" providerId="AD" clId="Web-{6861ACDA-1049-095C-75FF-E6EBFCD019A4}" dt="2025-03-14T14:46:24.323" v="73" actId="20577"/>
          <ac:spMkLst>
            <pc:docMk/>
            <pc:sldMk cId="1033147673" sldId="257"/>
            <ac:spMk id="2" creationId="{231539AC-8785-84D1-E410-B9794761A521}"/>
          </ac:spMkLst>
        </pc:spChg>
        <pc:spChg chg="mod">
          <ac:chgData name="Jayden-Sean Bond (2305531)" userId="S::2305531@student.uwtsd.ac.uk::9064a330-23d7-45dc-9d6a-c22b867062b0" providerId="AD" clId="Web-{6861ACDA-1049-095C-75FF-E6EBFCD019A4}" dt="2025-03-14T14:46:18.010" v="69" actId="1076"/>
          <ac:spMkLst>
            <pc:docMk/>
            <pc:sldMk cId="1033147673" sldId="257"/>
            <ac:spMk id="3" creationId="{B1AB4052-48B3-B756-D6CB-9156B7E86A9D}"/>
          </ac:spMkLst>
        </pc:spChg>
      </pc:sldChg>
      <pc:sldChg chg="modSp new">
        <pc:chgData name="Jayden-Sean Bond (2305531)" userId="S::2305531@student.uwtsd.ac.uk::9064a330-23d7-45dc-9d6a-c22b867062b0" providerId="AD" clId="Web-{6861ACDA-1049-095C-75FF-E6EBFCD019A4}" dt="2025-03-14T14:45:25.289" v="37" actId="20577"/>
        <pc:sldMkLst>
          <pc:docMk/>
          <pc:sldMk cId="815059920" sldId="258"/>
        </pc:sldMkLst>
        <pc:spChg chg="mod">
          <ac:chgData name="Jayden-Sean Bond (2305531)" userId="S::2305531@student.uwtsd.ac.uk::9064a330-23d7-45dc-9d6a-c22b867062b0" providerId="AD" clId="Web-{6861ACDA-1049-095C-75FF-E6EBFCD019A4}" dt="2025-03-14T14:45:25.289" v="37" actId="20577"/>
          <ac:spMkLst>
            <pc:docMk/>
            <pc:sldMk cId="815059920" sldId="258"/>
            <ac:spMk id="2" creationId="{08B3DC84-0A56-2C80-9FC8-C6442F088650}"/>
          </ac:spMkLst>
        </pc:spChg>
        <pc:spChg chg="mod">
          <ac:chgData name="Jayden-Sean Bond (2305531)" userId="S::2305531@student.uwtsd.ac.uk::9064a330-23d7-45dc-9d6a-c22b867062b0" providerId="AD" clId="Web-{6861ACDA-1049-095C-75FF-E6EBFCD019A4}" dt="2025-03-14T14:45:14.210" v="23" actId="20577"/>
          <ac:spMkLst>
            <pc:docMk/>
            <pc:sldMk cId="815059920" sldId="258"/>
            <ac:spMk id="3" creationId="{D4CD16D4-56B1-A000-6BC9-B4187347FD0B}"/>
          </ac:spMkLst>
        </pc:spChg>
      </pc:sldChg>
      <pc:sldChg chg="modSp new">
        <pc:chgData name="Jayden-Sean Bond (2305531)" userId="S::2305531@student.uwtsd.ac.uk::9064a330-23d7-45dc-9d6a-c22b867062b0" providerId="AD" clId="Web-{6861ACDA-1049-095C-75FF-E6EBFCD019A4}" dt="2025-03-14T14:46:54.574" v="81" actId="20577"/>
        <pc:sldMkLst>
          <pc:docMk/>
          <pc:sldMk cId="856238599" sldId="259"/>
        </pc:sldMkLst>
        <pc:spChg chg="mod">
          <ac:chgData name="Jayden-Sean Bond (2305531)" userId="S::2305531@student.uwtsd.ac.uk::9064a330-23d7-45dc-9d6a-c22b867062b0" providerId="AD" clId="Web-{6861ACDA-1049-095C-75FF-E6EBFCD019A4}" dt="2025-03-14T14:46:43.026" v="76" actId="20577"/>
          <ac:spMkLst>
            <pc:docMk/>
            <pc:sldMk cId="856238599" sldId="259"/>
            <ac:spMk id="2" creationId="{7A7A02A6-D023-22FD-0F1A-78446F8C1106}"/>
          </ac:spMkLst>
        </pc:spChg>
        <pc:spChg chg="mod">
          <ac:chgData name="Jayden-Sean Bond (2305531)" userId="S::2305531@student.uwtsd.ac.uk::9064a330-23d7-45dc-9d6a-c22b867062b0" providerId="AD" clId="Web-{6861ACDA-1049-095C-75FF-E6EBFCD019A4}" dt="2025-03-14T14:46:54.574" v="81" actId="20577"/>
          <ac:spMkLst>
            <pc:docMk/>
            <pc:sldMk cId="856238599" sldId="259"/>
            <ac:spMk id="3" creationId="{46DAA27E-968A-CDE1-4B5F-1D49DDC34F08}"/>
          </ac:spMkLst>
        </pc:spChg>
      </pc:sldChg>
      <pc:sldChg chg="modSp new">
        <pc:chgData name="Jayden-Sean Bond (2305531)" userId="S::2305531@student.uwtsd.ac.uk::9064a330-23d7-45dc-9d6a-c22b867062b0" providerId="AD" clId="Web-{6861ACDA-1049-095C-75FF-E6EBFCD019A4}" dt="2025-03-14T14:47:55.670" v="103" actId="1076"/>
        <pc:sldMkLst>
          <pc:docMk/>
          <pc:sldMk cId="3207753864" sldId="260"/>
        </pc:sldMkLst>
        <pc:spChg chg="mod">
          <ac:chgData name="Jayden-Sean Bond (2305531)" userId="S::2305531@student.uwtsd.ac.uk::9064a330-23d7-45dc-9d6a-c22b867062b0" providerId="AD" clId="Web-{6861ACDA-1049-095C-75FF-E6EBFCD019A4}" dt="2025-03-14T14:47:05.824" v="84" actId="20577"/>
          <ac:spMkLst>
            <pc:docMk/>
            <pc:sldMk cId="3207753864" sldId="260"/>
            <ac:spMk id="2" creationId="{77F93325-4B80-F25A-E474-C27A27D53E05}"/>
          </ac:spMkLst>
        </pc:spChg>
        <pc:spChg chg="mod">
          <ac:chgData name="Jayden-Sean Bond (2305531)" userId="S::2305531@student.uwtsd.ac.uk::9064a330-23d7-45dc-9d6a-c22b867062b0" providerId="AD" clId="Web-{6861ACDA-1049-095C-75FF-E6EBFCD019A4}" dt="2025-03-14T14:47:55.670" v="103" actId="1076"/>
          <ac:spMkLst>
            <pc:docMk/>
            <pc:sldMk cId="3207753864" sldId="260"/>
            <ac:spMk id="3" creationId="{62885648-14BB-326C-7269-0F16C415CC21}"/>
          </ac:spMkLst>
        </pc:spChg>
      </pc:sldChg>
    </pc:docChg>
  </pc:docChgLst>
  <pc:docChgLst>
    <pc:chgData name="Jayden-Sean Bond (2305531)" userId="S::2305531@student.uwtsd.ac.uk::9064a330-23d7-45dc-9d6a-c22b867062b0" providerId="AD" clId="Web-{4758257A-DEC7-CB8C-18EC-E40F2607BF86}"/>
    <pc:docChg chg="addSld delSld modSld sldOrd">
      <pc:chgData name="Jayden-Sean Bond (2305531)" userId="S::2305531@student.uwtsd.ac.uk::9064a330-23d7-45dc-9d6a-c22b867062b0" providerId="AD" clId="Web-{4758257A-DEC7-CB8C-18EC-E40F2607BF86}" dt="2025-04-01T09:35:34.059" v="87" actId="20577"/>
      <pc:docMkLst>
        <pc:docMk/>
      </pc:docMkLst>
      <pc:sldChg chg="delSp modSp">
        <pc:chgData name="Jayden-Sean Bond (2305531)" userId="S::2305531@student.uwtsd.ac.uk::9064a330-23d7-45dc-9d6a-c22b867062b0" providerId="AD" clId="Web-{4758257A-DEC7-CB8C-18EC-E40F2607BF86}" dt="2025-04-01T09:19:44.224" v="36" actId="20577"/>
        <pc:sldMkLst>
          <pc:docMk/>
          <pc:sldMk cId="109857222" sldId="256"/>
        </pc:sldMkLst>
        <pc:spChg chg="mod">
          <ac:chgData name="Jayden-Sean Bond (2305531)" userId="S::2305531@student.uwtsd.ac.uk::9064a330-23d7-45dc-9d6a-c22b867062b0" providerId="AD" clId="Web-{4758257A-DEC7-CB8C-18EC-E40F2607BF86}" dt="2025-04-01T09:19:44.224" v="36" actId="20577"/>
          <ac:spMkLst>
            <pc:docMk/>
            <pc:sldMk cId="109857222" sldId="256"/>
            <ac:spMk id="2" creationId="{00000000-0000-0000-0000-000000000000}"/>
          </ac:spMkLst>
        </pc:spChg>
        <pc:spChg chg="del">
          <ac:chgData name="Jayden-Sean Bond (2305531)" userId="S::2305531@student.uwtsd.ac.uk::9064a330-23d7-45dc-9d6a-c22b867062b0" providerId="AD" clId="Web-{4758257A-DEC7-CB8C-18EC-E40F2607BF86}" dt="2025-04-01T09:18:19.330" v="5"/>
          <ac:spMkLst>
            <pc:docMk/>
            <pc:sldMk cId="109857222" sldId="256"/>
            <ac:spMk id="3" creationId="{00000000-0000-0000-0000-000000000000}"/>
          </ac:spMkLst>
        </pc:spChg>
      </pc:sldChg>
      <pc:sldChg chg="del">
        <pc:chgData name="Jayden-Sean Bond (2305531)" userId="S::2305531@student.uwtsd.ac.uk::9064a330-23d7-45dc-9d6a-c22b867062b0" providerId="AD" clId="Web-{4758257A-DEC7-CB8C-18EC-E40F2607BF86}" dt="2025-04-01T09:16:58.624" v="0"/>
        <pc:sldMkLst>
          <pc:docMk/>
          <pc:sldMk cId="1033147673" sldId="257"/>
        </pc:sldMkLst>
      </pc:sldChg>
      <pc:sldChg chg="new del">
        <pc:chgData name="Jayden-Sean Bond (2305531)" userId="S::2305531@student.uwtsd.ac.uk::9064a330-23d7-45dc-9d6a-c22b867062b0" providerId="AD" clId="Web-{4758257A-DEC7-CB8C-18EC-E40F2607BF86}" dt="2025-04-01T09:21:44.667" v="42"/>
        <pc:sldMkLst>
          <pc:docMk/>
          <pc:sldMk cId="2146049782" sldId="257"/>
        </pc:sldMkLst>
      </pc:sldChg>
      <pc:sldChg chg="del">
        <pc:chgData name="Jayden-Sean Bond (2305531)" userId="S::2305531@student.uwtsd.ac.uk::9064a330-23d7-45dc-9d6a-c22b867062b0" providerId="AD" clId="Web-{4758257A-DEC7-CB8C-18EC-E40F2607BF86}" dt="2025-04-01T09:17:43.892" v="1"/>
        <pc:sldMkLst>
          <pc:docMk/>
          <pc:sldMk cId="815059920" sldId="258"/>
        </pc:sldMkLst>
      </pc:sldChg>
      <pc:sldChg chg="del">
        <pc:chgData name="Jayden-Sean Bond (2305531)" userId="S::2305531@student.uwtsd.ac.uk::9064a330-23d7-45dc-9d6a-c22b867062b0" providerId="AD" clId="Web-{4758257A-DEC7-CB8C-18EC-E40F2607BF86}" dt="2025-04-01T09:17:47.610" v="2"/>
        <pc:sldMkLst>
          <pc:docMk/>
          <pc:sldMk cId="856238599" sldId="259"/>
        </pc:sldMkLst>
      </pc:sldChg>
      <pc:sldChg chg="del">
        <pc:chgData name="Jayden-Sean Bond (2305531)" userId="S::2305531@student.uwtsd.ac.uk::9064a330-23d7-45dc-9d6a-c22b867062b0" providerId="AD" clId="Web-{4758257A-DEC7-CB8C-18EC-E40F2607BF86}" dt="2025-04-01T09:18:01.377" v="3"/>
        <pc:sldMkLst>
          <pc:docMk/>
          <pc:sldMk cId="3207753864" sldId="260"/>
        </pc:sldMkLst>
      </pc:sldChg>
      <pc:sldChg chg="modSp add del">
        <pc:chgData name="Jayden-Sean Bond (2305531)" userId="S::2305531@student.uwtsd.ac.uk::9064a330-23d7-45dc-9d6a-c22b867062b0" providerId="AD" clId="Web-{4758257A-DEC7-CB8C-18EC-E40F2607BF86}" dt="2025-04-01T09:23:47.765" v="53" actId="20577"/>
        <pc:sldMkLst>
          <pc:docMk/>
          <pc:sldMk cId="4087614795" sldId="272"/>
        </pc:sldMkLst>
        <pc:spChg chg="mod">
          <ac:chgData name="Jayden-Sean Bond (2305531)" userId="S::2305531@student.uwtsd.ac.uk::9064a330-23d7-45dc-9d6a-c22b867062b0" providerId="AD" clId="Web-{4758257A-DEC7-CB8C-18EC-E40F2607BF86}" dt="2025-04-01T09:23:47.765" v="53" actId="20577"/>
          <ac:spMkLst>
            <pc:docMk/>
            <pc:sldMk cId="4087614795" sldId="272"/>
            <ac:spMk id="3" creationId="{2E130C07-F2D2-4325-ECB7-DFF7B516D87E}"/>
          </ac:spMkLst>
        </pc:spChg>
      </pc:sldChg>
      <pc:sldChg chg="new del ord">
        <pc:chgData name="Jayden-Sean Bond (2305531)" userId="S::2305531@student.uwtsd.ac.uk::9064a330-23d7-45dc-9d6a-c22b867062b0" providerId="AD" clId="Web-{4758257A-DEC7-CB8C-18EC-E40F2607BF86}" dt="2025-04-01T09:23:03.889" v="46"/>
        <pc:sldMkLst>
          <pc:docMk/>
          <pc:sldMk cId="2527914816" sldId="273"/>
        </pc:sldMkLst>
      </pc:sldChg>
      <pc:sldChg chg="modSp add">
        <pc:chgData name="Jayden-Sean Bond (2305531)" userId="S::2305531@student.uwtsd.ac.uk::9064a330-23d7-45dc-9d6a-c22b867062b0" providerId="AD" clId="Web-{4758257A-DEC7-CB8C-18EC-E40F2607BF86}" dt="2025-04-01T09:24:04" v="55" actId="20577"/>
        <pc:sldMkLst>
          <pc:docMk/>
          <pc:sldMk cId="739048729" sldId="274"/>
        </pc:sldMkLst>
        <pc:spChg chg="mod">
          <ac:chgData name="Jayden-Sean Bond (2305531)" userId="S::2305531@student.uwtsd.ac.uk::9064a330-23d7-45dc-9d6a-c22b867062b0" providerId="AD" clId="Web-{4758257A-DEC7-CB8C-18EC-E40F2607BF86}" dt="2025-04-01T09:24:04" v="55" actId="20577"/>
          <ac:spMkLst>
            <pc:docMk/>
            <pc:sldMk cId="739048729" sldId="274"/>
            <ac:spMk id="3" creationId="{3BEE282C-A2F5-39D1-01CF-81FE5B3AF0E4}"/>
          </ac:spMkLst>
        </pc:spChg>
      </pc:sldChg>
      <pc:sldChg chg="new del">
        <pc:chgData name="Jayden-Sean Bond (2305531)" userId="S::2305531@student.uwtsd.ac.uk::9064a330-23d7-45dc-9d6a-c22b867062b0" providerId="AD" clId="Web-{4758257A-DEC7-CB8C-18EC-E40F2607BF86}" dt="2025-04-01T09:23:37.249" v="51"/>
        <pc:sldMkLst>
          <pc:docMk/>
          <pc:sldMk cId="43967589" sldId="275"/>
        </pc:sldMkLst>
      </pc:sldChg>
      <pc:sldChg chg="modSp add">
        <pc:chgData name="Jayden-Sean Bond (2305531)" userId="S::2305531@student.uwtsd.ac.uk::9064a330-23d7-45dc-9d6a-c22b867062b0" providerId="AD" clId="Web-{4758257A-DEC7-CB8C-18EC-E40F2607BF86}" dt="2025-04-01T09:34:36.150" v="85" actId="20577"/>
        <pc:sldMkLst>
          <pc:docMk/>
          <pc:sldMk cId="3750031524" sldId="275"/>
        </pc:sldMkLst>
        <pc:spChg chg="mod">
          <ac:chgData name="Jayden-Sean Bond (2305531)" userId="S::2305531@student.uwtsd.ac.uk::9064a330-23d7-45dc-9d6a-c22b867062b0" providerId="AD" clId="Web-{4758257A-DEC7-CB8C-18EC-E40F2607BF86}" dt="2025-04-01T09:34:36.150" v="85" actId="20577"/>
          <ac:spMkLst>
            <pc:docMk/>
            <pc:sldMk cId="3750031524" sldId="275"/>
            <ac:spMk id="3" creationId="{323A6CBE-9DAD-4D72-1442-AB47E2E626C9}"/>
          </ac:spMkLst>
        </pc:spChg>
      </pc:sldChg>
      <pc:sldChg chg="modSp add">
        <pc:chgData name="Jayden-Sean Bond (2305531)" userId="S::2305531@student.uwtsd.ac.uk::9064a330-23d7-45dc-9d6a-c22b867062b0" providerId="AD" clId="Web-{4758257A-DEC7-CB8C-18EC-E40F2607BF86}" dt="2025-04-01T09:33:33.007" v="81" actId="20577"/>
        <pc:sldMkLst>
          <pc:docMk/>
          <pc:sldMk cId="1651989335" sldId="276"/>
        </pc:sldMkLst>
        <pc:spChg chg="mod">
          <ac:chgData name="Jayden-Sean Bond (2305531)" userId="S::2305531@student.uwtsd.ac.uk::9064a330-23d7-45dc-9d6a-c22b867062b0" providerId="AD" clId="Web-{4758257A-DEC7-CB8C-18EC-E40F2607BF86}" dt="2025-04-01T09:33:33.007" v="81" actId="20577"/>
          <ac:spMkLst>
            <pc:docMk/>
            <pc:sldMk cId="1651989335" sldId="276"/>
            <ac:spMk id="3" creationId="{003260D1-6E87-87DD-3DDF-E56C3FF715F1}"/>
          </ac:spMkLst>
        </pc:spChg>
      </pc:sldChg>
      <pc:sldChg chg="new del">
        <pc:chgData name="Jayden-Sean Bond (2305531)" userId="S::2305531@student.uwtsd.ac.uk::9064a330-23d7-45dc-9d6a-c22b867062b0" providerId="AD" clId="Web-{4758257A-DEC7-CB8C-18EC-E40F2607BF86}" dt="2025-04-01T09:24:57.424" v="63"/>
        <pc:sldMkLst>
          <pc:docMk/>
          <pc:sldMk cId="1206514211" sldId="277"/>
        </pc:sldMkLst>
      </pc:sldChg>
      <pc:sldChg chg="new del">
        <pc:chgData name="Jayden-Sean Bond (2305531)" userId="S::2305531@student.uwtsd.ac.uk::9064a330-23d7-45dc-9d6a-c22b867062b0" providerId="AD" clId="Web-{4758257A-DEC7-CB8C-18EC-E40F2607BF86}" dt="2025-04-01T09:25:45.504" v="72"/>
        <pc:sldMkLst>
          <pc:docMk/>
          <pc:sldMk cId="2813145328" sldId="277"/>
        </pc:sldMkLst>
      </pc:sldChg>
      <pc:sldChg chg="modSp add">
        <pc:chgData name="Jayden-Sean Bond (2305531)" userId="S::2305531@student.uwtsd.ac.uk::9064a330-23d7-45dc-9d6a-c22b867062b0" providerId="AD" clId="Web-{4758257A-DEC7-CB8C-18EC-E40F2607BF86}" dt="2025-04-01T09:35:34.059" v="87" actId="20577"/>
        <pc:sldMkLst>
          <pc:docMk/>
          <pc:sldMk cId="1183082427" sldId="278"/>
        </pc:sldMkLst>
        <pc:spChg chg="mod">
          <ac:chgData name="Jayden-Sean Bond (2305531)" userId="S::2305531@student.uwtsd.ac.uk::9064a330-23d7-45dc-9d6a-c22b867062b0" providerId="AD" clId="Web-{4758257A-DEC7-CB8C-18EC-E40F2607BF86}" dt="2025-04-01T09:35:34.059" v="87" actId="20577"/>
          <ac:spMkLst>
            <pc:docMk/>
            <pc:sldMk cId="1183082427" sldId="278"/>
            <ac:spMk id="3" creationId="{B0B39EB5-86BD-B7E2-93E1-D0CD0B85461C}"/>
          </ac:spMkLst>
        </pc:spChg>
      </pc:sldChg>
      <pc:sldChg chg="add">
        <pc:chgData name="Jayden-Sean Bond (2305531)" userId="S::2305531@student.uwtsd.ac.uk::9064a330-23d7-45dc-9d6a-c22b867062b0" providerId="AD" clId="Web-{4758257A-DEC7-CB8C-18EC-E40F2607BF86}" dt="2025-04-01T09:26:28.959" v="76"/>
        <pc:sldMkLst>
          <pc:docMk/>
          <pc:sldMk cId="1958863036" sldId="27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37472264@N04/46521735864"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snowaddiction.org/2013/09/the-top-25-ski-resorts-in-world.html"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www.agenda-2030.eda.admin.ch/en" TargetMode="External"/><Relationship Id="rId3" Type="http://schemas.openxmlformats.org/officeDocument/2006/relationships/hyperlink" Target="https://www.naturvardsverket.se/en/laws-and-regulations/the-swedish-environmental-code/" TargetMode="External"/><Relationship Id="rId7" Type="http://schemas.openxmlformats.org/officeDocument/2006/relationships/hyperlink" Target="https://sustainabledevelopment.un.org/memberstates/switzerland" TargetMode="External"/><Relationship Id="rId12" Type="http://schemas.openxmlformats.org/officeDocument/2006/relationships/hyperlink" Target="https://www.bwmarketingworld.com/article/building-a-sustainable-legacy-journey-towards-environmental-responsibility-524610" TargetMode="External"/><Relationship Id="rId2" Type="http://schemas.openxmlformats.org/officeDocument/2006/relationships/hyperlink" Target="https://frontiergroup.org/articles/how-frances-anti-waste-law-targets-plastic-waste-at-its-source/" TargetMode="External"/><Relationship Id="rId1" Type="http://schemas.openxmlformats.org/officeDocument/2006/relationships/slideLayout" Target="../slideLayouts/slideLayout2.xml"/><Relationship Id="rId6" Type="http://schemas.openxmlformats.org/officeDocument/2006/relationships/hyperlink" Target="https://www.greenpolicyplatform.org/big-e/switzerland-launch-and-implement-sustainability-program-swisstainable" TargetMode="External"/><Relationship Id="rId11" Type="http://schemas.openxmlformats.org/officeDocument/2006/relationships/hyperlink" Target="https://unfccc.int/news/fifty-years-of-environmental-action#:~:text=These%20include%20the%20International%20Convention,Rio%20Conventions%20(climate%2C%20biodiversity%2C" TargetMode="External"/><Relationship Id="rId5" Type="http://schemas.openxmlformats.org/officeDocument/2006/relationships/hyperlink" Target="https://www.cde.unibe.ch/" TargetMode="External"/><Relationship Id="rId10" Type="http://schemas.openxmlformats.org/officeDocument/2006/relationships/hyperlink" Target="https://www.project44.com/blog/sustainability-reporting-and-metrics-enhancing-transparency-accountability-and-effectiveness/" TargetMode="External"/><Relationship Id="rId4" Type="http://schemas.openxmlformats.org/officeDocument/2006/relationships/hyperlink" Target="https://www.zuerich.com/en/business/why-zurich/sustainability?gad_source=1&amp;gbraid=0AAAAADGK862dHOTP3MIjHUV1PirnCjSDw&amp;gclid=EAIaIQobChMIp_zf8dW0jAMVFphQBh0Z4wkMEAAYASAAEgI4bfD_BwE" TargetMode="External"/><Relationship Id="rId9" Type="http://schemas.openxmlformats.org/officeDocument/2006/relationships/hyperlink" Target="https://www.unsdsn.org/our-networks/switzerland/#:~:text=Key%20focus%20areas%20include%20raising,economies%2C%20the%20transformation%20of%20th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34471"/>
            <a:ext cx="9144000" cy="2387600"/>
          </a:xfrm>
        </p:spPr>
        <p:txBody>
          <a:bodyPr vert="horz" lIns="91440" tIns="45720" rIns="91440" bIns="45720" rtlCol="0" anchor="b">
            <a:noAutofit/>
          </a:bodyPr>
          <a:lstStyle/>
          <a:p>
            <a:r>
              <a:rPr lang="en-US" b="1" dirty="0"/>
              <a:t>Sustainable Presentation</a:t>
            </a:r>
          </a:p>
          <a:p>
            <a:r>
              <a:rPr lang="en-US" sz="3600" dirty="0"/>
              <a:t>Module:  Sustainable Global Tourism &amp; Events</a:t>
            </a:r>
          </a:p>
          <a:p>
            <a:r>
              <a:rPr lang="en-US" sz="3600" dirty="0"/>
              <a:t>Module Code: BMTP5023</a:t>
            </a:r>
          </a:p>
          <a:p>
            <a:r>
              <a:rPr lang="en-US" sz="3600" dirty="0"/>
              <a:t>Lecturers Name: Deborah Jenkins </a:t>
            </a:r>
          </a:p>
          <a:p>
            <a:r>
              <a:rPr lang="en-US" sz="3600" dirty="0"/>
              <a:t>Student Name: Jayden Bond </a:t>
            </a:r>
          </a:p>
          <a:p>
            <a:r>
              <a:rPr lang="en-US" sz="3600" dirty="0"/>
              <a:t>Student ID: 2305531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B78BCFD2-6654-9D79-453C-109960DBF549}"/>
              </a:ext>
            </a:extLst>
          </p:cNvPr>
          <p:cNvSpPr>
            <a:spLocks noGrp="1"/>
          </p:cNvSpPr>
          <p:nvPr>
            <p:ph type="title"/>
          </p:nvPr>
        </p:nvSpPr>
        <p:spPr>
          <a:xfrm>
            <a:off x="1043631" y="809898"/>
            <a:ext cx="9942716" cy="1554480"/>
          </a:xfrm>
        </p:spPr>
        <p:txBody>
          <a:bodyPr anchor="ctr">
            <a:normAutofit/>
          </a:bodyPr>
          <a:lstStyle/>
          <a:p>
            <a:r>
              <a:rPr lang="en-US" sz="4100" b="1"/>
              <a:t>Sustainable Policies &amp; Regulations - Jayden</a:t>
            </a:r>
          </a:p>
        </p:txBody>
      </p:sp>
      <p:sp>
        <p:nvSpPr>
          <p:cNvPr id="3" name="Content Placeholder 2">
            <a:extLst>
              <a:ext uri="{FF2B5EF4-FFF2-40B4-BE49-F238E27FC236}">
                <a16:creationId xmlns:a16="http://schemas.microsoft.com/office/drawing/2014/main" id="{2E130C07-F2D2-4325-ECB7-DFF7B516D87E}"/>
              </a:ext>
            </a:extLst>
          </p:cNvPr>
          <p:cNvSpPr>
            <a:spLocks noGrp="1"/>
          </p:cNvSpPr>
          <p:nvPr>
            <p:ph idx="1"/>
          </p:nvPr>
        </p:nvSpPr>
        <p:spPr>
          <a:xfrm>
            <a:off x="842472" y="2959649"/>
            <a:ext cx="10500761" cy="3124658"/>
          </a:xfrm>
        </p:spPr>
        <p:txBody>
          <a:bodyPr vert="horz" lIns="91440" tIns="45720" rIns="91440" bIns="45720" rtlCol="0" anchor="ctr">
            <a:noAutofit/>
          </a:bodyPr>
          <a:lstStyle/>
          <a:p>
            <a:r>
              <a:rPr lang="en-US" sz="1600" dirty="0">
                <a:ea typeface="+mn-lt"/>
                <a:cs typeface="+mn-lt"/>
              </a:rPr>
              <a:t>When examining sustainability, it is important to examine how policy and regulations can have effects on the industry and the agendas of companies. </a:t>
            </a:r>
          </a:p>
          <a:p>
            <a:r>
              <a:rPr lang="en-US" sz="1600" dirty="0">
                <a:ea typeface="+mn-lt"/>
                <a:cs typeface="+mn-lt"/>
              </a:rPr>
              <a:t>For a company to operate within sustainability principles and address environmental issues, they must always consider the regulations set by the nation or regions governmental jurisdiction they are operating under. </a:t>
            </a:r>
          </a:p>
          <a:p>
            <a:r>
              <a:rPr lang="en-US" sz="1600" dirty="0">
                <a:ea typeface="+mn-lt"/>
                <a:cs typeface="+mn-lt"/>
              </a:rPr>
              <a:t>Differing nations and even regions within a nation can have stricter or more lax policies that can influence the enforcement of sustainability.</a:t>
            </a:r>
          </a:p>
          <a:p>
            <a:pPr>
              <a:buNone/>
            </a:pPr>
            <a:r>
              <a:rPr lang="en-US" sz="1600" b="1" dirty="0">
                <a:ea typeface="+mn-lt"/>
                <a:cs typeface="+mn-lt"/>
              </a:rPr>
              <a:t>Examples of this would be;</a:t>
            </a:r>
          </a:p>
          <a:p>
            <a:pPr>
              <a:buFont typeface="Arial"/>
              <a:buChar char="•"/>
            </a:pPr>
            <a:r>
              <a:rPr lang="en-US" sz="1600" dirty="0">
                <a:ea typeface="+mn-lt"/>
                <a:cs typeface="+mn-lt"/>
              </a:rPr>
              <a:t>France banning disposable plastics to limit waste, thus companies need to change their approach to disposable use. (</a:t>
            </a:r>
            <a:r>
              <a:rPr lang="en-US" sz="1600" dirty="0" err="1">
                <a:ea typeface="+mn-lt"/>
                <a:cs typeface="+mn-lt"/>
              </a:rPr>
              <a:t>Domenitz</a:t>
            </a:r>
            <a:r>
              <a:rPr lang="en-US" sz="1600" dirty="0">
                <a:ea typeface="+mn-lt"/>
                <a:cs typeface="+mn-lt"/>
              </a:rPr>
              <a:t> &amp; Sokolow, 2023)</a:t>
            </a:r>
          </a:p>
          <a:p>
            <a:r>
              <a:rPr lang="en-US" sz="1600" dirty="0">
                <a:ea typeface="+mn-lt"/>
                <a:cs typeface="+mn-lt"/>
              </a:rPr>
              <a:t>The Swedish Environmental Code uses legislation to promote the sustainable development initiative. (</a:t>
            </a:r>
            <a:r>
              <a:rPr lang="en-US" sz="1600" dirty="0" err="1">
                <a:ea typeface="+mn-lt"/>
                <a:cs typeface="+mn-lt"/>
              </a:rPr>
              <a:t>Naturvardsverket</a:t>
            </a:r>
            <a:r>
              <a:rPr lang="en-US" sz="1600" dirty="0">
                <a:ea typeface="+mn-lt"/>
                <a:cs typeface="+mn-lt"/>
              </a:rPr>
              <a:t>, 2025)</a:t>
            </a:r>
          </a:p>
          <a:p>
            <a:r>
              <a:rPr lang="en-US" sz="1600" dirty="0">
                <a:ea typeface="+mn-lt"/>
                <a:cs typeface="+mn-lt"/>
              </a:rPr>
              <a:t>The UK Environment Act has introduced legislation and discussion on a national scale to enforce sustainable change. (</a:t>
            </a:r>
            <a:r>
              <a:rPr lang="en-US" sz="1600" dirty="0" err="1">
                <a:ea typeface="+mn-lt"/>
                <a:cs typeface="+mn-lt"/>
              </a:rPr>
              <a:t>ClientEarth</a:t>
            </a:r>
            <a:r>
              <a:rPr lang="en-US" sz="1600" dirty="0">
                <a:ea typeface="+mn-lt"/>
                <a:cs typeface="+mn-lt"/>
              </a:rPr>
              <a:t>, 2022)</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7614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C5646-14C9-BC74-0F79-CEE6D83B6053}"/>
              </a:ext>
            </a:extLst>
          </p:cNvPr>
          <p:cNvSpPr>
            <a:spLocks noGrp="1"/>
          </p:cNvSpPr>
          <p:nvPr>
            <p:ph type="title"/>
          </p:nvPr>
        </p:nvSpPr>
        <p:spPr>
          <a:xfrm>
            <a:off x="295407" y="365125"/>
            <a:ext cx="5804548" cy="930484"/>
          </a:xfrm>
        </p:spPr>
        <p:txBody>
          <a:bodyPr>
            <a:normAutofit/>
          </a:bodyPr>
          <a:lstStyle/>
          <a:p>
            <a:r>
              <a:rPr lang="en-US" b="1"/>
              <a:t>Regional Sustainability</a:t>
            </a:r>
          </a:p>
        </p:txBody>
      </p:sp>
      <p:sp>
        <p:nvSpPr>
          <p:cNvPr id="3" name="Content Placeholder 2">
            <a:extLst>
              <a:ext uri="{FF2B5EF4-FFF2-40B4-BE49-F238E27FC236}">
                <a16:creationId xmlns:a16="http://schemas.microsoft.com/office/drawing/2014/main" id="{3BEE282C-A2F5-39D1-01CF-81FE5B3AF0E4}"/>
              </a:ext>
            </a:extLst>
          </p:cNvPr>
          <p:cNvSpPr>
            <a:spLocks noGrp="1"/>
          </p:cNvSpPr>
          <p:nvPr>
            <p:ph idx="1"/>
          </p:nvPr>
        </p:nvSpPr>
        <p:spPr>
          <a:xfrm>
            <a:off x="295405" y="1289461"/>
            <a:ext cx="5590388" cy="3843666"/>
          </a:xfrm>
        </p:spPr>
        <p:txBody>
          <a:bodyPr vert="horz" lIns="91440" tIns="45720" rIns="91440" bIns="45720" rtlCol="0" anchor="t">
            <a:noAutofit/>
          </a:bodyPr>
          <a:lstStyle/>
          <a:p>
            <a:pPr marL="0" indent="0">
              <a:buNone/>
            </a:pPr>
            <a:r>
              <a:rPr lang="en-US" sz="1500" dirty="0"/>
              <a:t>As is the case with other countries, within Switzerland the focus on sustainability is present not only in corporate agendas but also in governmental practice. Such as;</a:t>
            </a:r>
          </a:p>
          <a:p>
            <a:pPr marL="457200" indent="-457200"/>
            <a:r>
              <a:rPr lang="en-US" sz="1500" dirty="0"/>
              <a:t>The city of Zurich has become known as one of the world's leading destinations in sustainable conventions, having won the Smart City Award 2024 and the </a:t>
            </a:r>
            <a:r>
              <a:rPr lang="en-US" sz="1500" dirty="0" err="1"/>
              <a:t>EarthCheck</a:t>
            </a:r>
            <a:r>
              <a:rPr lang="en-US" sz="1500" dirty="0"/>
              <a:t> Silver certification. (Zuerich, 2025)</a:t>
            </a:r>
          </a:p>
          <a:p>
            <a:pPr marL="457200" indent="-457200"/>
            <a:r>
              <a:rPr lang="en-US" sz="1500" dirty="0"/>
              <a:t>The Centre for Development and Environment is the Swiss </a:t>
            </a:r>
            <a:r>
              <a:rPr lang="en-US" sz="1500" dirty="0" err="1"/>
              <a:t>centre</a:t>
            </a:r>
            <a:r>
              <a:rPr lang="en-US" sz="1500" dirty="0"/>
              <a:t> for sustainable development as part of the University of Bern. They are mainstreaming sustainable research and collaborating with global partners (CDE, 2025)</a:t>
            </a:r>
          </a:p>
          <a:p>
            <a:pPr marL="457200" indent="-457200"/>
            <a:r>
              <a:rPr lang="en-US" sz="1500" dirty="0"/>
              <a:t>The </a:t>
            </a:r>
            <a:r>
              <a:rPr lang="en-US" sz="1500" dirty="0" err="1"/>
              <a:t>Swisstainable</a:t>
            </a:r>
            <a:r>
              <a:rPr lang="en-US" sz="1500" dirty="0"/>
              <a:t> Program is an initiative led by the government of Switzerland aimed at labelling businesses and </a:t>
            </a:r>
            <a:r>
              <a:rPr lang="en-US" sz="1500" dirty="0" err="1"/>
              <a:t>organisations</a:t>
            </a:r>
            <a:r>
              <a:rPr lang="en-US" sz="1500" dirty="0"/>
              <a:t> with the '</a:t>
            </a:r>
            <a:r>
              <a:rPr lang="en-US" sz="1500" dirty="0" err="1"/>
              <a:t>Swisstainable</a:t>
            </a:r>
            <a:r>
              <a:rPr lang="en-US" sz="1500" dirty="0"/>
              <a:t>' label from level 1 to 3 to reflect their degree of sustainable engagement. This can be used to increase consumer recognition for sustainability and urge change. (</a:t>
            </a:r>
            <a:r>
              <a:rPr lang="en-US" sz="1500" dirty="0" err="1"/>
              <a:t>GreenPolicyPlatform</a:t>
            </a:r>
            <a:r>
              <a:rPr lang="en-US" sz="1500" dirty="0"/>
              <a:t>, 2025)</a:t>
            </a:r>
          </a:p>
          <a:p>
            <a:pPr marL="0" indent="0">
              <a:buNone/>
            </a:pPr>
            <a:r>
              <a:rPr lang="en-US" sz="1500" dirty="0"/>
              <a:t>As can be seen the country itself has been focusing on sustainable policy and is not restricted to the corporate world itself. This emphasis on sustainability shines a light for the consumers and puts emphasis on companies like Alpine Haven to adapt and change.</a:t>
            </a:r>
          </a:p>
        </p:txBody>
      </p:sp>
      <p:pic>
        <p:nvPicPr>
          <p:cNvPr id="5" name="Picture 4" descr="Free Images : landscape, nature, wilderness, walking, hiking, lake ...">
            <a:extLst>
              <a:ext uri="{FF2B5EF4-FFF2-40B4-BE49-F238E27FC236}">
                <a16:creationId xmlns:a16="http://schemas.microsoft.com/office/drawing/2014/main" id="{0B88DDD2-2FC6-8976-4C1B-71D1F03102AC}"/>
              </a:ext>
            </a:extLst>
          </p:cNvPr>
          <p:cNvPicPr>
            <a:picLocks noChangeAspect="1"/>
          </p:cNvPicPr>
          <p:nvPr/>
        </p:nvPicPr>
        <p:blipFill>
          <a:blip r:embed="rId2"/>
          <a:srcRect l="17395" r="17395"/>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739048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068FF-33EF-B0A9-7682-D0FAAE638F51}"/>
              </a:ext>
            </a:extLst>
          </p:cNvPr>
          <p:cNvSpPr>
            <a:spLocks noGrp="1"/>
          </p:cNvSpPr>
          <p:nvPr>
            <p:ph type="title"/>
          </p:nvPr>
        </p:nvSpPr>
        <p:spPr>
          <a:xfrm>
            <a:off x="229444" y="240083"/>
            <a:ext cx="6054443" cy="1708242"/>
          </a:xfrm>
        </p:spPr>
        <p:txBody>
          <a:bodyPr anchor="ctr">
            <a:normAutofit/>
          </a:bodyPr>
          <a:lstStyle/>
          <a:p>
            <a:r>
              <a:rPr lang="en-US" b="1"/>
              <a:t>Global Sustainability</a:t>
            </a:r>
            <a:endParaRPr lang="en-US"/>
          </a:p>
        </p:txBody>
      </p:sp>
      <p:sp>
        <p:nvSpPr>
          <p:cNvPr id="3" name="Content Placeholder 2">
            <a:extLst>
              <a:ext uri="{FF2B5EF4-FFF2-40B4-BE49-F238E27FC236}">
                <a16:creationId xmlns:a16="http://schemas.microsoft.com/office/drawing/2014/main" id="{003260D1-6E87-87DD-3DDF-E56C3FF715F1}"/>
              </a:ext>
            </a:extLst>
          </p:cNvPr>
          <p:cNvSpPr>
            <a:spLocks noGrp="1"/>
          </p:cNvSpPr>
          <p:nvPr>
            <p:ph idx="1"/>
          </p:nvPr>
        </p:nvSpPr>
        <p:spPr>
          <a:xfrm>
            <a:off x="229444" y="2188408"/>
            <a:ext cx="6054443" cy="3769835"/>
          </a:xfrm>
        </p:spPr>
        <p:txBody>
          <a:bodyPr vert="horz" lIns="91440" tIns="45720" rIns="91440" bIns="45720" rtlCol="0" anchor="ctr">
            <a:noAutofit/>
          </a:bodyPr>
          <a:lstStyle/>
          <a:p>
            <a:pPr>
              <a:buNone/>
            </a:pPr>
            <a:r>
              <a:rPr lang="en-US" sz="1400" dirty="0"/>
              <a:t>As a nation Switzerland has been an active voice in the sustainable development process and policy making to ensure a continual progression for a more environmentally conscious populace and an improving world. This can be seen in their contributions to global initiatives like;</a:t>
            </a:r>
          </a:p>
          <a:p>
            <a:r>
              <a:rPr lang="en-US" sz="1400" dirty="0"/>
              <a:t>Switzerland was a key contributor to the change in global perspective and policy on sustainability. The nation was one of the main advocates for the creation of the Sustainable Development Goals, including the implementation of the Voluntary National Reviews system (United Nations, 2025).</a:t>
            </a:r>
          </a:p>
          <a:p>
            <a:r>
              <a:rPr lang="en-US" sz="1400" dirty="0"/>
              <a:t>Switzerland has implemented the Agenda 2030 of the SDGs within the federal, cantonal and even communal levels to consider all obligations and established divisions of tasks to more effectively address sustainability. As well as highlighting detailed reports for the UN every 4 years since its participation. (Agenda 2030, 2025)</a:t>
            </a:r>
          </a:p>
          <a:p>
            <a:r>
              <a:rPr lang="en-US" sz="1400" dirty="0"/>
              <a:t>Switzerland is also part of the United Nations Sustainable Development Solutions Network, the SDSN, that aims to help </a:t>
            </a:r>
            <a:r>
              <a:rPr lang="en-US" sz="1400" dirty="0" err="1"/>
              <a:t>mobilise</a:t>
            </a:r>
            <a:r>
              <a:rPr lang="en-US" sz="1400" dirty="0"/>
              <a:t> its members and leverage their strengths to help </a:t>
            </a:r>
            <a:r>
              <a:rPr lang="en-US" sz="1400" dirty="0" err="1"/>
              <a:t>realise</a:t>
            </a:r>
            <a:r>
              <a:rPr lang="en-US" sz="1400" dirty="0"/>
              <a:t> the SDGs and promote awareness and collaboration. (UNSDSN, 2025)</a:t>
            </a:r>
          </a:p>
          <a:p>
            <a:pPr marL="0" indent="0">
              <a:buNone/>
            </a:pPr>
            <a:r>
              <a:rPr lang="en-US" sz="1400" dirty="0"/>
              <a:t>As can be show by these contributions globally the nation has several environmental policies, regulations and initiatives that contribute to its national and international processes, which companies like Alpine Haven would need to factor and consider. </a:t>
            </a:r>
          </a:p>
        </p:txBody>
      </p:sp>
      <p:pic>
        <p:nvPicPr>
          <p:cNvPr id="5" name="Picture 4">
            <a:extLst>
              <a:ext uri="{FF2B5EF4-FFF2-40B4-BE49-F238E27FC236}">
                <a16:creationId xmlns:a16="http://schemas.microsoft.com/office/drawing/2014/main" id="{D3B49B60-1325-9E58-E915-3EE228C5B292}"/>
              </a:ext>
            </a:extLst>
          </p:cNvPr>
          <p:cNvPicPr>
            <a:picLocks noChangeAspect="1"/>
          </p:cNvPicPr>
          <p:nvPr/>
        </p:nvPicPr>
        <p:blipFill>
          <a:blip r:embed="rId2">
            <a:extLst>
              <a:ext uri="{837473B0-CC2E-450A-ABE3-18F120FF3D39}">
                <a1611:picAttrSrcUrl xmlns:a1611="http://schemas.microsoft.com/office/drawing/2016/11/main" r:id="rId3"/>
              </a:ext>
            </a:extLst>
          </a:blip>
          <a:srcRect l="16025" r="16025"/>
          <a:stretch/>
        </p:blipFill>
        <p:spPr>
          <a:xfrm>
            <a:off x="6513332" y="-448"/>
            <a:ext cx="5678669" cy="6858448"/>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651989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94553-9BE2-E02E-B432-E0CC409628A1}"/>
              </a:ext>
            </a:extLst>
          </p:cNvPr>
          <p:cNvSpPr>
            <a:spLocks noGrp="1"/>
          </p:cNvSpPr>
          <p:nvPr>
            <p:ph type="title"/>
          </p:nvPr>
        </p:nvSpPr>
        <p:spPr>
          <a:xfrm>
            <a:off x="166814" y="219207"/>
            <a:ext cx="6482415" cy="1708242"/>
          </a:xfrm>
        </p:spPr>
        <p:txBody>
          <a:bodyPr anchor="ctr">
            <a:normAutofit/>
          </a:bodyPr>
          <a:lstStyle/>
          <a:p>
            <a:r>
              <a:rPr lang="en-US" b="1"/>
              <a:t>Operational Procedures </a:t>
            </a:r>
            <a:br>
              <a:rPr lang="en-US" b="1"/>
            </a:br>
            <a:r>
              <a:rPr lang="en-US" b="1"/>
              <a:t>&amp; Policy</a:t>
            </a:r>
          </a:p>
        </p:txBody>
      </p:sp>
      <p:sp>
        <p:nvSpPr>
          <p:cNvPr id="3" name="Content Placeholder 2">
            <a:extLst>
              <a:ext uri="{FF2B5EF4-FFF2-40B4-BE49-F238E27FC236}">
                <a16:creationId xmlns:a16="http://schemas.microsoft.com/office/drawing/2014/main" id="{323A6CBE-9DAD-4D72-1442-AB47E2E626C9}"/>
              </a:ext>
            </a:extLst>
          </p:cNvPr>
          <p:cNvSpPr>
            <a:spLocks noGrp="1"/>
          </p:cNvSpPr>
          <p:nvPr>
            <p:ph idx="1"/>
          </p:nvPr>
        </p:nvSpPr>
        <p:spPr>
          <a:xfrm>
            <a:off x="166814" y="2052710"/>
            <a:ext cx="6482415" cy="4312629"/>
          </a:xfrm>
        </p:spPr>
        <p:txBody>
          <a:bodyPr vert="horz" lIns="91440" tIns="45720" rIns="91440" bIns="45720" rtlCol="0" anchor="ctr">
            <a:noAutofit/>
          </a:bodyPr>
          <a:lstStyle/>
          <a:p>
            <a:pPr>
              <a:buNone/>
            </a:pPr>
            <a:r>
              <a:rPr lang="en-US" sz="1200" dirty="0"/>
              <a:t>With the nation of Switzerland enforcing national and global initiatives and policy, as well as regional regulations within the cantons it is important that Alpine Haven adapt and adhere to these procedures and practices. These practices and procedures can be implemented throughout the company, whether it is;</a:t>
            </a:r>
          </a:p>
          <a:p>
            <a:r>
              <a:rPr lang="en-US" sz="1200" dirty="0"/>
              <a:t>Adapting operational procedure to obtain a </a:t>
            </a:r>
            <a:r>
              <a:rPr lang="en-US" sz="1200" dirty="0" err="1"/>
              <a:t>Swisstainable</a:t>
            </a:r>
            <a:r>
              <a:rPr lang="en-US" sz="1200" dirty="0"/>
              <a:t> Award to show emphasis with environmental adherence</a:t>
            </a:r>
          </a:p>
          <a:p>
            <a:r>
              <a:rPr lang="en-US" sz="1200" dirty="0">
                <a:ea typeface="+mn-lt"/>
                <a:cs typeface="+mn-lt"/>
              </a:rPr>
              <a:t>Transition of resort energy to renewable sources like solar panels and wind turbines to power facilities, whilst adopting energy efficient systems like advanced insulation and LED lighting to ensure effective power usage</a:t>
            </a:r>
            <a:endParaRPr lang="en-US" sz="1200" dirty="0"/>
          </a:p>
          <a:p>
            <a:r>
              <a:rPr lang="en-US" sz="1200" dirty="0">
                <a:ea typeface="+mn-lt"/>
                <a:cs typeface="+mn-lt"/>
              </a:rPr>
              <a:t>Creating systems to recycle water used for facilities or in snowmaking and further preserve and protect natural water bodies and use them responsibly in resort operations</a:t>
            </a:r>
            <a:endParaRPr lang="en-US" sz="1200" dirty="0"/>
          </a:p>
          <a:p>
            <a:r>
              <a:rPr lang="en-US" sz="1200" dirty="0">
                <a:ea typeface="+mn-lt"/>
                <a:cs typeface="+mn-lt"/>
              </a:rPr>
              <a:t>Monitor and protect the Alpine ecosystems and implement programs and methods to </a:t>
            </a:r>
            <a:r>
              <a:rPr lang="en-US" sz="1200" dirty="0" err="1">
                <a:ea typeface="+mn-lt"/>
                <a:cs typeface="+mn-lt"/>
              </a:rPr>
              <a:t>minimise</a:t>
            </a:r>
            <a:r>
              <a:rPr lang="en-US" sz="1200" dirty="0">
                <a:ea typeface="+mn-lt"/>
                <a:cs typeface="+mn-lt"/>
              </a:rPr>
              <a:t> ecological disruptions. Furthermore, establishing wildlife corridors or restricted areas around the resort to allow for safe migration of the local wildlife</a:t>
            </a:r>
            <a:endParaRPr lang="en-US" sz="1200" dirty="0"/>
          </a:p>
          <a:p>
            <a:r>
              <a:rPr lang="en-US" sz="1200" dirty="0" err="1">
                <a:ea typeface="+mn-lt"/>
                <a:cs typeface="+mn-lt"/>
              </a:rPr>
              <a:t>Prioritisation</a:t>
            </a:r>
            <a:r>
              <a:rPr lang="en-US" sz="1200" dirty="0">
                <a:ea typeface="+mn-lt"/>
                <a:cs typeface="+mn-lt"/>
              </a:rPr>
              <a:t> of sourcing food, services and materials from local farms and businesses to support the local economy while engaging with the community through educational visits, charitable donations and work opportunities</a:t>
            </a:r>
            <a:endParaRPr lang="en-US" sz="1200" dirty="0"/>
          </a:p>
          <a:p>
            <a:r>
              <a:rPr lang="en-US" sz="1200" dirty="0">
                <a:ea typeface="+mn-lt"/>
                <a:cs typeface="+mn-lt"/>
              </a:rPr>
              <a:t>By providing information on sustainable practices within marketing materials and to guests during their stay, encouraging environmental awareness as well as regularly training and reviewing staff on sustainable policy and procedures within their training</a:t>
            </a:r>
            <a:endParaRPr lang="en-US" sz="1200" dirty="0"/>
          </a:p>
          <a:p>
            <a:pPr>
              <a:buNone/>
            </a:pPr>
            <a:r>
              <a:rPr lang="en-US" sz="1200" dirty="0">
                <a:ea typeface="+mn-lt"/>
                <a:cs typeface="+mn-lt"/>
              </a:rPr>
              <a:t>This adherence to sustainable initiatives should also be encouraged through regular monitoring and reviewal to ensure compliance with the national and international regulations and initiatives, as well as to promote transparency and maintain accountability. (Project 44, 2024)</a:t>
            </a:r>
            <a:endParaRPr lang="en-US" sz="1200" dirty="0"/>
          </a:p>
        </p:txBody>
      </p:sp>
      <p:pic>
        <p:nvPicPr>
          <p:cNvPr id="5" name="Picture 4" descr="Cable cars">
            <a:extLst>
              <a:ext uri="{FF2B5EF4-FFF2-40B4-BE49-F238E27FC236}">
                <a16:creationId xmlns:a16="http://schemas.microsoft.com/office/drawing/2014/main" id="{4EFAFB96-00BE-FF8C-C33C-9AE75B1D8A7F}"/>
              </a:ext>
            </a:extLst>
          </p:cNvPr>
          <p:cNvPicPr>
            <a:picLocks noChangeAspect="1"/>
          </p:cNvPicPr>
          <p:nvPr/>
        </p:nvPicPr>
        <p:blipFill>
          <a:blip r:embed="rId2"/>
          <a:srcRect l="33217" r="15022" b="-3"/>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50031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26812-C83A-946F-EDFF-CF6792734DFF}"/>
              </a:ext>
            </a:extLst>
          </p:cNvPr>
          <p:cNvSpPr>
            <a:spLocks noGrp="1"/>
          </p:cNvSpPr>
          <p:nvPr>
            <p:ph type="title"/>
          </p:nvPr>
        </p:nvSpPr>
        <p:spPr>
          <a:xfrm>
            <a:off x="525259" y="628081"/>
            <a:ext cx="4608683" cy="1549746"/>
          </a:xfrm>
        </p:spPr>
        <p:txBody>
          <a:bodyPr anchor="b">
            <a:noAutofit/>
          </a:bodyPr>
          <a:lstStyle/>
          <a:p>
            <a:r>
              <a:rPr lang="en-US" b="1"/>
              <a:t>How Procedure Can Build Legacy?</a:t>
            </a:r>
          </a:p>
        </p:txBody>
      </p:sp>
      <p:sp>
        <p:nvSpPr>
          <p:cNvPr id="3" name="Content Placeholder 2">
            <a:extLst>
              <a:ext uri="{FF2B5EF4-FFF2-40B4-BE49-F238E27FC236}">
                <a16:creationId xmlns:a16="http://schemas.microsoft.com/office/drawing/2014/main" id="{B0B39EB5-86BD-B7E2-93E1-D0CD0B85461C}"/>
              </a:ext>
            </a:extLst>
          </p:cNvPr>
          <p:cNvSpPr>
            <a:spLocks noGrp="1"/>
          </p:cNvSpPr>
          <p:nvPr>
            <p:ph idx="1"/>
          </p:nvPr>
        </p:nvSpPr>
        <p:spPr>
          <a:xfrm>
            <a:off x="525258" y="2520957"/>
            <a:ext cx="4243589" cy="3320668"/>
          </a:xfrm>
        </p:spPr>
        <p:txBody>
          <a:bodyPr vert="horz" lIns="91440" tIns="45720" rIns="91440" bIns="45720" rtlCol="0" anchor="t">
            <a:noAutofit/>
          </a:bodyPr>
          <a:lstStyle/>
          <a:p>
            <a:pPr marL="0" indent="0">
              <a:buNone/>
            </a:pPr>
            <a:r>
              <a:rPr lang="en-US" sz="1200" dirty="0"/>
              <a:t>As has been shown the importance of environmental policy is key on a global scale. In the past policy has been important to influence the future, as could be shown in the Montreal Convention of 1987. </a:t>
            </a:r>
          </a:p>
          <a:p>
            <a:pPr marL="0" indent="0">
              <a:buNone/>
            </a:pPr>
            <a:r>
              <a:rPr lang="en-US" sz="1200" dirty="0"/>
              <a:t>This </a:t>
            </a:r>
            <a:r>
              <a:rPr lang="en-US" sz="1200" dirty="0">
                <a:ea typeface="+mn-lt"/>
                <a:cs typeface="+mn-lt"/>
              </a:rPr>
              <a:t>convention led to protocols that regulated the production and consumption of nearly 100 chemicals that affected the ozone layer and is considered one of the first global treaties that dealt with the environment and showed just how possible global cooperation and future treaties could be. (UNFCCC, 2022)</a:t>
            </a:r>
            <a:endParaRPr lang="en-US" sz="1200" dirty="0"/>
          </a:p>
          <a:p>
            <a:pPr marL="0" indent="0">
              <a:buNone/>
            </a:pPr>
            <a:r>
              <a:rPr lang="en-US" sz="1200" dirty="0"/>
              <a:t>By implementing policies and changing perceptions on the environment nations like Switzerland can alter the processes of business and </a:t>
            </a:r>
            <a:r>
              <a:rPr lang="en-US" sz="1200" dirty="0" err="1"/>
              <a:t>organisations</a:t>
            </a:r>
            <a:r>
              <a:rPr lang="en-US" sz="1200" dirty="0"/>
              <a:t> globally to ensure sustainable development and environmental wellbeing. (Dimitriadou, 2023)</a:t>
            </a:r>
          </a:p>
          <a:p>
            <a:pPr marL="0" indent="0">
              <a:buNone/>
            </a:pPr>
            <a:r>
              <a:rPr lang="en-US" sz="1200" dirty="0"/>
              <a:t>With how aware ski resorts like Alpine Haven and Switzerland as a nation are of the environmental impacts, these procedures combined with the active awareness and engagement with stakeholders can ensure the long-term future viability of businesses like Alpine Haven is maintained and that legacy is made. (Saxena, 2024).</a:t>
            </a:r>
          </a:p>
        </p:txBody>
      </p:sp>
      <p:pic>
        <p:nvPicPr>
          <p:cNvPr id="5" name="Picture 4">
            <a:extLst>
              <a:ext uri="{FF2B5EF4-FFF2-40B4-BE49-F238E27FC236}">
                <a16:creationId xmlns:a16="http://schemas.microsoft.com/office/drawing/2014/main" id="{121A120B-9BB5-480D-2E1F-892C003751E3}"/>
              </a:ext>
            </a:extLst>
          </p:cNvPr>
          <p:cNvPicPr>
            <a:picLocks noChangeAspect="1"/>
          </p:cNvPicPr>
          <p:nvPr/>
        </p:nvPicPr>
        <p:blipFill>
          <a:blip r:embed="rId2">
            <a:extLst>
              <a:ext uri="{837473B0-CC2E-450A-ABE3-18F120FF3D39}">
                <a1611:picAttrSrcUrl xmlns:a1611="http://schemas.microsoft.com/office/drawing/2016/11/main" r:id="rId3"/>
              </a:ext>
            </a:extLst>
          </a:blip>
          <a:srcRect l="11547" r="2175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183082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6B4BE-C2B1-A189-0D7D-FA2E7C6902F7}"/>
              </a:ext>
            </a:extLst>
          </p:cNvPr>
          <p:cNvSpPr>
            <a:spLocks noGrp="1"/>
          </p:cNvSpPr>
          <p:nvPr>
            <p:ph type="title"/>
          </p:nvPr>
        </p:nvSpPr>
        <p:spPr/>
        <p:txBody>
          <a:bodyPr/>
          <a:lstStyle/>
          <a:p>
            <a:r>
              <a:rPr lang="en-US" b="1"/>
              <a:t>Reference List - Jayden</a:t>
            </a:r>
          </a:p>
        </p:txBody>
      </p:sp>
      <p:sp>
        <p:nvSpPr>
          <p:cNvPr id="3" name="Content Placeholder 2">
            <a:extLst>
              <a:ext uri="{FF2B5EF4-FFF2-40B4-BE49-F238E27FC236}">
                <a16:creationId xmlns:a16="http://schemas.microsoft.com/office/drawing/2014/main" id="{7906AB6E-4BB8-76FD-455A-B4B03EE4E97F}"/>
              </a:ext>
            </a:extLst>
          </p:cNvPr>
          <p:cNvSpPr>
            <a:spLocks noGrp="1"/>
          </p:cNvSpPr>
          <p:nvPr>
            <p:ph idx="1"/>
          </p:nvPr>
        </p:nvSpPr>
        <p:spPr/>
        <p:txBody>
          <a:bodyPr vert="horz" lIns="91440" tIns="45720" rIns="91440" bIns="45720" rtlCol="0" anchor="t">
            <a:normAutofit fontScale="47500" lnSpcReduction="20000"/>
          </a:bodyPr>
          <a:lstStyle/>
          <a:p>
            <a:r>
              <a:rPr lang="en-US" sz="2400">
                <a:ea typeface="+mn-lt"/>
                <a:cs typeface="+mn-lt"/>
              </a:rPr>
              <a:t>Domenitz, J. and Sokolow, L. (2023) </a:t>
            </a:r>
            <a:r>
              <a:rPr lang="en-US" sz="2400" i="1">
                <a:ea typeface="+mn-lt"/>
                <a:cs typeface="+mn-lt"/>
              </a:rPr>
              <a:t>How France’s anti-waste law targets plastic waste at its source</a:t>
            </a:r>
            <a:r>
              <a:rPr lang="en-US" sz="2400">
                <a:ea typeface="+mn-lt"/>
                <a:cs typeface="+mn-lt"/>
              </a:rPr>
              <a:t>, </a:t>
            </a:r>
            <a:r>
              <a:rPr lang="en-US" sz="2400" i="1">
                <a:ea typeface="+mn-lt"/>
                <a:cs typeface="+mn-lt"/>
              </a:rPr>
              <a:t>Frontier Group</a:t>
            </a:r>
            <a:r>
              <a:rPr lang="en-US" sz="2400">
                <a:ea typeface="+mn-lt"/>
                <a:cs typeface="+mn-lt"/>
              </a:rPr>
              <a:t>. Available at:</a:t>
            </a:r>
            <a:r>
              <a:rPr lang="en-US" sz="2400">
                <a:solidFill>
                  <a:srgbClr val="FF0000"/>
                </a:solidFill>
                <a:ea typeface="+mn-lt"/>
                <a:cs typeface="+mn-lt"/>
              </a:rPr>
              <a:t> </a:t>
            </a:r>
            <a:r>
              <a:rPr lang="en-US" sz="2400">
                <a:solidFill>
                  <a:srgbClr val="FF0000"/>
                </a:solidFill>
                <a:ea typeface="+mn-lt"/>
                <a:cs typeface="+mn-lt"/>
                <a:hlinkClick r:id="rId2"/>
              </a:rPr>
              <a:t>https://frontiergroup.org/articles/how-frances-anti-waste-law-targets-plastic-waste-at-its-source/</a:t>
            </a:r>
            <a:r>
              <a:rPr lang="en-US" sz="2400">
                <a:solidFill>
                  <a:srgbClr val="FF0000"/>
                </a:solidFill>
                <a:ea typeface="+mn-lt"/>
                <a:cs typeface="+mn-lt"/>
              </a:rPr>
              <a:t> </a:t>
            </a:r>
            <a:r>
              <a:rPr lang="en-US" sz="2400">
                <a:ea typeface="+mn-lt"/>
                <a:cs typeface="+mn-lt"/>
              </a:rPr>
              <a:t>(Accessed: 30 March 2025). </a:t>
            </a:r>
            <a:endParaRPr lang="en-US" sz="2400"/>
          </a:p>
          <a:p>
            <a:r>
              <a:rPr lang="en-US" sz="2400" i="1">
                <a:ea typeface="+mn-lt"/>
                <a:cs typeface="+mn-lt"/>
              </a:rPr>
              <a:t>The Swedish Environmental code</a:t>
            </a:r>
            <a:r>
              <a:rPr lang="en-US" sz="2400">
                <a:ea typeface="+mn-lt"/>
                <a:cs typeface="+mn-lt"/>
              </a:rPr>
              <a:t> (2025) </a:t>
            </a:r>
            <a:r>
              <a:rPr lang="en-US" sz="2400" i="1">
                <a:ea typeface="+mn-lt"/>
                <a:cs typeface="+mn-lt"/>
              </a:rPr>
              <a:t>NaturvÃ¥rdsverket</a:t>
            </a:r>
            <a:r>
              <a:rPr lang="en-US" sz="2400">
                <a:ea typeface="+mn-lt"/>
                <a:cs typeface="+mn-lt"/>
              </a:rPr>
              <a:t>. Available at: </a:t>
            </a:r>
            <a:r>
              <a:rPr lang="en-US" sz="2400">
                <a:ea typeface="+mn-lt"/>
                <a:cs typeface="+mn-lt"/>
                <a:hlinkClick r:id="rId3"/>
              </a:rPr>
              <a:t>https://www.naturvardsverket.se/en/laws-and-regulations/the-swedish-environmental-code/</a:t>
            </a:r>
            <a:r>
              <a:rPr lang="en-US" sz="2400">
                <a:ea typeface="+mn-lt"/>
                <a:cs typeface="+mn-lt"/>
              </a:rPr>
              <a:t> (Accessed: 30 March 2025). </a:t>
            </a:r>
          </a:p>
          <a:p>
            <a:r>
              <a:rPr lang="en-US" sz="2400" i="1">
                <a:ea typeface="+mn-lt"/>
                <a:cs typeface="+mn-lt"/>
              </a:rPr>
              <a:t>Sustainable convention city || sustainable events in Zurich</a:t>
            </a:r>
            <a:r>
              <a:rPr lang="en-US" sz="2400">
                <a:ea typeface="+mn-lt"/>
                <a:cs typeface="+mn-lt"/>
              </a:rPr>
              <a:t> (2025) </a:t>
            </a:r>
            <a:r>
              <a:rPr lang="en-US" sz="2400" i="1">
                <a:ea typeface="+mn-lt"/>
                <a:cs typeface="+mn-lt"/>
              </a:rPr>
              <a:t>The Official Zurich City Guide</a:t>
            </a:r>
            <a:r>
              <a:rPr lang="en-US" sz="2400">
                <a:ea typeface="+mn-lt"/>
                <a:cs typeface="+mn-lt"/>
              </a:rPr>
              <a:t>. Available at: </a:t>
            </a:r>
            <a:r>
              <a:rPr lang="en-US" sz="2400">
                <a:ea typeface="+mn-lt"/>
                <a:cs typeface="+mn-lt"/>
                <a:hlinkClick r:id="rId4"/>
              </a:rPr>
              <a:t>https://www.zuerich.com/en/business/why-zurich/sustainability?gad_source=1&amp;gbraid=0AAAAADGK862dHOTP3MIjHUV1PirnCjSDw&amp;gclid=EAIaIQobChMIp_zf8dW0jAMVFphQBh0Z4wkMEAAYASAAEgI4bfD_BwE</a:t>
            </a:r>
            <a:r>
              <a:rPr lang="en-US" sz="2400">
                <a:ea typeface="+mn-lt"/>
                <a:cs typeface="+mn-lt"/>
              </a:rPr>
              <a:t> (Accessed: 30 March 2025). </a:t>
            </a:r>
          </a:p>
          <a:p>
            <a:r>
              <a:rPr lang="en-US" sz="2400">
                <a:ea typeface="+mn-lt"/>
                <a:cs typeface="+mn-lt"/>
              </a:rPr>
              <a:t>(2025) </a:t>
            </a:r>
            <a:r>
              <a:rPr lang="en-US" sz="2400" i="1">
                <a:ea typeface="+mn-lt"/>
                <a:cs typeface="+mn-lt"/>
              </a:rPr>
              <a:t>Centre for Development and Environment (CDE)</a:t>
            </a:r>
            <a:r>
              <a:rPr lang="en-US" sz="2400">
                <a:ea typeface="+mn-lt"/>
                <a:cs typeface="+mn-lt"/>
              </a:rPr>
              <a:t>. Available at: </a:t>
            </a:r>
            <a:r>
              <a:rPr lang="en-US" sz="2400">
                <a:ea typeface="+mn-lt"/>
                <a:cs typeface="+mn-lt"/>
                <a:hlinkClick r:id="rId5"/>
              </a:rPr>
              <a:t>https://www.cde.unibe.ch/</a:t>
            </a:r>
            <a:r>
              <a:rPr lang="en-US" sz="2400">
                <a:ea typeface="+mn-lt"/>
                <a:cs typeface="+mn-lt"/>
              </a:rPr>
              <a:t> (Accessed: 30 March 2025). </a:t>
            </a:r>
          </a:p>
          <a:p>
            <a:r>
              <a:rPr lang="en-US" sz="2400" i="1">
                <a:ea typeface="+mn-lt"/>
                <a:cs typeface="+mn-lt"/>
              </a:rPr>
              <a:t>Switzerland - launch and implement the Sustainability Program ‘swisstainable’</a:t>
            </a:r>
            <a:r>
              <a:rPr lang="en-US" sz="2400">
                <a:ea typeface="+mn-lt"/>
                <a:cs typeface="+mn-lt"/>
              </a:rPr>
              <a:t> (2025) </a:t>
            </a:r>
            <a:r>
              <a:rPr lang="en-US" sz="2400" i="1">
                <a:ea typeface="+mn-lt"/>
                <a:cs typeface="+mn-lt"/>
              </a:rPr>
              <a:t>Switzerland - Launch and Implement the Sustainability Program ‘Swisstainable’ | Green Policy Platform</a:t>
            </a:r>
            <a:r>
              <a:rPr lang="en-US" sz="2400">
                <a:ea typeface="+mn-lt"/>
                <a:cs typeface="+mn-lt"/>
              </a:rPr>
              <a:t>. Available at: </a:t>
            </a:r>
            <a:r>
              <a:rPr lang="en-US" sz="2400">
                <a:ea typeface="+mn-lt"/>
                <a:cs typeface="+mn-lt"/>
                <a:hlinkClick r:id="rId6"/>
              </a:rPr>
              <a:t>https://www.greenpolicyplatform.org/big-e/switzerland-launch-and-implement-sustainability-program-swisstainable</a:t>
            </a:r>
            <a:r>
              <a:rPr lang="en-US" sz="2400">
                <a:ea typeface="+mn-lt"/>
                <a:cs typeface="+mn-lt"/>
              </a:rPr>
              <a:t> (Accessed: 30 March 2025). </a:t>
            </a:r>
          </a:p>
          <a:p>
            <a:r>
              <a:rPr lang="en-US" sz="2400" i="1">
                <a:ea typeface="+mn-lt"/>
                <a:cs typeface="+mn-lt"/>
              </a:rPr>
              <a:t>Switzerland .:. sustainable development knowledge platform</a:t>
            </a:r>
            <a:r>
              <a:rPr lang="en-US" sz="2400">
                <a:ea typeface="+mn-lt"/>
                <a:cs typeface="+mn-lt"/>
              </a:rPr>
              <a:t> (2025) </a:t>
            </a:r>
            <a:r>
              <a:rPr lang="en-US" sz="2400" i="1">
                <a:ea typeface="+mn-lt"/>
                <a:cs typeface="+mn-lt"/>
              </a:rPr>
              <a:t>United Nations</a:t>
            </a:r>
            <a:r>
              <a:rPr lang="en-US" sz="2400">
                <a:ea typeface="+mn-lt"/>
                <a:cs typeface="+mn-lt"/>
              </a:rPr>
              <a:t>. Available at: </a:t>
            </a:r>
            <a:r>
              <a:rPr lang="en-US" sz="2400">
                <a:ea typeface="+mn-lt"/>
                <a:cs typeface="+mn-lt"/>
                <a:hlinkClick r:id="rId7"/>
              </a:rPr>
              <a:t>https://sustainabledevelopment.un.org/memberstates/switzerland</a:t>
            </a:r>
            <a:r>
              <a:rPr lang="en-US" sz="2400">
                <a:ea typeface="+mn-lt"/>
                <a:cs typeface="+mn-lt"/>
              </a:rPr>
              <a:t> (Accessed: 30 March 2025). </a:t>
            </a:r>
          </a:p>
          <a:p>
            <a:r>
              <a:rPr lang="en-US" sz="2400">
                <a:ea typeface="+mn-lt"/>
                <a:cs typeface="+mn-lt"/>
              </a:rPr>
              <a:t>(2025) </a:t>
            </a:r>
            <a:r>
              <a:rPr lang="en-US" sz="2400" i="1">
                <a:ea typeface="+mn-lt"/>
                <a:cs typeface="+mn-lt"/>
              </a:rPr>
              <a:t>Agenda 2030</a:t>
            </a:r>
            <a:r>
              <a:rPr lang="en-US" sz="2400">
                <a:ea typeface="+mn-lt"/>
                <a:cs typeface="+mn-lt"/>
              </a:rPr>
              <a:t>. Available at: </a:t>
            </a:r>
            <a:r>
              <a:rPr lang="en-US" sz="2400">
                <a:ea typeface="+mn-lt"/>
                <a:cs typeface="+mn-lt"/>
                <a:hlinkClick r:id="rId8"/>
              </a:rPr>
              <a:t>https://www.agenda-2030.eda.admin.ch/en</a:t>
            </a:r>
            <a:r>
              <a:rPr lang="en-US" sz="2400">
                <a:ea typeface="+mn-lt"/>
                <a:cs typeface="+mn-lt"/>
              </a:rPr>
              <a:t> (Accessed: 30 March 2025). </a:t>
            </a:r>
          </a:p>
          <a:p>
            <a:r>
              <a:rPr lang="en-US" sz="2400" i="1">
                <a:ea typeface="+mn-lt"/>
                <a:cs typeface="+mn-lt"/>
              </a:rPr>
              <a:t>Switzerland</a:t>
            </a:r>
            <a:r>
              <a:rPr lang="en-US" sz="2400">
                <a:ea typeface="+mn-lt"/>
                <a:cs typeface="+mn-lt"/>
              </a:rPr>
              <a:t> (2025) </a:t>
            </a:r>
            <a:r>
              <a:rPr lang="en-US" sz="2400" i="1">
                <a:ea typeface="+mn-lt"/>
                <a:cs typeface="+mn-lt"/>
              </a:rPr>
              <a:t>SDSN Switzerland - Sustainable Development Solutions Network</a:t>
            </a:r>
            <a:r>
              <a:rPr lang="en-US" sz="2400">
                <a:ea typeface="+mn-lt"/>
                <a:cs typeface="+mn-lt"/>
              </a:rPr>
              <a:t>. Available at: </a:t>
            </a:r>
            <a:r>
              <a:rPr lang="en-US" sz="2400">
                <a:ea typeface="+mn-lt"/>
                <a:cs typeface="+mn-lt"/>
                <a:hlinkClick r:id="rId9"/>
              </a:rPr>
              <a:t>https://www.unsdsn.org/our-networks/switzerland/#:~:text=Key%20focus%20areas%20include%20raising,economies%2C%20the%20transformation%20of%20the</a:t>
            </a:r>
            <a:r>
              <a:rPr lang="en-US" sz="2400">
                <a:ea typeface="+mn-lt"/>
                <a:cs typeface="+mn-lt"/>
              </a:rPr>
              <a:t> (Accessed: 30 March 2025). </a:t>
            </a:r>
          </a:p>
          <a:p>
            <a:r>
              <a:rPr lang="en-US" sz="2400" i="1">
                <a:ea typeface="+mn-lt"/>
                <a:cs typeface="+mn-lt"/>
              </a:rPr>
              <a:t>Sustainability Reporting and metrics: Enhancing transparency, accountability, and effectiveness</a:t>
            </a:r>
            <a:r>
              <a:rPr lang="en-US" sz="2400">
                <a:ea typeface="+mn-lt"/>
                <a:cs typeface="+mn-lt"/>
              </a:rPr>
              <a:t> (2024) </a:t>
            </a:r>
            <a:r>
              <a:rPr lang="en-US" sz="2400" i="1">
                <a:ea typeface="+mn-lt"/>
                <a:cs typeface="+mn-lt"/>
              </a:rPr>
              <a:t>Project44</a:t>
            </a:r>
            <a:r>
              <a:rPr lang="en-US" sz="2400">
                <a:ea typeface="+mn-lt"/>
                <a:cs typeface="+mn-lt"/>
              </a:rPr>
              <a:t>. Available at: </a:t>
            </a:r>
            <a:r>
              <a:rPr lang="en-US" sz="2400">
                <a:ea typeface="+mn-lt"/>
                <a:cs typeface="+mn-lt"/>
                <a:hlinkClick r:id="rId10"/>
              </a:rPr>
              <a:t>https://www.project44.com/blog/sustainability-reporting-and-metrics-enhancing-transparency-accountability-and-effectiveness/</a:t>
            </a:r>
            <a:r>
              <a:rPr lang="en-US" sz="2400">
                <a:ea typeface="+mn-lt"/>
                <a:cs typeface="+mn-lt"/>
              </a:rPr>
              <a:t> (Accessed: 30 March 2025). </a:t>
            </a:r>
          </a:p>
          <a:p>
            <a:r>
              <a:rPr lang="en-US" sz="2400" i="1">
                <a:ea typeface="+mn-lt"/>
                <a:cs typeface="+mn-lt"/>
              </a:rPr>
              <a:t>Fifty Years of Environmental Action</a:t>
            </a:r>
            <a:r>
              <a:rPr lang="en-US" sz="2400">
                <a:ea typeface="+mn-lt"/>
                <a:cs typeface="+mn-lt"/>
              </a:rPr>
              <a:t> (2022) </a:t>
            </a:r>
            <a:r>
              <a:rPr lang="en-US" sz="2400" i="1">
                <a:ea typeface="+mn-lt"/>
                <a:cs typeface="+mn-lt"/>
              </a:rPr>
              <a:t>UNFCCC</a:t>
            </a:r>
            <a:r>
              <a:rPr lang="en-US" sz="2400">
                <a:ea typeface="+mn-lt"/>
                <a:cs typeface="+mn-lt"/>
              </a:rPr>
              <a:t>. Available at: </a:t>
            </a:r>
            <a:r>
              <a:rPr lang="en-US" sz="2400">
                <a:ea typeface="+mn-lt"/>
                <a:cs typeface="+mn-lt"/>
                <a:hlinkClick r:id="rId11"/>
              </a:rPr>
              <a:t>https://unfccc.int/news/fifty-years-of-environmental-action#:~:text=These%20include%20the%20International%20Convention,Rio%20Conventions%20(climate%2C%20biodiversity%2C</a:t>
            </a:r>
            <a:r>
              <a:rPr lang="en-US" sz="2400">
                <a:ea typeface="+mn-lt"/>
                <a:cs typeface="+mn-lt"/>
              </a:rPr>
              <a:t> (Accessed: 30 March 2025). </a:t>
            </a:r>
          </a:p>
          <a:p>
            <a:r>
              <a:rPr lang="en-US" sz="2400">
                <a:ea typeface="+mn-lt"/>
                <a:cs typeface="+mn-lt"/>
              </a:rPr>
              <a:t>Saxena, S. (2024) </a:t>
            </a:r>
            <a:r>
              <a:rPr lang="en-US" sz="2400" i="1">
                <a:ea typeface="+mn-lt"/>
                <a:cs typeface="+mn-lt"/>
              </a:rPr>
              <a:t>Building a sustainable legacy: Journey Towards Environmental Responsibility</a:t>
            </a:r>
            <a:r>
              <a:rPr lang="en-US" sz="2400">
                <a:ea typeface="+mn-lt"/>
                <a:cs typeface="+mn-lt"/>
              </a:rPr>
              <a:t>, </a:t>
            </a:r>
            <a:r>
              <a:rPr lang="en-US" sz="2400" i="1">
                <a:ea typeface="+mn-lt"/>
                <a:cs typeface="+mn-lt"/>
              </a:rPr>
              <a:t>BW Marketing World</a:t>
            </a:r>
            <a:r>
              <a:rPr lang="en-US" sz="2400">
                <a:ea typeface="+mn-lt"/>
                <a:cs typeface="+mn-lt"/>
              </a:rPr>
              <a:t>. Available at: </a:t>
            </a:r>
            <a:r>
              <a:rPr lang="en-US" sz="2400">
                <a:ea typeface="+mn-lt"/>
                <a:cs typeface="+mn-lt"/>
                <a:hlinkClick r:id="rId12"/>
              </a:rPr>
              <a:t>https://www.bwmarketingworld.com/article/building-a-sustainable-legacy-journey-towards-environmental-responsibility-524610</a:t>
            </a:r>
            <a:r>
              <a:rPr lang="en-US" sz="2400">
                <a:ea typeface="+mn-lt"/>
                <a:cs typeface="+mn-lt"/>
              </a:rPr>
              <a:t> (Accessed: 30 March 2025). </a:t>
            </a:r>
            <a:endParaRPr lang="en-US" sz="2400"/>
          </a:p>
        </p:txBody>
      </p:sp>
    </p:spTree>
    <p:extLst>
      <p:ext uri="{BB962C8B-B14F-4D97-AF65-F5344CB8AC3E}">
        <p14:creationId xmlns:p14="http://schemas.microsoft.com/office/powerpoint/2010/main" val="19588630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Sustainable Presentation Module:  Sustainable Global Tourism &amp; Events Module Code: BMTP5023 Lecturers Name: Deborah Jenkins  Student Name: Jayden Bond  Student ID: 2305531 </vt:lpstr>
      <vt:lpstr>Sustainable Policies &amp; Regulations - Jayden</vt:lpstr>
      <vt:lpstr>Regional Sustainability</vt:lpstr>
      <vt:lpstr>Global Sustainability</vt:lpstr>
      <vt:lpstr>Operational Procedures  &amp; Policy</vt:lpstr>
      <vt:lpstr>How Procedure Can Build Legacy?</vt:lpstr>
      <vt:lpstr>Reference List - Jayden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78</cp:revision>
  <dcterms:created xsi:type="dcterms:W3CDTF">2025-03-14T14:43:33Z</dcterms:created>
  <dcterms:modified xsi:type="dcterms:W3CDTF">2025-04-01T09:35:34Z</dcterms:modified>
</cp:coreProperties>
</file>