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0" d="100"/>
          <a:sy n="50" d="100"/>
        </p:scale>
        <p:origin x="11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BBD311-EDA8-4069-913B-142D2CA849C9}"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2557457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BBD311-EDA8-4069-913B-142D2CA849C9}"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867765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BBD311-EDA8-4069-913B-142D2CA849C9}"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2950245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BBD311-EDA8-4069-913B-142D2CA849C9}"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488694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BBD311-EDA8-4069-913B-142D2CA849C9}" type="datetimeFigureOut">
              <a:rPr lang="en-GB" smtClean="0"/>
              <a:t>20/12/2018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1644963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BBD311-EDA8-4069-913B-142D2CA849C9}" type="datetimeFigureOut">
              <a:rPr lang="en-GB" smtClean="0"/>
              <a:t>20/12/2018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1932467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BBD311-EDA8-4069-913B-142D2CA849C9}" type="datetimeFigureOut">
              <a:rPr lang="en-GB" smtClean="0"/>
              <a:t>20/12/2018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3935537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78BBD311-EDA8-4069-913B-142D2CA849C9}"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3373222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78BBD311-EDA8-4069-913B-142D2CA849C9}"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1353549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BBD311-EDA8-4069-913B-142D2CA849C9}"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618587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BBD311-EDA8-4069-913B-142D2CA849C9}"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FBF59-AA52-49C7-83A2-67A48B8BA86D}" type="slidenum">
              <a:rPr lang="en-GB" smtClean="0"/>
              <a:t>‹#›</a:t>
            </a:fld>
            <a:endParaRPr lang="en-GB"/>
          </a:p>
        </p:txBody>
      </p:sp>
    </p:spTree>
    <p:extLst>
      <p:ext uri="{BB962C8B-B14F-4D97-AF65-F5344CB8AC3E}">
        <p14:creationId xmlns:p14="http://schemas.microsoft.com/office/powerpoint/2010/main" val="1190190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78BBD311-EDA8-4069-913B-142D2CA849C9}" type="datetimeFigureOut">
              <a:rPr lang="en-GB" smtClean="0"/>
              <a:t>20/12/2018</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148FBF59-AA52-49C7-83A2-67A48B8BA86D}" type="slidenum">
              <a:rPr lang="en-GB" smtClean="0"/>
              <a:t>‹#›</a:t>
            </a:fld>
            <a:endParaRPr lang="en-GB"/>
          </a:p>
        </p:txBody>
      </p:sp>
    </p:spTree>
    <p:extLst>
      <p:ext uri="{BB962C8B-B14F-4D97-AF65-F5344CB8AC3E}">
        <p14:creationId xmlns:p14="http://schemas.microsoft.com/office/powerpoint/2010/main" val="6632799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cymru.gov.uk/" TargetMode="External"/><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wmf"/><Relationship Id="rId5" Type="http://schemas.openxmlformats.org/officeDocument/2006/relationships/image" Target="../media/image4.w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ww.uwstd-website/content-assets/documents,/wcee/successful" TargetMode="External"/><Relationship Id="rId7" Type="http://schemas.openxmlformats.org/officeDocument/2006/relationships/hyperlink" Target="https://revisesociology.com/2017/11/09/the-hidden-curriculum-and-school-ethos" TargetMode="External"/><Relationship Id="rId2" Type="http://schemas.openxmlformats.org/officeDocument/2006/relationships/hyperlink" Target="https://www.verywellmind.com/what-is-maslows-hierarchy-of-needs-4136760" TargetMode="External"/><Relationship Id="rId1" Type="http://schemas.openxmlformats.org/officeDocument/2006/relationships/slideLayout" Target="../slideLayouts/slideLayout7.xml"/><Relationship Id="rId6" Type="http://schemas.openxmlformats.org/officeDocument/2006/relationships/hyperlink" Target="https://66.media.tumblr.com/36bec192f79561a87b524ea3e16acabe/tumblr_nc8l1mBIDs1tlybioo1_500.jpg" TargetMode="External"/><Relationship Id="rId5" Type="http://schemas.openxmlformats.org/officeDocument/2006/relationships/hyperlink" Target="http://mrdhart.blogspot.com/2015/10/hidden-curriculum-rest-of-what-students.html" TargetMode="External"/><Relationship Id="rId4" Type="http://schemas.openxmlformats.org/officeDocument/2006/relationships/hyperlink" Target="https://assets.publishing.service.g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 name="Picture 57">
            <a:extLst>
              <a:ext uri="{FF2B5EF4-FFF2-40B4-BE49-F238E27FC236}">
                <a16:creationId xmlns:a16="http://schemas.microsoft.com/office/drawing/2014/main" id="{41FD662F-7CD6-4E62-B04F-2D68CCBE5DD3}"/>
              </a:ext>
            </a:extLst>
          </p:cNvPr>
          <p:cNvPicPr/>
          <p:nvPr/>
        </p:nvPicPr>
        <p:blipFill rotWithShape="1">
          <a:blip r:embed="rId2" cstate="print">
            <a:extLst>
              <a:ext uri="{28A0092B-C50C-407E-A947-70E740481C1C}">
                <a14:useLocalDpi xmlns:a14="http://schemas.microsoft.com/office/drawing/2010/main" val="0"/>
              </a:ext>
            </a:extLst>
          </a:blip>
          <a:srcRect l="30197" t="7681" r="30694" b="5456"/>
          <a:stretch/>
        </p:blipFill>
        <p:spPr bwMode="auto">
          <a:xfrm>
            <a:off x="6918643" y="4089291"/>
            <a:ext cx="1327305" cy="1807462"/>
          </a:xfrm>
          <a:prstGeom prst="rect">
            <a:avLst/>
          </a:prstGeom>
          <a:ln>
            <a:noFill/>
          </a:ln>
          <a:extLst>
            <a:ext uri="{53640926-AAD7-44D8-BBD7-CCE9431645EC}">
              <a14:shadowObscured xmlns:a14="http://schemas.microsoft.com/office/drawing/2010/main"/>
            </a:ext>
          </a:extLst>
        </p:spPr>
      </p:pic>
      <p:pic>
        <p:nvPicPr>
          <p:cNvPr id="44" name="Picture 43" descr="A picture containing object, clock&#10;&#10;Description automatically generated">
            <a:extLst>
              <a:ext uri="{FF2B5EF4-FFF2-40B4-BE49-F238E27FC236}">
                <a16:creationId xmlns:a16="http://schemas.microsoft.com/office/drawing/2014/main" id="{D4835AE9-A8E9-4F3A-9485-1E4A999390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0512" y="2859025"/>
            <a:ext cx="4130046" cy="3097535"/>
          </a:xfrm>
          <a:prstGeom prst="rect">
            <a:avLst/>
          </a:prstGeom>
        </p:spPr>
      </p:pic>
      <p:sp>
        <p:nvSpPr>
          <p:cNvPr id="4" name="Rectangle 3">
            <a:extLst>
              <a:ext uri="{FF2B5EF4-FFF2-40B4-BE49-F238E27FC236}">
                <a16:creationId xmlns:a16="http://schemas.microsoft.com/office/drawing/2014/main" id="{B472FB14-28EC-4A74-8268-E9504BCAC931}"/>
              </a:ext>
            </a:extLst>
          </p:cNvPr>
          <p:cNvSpPr/>
          <p:nvPr/>
        </p:nvSpPr>
        <p:spPr>
          <a:xfrm>
            <a:off x="308191" y="120175"/>
            <a:ext cx="12320154" cy="91440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2400" b="1" dirty="0">
                <a:ln w="22225">
                  <a:solidFill>
                    <a:schemeClr val="accent2"/>
                  </a:solidFill>
                  <a:prstDash val="solid"/>
                </a:ln>
                <a:solidFill>
                  <a:schemeClr val="accent2">
                    <a:lumMod val="40000"/>
                    <a:lumOff val="60000"/>
                  </a:schemeClr>
                </a:solidFill>
              </a:rPr>
              <a:t>Teleri Nicholas 1503135</a:t>
            </a:r>
          </a:p>
          <a:p>
            <a:pPr algn="ctr"/>
            <a:r>
              <a:rPr lang="en-GB" sz="2400" b="1" dirty="0">
                <a:ln w="22225">
                  <a:solidFill>
                    <a:schemeClr val="accent2"/>
                  </a:solidFill>
                  <a:prstDash val="solid"/>
                </a:ln>
                <a:solidFill>
                  <a:schemeClr val="accent2">
                    <a:lumMod val="40000"/>
                    <a:lumOff val="60000"/>
                  </a:schemeClr>
                </a:solidFill>
              </a:rPr>
              <a:t>Hidden Curriculum</a:t>
            </a:r>
          </a:p>
        </p:txBody>
      </p:sp>
      <p:sp>
        <p:nvSpPr>
          <p:cNvPr id="27" name="TextBox 26">
            <a:extLst>
              <a:ext uri="{FF2B5EF4-FFF2-40B4-BE49-F238E27FC236}">
                <a16:creationId xmlns:a16="http://schemas.microsoft.com/office/drawing/2014/main" id="{38B83DF4-41E4-4D8C-9500-8C35CAEC58F0}"/>
              </a:ext>
            </a:extLst>
          </p:cNvPr>
          <p:cNvSpPr txBox="1"/>
          <p:nvPr/>
        </p:nvSpPr>
        <p:spPr>
          <a:xfrm>
            <a:off x="4632714" y="1065419"/>
            <a:ext cx="2902052" cy="203132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b="1" u="sng" dirty="0"/>
              <a:t>Growth Mindset</a:t>
            </a:r>
          </a:p>
          <a:p>
            <a:r>
              <a:rPr lang="en-GB" sz="1400" dirty="0"/>
              <a:t>Children need to be prepared for an ever changing world. Mindset builds;</a:t>
            </a:r>
          </a:p>
          <a:p>
            <a:pPr marL="285750" indent="-285750">
              <a:buFont typeface="Arial" panose="020B0604020202020204" pitchFamily="34" charset="0"/>
              <a:buChar char="•"/>
            </a:pPr>
            <a:r>
              <a:rPr lang="en-GB" sz="1400" dirty="0"/>
              <a:t>Resilience</a:t>
            </a:r>
          </a:p>
          <a:p>
            <a:pPr marL="285750" indent="-285750">
              <a:buFont typeface="Arial" panose="020B0604020202020204" pitchFamily="34" charset="0"/>
              <a:buChar char="•"/>
            </a:pPr>
            <a:r>
              <a:rPr lang="en-GB" sz="1400" dirty="0"/>
              <a:t>Desire to learn</a:t>
            </a:r>
          </a:p>
          <a:p>
            <a:pPr marL="285750" indent="-285750">
              <a:buFont typeface="Arial" panose="020B0604020202020204" pitchFamily="34" charset="0"/>
              <a:buChar char="•"/>
            </a:pPr>
            <a:r>
              <a:rPr lang="en-GB" sz="1400" dirty="0"/>
              <a:t>Being able to challenge themselves</a:t>
            </a:r>
          </a:p>
          <a:p>
            <a:pPr marL="285750" indent="-285750">
              <a:buFont typeface="Arial" panose="020B0604020202020204" pitchFamily="34" charset="0"/>
              <a:buChar char="•"/>
            </a:pPr>
            <a:r>
              <a:rPr lang="en-GB" sz="1400" dirty="0"/>
              <a:t>Encourage others. (</a:t>
            </a:r>
            <a:r>
              <a:rPr lang="en-GB" sz="1400" dirty="0" err="1"/>
              <a:t>Muncaster</a:t>
            </a:r>
            <a:r>
              <a:rPr lang="en-GB" sz="1400" dirty="0"/>
              <a:t>, K. et al. 2016</a:t>
            </a:r>
            <a:r>
              <a:rPr lang="en-GB" sz="1200" dirty="0"/>
              <a:t>)</a:t>
            </a:r>
          </a:p>
        </p:txBody>
      </p:sp>
      <p:grpSp>
        <p:nvGrpSpPr>
          <p:cNvPr id="49" name="Group 48">
            <a:extLst>
              <a:ext uri="{FF2B5EF4-FFF2-40B4-BE49-F238E27FC236}">
                <a16:creationId xmlns:a16="http://schemas.microsoft.com/office/drawing/2014/main" id="{8CCA1937-324C-4515-A4AF-1EE7CAE2E7C5}"/>
              </a:ext>
            </a:extLst>
          </p:cNvPr>
          <p:cNvGrpSpPr/>
          <p:nvPr/>
        </p:nvGrpSpPr>
        <p:grpSpPr>
          <a:xfrm>
            <a:off x="144335" y="1234975"/>
            <a:ext cx="4866033" cy="5000332"/>
            <a:chOff x="144335" y="1234975"/>
            <a:chExt cx="4866033" cy="5000332"/>
          </a:xfrm>
        </p:grpSpPr>
        <p:grpSp>
          <p:nvGrpSpPr>
            <p:cNvPr id="21" name="Group 20">
              <a:extLst>
                <a:ext uri="{FF2B5EF4-FFF2-40B4-BE49-F238E27FC236}">
                  <a16:creationId xmlns:a16="http://schemas.microsoft.com/office/drawing/2014/main" id="{8BBB52D5-6C0E-49E9-A790-13FD3F9A90F2}"/>
                </a:ext>
              </a:extLst>
            </p:cNvPr>
            <p:cNvGrpSpPr/>
            <p:nvPr/>
          </p:nvGrpSpPr>
          <p:grpSpPr>
            <a:xfrm>
              <a:off x="144335" y="1234975"/>
              <a:ext cx="4866033" cy="5000332"/>
              <a:chOff x="6730758" y="2739535"/>
              <a:chExt cx="4810672" cy="5000332"/>
            </a:xfrm>
          </p:grpSpPr>
          <p:sp>
            <p:nvSpPr>
              <p:cNvPr id="11" name="Text Box 30">
                <a:extLst>
                  <a:ext uri="{FF2B5EF4-FFF2-40B4-BE49-F238E27FC236}">
                    <a16:creationId xmlns:a16="http://schemas.microsoft.com/office/drawing/2014/main" id="{2B092CF9-74AB-4016-9F67-7ED7011B8528}"/>
                  </a:ext>
                </a:extLst>
              </p:cNvPr>
              <p:cNvSpPr txBox="1">
                <a:spLocks noChangeArrowheads="1"/>
              </p:cNvSpPr>
              <p:nvPr/>
            </p:nvSpPr>
            <p:spPr bwMode="auto">
              <a:xfrm>
                <a:off x="6730758" y="4444151"/>
                <a:ext cx="4765278" cy="2966397"/>
              </a:xfrm>
              <a:prstGeom prst="rect">
                <a:avLst/>
              </a:prstGeom>
              <a:gradFill rotWithShape="0">
                <a:gsLst>
                  <a:gs pos="0">
                    <a:schemeClr val="accent6">
                      <a:lumMod val="60000"/>
                      <a:lumOff val="40000"/>
                    </a:schemeClr>
                  </a:gs>
                  <a:gs pos="50000">
                    <a:schemeClr val="accent6">
                      <a:lumMod val="100000"/>
                      <a:lumOff val="0"/>
                    </a:schemeClr>
                  </a:gs>
                  <a:gs pos="100000">
                    <a:schemeClr val="accent6">
                      <a:lumMod val="60000"/>
                      <a:lumOff val="40000"/>
                    </a:schemeClr>
                  </a:gs>
                </a:gsLst>
                <a:lin ang="5400000" scaled="1"/>
              </a:gradFill>
              <a:ln w="12700">
                <a:solidFill>
                  <a:schemeClr val="accent6">
                    <a:lumMod val="100000"/>
                    <a:lumOff val="0"/>
                  </a:schemeClr>
                </a:solidFill>
                <a:miter lim="800000"/>
                <a:headEnd/>
                <a:tailEnd/>
              </a:ln>
              <a:effectLst>
                <a:outerShdw dist="28398" dir="3806097" algn="ctr" rotWithShape="0">
                  <a:schemeClr val="accent6">
                    <a:lumMod val="50000"/>
                    <a:lumOff val="0"/>
                  </a:schemeClr>
                </a:outerShdw>
              </a:effectLst>
            </p:spPr>
            <p:txBody>
              <a:bodyPr rot="0" vert="horz" wrap="square" lIns="91440" tIns="45720" rIns="91440" bIns="45720" anchor="t" anchorCtr="0" upright="1">
                <a:noAutofit/>
              </a:bodyPr>
              <a:lstStyle/>
              <a:p>
                <a:pPr>
                  <a:lnSpc>
                    <a:spcPct val="107000"/>
                  </a:lnSpc>
                  <a:spcAft>
                    <a:spcPts val="800"/>
                  </a:spcAft>
                </a:pPr>
                <a:r>
                  <a:rPr lang="en-GB" dirty="0"/>
                  <a:t>	</a:t>
                </a:r>
                <a:r>
                  <a:rPr lang="en-GB" sz="1200" dirty="0"/>
                  <a:t>	 </a:t>
                </a:r>
              </a:p>
              <a:p>
                <a:pPr>
                  <a:lnSpc>
                    <a:spcPct val="107000"/>
                  </a:lnSpc>
                  <a:spcAft>
                    <a:spcPts val="800"/>
                  </a:spcAft>
                </a:pPr>
                <a:endParaRPr lang="en-GB" sz="1200" dirty="0"/>
              </a:p>
            </p:txBody>
          </p:sp>
          <p:sp>
            <p:nvSpPr>
              <p:cNvPr id="13" name="Rectangle 12">
                <a:extLst>
                  <a:ext uri="{FF2B5EF4-FFF2-40B4-BE49-F238E27FC236}">
                    <a16:creationId xmlns:a16="http://schemas.microsoft.com/office/drawing/2014/main" id="{73C60FCC-B07C-4E2E-93D5-6A8E2DCC7D01}"/>
                  </a:ext>
                </a:extLst>
              </p:cNvPr>
              <p:cNvSpPr/>
              <p:nvPr/>
            </p:nvSpPr>
            <p:spPr>
              <a:xfrm>
                <a:off x="6835921" y="2739535"/>
                <a:ext cx="4244741" cy="12870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1400" b="1" dirty="0"/>
                  <a:t>Mental Wellbeing </a:t>
                </a:r>
                <a:r>
                  <a:rPr lang="en-GB" sz="1400" dirty="0"/>
                  <a:t>is seen as a dynamic state in which </a:t>
                </a:r>
              </a:p>
              <a:p>
                <a:pPr marL="285750" indent="-285750">
                  <a:buFont typeface="Wingdings" panose="05000000000000000000" pitchFamily="2" charset="2"/>
                  <a:buChar char="§"/>
                </a:pPr>
                <a:r>
                  <a:rPr lang="en-GB" sz="1400" dirty="0"/>
                  <a:t>the individual is able to develop their potential</a:t>
                </a:r>
              </a:p>
              <a:p>
                <a:pPr marL="285750" indent="-285750">
                  <a:buFont typeface="Wingdings" panose="05000000000000000000" pitchFamily="2" charset="2"/>
                  <a:buChar char="§"/>
                </a:pPr>
                <a:r>
                  <a:rPr lang="en-GB" sz="1400" dirty="0"/>
                  <a:t>work productively and creatively</a:t>
                </a:r>
              </a:p>
              <a:p>
                <a:pPr marL="285750" indent="-285750">
                  <a:buFont typeface="Wingdings" panose="05000000000000000000" pitchFamily="2" charset="2"/>
                  <a:buChar char="§"/>
                </a:pPr>
                <a:r>
                  <a:rPr lang="en-GB" sz="1400" dirty="0"/>
                  <a:t>build strong and positive relationships</a:t>
                </a:r>
              </a:p>
              <a:p>
                <a:pPr marL="285750" indent="-285750">
                  <a:buFont typeface="Wingdings" panose="05000000000000000000" pitchFamily="2" charset="2"/>
                  <a:buChar char="§"/>
                </a:pPr>
                <a:r>
                  <a:rPr lang="en-GB" sz="1400" dirty="0"/>
                  <a:t>Contribute to their community</a:t>
                </a:r>
              </a:p>
              <a:p>
                <a:pPr algn="r"/>
                <a:r>
                  <a:rPr lang="en-GB" sz="1400" dirty="0"/>
                  <a:t>(Foresight ,2018</a:t>
                </a:r>
                <a:r>
                  <a:rPr lang="en-GB" sz="1200" dirty="0"/>
                  <a:t>)</a:t>
                </a:r>
              </a:p>
            </p:txBody>
          </p:sp>
          <p:sp>
            <p:nvSpPr>
              <p:cNvPr id="14" name="Text Box 43">
                <a:extLst>
                  <a:ext uri="{FF2B5EF4-FFF2-40B4-BE49-F238E27FC236}">
                    <a16:creationId xmlns:a16="http://schemas.microsoft.com/office/drawing/2014/main" id="{8031483F-1054-4C0D-AB9D-CA59D32D3D55}"/>
                  </a:ext>
                </a:extLst>
              </p:cNvPr>
              <p:cNvSpPr txBox="1">
                <a:spLocks noChangeArrowheads="1"/>
              </p:cNvSpPr>
              <p:nvPr/>
            </p:nvSpPr>
            <p:spPr bwMode="auto">
              <a:xfrm>
                <a:off x="6835921" y="4484695"/>
                <a:ext cx="1512519" cy="407670"/>
              </a:xfrm>
              <a:prstGeom prst="rect">
                <a:avLst/>
              </a:prstGeom>
              <a:gradFill rotWithShape="0">
                <a:gsLst>
                  <a:gs pos="0">
                    <a:schemeClr val="lt1">
                      <a:lumMod val="100000"/>
                      <a:lumOff val="0"/>
                    </a:schemeClr>
                  </a:gs>
                  <a:gs pos="100000">
                    <a:schemeClr val="accent6">
                      <a:lumMod val="40000"/>
                      <a:lumOff val="60000"/>
                    </a:schemeClr>
                  </a:gs>
                </a:gsLst>
                <a:lin ang="5400000" scaled="1"/>
              </a:gradFill>
              <a:ln w="12700">
                <a:solidFill>
                  <a:schemeClr val="accent6">
                    <a:lumMod val="60000"/>
                    <a:lumOff val="40000"/>
                  </a:schemeClr>
                </a:solidFill>
                <a:miter lim="800000"/>
                <a:headEnd/>
                <a:tailEnd/>
              </a:ln>
              <a:effectLst>
                <a:outerShdw dist="28398" dir="3806097" algn="ctr" rotWithShape="0">
                  <a:schemeClr val="accent6">
                    <a:lumMod val="50000"/>
                    <a:lumOff val="0"/>
                    <a:alpha val="50000"/>
                  </a:schemeClr>
                </a:outerShdw>
              </a:effectLst>
            </p:spPr>
            <p:txBody>
              <a:bodyPr rot="0" vert="horz" wrap="square" lIns="91440" tIns="45720" rIns="91440" bIns="45720" anchor="t" anchorCtr="0" upright="1">
                <a:noAutofit/>
              </a:bodyPr>
              <a:lstStyle/>
              <a:p>
                <a:pPr>
                  <a:lnSpc>
                    <a:spcPct val="107000"/>
                  </a:lnSpc>
                  <a:spcAft>
                    <a:spcPts val="800"/>
                  </a:spcAft>
                </a:pPr>
                <a:r>
                  <a:rPr lang="en-GB" sz="1100" b="1" dirty="0">
                    <a:latin typeface="Arial" panose="020B0604020202020204" pitchFamily="34" charset="0"/>
                    <a:ea typeface="Calibri" panose="020F0502020204030204" pitchFamily="34" charset="0"/>
                    <a:cs typeface="Times New Roman" panose="02020603050405020304" pitchFamily="18" charset="0"/>
                  </a:rPr>
                  <a:t>Maslow’s Hierarchy of Needs </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5" name="Arrow: Down 14">
                <a:extLst>
                  <a:ext uri="{FF2B5EF4-FFF2-40B4-BE49-F238E27FC236}">
                    <a16:creationId xmlns:a16="http://schemas.microsoft.com/office/drawing/2014/main" id="{BA8F6C7E-D393-44BE-BE7A-2F9B70CF9AF7}"/>
                  </a:ext>
                </a:extLst>
              </p:cNvPr>
              <p:cNvSpPr/>
              <p:nvPr/>
            </p:nvSpPr>
            <p:spPr>
              <a:xfrm>
                <a:off x="6990923" y="3985500"/>
                <a:ext cx="484632" cy="49919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pic>
            <p:nvPicPr>
              <p:cNvPr id="19" name="Picture 18">
                <a:extLst>
                  <a:ext uri="{FF2B5EF4-FFF2-40B4-BE49-F238E27FC236}">
                    <a16:creationId xmlns:a16="http://schemas.microsoft.com/office/drawing/2014/main" id="{C2BC4426-6F1D-49A7-BB9D-7C54F0F62F27}"/>
                  </a:ext>
                </a:extLst>
              </p:cNvPr>
              <p:cNvPicPr>
                <a:picLocks noChangeAspect="1"/>
              </p:cNvPicPr>
              <p:nvPr/>
            </p:nvPicPr>
            <p:blipFill>
              <a:blip r:embed="rId4"/>
              <a:stretch>
                <a:fillRect/>
              </a:stretch>
            </p:blipFill>
            <p:spPr>
              <a:xfrm>
                <a:off x="6826064" y="4994753"/>
                <a:ext cx="2082819" cy="1934817"/>
              </a:xfrm>
              <a:prstGeom prst="rect">
                <a:avLst/>
              </a:prstGeom>
            </p:spPr>
          </p:pic>
          <p:sp>
            <p:nvSpPr>
              <p:cNvPr id="20" name="TextBox 19">
                <a:extLst>
                  <a:ext uri="{FF2B5EF4-FFF2-40B4-BE49-F238E27FC236}">
                    <a16:creationId xmlns:a16="http://schemas.microsoft.com/office/drawing/2014/main" id="{32494501-D4AA-4059-885B-CE3A2120C16D}"/>
                  </a:ext>
                </a:extLst>
              </p:cNvPr>
              <p:cNvSpPr txBox="1"/>
              <p:nvPr/>
            </p:nvSpPr>
            <p:spPr>
              <a:xfrm>
                <a:off x="8475515" y="4487310"/>
                <a:ext cx="3065915" cy="3252557"/>
              </a:xfrm>
              <a:prstGeom prst="rect">
                <a:avLst/>
              </a:prstGeom>
              <a:noFill/>
            </p:spPr>
            <p:txBody>
              <a:bodyPr wrap="square" rtlCol="0">
                <a:spAutoFit/>
              </a:bodyPr>
              <a:lstStyle/>
              <a:p>
                <a:pPr>
                  <a:lnSpc>
                    <a:spcPct val="107000"/>
                  </a:lnSpc>
                  <a:spcAft>
                    <a:spcPts val="800"/>
                  </a:spcAft>
                </a:pPr>
                <a:r>
                  <a:rPr lang="en-GB" sz="1400" dirty="0"/>
                  <a:t>   	Maslow argues that reaching self-	actualization is essential to the 	individual fulfilling their full 	potential in life and society. 	Without reaching each stage then 	the child is not able to move on 	in life to reach their full potential. 	(Knowles, 2009).</a:t>
                </a:r>
              </a:p>
              <a:p>
                <a:pPr marL="628650" lvl="1" indent="-171450">
                  <a:lnSpc>
                    <a:spcPct val="107000"/>
                  </a:lnSpc>
                  <a:spcAft>
                    <a:spcPts val="800"/>
                  </a:spcAft>
                  <a:buFont typeface="Arial" panose="020B0604020202020204" pitchFamily="34" charset="0"/>
                  <a:buChar char="•"/>
                </a:pPr>
                <a:r>
                  <a:rPr lang="en-GB" sz="1400" dirty="0" err="1">
                    <a:solidFill>
                      <a:schemeClr val="tx2">
                        <a:lumMod val="75000"/>
                      </a:schemeClr>
                    </a:solidFill>
                  </a:rPr>
                  <a:t>Maslows</a:t>
                </a:r>
                <a:r>
                  <a:rPr lang="en-GB" sz="1400" dirty="0">
                    <a:solidFill>
                      <a:schemeClr val="tx2">
                        <a:lumMod val="75000"/>
                      </a:schemeClr>
                    </a:solidFill>
                  </a:rPr>
                  <a:t> theory is widely accepted but </a:t>
                </a:r>
                <a:r>
                  <a:rPr lang="en-GB" sz="1400" dirty="0" err="1">
                    <a:solidFill>
                      <a:schemeClr val="tx2">
                        <a:lumMod val="75000"/>
                      </a:schemeClr>
                    </a:solidFill>
                  </a:rPr>
                  <a:t>critiscised</a:t>
                </a:r>
                <a:r>
                  <a:rPr lang="en-GB" sz="1400" dirty="0">
                    <a:solidFill>
                      <a:schemeClr val="tx2">
                        <a:lumMod val="75000"/>
                      </a:schemeClr>
                    </a:solidFill>
                  </a:rPr>
                  <a:t> for having little evidence to support it.     (Cherry. K, 2018)</a:t>
                </a:r>
              </a:p>
              <a:p>
                <a:pPr>
                  <a:lnSpc>
                    <a:spcPct val="107000"/>
                  </a:lnSpc>
                  <a:spcAft>
                    <a:spcPts val="800"/>
                  </a:spcAft>
                </a:pP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grpSp>
        <p:sp>
          <p:nvSpPr>
            <p:cNvPr id="26" name="TextBox 25">
              <a:extLst>
                <a:ext uri="{FF2B5EF4-FFF2-40B4-BE49-F238E27FC236}">
                  <a16:creationId xmlns:a16="http://schemas.microsoft.com/office/drawing/2014/main" id="{32A3F389-8578-4A3D-9D5D-3672669D6551}"/>
                </a:ext>
              </a:extLst>
            </p:cNvPr>
            <p:cNvSpPr txBox="1"/>
            <p:nvPr/>
          </p:nvSpPr>
          <p:spPr>
            <a:xfrm>
              <a:off x="1009905" y="5400570"/>
              <a:ext cx="692827" cy="276999"/>
            </a:xfrm>
            <a:prstGeom prst="rect">
              <a:avLst/>
            </a:prstGeom>
            <a:noFill/>
          </p:spPr>
          <p:txBody>
            <a:bodyPr wrap="square" rtlCol="0">
              <a:spAutoFit/>
            </a:bodyPr>
            <a:lstStyle/>
            <a:p>
              <a:r>
                <a:rPr lang="en-GB" sz="1200" b="1" dirty="0"/>
                <a:t>Image 1</a:t>
              </a:r>
            </a:p>
          </p:txBody>
        </p:sp>
      </p:grpSp>
      <p:sp>
        <p:nvSpPr>
          <p:cNvPr id="28" name="TextBox 27">
            <a:extLst>
              <a:ext uri="{FF2B5EF4-FFF2-40B4-BE49-F238E27FC236}">
                <a16:creationId xmlns:a16="http://schemas.microsoft.com/office/drawing/2014/main" id="{E40CD33E-CFFC-4732-ABA2-A810BE5FDAF3}"/>
              </a:ext>
            </a:extLst>
          </p:cNvPr>
          <p:cNvSpPr txBox="1"/>
          <p:nvPr/>
        </p:nvSpPr>
        <p:spPr>
          <a:xfrm>
            <a:off x="240770" y="6398562"/>
            <a:ext cx="3646724" cy="3847207"/>
          </a:xfrm>
          <a:custGeom>
            <a:avLst/>
            <a:gdLst>
              <a:gd name="connsiteX0" fmla="*/ 0 w 3632437"/>
              <a:gd name="connsiteY0" fmla="*/ 0 h 3631763"/>
              <a:gd name="connsiteX1" fmla="*/ 3632437 w 3632437"/>
              <a:gd name="connsiteY1" fmla="*/ 0 h 3631763"/>
              <a:gd name="connsiteX2" fmla="*/ 3632437 w 3632437"/>
              <a:gd name="connsiteY2" fmla="*/ 3631763 h 3631763"/>
              <a:gd name="connsiteX3" fmla="*/ 0 w 3632437"/>
              <a:gd name="connsiteY3" fmla="*/ 3631763 h 3631763"/>
              <a:gd name="connsiteX4" fmla="*/ 0 w 3632437"/>
              <a:gd name="connsiteY4" fmla="*/ 0 h 3631763"/>
              <a:gd name="connsiteX0" fmla="*/ 0 w 3646724"/>
              <a:gd name="connsiteY0" fmla="*/ 0 h 3631763"/>
              <a:gd name="connsiteX1" fmla="*/ 3632437 w 3646724"/>
              <a:gd name="connsiteY1" fmla="*/ 0 h 3631763"/>
              <a:gd name="connsiteX2" fmla="*/ 3646724 w 3646724"/>
              <a:gd name="connsiteY2" fmla="*/ 3003113 h 3631763"/>
              <a:gd name="connsiteX3" fmla="*/ 0 w 3646724"/>
              <a:gd name="connsiteY3" fmla="*/ 3631763 h 3631763"/>
              <a:gd name="connsiteX4" fmla="*/ 0 w 3646724"/>
              <a:gd name="connsiteY4" fmla="*/ 0 h 3631763"/>
              <a:gd name="connsiteX0" fmla="*/ 0 w 3646724"/>
              <a:gd name="connsiteY0" fmla="*/ 0 h 3131700"/>
              <a:gd name="connsiteX1" fmla="*/ 3632437 w 3646724"/>
              <a:gd name="connsiteY1" fmla="*/ 0 h 3131700"/>
              <a:gd name="connsiteX2" fmla="*/ 3646724 w 3646724"/>
              <a:gd name="connsiteY2" fmla="*/ 3003113 h 3131700"/>
              <a:gd name="connsiteX3" fmla="*/ 0 w 3646724"/>
              <a:gd name="connsiteY3" fmla="*/ 3131700 h 3131700"/>
              <a:gd name="connsiteX4" fmla="*/ 0 w 3646724"/>
              <a:gd name="connsiteY4" fmla="*/ 0 h 3131700"/>
              <a:gd name="connsiteX0" fmla="*/ 0 w 3646724"/>
              <a:gd name="connsiteY0" fmla="*/ 0 h 3131700"/>
              <a:gd name="connsiteX1" fmla="*/ 3632437 w 3646724"/>
              <a:gd name="connsiteY1" fmla="*/ 0 h 3131700"/>
              <a:gd name="connsiteX2" fmla="*/ 3646724 w 3646724"/>
              <a:gd name="connsiteY2" fmla="*/ 3088838 h 3131700"/>
              <a:gd name="connsiteX3" fmla="*/ 0 w 3646724"/>
              <a:gd name="connsiteY3" fmla="*/ 3131700 h 3131700"/>
              <a:gd name="connsiteX4" fmla="*/ 0 w 3646724"/>
              <a:gd name="connsiteY4" fmla="*/ 0 h 3131700"/>
              <a:gd name="connsiteX0" fmla="*/ 0 w 3646724"/>
              <a:gd name="connsiteY0" fmla="*/ 0 h 3131701"/>
              <a:gd name="connsiteX1" fmla="*/ 3632437 w 3646724"/>
              <a:gd name="connsiteY1" fmla="*/ 0 h 3131701"/>
              <a:gd name="connsiteX2" fmla="*/ 3646724 w 3646724"/>
              <a:gd name="connsiteY2" fmla="*/ 3131701 h 3131701"/>
              <a:gd name="connsiteX3" fmla="*/ 0 w 3646724"/>
              <a:gd name="connsiteY3" fmla="*/ 3131700 h 3131701"/>
              <a:gd name="connsiteX4" fmla="*/ 0 w 3646724"/>
              <a:gd name="connsiteY4" fmla="*/ 0 h 3131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724" h="3131701">
                <a:moveTo>
                  <a:pt x="0" y="0"/>
                </a:moveTo>
                <a:lnTo>
                  <a:pt x="3632437" y="0"/>
                </a:lnTo>
                <a:cubicBezTo>
                  <a:pt x="3637199" y="1001038"/>
                  <a:pt x="3641962" y="2130663"/>
                  <a:pt x="3646724" y="3131701"/>
                </a:cubicBezTo>
                <a:lnTo>
                  <a:pt x="0" y="3131700"/>
                </a:lnTo>
                <a:lnTo>
                  <a:pt x="0" y="0"/>
                </a:lnTo>
                <a:close/>
              </a:path>
            </a:pathLst>
          </a:custGeom>
          <a:ln/>
        </p:spPr>
        <p:style>
          <a:lnRef idx="1">
            <a:schemeClr val="accent4"/>
          </a:lnRef>
          <a:fillRef idx="2">
            <a:schemeClr val="accent4"/>
          </a:fillRef>
          <a:effectRef idx="1">
            <a:schemeClr val="accent4"/>
          </a:effectRef>
          <a:fontRef idx="minor">
            <a:schemeClr val="dk1"/>
          </a:fontRef>
        </p:style>
        <p:txBody>
          <a:bodyPr wrap="square" rtlCol="0">
            <a:spAutoFit/>
          </a:bodyPr>
          <a:lstStyle/>
          <a:p>
            <a:endParaRPr lang="en-GB" sz="1200" b="1" u="sng" dirty="0"/>
          </a:p>
          <a:p>
            <a:r>
              <a:rPr lang="en-GB" sz="1400" b="1" u="sng" dirty="0"/>
              <a:t>INTERVENTION and nurture</a:t>
            </a:r>
          </a:p>
          <a:p>
            <a:r>
              <a:rPr lang="en-GB" sz="1400" dirty="0"/>
              <a:t>Intervention and nurture supports pupils to meet all their needs in order for them to feel fulfilment and believe in themselves before learning </a:t>
            </a:r>
            <a:r>
              <a:rPr lang="en-GB" sz="1400"/>
              <a:t>can occur.</a:t>
            </a:r>
            <a:endParaRPr lang="en-GB" sz="1400" dirty="0"/>
          </a:p>
          <a:p>
            <a:endParaRPr lang="en-GB" sz="900" dirty="0"/>
          </a:p>
          <a:p>
            <a:r>
              <a:rPr lang="en-GB" sz="1400" dirty="0"/>
              <a:t>Interventions in ‘School A’ include;</a:t>
            </a:r>
          </a:p>
          <a:p>
            <a:pPr marL="171450" indent="-171450">
              <a:buFont typeface="Arial" panose="020B0604020202020204" pitchFamily="34" charset="0"/>
              <a:buChar char="•"/>
            </a:pPr>
            <a:r>
              <a:rPr lang="en-GB" sz="1400" dirty="0"/>
              <a:t>Elsa – emotional literacy</a:t>
            </a:r>
          </a:p>
          <a:p>
            <a:pPr marL="171450" indent="-171450">
              <a:buFont typeface="Arial" panose="020B0604020202020204" pitchFamily="34" charset="0"/>
              <a:buChar char="•"/>
            </a:pPr>
            <a:r>
              <a:rPr lang="en-GB" sz="1400" dirty="0"/>
              <a:t>Step programme – physical literacy</a:t>
            </a:r>
          </a:p>
          <a:p>
            <a:pPr marL="171450" indent="-171450">
              <a:buFont typeface="Arial" panose="020B0604020202020204" pitchFamily="34" charset="0"/>
              <a:buChar char="•"/>
            </a:pPr>
            <a:r>
              <a:rPr lang="en-GB" sz="1400" dirty="0"/>
              <a:t>Talk about</a:t>
            </a:r>
          </a:p>
          <a:p>
            <a:pPr marL="171450" indent="-171450">
              <a:buFont typeface="Arial" panose="020B0604020202020204" pitchFamily="34" charset="0"/>
              <a:buChar char="•"/>
            </a:pPr>
            <a:r>
              <a:rPr lang="en-GB" sz="1400" dirty="0"/>
              <a:t>Thinking Detectives</a:t>
            </a:r>
          </a:p>
          <a:p>
            <a:pPr marL="171450" indent="-171450">
              <a:buFont typeface="Arial" panose="020B0604020202020204" pitchFamily="34" charset="0"/>
              <a:buChar char="•"/>
            </a:pPr>
            <a:r>
              <a:rPr lang="en-GB" sz="1400" dirty="0" err="1"/>
              <a:t>ChATT</a:t>
            </a:r>
            <a:r>
              <a:rPr lang="en-GB" sz="1400" dirty="0"/>
              <a:t> programme</a:t>
            </a:r>
          </a:p>
          <a:p>
            <a:pPr marL="171450" indent="-171450">
              <a:buFont typeface="Arial" panose="020B0604020202020204" pitchFamily="34" charset="0"/>
              <a:buChar char="•"/>
            </a:pPr>
            <a:r>
              <a:rPr lang="en-GB" sz="1400" dirty="0"/>
              <a:t>EAL intervention</a:t>
            </a:r>
          </a:p>
          <a:p>
            <a:pPr marL="171450" indent="-171450">
              <a:buFont typeface="Arial" panose="020B0604020202020204" pitchFamily="34" charset="0"/>
              <a:buChar char="•"/>
            </a:pPr>
            <a:r>
              <a:rPr lang="en-GB" sz="1400" dirty="0" err="1"/>
              <a:t>Speakr</a:t>
            </a:r>
            <a:endParaRPr lang="en-GB" sz="1400" dirty="0"/>
          </a:p>
          <a:p>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p:txBody>
      </p:sp>
      <p:sp>
        <p:nvSpPr>
          <p:cNvPr id="5" name="TextBox 4">
            <a:extLst>
              <a:ext uri="{FF2B5EF4-FFF2-40B4-BE49-F238E27FC236}">
                <a16:creationId xmlns:a16="http://schemas.microsoft.com/office/drawing/2014/main" id="{3B081C54-AF8E-47B6-8A31-6DCACECC4636}"/>
              </a:ext>
            </a:extLst>
          </p:cNvPr>
          <p:cNvSpPr txBox="1"/>
          <p:nvPr/>
        </p:nvSpPr>
        <p:spPr>
          <a:xfrm>
            <a:off x="7737309" y="1412664"/>
            <a:ext cx="4823553" cy="1477328"/>
          </a:xfrm>
          <a:prstGeom prst="rect">
            <a:avLst/>
          </a:prstGeom>
          <a:ln w="76200">
            <a:solidFill>
              <a:schemeClr val="accent2">
                <a:lumMod val="50000"/>
              </a:schemeClr>
            </a:solidFill>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u="sng" dirty="0"/>
              <a:t>What is the hidden curriculum?</a:t>
            </a:r>
          </a:p>
          <a:p>
            <a:r>
              <a:rPr lang="en-GB" dirty="0"/>
              <a:t>The Hidden curriculum refers to the unwritten rules, values and normative patterns of behaviour which students are expected to conform to and learn while in school (</a:t>
            </a:r>
            <a:r>
              <a:rPr lang="en-GB" dirty="0" err="1"/>
              <a:t>ReviseSociology</a:t>
            </a:r>
            <a:r>
              <a:rPr lang="en-GB" dirty="0"/>
              <a:t>, 2017)</a:t>
            </a:r>
          </a:p>
        </p:txBody>
      </p:sp>
      <p:sp>
        <p:nvSpPr>
          <p:cNvPr id="17" name="TextBox 16">
            <a:extLst>
              <a:ext uri="{FF2B5EF4-FFF2-40B4-BE49-F238E27FC236}">
                <a16:creationId xmlns:a16="http://schemas.microsoft.com/office/drawing/2014/main" id="{F5C64EA8-FE0F-4F31-9F2B-7849F13192DA}"/>
              </a:ext>
            </a:extLst>
          </p:cNvPr>
          <p:cNvSpPr txBox="1"/>
          <p:nvPr/>
        </p:nvSpPr>
        <p:spPr>
          <a:xfrm>
            <a:off x="4158395" y="7703507"/>
            <a:ext cx="2870049" cy="872740"/>
          </a:xfrm>
          <a:prstGeom prst="rect">
            <a:avLst/>
          </a:prstGeom>
          <a:noFill/>
        </p:spPr>
        <p:txBody>
          <a:bodyPr wrap="square" rtlCol="0">
            <a:spAutoFit/>
          </a:bodyPr>
          <a:lstStyle/>
          <a:p>
            <a:endParaRPr lang="en-GB" dirty="0"/>
          </a:p>
        </p:txBody>
      </p:sp>
      <p:grpSp>
        <p:nvGrpSpPr>
          <p:cNvPr id="23" name="Group 22">
            <a:extLst>
              <a:ext uri="{FF2B5EF4-FFF2-40B4-BE49-F238E27FC236}">
                <a16:creationId xmlns:a16="http://schemas.microsoft.com/office/drawing/2014/main" id="{0E0FBA44-3A36-4C95-9894-D4C4384D62C7}"/>
              </a:ext>
            </a:extLst>
          </p:cNvPr>
          <p:cNvGrpSpPr/>
          <p:nvPr/>
        </p:nvGrpSpPr>
        <p:grpSpPr>
          <a:xfrm>
            <a:off x="3603145" y="6434317"/>
            <a:ext cx="2682695" cy="1528865"/>
            <a:chOff x="466683" y="5924272"/>
            <a:chExt cx="2767062" cy="2067973"/>
          </a:xfrm>
        </p:grpSpPr>
        <p:sp>
          <p:nvSpPr>
            <p:cNvPr id="7" name="Text Box 38">
              <a:extLst>
                <a:ext uri="{FF2B5EF4-FFF2-40B4-BE49-F238E27FC236}">
                  <a16:creationId xmlns:a16="http://schemas.microsoft.com/office/drawing/2014/main" id="{EDB9F874-EF15-4291-B86E-252BA27CBDFB}"/>
                </a:ext>
              </a:extLst>
            </p:cNvPr>
            <p:cNvSpPr txBox="1">
              <a:spLocks noChangeArrowheads="1"/>
            </p:cNvSpPr>
            <p:nvPr/>
          </p:nvSpPr>
          <p:spPr bwMode="auto">
            <a:xfrm>
              <a:off x="466683" y="5924272"/>
              <a:ext cx="2767062" cy="2063983"/>
            </a:xfrm>
            <a:prstGeom prst="rect">
              <a:avLst/>
            </a:prstGeom>
            <a:ln>
              <a:headEnd/>
              <a:tailEnd/>
            </a:ln>
          </p:spPr>
          <p:style>
            <a:lnRef idx="1">
              <a:schemeClr val="accent4"/>
            </a:lnRef>
            <a:fillRef idx="3">
              <a:schemeClr val="accent4"/>
            </a:fillRef>
            <a:effectRef idx="2">
              <a:schemeClr val="accent4"/>
            </a:effectRef>
            <a:fontRef idx="minor">
              <a:schemeClr val="lt1"/>
            </a:fontRef>
          </p:style>
          <p:txBody>
            <a:bodyPr rot="0" vert="horz" wrap="square" lIns="91440" tIns="45720" rIns="91440" bIns="45720" anchor="t" anchorCtr="0" upright="1">
              <a:noAutofit/>
            </a:bodyPr>
            <a:lstStyle/>
            <a:p>
              <a:pPr>
                <a:lnSpc>
                  <a:spcPct val="107000"/>
                </a:lnSpc>
                <a:spcAft>
                  <a:spcPts val="800"/>
                </a:spcAft>
              </a:pPr>
              <a:r>
                <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Well being ‘School A’ </a:t>
              </a:r>
              <a:r>
                <a:rPr lang="en-GB" sz="1100"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Calibri" panose="020F0502020204030204" pitchFamily="34" charset="0"/>
                  <a:cs typeface="Times New Roman" panose="02020603050405020304" pitchFamily="18" charset="0"/>
                </a:rPr>
                <a:t>April-July 2018 </a:t>
              </a:r>
              <a:r>
                <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(2.0) measured on </a:t>
              </a:r>
              <a:r>
                <a:rPr lang="en-GB" sz="1100" dirty="0" err="1">
                  <a:ln w="0"/>
                  <a:solidFill>
                    <a:schemeClr val="tx1"/>
                  </a:solidFill>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Speakr</a:t>
              </a:r>
              <a:r>
                <a:rPr lang="en-GB" sz="1100" dirty="0">
                  <a:latin typeface="Arial" panose="020B0604020202020204" pitchFamily="34" charset="0"/>
                  <a:ea typeface="Calibri" panose="020F0502020204030204" pitchFamily="34" charset="0"/>
                  <a:cs typeface="Times New Roman" panose="02020603050405020304" pitchFamily="18" charset="0"/>
                </a:rPr>
                <a:t>.</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9B182845-C32A-49E5-A43B-05604CFDDCCF}"/>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01503" y="6565801"/>
              <a:ext cx="2497422" cy="1426444"/>
            </a:xfrm>
            <a:prstGeom prst="rect">
              <a:avLst/>
            </a:prstGeom>
            <a:noFill/>
            <a:ln>
              <a:noFill/>
            </a:ln>
          </p:spPr>
        </p:pic>
      </p:grpSp>
      <p:grpSp>
        <p:nvGrpSpPr>
          <p:cNvPr id="22" name="Group 21">
            <a:extLst>
              <a:ext uri="{FF2B5EF4-FFF2-40B4-BE49-F238E27FC236}">
                <a16:creationId xmlns:a16="http://schemas.microsoft.com/office/drawing/2014/main" id="{00632705-923B-4ED7-9E5C-483119A2CD4E}"/>
              </a:ext>
            </a:extLst>
          </p:cNvPr>
          <p:cNvGrpSpPr/>
          <p:nvPr/>
        </p:nvGrpSpPr>
        <p:grpSpPr>
          <a:xfrm>
            <a:off x="3197702" y="7997974"/>
            <a:ext cx="2588103" cy="1525915"/>
            <a:chOff x="802802" y="3155706"/>
            <a:chExt cx="3144154" cy="2017797"/>
          </a:xfrm>
          <a:solidFill>
            <a:srgbClr val="FFC000"/>
          </a:solidFill>
        </p:grpSpPr>
        <p:sp>
          <p:nvSpPr>
            <p:cNvPr id="9" name="Text Box 32">
              <a:extLst>
                <a:ext uri="{FF2B5EF4-FFF2-40B4-BE49-F238E27FC236}">
                  <a16:creationId xmlns:a16="http://schemas.microsoft.com/office/drawing/2014/main" id="{763831B9-D8FB-459C-832B-D7BED1FCB58F}"/>
                </a:ext>
              </a:extLst>
            </p:cNvPr>
            <p:cNvSpPr txBox="1">
              <a:spLocks noChangeArrowheads="1"/>
            </p:cNvSpPr>
            <p:nvPr/>
          </p:nvSpPr>
          <p:spPr bwMode="auto">
            <a:xfrm>
              <a:off x="802802" y="3155706"/>
              <a:ext cx="3144154" cy="2017797"/>
            </a:xfrm>
            <a:prstGeom prst="rect">
              <a:avLst/>
            </a:prstGeom>
            <a:grpFill/>
            <a:ln>
              <a:headEnd/>
              <a:tailEnd/>
            </a:ln>
          </p:spPr>
          <p:style>
            <a:lnRef idx="1">
              <a:schemeClr val="accent4"/>
            </a:lnRef>
            <a:fillRef idx="2">
              <a:schemeClr val="accent4"/>
            </a:fillRef>
            <a:effectRef idx="1">
              <a:schemeClr val="accent4"/>
            </a:effectRef>
            <a:fontRef idx="minor">
              <a:schemeClr val="dk1"/>
            </a:fontRef>
          </p:style>
          <p:txBody>
            <a:bodyPr rot="0" vert="horz" wrap="square" lIns="91440" tIns="45720" rIns="91440" bIns="45720" anchor="t" anchorCtr="0" upright="1">
              <a:noAutofit/>
            </a:bodyPr>
            <a:lstStyle/>
            <a:p>
              <a:pPr>
                <a:lnSpc>
                  <a:spcPct val="107000"/>
                </a:lnSpc>
                <a:spcAft>
                  <a:spcPts val="800"/>
                </a:spcAft>
              </a:pPr>
              <a:r>
                <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Arial" panose="020B0604020202020204" pitchFamily="34" charset="0"/>
                </a:rPr>
                <a:t>Well being ‘School A’ </a:t>
              </a:r>
              <a:r>
                <a:rPr lang="en-GB" sz="1100"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Calibri" panose="020F0502020204030204" pitchFamily="34" charset="0"/>
                  <a:cs typeface="Arial" panose="020B0604020202020204" pitchFamily="34" charset="0"/>
                </a:rPr>
                <a:t>Sept – Dec 2018 </a:t>
              </a:r>
              <a:r>
                <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Arial" panose="020B0604020202020204" pitchFamily="34" charset="0"/>
                </a:rPr>
                <a:t>(2.3) measured on </a:t>
              </a:r>
              <a:r>
                <a:rPr lang="en-GB" sz="1100" dirty="0" err="1">
                  <a:ln w="0"/>
                  <a:solidFill>
                    <a:schemeClr val="tx1"/>
                  </a:solidFill>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Arial" panose="020B0604020202020204" pitchFamily="34" charset="0"/>
                </a:rPr>
                <a:t>Speakr</a:t>
              </a:r>
              <a:r>
                <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Arial" panose="020B0604020202020204" pitchFamily="34" charset="0"/>
                </a:rPr>
                <a:t>.</a:t>
              </a:r>
            </a:p>
          </p:txBody>
        </p:sp>
        <p:pic>
          <p:nvPicPr>
            <p:cNvPr id="10" name="Picture 9">
              <a:extLst>
                <a:ext uri="{FF2B5EF4-FFF2-40B4-BE49-F238E27FC236}">
                  <a16:creationId xmlns:a16="http://schemas.microsoft.com/office/drawing/2014/main" id="{BF9711A1-C1A5-4050-BA1D-BCD755568F5A}"/>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1071461" y="3860813"/>
              <a:ext cx="2635077" cy="1190888"/>
            </a:xfrm>
            <a:prstGeom prst="rect">
              <a:avLst/>
            </a:prstGeom>
            <a:grpFill/>
            <a:ln/>
          </p:spPr>
          <p:style>
            <a:lnRef idx="1">
              <a:schemeClr val="accent4"/>
            </a:lnRef>
            <a:fillRef idx="2">
              <a:schemeClr val="accent4"/>
            </a:fillRef>
            <a:effectRef idx="1">
              <a:schemeClr val="accent4"/>
            </a:effectRef>
            <a:fontRef idx="minor">
              <a:schemeClr val="dk1"/>
            </a:fontRef>
          </p:style>
        </p:pic>
      </p:grpSp>
      <p:sp>
        <p:nvSpPr>
          <p:cNvPr id="6" name="Rectangle 5">
            <a:extLst>
              <a:ext uri="{FF2B5EF4-FFF2-40B4-BE49-F238E27FC236}">
                <a16:creationId xmlns:a16="http://schemas.microsoft.com/office/drawing/2014/main" id="{E2A7E994-77B2-497B-80AB-E551CD713F23}"/>
              </a:ext>
            </a:extLst>
          </p:cNvPr>
          <p:cNvSpPr/>
          <p:nvPr/>
        </p:nvSpPr>
        <p:spPr>
          <a:xfrm>
            <a:off x="144335" y="6127947"/>
            <a:ext cx="5130386" cy="32902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sz="2000" dirty="0">
                <a:ln w="0"/>
                <a:solidFill>
                  <a:schemeClr val="tx1"/>
                </a:solidFill>
                <a:effectLst>
                  <a:outerShdw blurRad="38100" dist="19050" dir="2700000" algn="tl" rotWithShape="0">
                    <a:schemeClr val="dk1">
                      <a:alpha val="40000"/>
                    </a:schemeClr>
                  </a:outerShdw>
                </a:effectLst>
              </a:rPr>
              <a:t>Aspects of the hidden curriculum in ‘School A’</a:t>
            </a:r>
            <a:endParaRPr lang="en-GB" sz="1200" dirty="0">
              <a:ln w="0"/>
              <a:solidFill>
                <a:schemeClr val="tx1"/>
              </a:solidFill>
              <a:effectLst>
                <a:outerShdw blurRad="38100" dist="19050" dir="2700000" algn="tl" rotWithShape="0">
                  <a:schemeClr val="dk1">
                    <a:alpha val="40000"/>
                  </a:schemeClr>
                </a:outerShdw>
              </a:effectLst>
            </a:endParaRPr>
          </a:p>
        </p:txBody>
      </p:sp>
      <p:sp>
        <p:nvSpPr>
          <p:cNvPr id="57" name="TextBox 56">
            <a:extLst>
              <a:ext uri="{FF2B5EF4-FFF2-40B4-BE49-F238E27FC236}">
                <a16:creationId xmlns:a16="http://schemas.microsoft.com/office/drawing/2014/main" id="{DE57DC85-FF66-4791-B69C-7DFCF4A07336}"/>
              </a:ext>
            </a:extLst>
          </p:cNvPr>
          <p:cNvSpPr txBox="1"/>
          <p:nvPr/>
        </p:nvSpPr>
        <p:spPr>
          <a:xfrm>
            <a:off x="5138906" y="3290651"/>
            <a:ext cx="2991432" cy="954107"/>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sz="1400" b="1" dirty="0"/>
              <a:t>Successful Futures – </a:t>
            </a:r>
            <a:r>
              <a:rPr lang="en-GB" sz="1400" dirty="0"/>
              <a:t>Donaldson’s new curriculum will have more attention on preparing young people for life (Welsh assembly Government, 2015)</a:t>
            </a:r>
          </a:p>
        </p:txBody>
      </p:sp>
      <p:grpSp>
        <p:nvGrpSpPr>
          <p:cNvPr id="60" name="Group 59">
            <a:extLst>
              <a:ext uri="{FF2B5EF4-FFF2-40B4-BE49-F238E27FC236}">
                <a16:creationId xmlns:a16="http://schemas.microsoft.com/office/drawing/2014/main" id="{3BC2C6AA-0824-466A-A45A-AA3458FA8E06}"/>
              </a:ext>
            </a:extLst>
          </p:cNvPr>
          <p:cNvGrpSpPr/>
          <p:nvPr/>
        </p:nvGrpSpPr>
        <p:grpSpPr>
          <a:xfrm>
            <a:off x="6515655" y="6516093"/>
            <a:ext cx="6112690" cy="2650531"/>
            <a:chOff x="3360494" y="4964252"/>
            <a:chExt cx="6112690" cy="2650531"/>
          </a:xfrm>
        </p:grpSpPr>
        <p:sp>
          <p:nvSpPr>
            <p:cNvPr id="61" name="Rectangle 60">
              <a:extLst>
                <a:ext uri="{FF2B5EF4-FFF2-40B4-BE49-F238E27FC236}">
                  <a16:creationId xmlns:a16="http://schemas.microsoft.com/office/drawing/2014/main" id="{CE5336DE-1612-41E7-A072-92A3B25E42BA}"/>
                </a:ext>
              </a:extLst>
            </p:cNvPr>
            <p:cNvSpPr/>
            <p:nvPr/>
          </p:nvSpPr>
          <p:spPr>
            <a:xfrm>
              <a:off x="3360494" y="5436430"/>
              <a:ext cx="2862072" cy="2178353"/>
            </a:xfrm>
            <a:prstGeom prst="rect">
              <a:avLst/>
            </a:prstGeom>
            <a:solidFill>
              <a:schemeClr val="accent2">
                <a:lumMod val="40000"/>
                <a:lumOff val="60000"/>
              </a:schemeClr>
            </a:solidFill>
            <a:ln w="28575">
              <a:solidFill>
                <a:schemeClr val="accent1">
                  <a:lumMod val="50000"/>
                </a:schemeClr>
              </a:solidFill>
            </a:ln>
            <a:effectLst>
              <a:outerShdw blurRad="50800" dist="38100" dir="8100000" algn="tr" rotWithShape="0">
                <a:prstClr val="black">
                  <a:alpha val="40000"/>
                </a:prstClr>
              </a:outerShdw>
            </a:effectLst>
          </p:spPr>
          <p:style>
            <a:lnRef idx="1">
              <a:schemeClr val="accent5"/>
            </a:lnRef>
            <a:fillRef idx="2">
              <a:schemeClr val="accent5"/>
            </a:fillRef>
            <a:effectRef idx="1">
              <a:schemeClr val="accent5"/>
            </a:effectRef>
            <a:fontRef idx="minor">
              <a:schemeClr val="dk1"/>
            </a:fontRef>
          </p:style>
          <p:txBody>
            <a:bodyPr wrap="square">
              <a:spAutoFit/>
            </a:bodyPr>
            <a:lstStyle/>
            <a:p>
              <a:pPr>
                <a:lnSpc>
                  <a:spcPct val="107000"/>
                </a:lnSpc>
                <a:spcAft>
                  <a:spcPts val="800"/>
                </a:spcAft>
              </a:pPr>
              <a:r>
                <a:rPr lang="en-GB" sz="1100" b="1" u="sng" dirty="0">
                  <a:latin typeface="Arial" panose="020B0604020202020204" pitchFamily="34" charset="0"/>
                  <a:ea typeface="Calibri" panose="020F0502020204030204" pitchFamily="34" charset="0"/>
                  <a:cs typeface="Times New Roman" panose="02020603050405020304" pitchFamily="18" charset="0"/>
                </a:rPr>
                <a:t>Skinner’s ‘law of positive reinforcement’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171450" lvl="0" indent="-171450">
                <a:lnSpc>
                  <a:spcPct val="107000"/>
                </a:lnSpc>
                <a:spcAft>
                  <a:spcPts val="0"/>
                </a:spcAft>
                <a:buFont typeface="Wingdings" panose="05000000000000000000" pitchFamily="2" charset="2"/>
                <a:buChar char="q"/>
              </a:pPr>
              <a:r>
                <a:rPr lang="en-GB" sz="1100" dirty="0">
                  <a:latin typeface="Arial" panose="020B0604020202020204" pitchFamily="34" charset="0"/>
                  <a:ea typeface="Calibri" panose="020F0502020204030204" pitchFamily="34" charset="0"/>
                  <a:cs typeface="Times New Roman" panose="02020603050405020304" pitchFamily="18" charset="0"/>
                </a:rPr>
                <a:t>Being rewarded for the right response is seen as the process of ‘operant conditioning’ (Moore,2012)</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171450" lvl="0" indent="-171450">
                <a:lnSpc>
                  <a:spcPct val="107000"/>
                </a:lnSpc>
                <a:spcAft>
                  <a:spcPts val="0"/>
                </a:spcAft>
                <a:buFont typeface="Wingdings" panose="05000000000000000000" pitchFamily="2" charset="2"/>
                <a:buChar char="q"/>
              </a:pPr>
              <a:r>
                <a:rPr lang="en-GB" sz="1100" dirty="0">
                  <a:latin typeface="Calibri" panose="020F0502020204030204" pitchFamily="34" charset="0"/>
                  <a:ea typeface="Calibri" panose="020F0502020204030204" pitchFamily="34" charset="0"/>
                  <a:cs typeface="Times New Roman" panose="02020603050405020304" pitchFamily="18" charset="0"/>
                </a:rPr>
                <a:t>Children are controlled through systematic allocation of external rewards and punishments.</a:t>
              </a:r>
            </a:p>
            <a:p>
              <a:pPr lvl="0">
                <a:lnSpc>
                  <a:spcPct val="107000"/>
                </a:lnSpc>
                <a:spcAft>
                  <a:spcPts val="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171450" lvl="0" indent="-171450">
                <a:lnSpc>
                  <a:spcPct val="107000"/>
                </a:lnSpc>
                <a:spcAft>
                  <a:spcPts val="800"/>
                </a:spcAft>
                <a:buFont typeface="Courier New" panose="02070309020205020404" pitchFamily="49" charset="0"/>
                <a:buChar char="o"/>
              </a:pPr>
              <a:r>
                <a:rPr lang="en-GB" sz="1100" dirty="0">
                  <a:latin typeface="Arial" panose="020B0604020202020204" pitchFamily="34" charset="0"/>
                  <a:ea typeface="Calibri" panose="020F0502020204030204" pitchFamily="34" charset="0"/>
                  <a:cs typeface="Times New Roman" panose="02020603050405020304" pitchFamily="18" charset="0"/>
                </a:rPr>
                <a:t> </a:t>
              </a:r>
              <a:r>
                <a:rPr lang="en-GB" sz="1100" dirty="0">
                  <a:solidFill>
                    <a:schemeClr val="accent6">
                      <a:lumMod val="50000"/>
                    </a:schemeClr>
                  </a:solidFill>
                  <a:latin typeface="Arial" panose="020B0604020202020204" pitchFamily="34" charset="0"/>
                  <a:ea typeface="Calibri" panose="020F0502020204030204" pitchFamily="34" charset="0"/>
                  <a:cs typeface="Times New Roman" panose="02020603050405020304" pitchFamily="18" charset="0"/>
                </a:rPr>
                <a:t>Involves very little risk taking and divergent thinking, what does this do to the students?</a:t>
              </a:r>
              <a:endParaRPr lang="en-GB" sz="1100"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2" name="Text Box 9">
              <a:extLst>
                <a:ext uri="{FF2B5EF4-FFF2-40B4-BE49-F238E27FC236}">
                  <a16:creationId xmlns:a16="http://schemas.microsoft.com/office/drawing/2014/main" id="{41F7F2BB-86E7-4A27-8134-7F4D8D0536E8}"/>
                </a:ext>
              </a:extLst>
            </p:cNvPr>
            <p:cNvSpPr txBox="1">
              <a:spLocks noChangeArrowheads="1"/>
            </p:cNvSpPr>
            <p:nvPr/>
          </p:nvSpPr>
          <p:spPr bwMode="auto">
            <a:xfrm>
              <a:off x="6249998" y="5436430"/>
              <a:ext cx="3223186" cy="2178353"/>
            </a:xfrm>
            <a:prstGeom prst="rect">
              <a:avLst/>
            </a:prstGeom>
            <a:gradFill rotWithShape="0">
              <a:gsLst>
                <a:gs pos="0">
                  <a:schemeClr val="accent6">
                    <a:lumMod val="60000"/>
                    <a:lumOff val="40000"/>
                  </a:schemeClr>
                </a:gs>
                <a:gs pos="50000">
                  <a:schemeClr val="accent6">
                    <a:lumMod val="20000"/>
                    <a:lumOff val="80000"/>
                  </a:schemeClr>
                </a:gs>
                <a:gs pos="100000">
                  <a:schemeClr val="accent6">
                    <a:lumMod val="60000"/>
                    <a:lumOff val="40000"/>
                  </a:schemeClr>
                </a:gs>
              </a:gsLst>
              <a:lin ang="18900000" scaled="1"/>
            </a:gradFill>
            <a:ln w="19050">
              <a:solidFill>
                <a:schemeClr val="accent1">
                  <a:lumMod val="50000"/>
                </a:schemeClr>
              </a:solidFill>
              <a:miter lim="800000"/>
              <a:headEnd/>
              <a:tailEnd/>
            </a:ln>
            <a:effectLst>
              <a:outerShdw dist="28398" dir="3806097" algn="ctr" rotWithShape="0">
                <a:schemeClr val="accent6">
                  <a:lumMod val="50000"/>
                  <a:lumOff val="0"/>
                  <a:alpha val="50000"/>
                </a:schemeClr>
              </a:outerShdw>
            </a:effectLst>
          </p:spPr>
          <p:txBody>
            <a:bodyPr rot="0" vert="horz" wrap="square" lIns="91440" tIns="45720" rIns="91440" bIns="45720" anchor="t" anchorCtr="0" upright="1">
              <a:noAutofit/>
            </a:bodyPr>
            <a:lstStyle/>
            <a:p>
              <a:r>
                <a:rPr lang="en-GB" sz="1100" b="1" u="sng" dirty="0">
                  <a:latin typeface="Arial" panose="020B0604020202020204" pitchFamily="34" charset="0"/>
                  <a:cs typeface="Arial" panose="020B0604020202020204" pitchFamily="34" charset="0"/>
                </a:rPr>
                <a:t>Bruner’s cultural context of teaching and learning</a:t>
              </a:r>
              <a:endParaRPr lang="en-GB" sz="1100" dirty="0">
                <a:latin typeface="Arial" panose="020B0604020202020204" pitchFamily="34" charset="0"/>
                <a:cs typeface="Arial" panose="020B0604020202020204" pitchFamily="34" charset="0"/>
              </a:endParaRPr>
            </a:p>
            <a:p>
              <a:pPr marL="285750" lvl="0" indent="-285750">
                <a:buFont typeface="Wingdings" panose="05000000000000000000" pitchFamily="2" charset="2"/>
                <a:buChar char="q"/>
              </a:pPr>
              <a:r>
                <a:rPr lang="en-GB" sz="1100" dirty="0">
                  <a:latin typeface="Arial" panose="020B0604020202020204" pitchFamily="34" charset="0"/>
                  <a:cs typeface="Arial" panose="020B0604020202020204" pitchFamily="34" charset="0"/>
                </a:rPr>
                <a:t>Bruner suggested that education should not focus on the memorisation of facts bit to allow the child to be creative (Moore,2012)</a:t>
              </a:r>
            </a:p>
            <a:p>
              <a:pPr marL="285750" lvl="0" indent="-285750">
                <a:buFont typeface="Wingdings" panose="05000000000000000000" pitchFamily="2" charset="2"/>
                <a:buChar char="q"/>
              </a:pPr>
              <a:r>
                <a:rPr lang="en-GB" sz="1100" dirty="0">
                  <a:latin typeface="Arial" panose="020B0604020202020204" pitchFamily="34" charset="0"/>
                  <a:cs typeface="Arial" panose="020B0604020202020204" pitchFamily="34" charset="0"/>
                </a:rPr>
                <a:t>Developed the concept of ‘spiralling’ in learning. Referring back to previous learning to discover a greater understanding, Creative thinking (Moore,2012).</a:t>
              </a:r>
            </a:p>
            <a:p>
              <a:pPr marL="285750" lvl="0" indent="-285750">
                <a:buFont typeface="Wingdings" panose="05000000000000000000" pitchFamily="2" charset="2"/>
                <a:buChar char="q"/>
              </a:pPr>
              <a:r>
                <a:rPr lang="en-GB" sz="1100" dirty="0">
                  <a:latin typeface="Arial" panose="020B0604020202020204" pitchFamily="34" charset="0"/>
                  <a:cs typeface="Arial" panose="020B0604020202020204" pitchFamily="34" charset="0"/>
                </a:rPr>
                <a:t>Emphasised Importance of family in the development of the child. - Reggio Emilia schools.</a:t>
              </a:r>
            </a:p>
          </p:txBody>
        </p:sp>
        <p:sp>
          <p:nvSpPr>
            <p:cNvPr id="63" name="Text Box 15">
              <a:extLst>
                <a:ext uri="{FF2B5EF4-FFF2-40B4-BE49-F238E27FC236}">
                  <a16:creationId xmlns:a16="http://schemas.microsoft.com/office/drawing/2014/main" id="{7A7B6862-F0A2-490C-8B3F-11D9856FF601}"/>
                </a:ext>
              </a:extLst>
            </p:cNvPr>
            <p:cNvSpPr txBox="1">
              <a:spLocks noChangeArrowheads="1"/>
            </p:cNvSpPr>
            <p:nvPr/>
          </p:nvSpPr>
          <p:spPr bwMode="auto">
            <a:xfrm>
              <a:off x="4642105" y="4964252"/>
              <a:ext cx="3627334" cy="472178"/>
            </a:xfrm>
            <a:prstGeom prst="rect">
              <a:avLst/>
            </a:prstGeom>
            <a:ln w="57150">
              <a:solidFill>
                <a:schemeClr val="accent1">
                  <a:lumMod val="50000"/>
                </a:schemeClr>
              </a:solidFill>
              <a:headEnd/>
              <a:tailEnd/>
            </a:ln>
          </p:spPr>
          <p:style>
            <a:lnRef idx="1">
              <a:schemeClr val="accent5"/>
            </a:lnRef>
            <a:fillRef idx="2">
              <a:schemeClr val="accent5"/>
            </a:fillRef>
            <a:effectRef idx="1">
              <a:schemeClr val="accent5"/>
            </a:effectRef>
            <a:fontRef idx="minor">
              <a:schemeClr val="dk1"/>
            </a:fontRef>
          </p:style>
          <p:txBody>
            <a:bodyPr rot="0" vert="horz" wrap="square" lIns="91440" tIns="45720" rIns="91440" bIns="45720" anchor="t" anchorCtr="0" upright="1">
              <a:noAutofit/>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How do theorists link to education?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grpSp>
      <p:sp>
        <p:nvSpPr>
          <p:cNvPr id="64" name="TextBox 63">
            <a:extLst>
              <a:ext uri="{FF2B5EF4-FFF2-40B4-BE49-F238E27FC236}">
                <a16:creationId xmlns:a16="http://schemas.microsoft.com/office/drawing/2014/main" id="{9104570C-0391-4E4E-982C-F1210E615F41}"/>
              </a:ext>
            </a:extLst>
          </p:cNvPr>
          <p:cNvSpPr txBox="1"/>
          <p:nvPr/>
        </p:nvSpPr>
        <p:spPr>
          <a:xfrm>
            <a:off x="11664738" y="5635257"/>
            <a:ext cx="1020384" cy="276999"/>
          </a:xfrm>
          <a:prstGeom prst="rect">
            <a:avLst/>
          </a:prstGeom>
          <a:noFill/>
        </p:spPr>
        <p:txBody>
          <a:bodyPr wrap="square" rtlCol="0">
            <a:spAutoFit/>
          </a:bodyPr>
          <a:lstStyle/>
          <a:p>
            <a:r>
              <a:rPr lang="en-GB" sz="1200" dirty="0">
                <a:solidFill>
                  <a:schemeClr val="bg1">
                    <a:lumMod val="95000"/>
                  </a:schemeClr>
                </a:solidFill>
              </a:rPr>
              <a:t>Image 2</a:t>
            </a:r>
          </a:p>
        </p:txBody>
      </p:sp>
      <p:pic>
        <p:nvPicPr>
          <p:cNvPr id="66" name="Picture 65" descr="A close up of a book&#10;&#10;Description automatically generated">
            <a:extLst>
              <a:ext uri="{FF2B5EF4-FFF2-40B4-BE49-F238E27FC236}">
                <a16:creationId xmlns:a16="http://schemas.microsoft.com/office/drawing/2014/main" id="{36C42367-8FDB-4BEE-BF3F-B92CCF318DC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76894" y="4369999"/>
            <a:ext cx="1652394" cy="1770920"/>
          </a:xfrm>
          <a:prstGeom prst="rect">
            <a:avLst/>
          </a:prstGeom>
        </p:spPr>
      </p:pic>
      <p:sp>
        <p:nvSpPr>
          <p:cNvPr id="59" name="TextBox 58">
            <a:extLst>
              <a:ext uri="{FF2B5EF4-FFF2-40B4-BE49-F238E27FC236}">
                <a16:creationId xmlns:a16="http://schemas.microsoft.com/office/drawing/2014/main" id="{9101C066-032E-4419-B193-38F4CD0BD854}"/>
              </a:ext>
            </a:extLst>
          </p:cNvPr>
          <p:cNvSpPr txBox="1"/>
          <p:nvPr/>
        </p:nvSpPr>
        <p:spPr>
          <a:xfrm rot="10800000" flipH="1" flipV="1">
            <a:off x="6568282" y="5862622"/>
            <a:ext cx="1917198" cy="338554"/>
          </a:xfrm>
          <a:prstGeom prst="rect">
            <a:avLst/>
          </a:prstGeom>
          <a:noFill/>
        </p:spPr>
        <p:txBody>
          <a:bodyPr wrap="square" rtlCol="0">
            <a:spAutoFit/>
          </a:bodyPr>
          <a:lstStyle/>
          <a:p>
            <a:r>
              <a:rPr lang="en-GB" sz="1600" dirty="0">
                <a:hlinkClick r:id="rId8"/>
              </a:rPr>
              <a:t>www.cymru.gov.uk</a:t>
            </a:r>
            <a:r>
              <a:rPr lang="en-GB" sz="1600" dirty="0"/>
              <a:t> </a:t>
            </a:r>
          </a:p>
        </p:txBody>
      </p:sp>
      <p:sp>
        <p:nvSpPr>
          <p:cNvPr id="67" name="TextBox 66">
            <a:extLst>
              <a:ext uri="{FF2B5EF4-FFF2-40B4-BE49-F238E27FC236}">
                <a16:creationId xmlns:a16="http://schemas.microsoft.com/office/drawing/2014/main" id="{91EDA756-71CE-4C9A-A43B-37D831613C78}"/>
              </a:ext>
            </a:extLst>
          </p:cNvPr>
          <p:cNvSpPr txBox="1"/>
          <p:nvPr/>
        </p:nvSpPr>
        <p:spPr>
          <a:xfrm>
            <a:off x="5241491" y="5907839"/>
            <a:ext cx="692827" cy="276999"/>
          </a:xfrm>
          <a:prstGeom prst="rect">
            <a:avLst/>
          </a:prstGeom>
          <a:noFill/>
        </p:spPr>
        <p:txBody>
          <a:bodyPr wrap="square" rtlCol="0">
            <a:spAutoFit/>
          </a:bodyPr>
          <a:lstStyle/>
          <a:p>
            <a:r>
              <a:rPr lang="en-GB" sz="1200" b="1" dirty="0"/>
              <a:t>Image 3</a:t>
            </a:r>
          </a:p>
        </p:txBody>
      </p:sp>
    </p:spTree>
    <p:extLst>
      <p:ext uri="{BB962C8B-B14F-4D97-AF65-F5344CB8AC3E}">
        <p14:creationId xmlns:p14="http://schemas.microsoft.com/office/powerpoint/2010/main" val="393041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5CEBBB-A51F-486E-97D7-39FA653B45F5}"/>
              </a:ext>
            </a:extLst>
          </p:cNvPr>
          <p:cNvSpPr txBox="1"/>
          <p:nvPr/>
        </p:nvSpPr>
        <p:spPr>
          <a:xfrm>
            <a:off x="817746" y="592246"/>
            <a:ext cx="10904354" cy="7294305"/>
          </a:xfrm>
          <a:prstGeom prst="rect">
            <a:avLst/>
          </a:prstGeom>
          <a:noFill/>
        </p:spPr>
        <p:txBody>
          <a:bodyPr wrap="square" rtlCol="0">
            <a:spAutoFit/>
          </a:bodyPr>
          <a:lstStyle/>
          <a:p>
            <a:r>
              <a:rPr lang="en-GB" dirty="0"/>
              <a:t>Cherry, K. (2018) ‘The Five Levels of Maslow’s Hierarchy of Needs’, </a:t>
            </a:r>
            <a:r>
              <a:rPr lang="en-GB" i="1" dirty="0" err="1"/>
              <a:t>VeryWellmind</a:t>
            </a:r>
            <a:r>
              <a:rPr lang="en-GB" dirty="0"/>
              <a:t>, 11 November [Online] Available at:  </a:t>
            </a:r>
            <a:r>
              <a:rPr lang="en-GB" u="sng" dirty="0">
                <a:hlinkClick r:id="rId2"/>
              </a:rPr>
              <a:t>https://www.verywellmind.com/what-is-maslows-hierarchy-of-needs-4136760</a:t>
            </a:r>
            <a:r>
              <a:rPr lang="en-GB" dirty="0"/>
              <a:t>; (Accessed: 30/11/18)</a:t>
            </a:r>
          </a:p>
          <a:p>
            <a:endParaRPr lang="en-GB" dirty="0"/>
          </a:p>
          <a:p>
            <a:r>
              <a:rPr lang="en-GB" dirty="0"/>
              <a:t>Donaldson,G.(2015)Successful futures</a:t>
            </a:r>
          </a:p>
          <a:p>
            <a:r>
              <a:rPr lang="en-GB" u="sng" dirty="0">
                <a:hlinkClick r:id="rId3"/>
              </a:rPr>
              <a:t>http://ww.uwstd-website/content-assets/documents,/wcee/successful</a:t>
            </a:r>
            <a:r>
              <a:rPr lang="en-GB" dirty="0"/>
              <a:t> futures.pdf(Accessed:22 October 2016)</a:t>
            </a:r>
          </a:p>
          <a:p>
            <a:endParaRPr lang="en-GB" dirty="0"/>
          </a:p>
          <a:p>
            <a:r>
              <a:rPr lang="en-GB" dirty="0"/>
              <a:t>Foresight (2008) </a:t>
            </a:r>
            <a:r>
              <a:rPr lang="en-GB" i="1" dirty="0"/>
              <a:t>Mental Capital and Wellbeing: Making the most of ourselves in the 20</a:t>
            </a:r>
            <a:r>
              <a:rPr lang="en-GB" i="1" baseline="30000" dirty="0"/>
              <a:t>th</a:t>
            </a:r>
            <a:r>
              <a:rPr lang="en-GB" i="1" dirty="0"/>
              <a:t> century</a:t>
            </a:r>
            <a:r>
              <a:rPr lang="en-GB" dirty="0"/>
              <a:t>. [Online] London: Government Office for Science. Available at: </a:t>
            </a:r>
            <a:r>
              <a:rPr lang="en-GB" dirty="0">
                <a:hlinkClick r:id="rId4"/>
              </a:rPr>
              <a:t>https://assets.publishing.service.go.uk</a:t>
            </a:r>
            <a:r>
              <a:rPr lang="en-GB" dirty="0"/>
              <a:t>; (Accessed: 28/11/18)</a:t>
            </a:r>
          </a:p>
          <a:p>
            <a:endParaRPr lang="en-GB" dirty="0"/>
          </a:p>
          <a:p>
            <a:r>
              <a:rPr lang="en-GB" dirty="0"/>
              <a:t>Image 1. </a:t>
            </a:r>
            <a:r>
              <a:rPr lang="en-GB" i="1" dirty="0"/>
              <a:t>Maslow’s Hierarchy of Needs </a:t>
            </a:r>
            <a:r>
              <a:rPr lang="en-GB" dirty="0"/>
              <a:t>[Online] Available at: quotesgram.com; (Accessed:30/11/18)  </a:t>
            </a:r>
          </a:p>
          <a:p>
            <a:endParaRPr lang="en-GB" dirty="0"/>
          </a:p>
          <a:p>
            <a:r>
              <a:rPr lang="en-GB" dirty="0"/>
              <a:t>Image 2. </a:t>
            </a:r>
            <a:r>
              <a:rPr lang="en-GB" i="1" dirty="0"/>
              <a:t>Simplified depiction of the potential effects of the Hidden Curriculum </a:t>
            </a:r>
            <a:r>
              <a:rPr lang="en-GB" dirty="0"/>
              <a:t>[Online] Available at: </a:t>
            </a:r>
            <a:r>
              <a:rPr lang="en-GB" u="sng" dirty="0">
                <a:hlinkClick r:id="rId5"/>
              </a:rPr>
              <a:t>http://mrdhart.blogspot.com/2015/10/hidden-curriculum-rest-of-what-students.html</a:t>
            </a:r>
            <a:r>
              <a:rPr lang="en-GB" dirty="0"/>
              <a:t>; (Accessed: 30/11/18)</a:t>
            </a:r>
          </a:p>
          <a:p>
            <a:endParaRPr lang="en-GB" dirty="0"/>
          </a:p>
          <a:p>
            <a:r>
              <a:rPr lang="en-GB" dirty="0"/>
              <a:t>Image 3. ‘tumblr.com’ [Online] Available at: </a:t>
            </a:r>
            <a:r>
              <a:rPr lang="en-GB" u="sng" dirty="0">
                <a:hlinkClick r:id="rId6"/>
              </a:rPr>
              <a:t>https://66.media.tumblr.com/36bec192f79561a87b524ea3e16acabe/tumblr_nc8l1mBIDs1tlybioo1_500.jpg</a:t>
            </a:r>
            <a:r>
              <a:rPr lang="en-GB" dirty="0"/>
              <a:t>; (Accessed: 30/11/18)</a:t>
            </a:r>
          </a:p>
          <a:p>
            <a:endParaRPr lang="en-GB" dirty="0"/>
          </a:p>
          <a:p>
            <a:r>
              <a:rPr lang="en-GB" dirty="0"/>
              <a:t>Knowles,G.(2009) </a:t>
            </a:r>
            <a:r>
              <a:rPr lang="en-GB" i="1" dirty="0"/>
              <a:t>Ensuring every child matters</a:t>
            </a:r>
            <a:r>
              <a:rPr lang="en-GB" dirty="0"/>
              <a:t>. London: Sage.</a:t>
            </a:r>
            <a:r>
              <a:rPr lang="en-US" dirty="0"/>
              <a:t> </a:t>
            </a:r>
            <a:endParaRPr lang="en-GB" dirty="0"/>
          </a:p>
          <a:p>
            <a:endParaRPr lang="en-GB" dirty="0"/>
          </a:p>
          <a:p>
            <a:r>
              <a:rPr lang="en-GB" dirty="0"/>
              <a:t>Moore, A. (2012) </a:t>
            </a:r>
            <a:r>
              <a:rPr lang="en-GB" i="1" dirty="0"/>
              <a:t>Teaching and Learning: Pedagogy, Curriculum and Culture.</a:t>
            </a:r>
            <a:r>
              <a:rPr lang="en-GB" dirty="0"/>
              <a:t> London: Routledge</a:t>
            </a:r>
          </a:p>
          <a:p>
            <a:endParaRPr lang="en-GB" dirty="0"/>
          </a:p>
          <a:p>
            <a:r>
              <a:rPr lang="en-GB" dirty="0" err="1"/>
              <a:t>Muncaster,K</a:t>
            </a:r>
            <a:r>
              <a:rPr lang="en-GB" dirty="0"/>
              <a:t>. and </a:t>
            </a:r>
            <a:r>
              <a:rPr lang="en-GB" dirty="0" err="1"/>
              <a:t>Clarke,S</a:t>
            </a:r>
            <a:r>
              <a:rPr lang="en-GB" dirty="0"/>
              <a:t>. (2016) </a:t>
            </a:r>
            <a:r>
              <a:rPr lang="en-GB" i="1" dirty="0"/>
              <a:t>Growth Mindset Lessons Every child a learner. </a:t>
            </a:r>
            <a:r>
              <a:rPr lang="en-GB" dirty="0"/>
              <a:t>London: Rising stars UK Ltd.</a:t>
            </a:r>
          </a:p>
          <a:p>
            <a:endParaRPr lang="en-GB" dirty="0"/>
          </a:p>
          <a:p>
            <a:r>
              <a:rPr lang="en-GB" dirty="0" err="1"/>
              <a:t>ReviseSociology</a:t>
            </a:r>
            <a:r>
              <a:rPr lang="en-GB" dirty="0"/>
              <a:t> (2017) </a:t>
            </a:r>
            <a:r>
              <a:rPr lang="en-GB" i="1" dirty="0"/>
              <a:t>The Hidden Curriculum and School Ethos</a:t>
            </a:r>
            <a:r>
              <a:rPr lang="en-GB" dirty="0"/>
              <a:t>. Available at: </a:t>
            </a:r>
            <a:r>
              <a:rPr lang="en-GB" dirty="0">
                <a:hlinkClick r:id="rId7"/>
              </a:rPr>
              <a:t>https://revisesociology.com/2017/11/09/the-hidden-curriculum-and-school-ethos</a:t>
            </a:r>
            <a:r>
              <a:rPr lang="en-GB" dirty="0"/>
              <a:t>; (Accessed: 28/11/18)</a:t>
            </a:r>
          </a:p>
        </p:txBody>
      </p:sp>
    </p:spTree>
    <p:extLst>
      <p:ext uri="{BB962C8B-B14F-4D97-AF65-F5344CB8AC3E}">
        <p14:creationId xmlns:p14="http://schemas.microsoft.com/office/powerpoint/2010/main" val="16918697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9214</TotalTime>
  <Words>624</Words>
  <Application>Microsoft Office PowerPoint</Application>
  <PresentationFormat>A3 Paper (297x420 mm)</PresentationFormat>
  <Paragraphs>73</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Courier New</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Teleri Nicholas</dc:creator>
  <cp:lastModifiedBy>Teleri Nicholas</cp:lastModifiedBy>
  <cp:revision>53</cp:revision>
  <dcterms:created xsi:type="dcterms:W3CDTF">2018-12-12T19:13:32Z</dcterms:created>
  <dcterms:modified xsi:type="dcterms:W3CDTF">2018-12-20T23:17:56Z</dcterms:modified>
</cp:coreProperties>
</file>