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bookmarkIdSeed="2">
  <p:sldMasterIdLst>
    <p:sldMasterId id="2147483672" r:id="rId1"/>
  </p:sldMasterIdLst>
  <p:notesMasterIdLst>
    <p:notesMasterId r:id="rId3"/>
  </p:notesMasterIdLst>
  <p:sldIdLst>
    <p:sldId id="256" r:id="rId2"/>
  </p:sldIdLst>
  <p:sldSz cx="9601200" cy="149352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55" autoAdjust="0"/>
    <p:restoredTop sz="94660"/>
  </p:normalViewPr>
  <p:slideViewPr>
    <p:cSldViewPr snapToGrid="0">
      <p:cViewPr varScale="1">
        <p:scale>
          <a:sx n="26" d="100"/>
          <a:sy n="26" d="100"/>
        </p:scale>
        <p:origin x="266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3A913A-0AFF-445B-9CAB-C85986C268ED}" type="datetimeFigureOut">
              <a:rPr lang="en-US" smtClean="0"/>
              <a:t>29-Oct-25</a:t>
            </a:fld>
            <a:endParaRPr lang="en-US"/>
          </a:p>
        </p:txBody>
      </p:sp>
      <p:sp>
        <p:nvSpPr>
          <p:cNvPr id="4" name="Slide Image Placeholder 3"/>
          <p:cNvSpPr>
            <a:spLocks noGrp="1" noRot="1" noChangeAspect="1"/>
          </p:cNvSpPr>
          <p:nvPr>
            <p:ph type="sldImg" idx="2"/>
          </p:nvPr>
        </p:nvSpPr>
        <p:spPr>
          <a:xfrm>
            <a:off x="2436813" y="1143000"/>
            <a:ext cx="19843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CCC4A3-A152-4429-B83A-69C045A2DCED}" type="slidenum">
              <a:rPr lang="en-US" smtClean="0"/>
              <a:t>‹#›</a:t>
            </a:fld>
            <a:endParaRPr lang="en-US"/>
          </a:p>
        </p:txBody>
      </p:sp>
    </p:spTree>
    <p:extLst>
      <p:ext uri="{BB962C8B-B14F-4D97-AF65-F5344CB8AC3E}">
        <p14:creationId xmlns:p14="http://schemas.microsoft.com/office/powerpoint/2010/main" val="3741199848"/>
      </p:ext>
    </p:extLst>
  </p:cSld>
  <p:clrMap bg1="lt1" tx1="dk1" bg2="lt2" tx2="dk2" accent1="accent1" accent2="accent2" accent3="accent3" accent4="accent4" accent5="accent5" accent6="accent6" hlink="hlink" folHlink="folHlink"/>
  <p:notesStyle>
    <a:lvl1pPr marL="0" algn="l" defTabSz="1177747" rtl="0" eaLnBrk="1" latinLnBrk="0" hangingPunct="1">
      <a:defRPr sz="1546" kern="1200">
        <a:solidFill>
          <a:schemeClr val="tx1"/>
        </a:solidFill>
        <a:latin typeface="+mn-lt"/>
        <a:ea typeface="+mn-ea"/>
        <a:cs typeface="+mn-cs"/>
      </a:defRPr>
    </a:lvl1pPr>
    <a:lvl2pPr marL="588874" algn="l" defTabSz="1177747" rtl="0" eaLnBrk="1" latinLnBrk="0" hangingPunct="1">
      <a:defRPr sz="1546" kern="1200">
        <a:solidFill>
          <a:schemeClr val="tx1"/>
        </a:solidFill>
        <a:latin typeface="+mn-lt"/>
        <a:ea typeface="+mn-ea"/>
        <a:cs typeface="+mn-cs"/>
      </a:defRPr>
    </a:lvl2pPr>
    <a:lvl3pPr marL="1177747" algn="l" defTabSz="1177747" rtl="0" eaLnBrk="1" latinLnBrk="0" hangingPunct="1">
      <a:defRPr sz="1546" kern="1200">
        <a:solidFill>
          <a:schemeClr val="tx1"/>
        </a:solidFill>
        <a:latin typeface="+mn-lt"/>
        <a:ea typeface="+mn-ea"/>
        <a:cs typeface="+mn-cs"/>
      </a:defRPr>
    </a:lvl3pPr>
    <a:lvl4pPr marL="1766621" algn="l" defTabSz="1177747" rtl="0" eaLnBrk="1" latinLnBrk="0" hangingPunct="1">
      <a:defRPr sz="1546" kern="1200">
        <a:solidFill>
          <a:schemeClr val="tx1"/>
        </a:solidFill>
        <a:latin typeface="+mn-lt"/>
        <a:ea typeface="+mn-ea"/>
        <a:cs typeface="+mn-cs"/>
      </a:defRPr>
    </a:lvl4pPr>
    <a:lvl5pPr marL="2355494" algn="l" defTabSz="1177747" rtl="0" eaLnBrk="1" latinLnBrk="0" hangingPunct="1">
      <a:defRPr sz="1546" kern="1200">
        <a:solidFill>
          <a:schemeClr val="tx1"/>
        </a:solidFill>
        <a:latin typeface="+mn-lt"/>
        <a:ea typeface="+mn-ea"/>
        <a:cs typeface="+mn-cs"/>
      </a:defRPr>
    </a:lvl5pPr>
    <a:lvl6pPr marL="2944368" algn="l" defTabSz="1177747" rtl="0" eaLnBrk="1" latinLnBrk="0" hangingPunct="1">
      <a:defRPr sz="1546" kern="1200">
        <a:solidFill>
          <a:schemeClr val="tx1"/>
        </a:solidFill>
        <a:latin typeface="+mn-lt"/>
        <a:ea typeface="+mn-ea"/>
        <a:cs typeface="+mn-cs"/>
      </a:defRPr>
    </a:lvl6pPr>
    <a:lvl7pPr marL="3533242" algn="l" defTabSz="1177747" rtl="0" eaLnBrk="1" latinLnBrk="0" hangingPunct="1">
      <a:defRPr sz="1546" kern="1200">
        <a:solidFill>
          <a:schemeClr val="tx1"/>
        </a:solidFill>
        <a:latin typeface="+mn-lt"/>
        <a:ea typeface="+mn-ea"/>
        <a:cs typeface="+mn-cs"/>
      </a:defRPr>
    </a:lvl7pPr>
    <a:lvl8pPr marL="4122115" algn="l" defTabSz="1177747" rtl="0" eaLnBrk="1" latinLnBrk="0" hangingPunct="1">
      <a:defRPr sz="1546" kern="1200">
        <a:solidFill>
          <a:schemeClr val="tx1"/>
        </a:solidFill>
        <a:latin typeface="+mn-lt"/>
        <a:ea typeface="+mn-ea"/>
        <a:cs typeface="+mn-cs"/>
      </a:defRPr>
    </a:lvl8pPr>
    <a:lvl9pPr marL="4710989" algn="l" defTabSz="1177747" rtl="0" eaLnBrk="1" latinLnBrk="0" hangingPunct="1">
      <a:defRPr sz="154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CCC4A3-A152-4429-B83A-69C045A2DCED}" type="slidenum">
              <a:rPr lang="en-US" smtClean="0"/>
              <a:t>1</a:t>
            </a:fld>
            <a:endParaRPr lang="en-US"/>
          </a:p>
        </p:txBody>
      </p:sp>
    </p:spTree>
    <p:extLst>
      <p:ext uri="{BB962C8B-B14F-4D97-AF65-F5344CB8AC3E}">
        <p14:creationId xmlns:p14="http://schemas.microsoft.com/office/powerpoint/2010/main" val="1334496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444257"/>
            <a:ext cx="8161020" cy="5199662"/>
          </a:xfrm>
        </p:spPr>
        <p:txBody>
          <a:bodyPr anchor="b"/>
          <a:lstStyle>
            <a:lvl1pPr algn="ctr">
              <a:defRPr sz="6300"/>
            </a:lvl1pPr>
          </a:lstStyle>
          <a:p>
            <a:r>
              <a:rPr lang="en-US"/>
              <a:t>Click to edit Master title style</a:t>
            </a:r>
            <a:endParaRPr lang="en-US" dirty="0"/>
          </a:p>
        </p:txBody>
      </p:sp>
      <p:sp>
        <p:nvSpPr>
          <p:cNvPr id="3" name="Subtitle 2"/>
          <p:cNvSpPr>
            <a:spLocks noGrp="1"/>
          </p:cNvSpPr>
          <p:nvPr>
            <p:ph type="subTitle" idx="1"/>
          </p:nvPr>
        </p:nvSpPr>
        <p:spPr>
          <a:xfrm>
            <a:off x="1200150" y="7844438"/>
            <a:ext cx="7200900" cy="3605882"/>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DFD7180-0686-49B6-B206-540E7631E37E}" type="datetimeFigureOut">
              <a:rPr lang="en-US" smtClean="0"/>
              <a:t>29-Oct-25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3AA78E-284A-49C8-8105-056D39796588}" type="slidenum">
              <a:rPr lang="en-US" smtClean="0"/>
              <a:t>‹#›</a:t>
            </a:fld>
            <a:endParaRPr lang="en-US"/>
          </a:p>
        </p:txBody>
      </p:sp>
    </p:spTree>
    <p:extLst>
      <p:ext uri="{BB962C8B-B14F-4D97-AF65-F5344CB8AC3E}">
        <p14:creationId xmlns:p14="http://schemas.microsoft.com/office/powerpoint/2010/main" val="533684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FD7180-0686-49B6-B206-540E7631E37E}" type="datetimeFigureOut">
              <a:rPr lang="en-US" smtClean="0"/>
              <a:t>29-Oct-25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3AA78E-284A-49C8-8105-056D39796588}" type="slidenum">
              <a:rPr lang="en-US" smtClean="0"/>
              <a:t>‹#›</a:t>
            </a:fld>
            <a:endParaRPr lang="en-US"/>
          </a:p>
        </p:txBody>
      </p:sp>
    </p:spTree>
    <p:extLst>
      <p:ext uri="{BB962C8B-B14F-4D97-AF65-F5344CB8AC3E}">
        <p14:creationId xmlns:p14="http://schemas.microsoft.com/office/powerpoint/2010/main" val="1326605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723433"/>
            <a:ext cx="8281035" cy="6212627"/>
          </a:xfrm>
        </p:spPr>
        <p:txBody>
          <a:bodyPr anchor="b"/>
          <a:lstStyle>
            <a:lvl1pPr>
              <a:defRPr sz="6300"/>
            </a:lvl1pPr>
          </a:lstStyle>
          <a:p>
            <a:r>
              <a:rPr lang="en-US"/>
              <a:t>Click to edit Master title style</a:t>
            </a:r>
            <a:endParaRPr lang="en-US" dirty="0"/>
          </a:p>
        </p:txBody>
      </p:sp>
      <p:sp>
        <p:nvSpPr>
          <p:cNvPr id="3" name="Text Placeholder 2"/>
          <p:cNvSpPr>
            <a:spLocks noGrp="1"/>
          </p:cNvSpPr>
          <p:nvPr>
            <p:ph type="body" idx="1"/>
          </p:nvPr>
        </p:nvSpPr>
        <p:spPr>
          <a:xfrm>
            <a:off x="655082" y="9994834"/>
            <a:ext cx="8281035" cy="3267074"/>
          </a:xfrm>
        </p:spPr>
        <p:txBody>
          <a:bodyPr/>
          <a:lstStyle>
            <a:lvl1pPr marL="0" indent="0">
              <a:buNone/>
              <a:defRPr sz="252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FD7180-0686-49B6-B206-540E7631E37E}" type="datetimeFigureOut">
              <a:rPr lang="en-US" smtClean="0"/>
              <a:t>29-Oct-25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3AA78E-284A-49C8-8105-056D39796588}" type="slidenum">
              <a:rPr lang="en-US" smtClean="0"/>
              <a:t>‹#›</a:t>
            </a:fld>
            <a:endParaRPr lang="en-US"/>
          </a:p>
        </p:txBody>
      </p:sp>
    </p:spTree>
    <p:extLst>
      <p:ext uri="{BB962C8B-B14F-4D97-AF65-F5344CB8AC3E}">
        <p14:creationId xmlns:p14="http://schemas.microsoft.com/office/powerpoint/2010/main" val="3476666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60083" y="3975806"/>
            <a:ext cx="4080510" cy="94762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60608" y="3975806"/>
            <a:ext cx="4080510" cy="94762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DFD7180-0686-49B6-B206-540E7631E37E}" type="datetimeFigureOut">
              <a:rPr lang="en-US" smtClean="0"/>
              <a:t>29-Oct-25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3AA78E-284A-49C8-8105-056D39796588}" type="slidenum">
              <a:rPr lang="en-US" smtClean="0"/>
              <a:t>‹#›</a:t>
            </a:fld>
            <a:endParaRPr lang="en-US"/>
          </a:p>
        </p:txBody>
      </p:sp>
    </p:spTree>
    <p:extLst>
      <p:ext uri="{BB962C8B-B14F-4D97-AF65-F5344CB8AC3E}">
        <p14:creationId xmlns:p14="http://schemas.microsoft.com/office/powerpoint/2010/main" val="2471346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795164"/>
            <a:ext cx="8281035" cy="2886782"/>
          </a:xfrm>
        </p:spPr>
        <p:txBody>
          <a:bodyPr/>
          <a:lstStyle/>
          <a:p>
            <a:r>
              <a:rPr lang="en-US"/>
              <a:t>Click to edit Master title style</a:t>
            </a:r>
            <a:endParaRPr lang="en-US" dirty="0"/>
          </a:p>
        </p:txBody>
      </p:sp>
      <p:sp>
        <p:nvSpPr>
          <p:cNvPr id="3" name="Text Placeholder 2"/>
          <p:cNvSpPr>
            <a:spLocks noGrp="1"/>
          </p:cNvSpPr>
          <p:nvPr>
            <p:ph type="body" idx="1"/>
          </p:nvPr>
        </p:nvSpPr>
        <p:spPr>
          <a:xfrm>
            <a:off x="661334" y="3661200"/>
            <a:ext cx="4061757" cy="179429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661334" y="5455497"/>
            <a:ext cx="4061757" cy="80242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0608" y="3661200"/>
            <a:ext cx="4081761" cy="179429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4860608" y="5455497"/>
            <a:ext cx="4081761" cy="80242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FD7180-0686-49B6-B206-540E7631E37E}" type="datetimeFigureOut">
              <a:rPr lang="en-US" smtClean="0"/>
              <a:t>29-Oct-25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E3AA78E-284A-49C8-8105-056D39796588}" type="slidenum">
              <a:rPr lang="en-US" smtClean="0"/>
              <a:t>‹#›</a:t>
            </a:fld>
            <a:endParaRPr lang="en-US"/>
          </a:p>
        </p:txBody>
      </p:sp>
    </p:spTree>
    <p:extLst>
      <p:ext uri="{BB962C8B-B14F-4D97-AF65-F5344CB8AC3E}">
        <p14:creationId xmlns:p14="http://schemas.microsoft.com/office/powerpoint/2010/main" val="3818931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DFD7180-0686-49B6-B206-540E7631E37E}" type="datetimeFigureOut">
              <a:rPr lang="en-US" smtClean="0"/>
              <a:t>29-Oct-25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E3AA78E-284A-49C8-8105-056D39796588}" type="slidenum">
              <a:rPr lang="en-US" smtClean="0"/>
              <a:t>‹#›</a:t>
            </a:fld>
            <a:endParaRPr lang="en-US"/>
          </a:p>
        </p:txBody>
      </p:sp>
    </p:spTree>
    <p:extLst>
      <p:ext uri="{BB962C8B-B14F-4D97-AF65-F5344CB8AC3E}">
        <p14:creationId xmlns:p14="http://schemas.microsoft.com/office/powerpoint/2010/main" val="252075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D7180-0686-49B6-B206-540E7631E37E}" type="datetimeFigureOut">
              <a:rPr lang="en-US" smtClean="0"/>
              <a:t>29-Oct-25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E3AA78E-284A-49C8-8105-056D39796588}" type="slidenum">
              <a:rPr lang="en-US" smtClean="0"/>
              <a:t>‹#›</a:t>
            </a:fld>
            <a:endParaRPr lang="en-US"/>
          </a:p>
        </p:txBody>
      </p:sp>
    </p:spTree>
    <p:extLst>
      <p:ext uri="{BB962C8B-B14F-4D97-AF65-F5344CB8AC3E}">
        <p14:creationId xmlns:p14="http://schemas.microsoft.com/office/powerpoint/2010/main" val="13663783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995680"/>
            <a:ext cx="3096637" cy="3484880"/>
          </a:xfrm>
        </p:spPr>
        <p:txBody>
          <a:bodyPr anchor="b"/>
          <a:lstStyle>
            <a:lvl1pPr>
              <a:defRPr sz="3360"/>
            </a:lvl1pPr>
          </a:lstStyle>
          <a:p>
            <a:r>
              <a:rPr lang="en-US"/>
              <a:t>Click to edit Master title style</a:t>
            </a:r>
            <a:endParaRPr lang="en-US" dirty="0"/>
          </a:p>
        </p:txBody>
      </p:sp>
      <p:sp>
        <p:nvSpPr>
          <p:cNvPr id="3" name="Content Placeholder 2"/>
          <p:cNvSpPr>
            <a:spLocks noGrp="1"/>
          </p:cNvSpPr>
          <p:nvPr>
            <p:ph idx="1"/>
          </p:nvPr>
        </p:nvSpPr>
        <p:spPr>
          <a:xfrm>
            <a:off x="4081760" y="2150396"/>
            <a:ext cx="4860608" cy="10613672"/>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61333" y="4480560"/>
            <a:ext cx="3096637" cy="8300792"/>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CDFD7180-0686-49B6-B206-540E7631E37E}" type="datetimeFigureOut">
              <a:rPr lang="en-US" smtClean="0"/>
              <a:t>29-Oct-25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3AA78E-284A-49C8-8105-056D39796588}" type="slidenum">
              <a:rPr lang="en-US" smtClean="0"/>
              <a:t>‹#›</a:t>
            </a:fld>
            <a:endParaRPr lang="en-US"/>
          </a:p>
        </p:txBody>
      </p:sp>
    </p:spTree>
    <p:extLst>
      <p:ext uri="{BB962C8B-B14F-4D97-AF65-F5344CB8AC3E}">
        <p14:creationId xmlns:p14="http://schemas.microsoft.com/office/powerpoint/2010/main" val="333530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995680"/>
            <a:ext cx="3096637" cy="3484880"/>
          </a:xfrm>
        </p:spPr>
        <p:txBody>
          <a:bodyPr anchor="b"/>
          <a:lstStyle>
            <a:lvl1pPr>
              <a:defRPr sz="3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4081760" y="2150396"/>
            <a:ext cx="4860608" cy="10613672"/>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661333" y="4480560"/>
            <a:ext cx="3096637" cy="8300792"/>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CDFD7180-0686-49B6-B206-540E7631E37E}" type="datetimeFigureOut">
              <a:rPr lang="en-US" smtClean="0"/>
              <a:t>29-Oct-25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3AA78E-284A-49C8-8105-056D39796588}" type="slidenum">
              <a:rPr lang="en-US" smtClean="0"/>
              <a:t>‹#›</a:t>
            </a:fld>
            <a:endParaRPr lang="en-US"/>
          </a:p>
        </p:txBody>
      </p:sp>
    </p:spTree>
    <p:extLst>
      <p:ext uri="{BB962C8B-B14F-4D97-AF65-F5344CB8AC3E}">
        <p14:creationId xmlns:p14="http://schemas.microsoft.com/office/powerpoint/2010/main" val="2606724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FD7180-0686-49B6-B206-540E7631E37E}" type="datetimeFigureOut">
              <a:rPr lang="en-US" smtClean="0"/>
              <a:t>29-Oct-25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3AA78E-284A-49C8-8105-056D39796588}" type="slidenum">
              <a:rPr lang="en-US" smtClean="0"/>
              <a:t>‹#›</a:t>
            </a:fld>
            <a:endParaRPr lang="en-US"/>
          </a:p>
        </p:txBody>
      </p:sp>
    </p:spTree>
    <p:extLst>
      <p:ext uri="{BB962C8B-B14F-4D97-AF65-F5344CB8AC3E}">
        <p14:creationId xmlns:p14="http://schemas.microsoft.com/office/powerpoint/2010/main" val="224580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795161"/>
            <a:ext cx="2070259" cy="1265689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60083" y="795161"/>
            <a:ext cx="6090761" cy="1265689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FD7180-0686-49B6-B206-540E7631E37E}" type="datetimeFigureOut">
              <a:rPr lang="en-US" smtClean="0"/>
              <a:t>29-Oct-25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3AA78E-284A-49C8-8105-056D39796588}" type="slidenum">
              <a:rPr lang="en-US" smtClean="0"/>
              <a:t>‹#›</a:t>
            </a:fld>
            <a:endParaRPr lang="en-US"/>
          </a:p>
        </p:txBody>
      </p:sp>
    </p:spTree>
    <p:extLst>
      <p:ext uri="{BB962C8B-B14F-4D97-AF65-F5344CB8AC3E}">
        <p14:creationId xmlns:p14="http://schemas.microsoft.com/office/powerpoint/2010/main" val="1676609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795164"/>
            <a:ext cx="8281035" cy="288678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60083" y="3975806"/>
            <a:ext cx="8281035" cy="947624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60083" y="13842721"/>
            <a:ext cx="2160270" cy="795161"/>
          </a:xfrm>
          <a:prstGeom prst="rect">
            <a:avLst/>
          </a:prstGeom>
        </p:spPr>
        <p:txBody>
          <a:bodyPr vert="horz" lIns="91440" tIns="45720" rIns="91440" bIns="45720" rtlCol="0" anchor="ctr"/>
          <a:lstStyle>
            <a:lvl1pPr algn="l">
              <a:defRPr sz="1260">
                <a:solidFill>
                  <a:schemeClr val="tx1">
                    <a:tint val="75000"/>
                  </a:schemeClr>
                </a:solidFill>
              </a:defRPr>
            </a:lvl1pPr>
          </a:lstStyle>
          <a:p>
            <a:fld id="{CDFD7180-0686-49B6-B206-540E7631E37E}" type="datetimeFigureOut">
              <a:rPr lang="en-US" smtClean="0"/>
              <a:t>29-Oct-25</a:t>
            </a:fld>
            <a:endParaRPr lang="en-US"/>
          </a:p>
        </p:txBody>
      </p:sp>
      <p:sp>
        <p:nvSpPr>
          <p:cNvPr id="5" name="Footer Placeholder 4"/>
          <p:cNvSpPr>
            <a:spLocks noGrp="1"/>
          </p:cNvSpPr>
          <p:nvPr>
            <p:ph type="ftr" sz="quarter" idx="3"/>
          </p:nvPr>
        </p:nvSpPr>
        <p:spPr>
          <a:xfrm>
            <a:off x="3180398" y="13842721"/>
            <a:ext cx="3240405" cy="795161"/>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780848" y="13842721"/>
            <a:ext cx="2160270" cy="795161"/>
          </a:xfrm>
          <a:prstGeom prst="rect">
            <a:avLst/>
          </a:prstGeom>
        </p:spPr>
        <p:txBody>
          <a:bodyPr vert="horz" lIns="91440" tIns="45720" rIns="91440" bIns="45720" rtlCol="0" anchor="ctr"/>
          <a:lstStyle>
            <a:lvl1pPr algn="r">
              <a:defRPr sz="1260">
                <a:solidFill>
                  <a:schemeClr val="tx1">
                    <a:tint val="75000"/>
                  </a:schemeClr>
                </a:solidFill>
              </a:defRPr>
            </a:lvl1pPr>
          </a:lstStyle>
          <a:p>
            <a:fld id="{AE3AA78E-284A-49C8-8105-056D39796588}" type="slidenum">
              <a:rPr lang="en-US" smtClean="0"/>
              <a:t>‹#›</a:t>
            </a:fld>
            <a:endParaRPr lang="en-US"/>
          </a:p>
        </p:txBody>
      </p:sp>
    </p:spTree>
    <p:extLst>
      <p:ext uri="{BB962C8B-B14F-4D97-AF65-F5344CB8AC3E}">
        <p14:creationId xmlns:p14="http://schemas.microsoft.com/office/powerpoint/2010/main" val="319518456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83359AE-9F67-B669-264F-AFAA4CA599EC}"/>
              </a:ext>
            </a:extLst>
          </p:cNvPr>
          <p:cNvSpPr txBox="1"/>
          <p:nvPr/>
        </p:nvSpPr>
        <p:spPr>
          <a:xfrm>
            <a:off x="4771062" y="5805606"/>
            <a:ext cx="4800600" cy="3323987"/>
          </a:xfrm>
          <a:prstGeom prst="rect">
            <a:avLst/>
          </a:prstGeom>
          <a:solidFill>
            <a:schemeClr val="tx2">
              <a:lumMod val="40000"/>
              <a:lumOff val="60000"/>
            </a:schemeClr>
          </a:solidFill>
        </p:spPr>
        <p:txBody>
          <a:bodyPr wrap="square">
            <a:spAutoFit/>
          </a:bodyPr>
          <a:lstStyle/>
          <a:p>
            <a:r>
              <a:rPr lang="en-US" sz="1400" b="1" dirty="0">
                <a:latin typeface="Times New Roman" panose="02020603050405020304" pitchFamily="18" charset="0"/>
                <a:cs typeface="Times New Roman" panose="02020603050405020304" pitchFamily="18" charset="0"/>
              </a:rPr>
              <a:t>Summary of findings </a:t>
            </a:r>
          </a:p>
          <a:p>
            <a:r>
              <a:rPr lang="en-US" sz="1400" dirty="0">
                <a:latin typeface="Times New Roman" panose="02020603050405020304" pitchFamily="18" charset="0"/>
                <a:cs typeface="Times New Roman" panose="02020603050405020304" pitchFamily="18" charset="0"/>
              </a:rPr>
              <a:t>In this research, the researcher has collected different information and knowledge related to how, in the 21st century, the aspect of training and development has changed with a scope to is broad. Within the section, data from McKinsey has been </a:t>
            </a:r>
            <a:r>
              <a:rPr lang="en-US" sz="1400" dirty="0" err="1">
                <a:latin typeface="Times New Roman" panose="02020603050405020304" pitchFamily="18" charset="0"/>
                <a:cs typeface="Times New Roman" panose="02020603050405020304" pitchFamily="18" charset="0"/>
              </a:rPr>
              <a:t>analysed</a:t>
            </a:r>
            <a:r>
              <a:rPr lang="en-US" sz="1400" dirty="0">
                <a:latin typeface="Times New Roman" panose="02020603050405020304" pitchFamily="18" charset="0"/>
                <a:cs typeface="Times New Roman" panose="02020603050405020304" pitchFamily="18" charset="0"/>
              </a:rPr>
              <a:t>, where information related to how 75% business cases are these days considering providing reskilling and upskilling principles so that they can benefit from the same. Apart from that, the research has also contrasted and compared details related to how there is a significant delay in the overall industry regarding the upskilling of employees. The same can be found in the 2021 report, where it states that the demand of the companies and their sales have decreased from about 56% and 41% due to being unable to retain their employee base or provide proper development programs. </a:t>
            </a:r>
          </a:p>
        </p:txBody>
      </p:sp>
      <p:sp>
        <p:nvSpPr>
          <p:cNvPr id="16" name="TextBox 15">
            <a:extLst>
              <a:ext uri="{FF2B5EF4-FFF2-40B4-BE49-F238E27FC236}">
                <a16:creationId xmlns:a16="http://schemas.microsoft.com/office/drawing/2014/main" id="{CAEF1EAF-07E6-654A-8E69-07CFE5ACB4EC}"/>
              </a:ext>
            </a:extLst>
          </p:cNvPr>
          <p:cNvSpPr txBox="1"/>
          <p:nvPr/>
        </p:nvSpPr>
        <p:spPr>
          <a:xfrm>
            <a:off x="0" y="5147905"/>
            <a:ext cx="4819650" cy="9140964"/>
          </a:xfrm>
          <a:prstGeom prst="rect">
            <a:avLst/>
          </a:prstGeom>
          <a:solidFill>
            <a:schemeClr val="accent2">
              <a:lumMod val="60000"/>
              <a:lumOff val="40000"/>
            </a:schemeClr>
          </a:solidFill>
        </p:spPr>
        <p:txBody>
          <a:bodyPr wrap="square">
            <a:spAutoFit/>
          </a:bodyPr>
          <a:lstStyle/>
          <a:p>
            <a:pPr marL="0" marR="0" algn="just">
              <a:buNone/>
            </a:pPr>
            <a:r>
              <a:rPr lang="en-US" sz="1400" b="1" kern="0" dirty="0">
                <a:effectLst/>
                <a:latin typeface="Times New Roman" panose="02020603050405020304" pitchFamily="18" charset="0"/>
                <a:cs typeface="Times New Roman" panose="02020603050405020304" pitchFamily="18" charset="0"/>
              </a:rPr>
              <a:t>Summary of Research Process </a:t>
            </a:r>
          </a:p>
          <a:p>
            <a:pPr marL="0" marR="0" algn="just">
              <a:buNone/>
            </a:pPr>
            <a:r>
              <a:rPr lang="en-US" sz="1400" b="1" kern="0" dirty="0">
                <a:effectLst/>
                <a:latin typeface="Times New Roman" panose="02020603050405020304" pitchFamily="18" charset="0"/>
                <a:cs typeface="Times New Roman" panose="02020603050405020304" pitchFamily="18" charset="0"/>
              </a:rPr>
              <a:t>Research Philosophy </a:t>
            </a:r>
          </a:p>
          <a:p>
            <a:pPr marL="0" marR="0" algn="just">
              <a:buNone/>
            </a:pPr>
            <a:r>
              <a:rPr lang="en-US" sz="1400" kern="0" dirty="0">
                <a:effectLst/>
                <a:latin typeface="Times New Roman" panose="02020603050405020304" pitchFamily="18" charset="0"/>
                <a:cs typeface="Times New Roman" panose="02020603050405020304" pitchFamily="18" charset="0"/>
              </a:rPr>
              <a:t>Research philosophy provides a set of assumptions and beliefs as guidance for the researcher to gain a worldview while approaching to create the knowledge. In this research context, the researcher has selected research pragmatism, which provides the amalgamation of both data types in the study (</a:t>
            </a:r>
            <a:r>
              <a:rPr lang="en-US" sz="1400" kern="0" dirty="0" err="1">
                <a:effectLst/>
                <a:latin typeface="Times New Roman" panose="02020603050405020304" pitchFamily="18" charset="0"/>
                <a:cs typeface="Times New Roman" panose="02020603050405020304" pitchFamily="18" charset="0"/>
              </a:rPr>
              <a:t>timespro</a:t>
            </a:r>
            <a:r>
              <a:rPr lang="en-US" sz="1400" kern="0" dirty="0">
                <a:effectLst/>
                <a:latin typeface="Times New Roman" panose="02020603050405020304" pitchFamily="18" charset="0"/>
                <a:cs typeface="Times New Roman" panose="02020603050405020304" pitchFamily="18" charset="0"/>
              </a:rPr>
              <a:t>, 2025). </a:t>
            </a:r>
          </a:p>
          <a:p>
            <a:pPr marL="0" marR="0" algn="just">
              <a:buNone/>
            </a:pPr>
            <a:r>
              <a:rPr lang="en-US" sz="1400" b="1" kern="0" dirty="0">
                <a:effectLst/>
                <a:latin typeface="Times New Roman" panose="02020603050405020304" pitchFamily="18" charset="0"/>
                <a:cs typeface="Times New Roman" panose="02020603050405020304" pitchFamily="18" charset="0"/>
              </a:rPr>
              <a:t>Research Approach </a:t>
            </a:r>
          </a:p>
          <a:p>
            <a:pPr marL="0" marR="0" algn="just">
              <a:buNone/>
            </a:pPr>
            <a:r>
              <a:rPr lang="en-US" sz="1400" kern="0" dirty="0">
                <a:effectLst/>
                <a:latin typeface="Times New Roman" panose="02020603050405020304" pitchFamily="18" charset="0"/>
                <a:cs typeface="Times New Roman" panose="02020603050405020304" pitchFamily="18" charset="0"/>
              </a:rPr>
              <a:t>The concept is widely used by researchers as the overall plan and procedure for the development of the study (Ocaña-Fernández and Fuster-Guillén, 2021). In this research, the investigator has evaluated the research approach of abductive reasoning, and due to its execution, the investigator was able to collect insights into complex data to draw conclusions.</a:t>
            </a:r>
          </a:p>
          <a:p>
            <a:pPr marL="0" marR="0" algn="just">
              <a:buNone/>
            </a:pPr>
            <a:r>
              <a:rPr lang="en-US" sz="1400" b="1" kern="0" dirty="0">
                <a:effectLst/>
                <a:latin typeface="Times New Roman" panose="02020603050405020304" pitchFamily="18" charset="0"/>
                <a:cs typeface="Times New Roman" panose="02020603050405020304" pitchFamily="18" charset="0"/>
              </a:rPr>
              <a:t>Research Strategy</a:t>
            </a:r>
          </a:p>
          <a:p>
            <a:pPr marL="0" marR="0" algn="just">
              <a:buNone/>
            </a:pPr>
            <a:r>
              <a:rPr lang="en-US" sz="1400" kern="0" dirty="0">
                <a:effectLst/>
                <a:latin typeface="Times New Roman" panose="02020603050405020304" pitchFamily="18" charset="0"/>
                <a:cs typeface="Times New Roman" panose="02020603050405020304" pitchFamily="18" charset="0"/>
              </a:rPr>
              <a:t>Execution of a systematic plan to answer the research question with guidance for data collection and analysis is known as be research strategy. Within this research, the investigator has </a:t>
            </a:r>
            <a:r>
              <a:rPr lang="en-US" sz="1400" kern="0" dirty="0" err="1">
                <a:effectLst/>
                <a:latin typeface="Times New Roman" panose="02020603050405020304" pitchFamily="18" charset="0"/>
                <a:cs typeface="Times New Roman" panose="02020603050405020304" pitchFamily="18" charset="0"/>
              </a:rPr>
              <a:t>utilised</a:t>
            </a:r>
            <a:r>
              <a:rPr lang="en-US" sz="1400" kern="0" dirty="0">
                <a:effectLst/>
                <a:latin typeface="Times New Roman" panose="02020603050405020304" pitchFamily="18" charset="0"/>
                <a:cs typeface="Times New Roman" panose="02020603050405020304" pitchFamily="18" charset="0"/>
              </a:rPr>
              <a:t> a case study strategy, which has allowed this research to add real-world data as examples in the context of the study. </a:t>
            </a:r>
          </a:p>
          <a:p>
            <a:pPr marL="0" marR="0" algn="just">
              <a:buNone/>
            </a:pPr>
            <a:r>
              <a:rPr lang="en-US" sz="1400" b="1" kern="0" dirty="0">
                <a:effectLst/>
                <a:latin typeface="Times New Roman" panose="02020603050405020304" pitchFamily="18" charset="0"/>
                <a:cs typeface="Times New Roman" panose="02020603050405020304" pitchFamily="18" charset="0"/>
              </a:rPr>
              <a:t>Research Methods</a:t>
            </a:r>
          </a:p>
          <a:p>
            <a:pPr marL="0" marR="0" algn="just">
              <a:buNone/>
            </a:pPr>
            <a:r>
              <a:rPr lang="en-US" sz="1400" kern="0" dirty="0">
                <a:effectLst/>
                <a:latin typeface="Times New Roman" panose="02020603050405020304" pitchFamily="18" charset="0"/>
                <a:cs typeface="Times New Roman" panose="02020603050405020304" pitchFamily="18" charset="0"/>
              </a:rPr>
              <a:t>Research methods are undoubtedly the major aspects of a research which provide the study a structured backbone (Coe et al., 2025). In this research, the inquisitor has selected mixed methods, and thus, this has provided the study with the ability to execute both qualitative and quantitative data.</a:t>
            </a:r>
          </a:p>
          <a:p>
            <a:pPr marL="0" marR="0" algn="just">
              <a:buNone/>
            </a:pPr>
            <a:r>
              <a:rPr lang="en-US" sz="1400" b="1" kern="0" dirty="0">
                <a:effectLst/>
                <a:latin typeface="Times New Roman" panose="02020603050405020304" pitchFamily="18" charset="0"/>
                <a:cs typeface="Times New Roman" panose="02020603050405020304" pitchFamily="18" charset="0"/>
              </a:rPr>
              <a:t>Time Horizon </a:t>
            </a:r>
          </a:p>
          <a:p>
            <a:pPr marL="0" marR="0" algn="just">
              <a:buNone/>
            </a:pPr>
            <a:r>
              <a:rPr lang="en-US" sz="1400" kern="0" dirty="0">
                <a:effectLst/>
                <a:latin typeface="Times New Roman" panose="02020603050405020304" pitchFamily="18" charset="0"/>
                <a:cs typeface="Times New Roman" panose="02020603050405020304" pitchFamily="18" charset="0"/>
              </a:rPr>
              <a:t>Time horizon allows researchers to be in-depth within a single point in time to collect snapshots of the information. Thus, within this research, the investigator has selected a cross-sectional time horizon for the amalgamation of a single time snapshot. </a:t>
            </a:r>
          </a:p>
          <a:p>
            <a:pPr marL="0" marR="0" algn="just">
              <a:buNone/>
            </a:pPr>
            <a:r>
              <a:rPr lang="en-US" sz="1400" b="1" kern="0" dirty="0">
                <a:effectLst/>
                <a:latin typeface="Times New Roman" panose="02020603050405020304" pitchFamily="18" charset="0"/>
                <a:cs typeface="Times New Roman" panose="02020603050405020304" pitchFamily="18" charset="0"/>
              </a:rPr>
              <a:t>Ethical Consideration</a:t>
            </a:r>
          </a:p>
          <a:p>
            <a:pPr marL="0" marR="0" algn="just">
              <a:buNone/>
            </a:pPr>
            <a:r>
              <a:rPr lang="en-US" sz="1400" kern="0" dirty="0">
                <a:effectLst/>
                <a:latin typeface="Times New Roman" panose="02020603050405020304" pitchFamily="18" charset="0"/>
                <a:cs typeface="Times New Roman" panose="02020603050405020304" pitchFamily="18" charset="0"/>
              </a:rPr>
              <a:t>Ethical considerations are essential when it comes to maintaining the integrity and reliability of the research with authentic and credible information. Hence, within this research, the information has been evaluated with ethical consideration, such as plagiarism-free, authentic and updated knowledge, alongside adherence to privacy maintenance with the Data Protection Act 2018. Additionally, the research has also maintained copyright maintenance with updated information.</a:t>
            </a:r>
          </a:p>
        </p:txBody>
      </p:sp>
      <p:sp>
        <p:nvSpPr>
          <p:cNvPr id="18" name="TextBox 17">
            <a:extLst>
              <a:ext uri="{FF2B5EF4-FFF2-40B4-BE49-F238E27FC236}">
                <a16:creationId xmlns:a16="http://schemas.microsoft.com/office/drawing/2014/main" id="{767F4383-5EBA-786C-1EFC-B2600BE0C0FA}"/>
              </a:ext>
            </a:extLst>
          </p:cNvPr>
          <p:cNvSpPr txBox="1"/>
          <p:nvPr/>
        </p:nvSpPr>
        <p:spPr>
          <a:xfrm>
            <a:off x="0" y="1178833"/>
            <a:ext cx="4837470" cy="954107"/>
          </a:xfrm>
          <a:prstGeom prst="rect">
            <a:avLst/>
          </a:prstGeom>
          <a:solidFill>
            <a:schemeClr val="accent6">
              <a:lumMod val="60000"/>
              <a:lumOff val="40000"/>
            </a:schemeClr>
          </a:solidFill>
        </p:spPr>
        <p:txBody>
          <a:bodyPr wrap="square">
            <a:spAutoFit/>
          </a:bodyPr>
          <a:lstStyle/>
          <a:p>
            <a:pPr marL="0" marR="0" algn="just">
              <a:buNone/>
            </a:pPr>
            <a:r>
              <a:rPr lang="en-US" sz="1400" b="1" kern="0" dirty="0">
                <a:effectLst/>
                <a:latin typeface="Times New Roman" panose="02020603050405020304" pitchFamily="18" charset="0"/>
                <a:cs typeface="Times New Roman" panose="02020603050405020304" pitchFamily="18" charset="0"/>
              </a:rPr>
              <a:t>Introduction </a:t>
            </a:r>
          </a:p>
          <a:p>
            <a:pPr marL="0" marR="0" algn="just">
              <a:buNone/>
            </a:pPr>
            <a:r>
              <a:rPr lang="en-US" sz="1400" kern="0" dirty="0">
                <a:effectLst/>
                <a:latin typeface="Times New Roman" panose="02020603050405020304" pitchFamily="18" charset="0"/>
                <a:cs typeface="Times New Roman" panose="02020603050405020304" pitchFamily="18" charset="0"/>
              </a:rPr>
              <a:t>In this poster, the researcher will be discussing the research process summary and the findings summary with the information that has been attained in Element One. </a:t>
            </a:r>
          </a:p>
        </p:txBody>
      </p:sp>
      <p:sp>
        <p:nvSpPr>
          <p:cNvPr id="20" name="TextBox 19">
            <a:extLst>
              <a:ext uri="{FF2B5EF4-FFF2-40B4-BE49-F238E27FC236}">
                <a16:creationId xmlns:a16="http://schemas.microsoft.com/office/drawing/2014/main" id="{251DDBC4-8D51-1B8F-45F2-D6CF94E4AB26}"/>
              </a:ext>
            </a:extLst>
          </p:cNvPr>
          <p:cNvSpPr txBox="1"/>
          <p:nvPr/>
        </p:nvSpPr>
        <p:spPr>
          <a:xfrm>
            <a:off x="16590" y="-410802"/>
            <a:ext cx="9584610" cy="2721642"/>
          </a:xfrm>
          <a:prstGeom prst="rect">
            <a:avLst/>
          </a:prstGeom>
          <a:solidFill>
            <a:schemeClr val="accent1">
              <a:lumMod val="20000"/>
              <a:lumOff val="80000"/>
            </a:schemeClr>
          </a:solidFill>
        </p:spPr>
        <p:txBody>
          <a:bodyPr wrap="square" anchor="ctr" anchorCtr="1">
            <a:spAutoFit/>
          </a:bodyPr>
          <a:lstStyle/>
          <a:p>
            <a:pPr algn="ctr">
              <a:lnSpc>
                <a:spcPct val="200000"/>
              </a:lnSpc>
            </a:pPr>
            <a:r>
              <a:rPr lang="en-US" sz="3000" b="1" u="sng" dirty="0">
                <a:latin typeface="Times New Roman" panose="02020603050405020304" pitchFamily="18" charset="0"/>
                <a:cs typeface="Times New Roman" panose="02020603050405020304" pitchFamily="18" charset="0"/>
              </a:rPr>
              <a:t>Improper Training and Development in Organisations which affect Productivity at Work in the UK: A case of Expedia</a:t>
            </a:r>
          </a:p>
        </p:txBody>
      </p:sp>
      <p:pic>
        <p:nvPicPr>
          <p:cNvPr id="1026" name="Picture 2" descr="Employee Training Stock Illustrations ...">
            <a:extLst>
              <a:ext uri="{FF2B5EF4-FFF2-40B4-BE49-F238E27FC236}">
                <a16:creationId xmlns:a16="http://schemas.microsoft.com/office/drawing/2014/main" id="{04492DA3-8824-D96A-4C75-7BFEB1ABB4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90" y="2310839"/>
            <a:ext cx="4784010" cy="283706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28" name="Picture 4" descr="Staff Training Stock Illustrations ...">
            <a:extLst>
              <a:ext uri="{FF2B5EF4-FFF2-40B4-BE49-F238E27FC236}">
                <a16:creationId xmlns:a16="http://schemas.microsoft.com/office/drawing/2014/main" id="{91909559-5462-83E3-1427-2BDAD32F05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91100" y="2310838"/>
            <a:ext cx="4360525" cy="290173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pic>
        <p:nvPicPr>
          <p:cNvPr id="1030" name="Picture 6" descr="Vector Illustration Office Staff ...">
            <a:extLst>
              <a:ext uri="{FF2B5EF4-FFF2-40B4-BE49-F238E27FC236}">
                <a16:creationId xmlns:a16="http://schemas.microsoft.com/office/drawing/2014/main" id="{B707E512-2D84-B593-0705-1D997356CCA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23466" y="9300372"/>
            <a:ext cx="4695791" cy="42498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5682A44-1712-7114-DBC6-1212416102AC}"/>
              </a:ext>
            </a:extLst>
          </p:cNvPr>
          <p:cNvSpPr txBox="1"/>
          <p:nvPr/>
        </p:nvSpPr>
        <p:spPr>
          <a:xfrm>
            <a:off x="-12949" y="14244163"/>
            <a:ext cx="9614149" cy="738664"/>
          </a:xfrm>
          <a:prstGeom prst="rect">
            <a:avLst/>
          </a:prstGeom>
          <a:solidFill>
            <a:schemeClr val="bg2">
              <a:lumMod val="90000"/>
            </a:schemeClr>
          </a:solidFill>
        </p:spPr>
        <p:txBody>
          <a:bodyPr wrap="square">
            <a:spAutoFit/>
          </a:bodyPr>
          <a:lstStyle/>
          <a:p>
            <a:pPr marL="0" marR="0" algn="just">
              <a:buNone/>
            </a:pPr>
            <a:r>
              <a:rPr lang="en-US" sz="1400" b="1" kern="0" dirty="0">
                <a:effectLst/>
                <a:latin typeface="Times New Roman" panose="02020603050405020304" pitchFamily="18" charset="0"/>
              </a:rPr>
              <a:t>Conclusion </a:t>
            </a:r>
          </a:p>
          <a:p>
            <a:pPr marL="0" marR="0" algn="just">
              <a:buNone/>
            </a:pPr>
            <a:r>
              <a:rPr lang="en-US" sz="1400" dirty="0">
                <a:effectLst/>
                <a:latin typeface="Times New Roman" panose="02020603050405020304" pitchFamily="18" charset="0"/>
                <a:ea typeface="Times New Roman" panose="02020603050405020304" pitchFamily="18" charset="0"/>
              </a:rPr>
              <a:t>The poster has shed light on the overall research approach taken as the methodology alongside the summary of the findings that have been initiated in the elements done prior.</a:t>
            </a:r>
          </a:p>
        </p:txBody>
      </p:sp>
    </p:spTree>
    <p:extLst>
      <p:ext uri="{BB962C8B-B14F-4D97-AF65-F5344CB8AC3E}">
        <p14:creationId xmlns:p14="http://schemas.microsoft.com/office/powerpoint/2010/main" val="7830393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586</Words>
  <Application>Microsoft Office PowerPoint</Application>
  <PresentationFormat>Custom</PresentationFormat>
  <Paragraphs>21</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Corina Leonte</dc:creator>
  <cp:lastModifiedBy/>
  <cp:revision>1</cp:revision>
  <dcterms:created xsi:type="dcterms:W3CDTF">2025-10-27T11:54:18Z</dcterms:created>
  <dcterms:modified xsi:type="dcterms:W3CDTF">2025-10-29T12:53:54Z</dcterms:modified>
</cp:coreProperties>
</file>