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553" r:id="rId2"/>
    <p:sldId id="434" r:id="rId3"/>
    <p:sldId id="485" r:id="rId4"/>
    <p:sldId id="500" r:id="rId5"/>
    <p:sldId id="545" r:id="rId6"/>
    <p:sldId id="544" r:id="rId7"/>
    <p:sldId id="548" r:id="rId8"/>
    <p:sldId id="549" r:id="rId9"/>
    <p:sldId id="555" r:id="rId10"/>
    <p:sldId id="547" r:id="rId11"/>
    <p:sldId id="558" r:id="rId12"/>
    <p:sldId id="568" r:id="rId13"/>
    <p:sldId id="551" r:id="rId14"/>
    <p:sldId id="496" r:id="rId15"/>
    <p:sldId id="489" r:id="rId16"/>
    <p:sldId id="502" r:id="rId17"/>
    <p:sldId id="561" r:id="rId18"/>
    <p:sldId id="265" r:id="rId19"/>
    <p:sldId id="266" r:id="rId20"/>
    <p:sldId id="536" r:id="rId21"/>
    <p:sldId id="538" r:id="rId22"/>
    <p:sldId id="569" r:id="rId23"/>
    <p:sldId id="552" r:id="rId24"/>
    <p:sldId id="435" r:id="rId25"/>
    <p:sldId id="559" r:id="rId26"/>
    <p:sldId id="564" r:id="rId27"/>
    <p:sldId id="563" r:id="rId28"/>
    <p:sldId id="543" r:id="rId29"/>
    <p:sldId id="570" r:id="rId30"/>
    <p:sldId id="571" r:id="rId31"/>
    <p:sldId id="572" r:id="rId32"/>
    <p:sldId id="573" r:id="rId33"/>
    <p:sldId id="574" r:id="rId34"/>
    <p:sldId id="575" r:id="rId35"/>
    <p:sldId id="576" r:id="rId36"/>
    <p:sldId id="567" r:id="rId37"/>
    <p:sldId id="414" r:id="rId38"/>
    <p:sldId id="560" r:id="rId39"/>
    <p:sldId id="50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93E8D0-3ACD-401D-811A-2FAA2B6A1DC3}" v="13" dt="2026-09-11T14:38:27.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94664" autoAdjust="0"/>
  </p:normalViewPr>
  <p:slideViewPr>
    <p:cSldViewPr>
      <p:cViewPr varScale="1">
        <p:scale>
          <a:sx n="105" d="100"/>
          <a:sy n="105" d="100"/>
        </p:scale>
        <p:origin x="1752" y="-54"/>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ung Lai Johnny Wan" userId="845dcd57-0ca4-421d-bce9-c9d046037f35" providerId="ADAL" clId="{476FECD9-7C13-4C1B-9749-0127A61482A8}"/>
    <pc:docChg chg="undo custSel addSld delSld modSld">
      <pc:chgData name="Chung Lai Johnny Wan" userId="845dcd57-0ca4-421d-bce9-c9d046037f35" providerId="ADAL" clId="{476FECD9-7C13-4C1B-9749-0127A61482A8}" dt="2026-09-11T14:39:50.294" v="784" actId="20577"/>
      <pc:docMkLst>
        <pc:docMk/>
      </pc:docMkLst>
      <pc:sldChg chg="modSp">
        <pc:chgData name="Chung Lai Johnny Wan" userId="845dcd57-0ca4-421d-bce9-c9d046037f35" providerId="ADAL" clId="{476FECD9-7C13-4C1B-9749-0127A61482A8}" dt="2026-09-07T14:29:39.930" v="132" actId="20577"/>
        <pc:sldMkLst>
          <pc:docMk/>
          <pc:sldMk cId="826095882" sldId="485"/>
        </pc:sldMkLst>
        <pc:spChg chg="mod">
          <ac:chgData name="Chung Lai Johnny Wan" userId="845dcd57-0ca4-421d-bce9-c9d046037f35" providerId="ADAL" clId="{476FECD9-7C13-4C1B-9749-0127A61482A8}" dt="2026-09-07T14:29:39.930" v="132" actId="20577"/>
          <ac:spMkLst>
            <pc:docMk/>
            <pc:sldMk cId="826095882" sldId="485"/>
            <ac:spMk id="3" creationId="{00000000-0000-0000-0000-000000000000}"/>
          </ac:spMkLst>
        </pc:spChg>
      </pc:sldChg>
      <pc:sldChg chg="modSp">
        <pc:chgData name="Chung Lai Johnny Wan" userId="845dcd57-0ca4-421d-bce9-c9d046037f35" providerId="ADAL" clId="{476FECD9-7C13-4C1B-9749-0127A61482A8}" dt="2026-09-11T14:31:45.591" v="646" actId="20577"/>
        <pc:sldMkLst>
          <pc:docMk/>
          <pc:sldMk cId="510266655" sldId="496"/>
        </pc:sldMkLst>
        <pc:spChg chg="mod">
          <ac:chgData name="Chung Lai Johnny Wan" userId="845dcd57-0ca4-421d-bce9-c9d046037f35" providerId="ADAL" clId="{476FECD9-7C13-4C1B-9749-0127A61482A8}" dt="2026-09-11T14:31:45.591" v="646" actId="20577"/>
          <ac:spMkLst>
            <pc:docMk/>
            <pc:sldMk cId="510266655" sldId="496"/>
            <ac:spMk id="5" creationId="{C90AAE59-46A9-7ADD-8154-E54D842F6376}"/>
          </ac:spMkLst>
        </pc:spChg>
      </pc:sldChg>
      <pc:sldChg chg="modSp">
        <pc:chgData name="Chung Lai Johnny Wan" userId="845dcd57-0ca4-421d-bce9-c9d046037f35" providerId="ADAL" clId="{476FECD9-7C13-4C1B-9749-0127A61482A8}" dt="2026-09-07T14:25:53.446" v="125" actId="20577"/>
        <pc:sldMkLst>
          <pc:docMk/>
          <pc:sldMk cId="3259404093" sldId="500"/>
        </pc:sldMkLst>
        <pc:spChg chg="mod">
          <ac:chgData name="Chung Lai Johnny Wan" userId="845dcd57-0ca4-421d-bce9-c9d046037f35" providerId="ADAL" clId="{476FECD9-7C13-4C1B-9749-0127A61482A8}" dt="2026-09-07T14:25:53.446" v="125" actId="20577"/>
          <ac:spMkLst>
            <pc:docMk/>
            <pc:sldMk cId="3259404093" sldId="500"/>
            <ac:spMk id="3" creationId="{00000000-0000-0000-0000-000000000000}"/>
          </ac:spMkLst>
        </pc:spChg>
      </pc:sldChg>
      <pc:sldChg chg="addSp delSp modSp mod">
        <pc:chgData name="Chung Lai Johnny Wan" userId="845dcd57-0ca4-421d-bce9-c9d046037f35" providerId="ADAL" clId="{476FECD9-7C13-4C1B-9749-0127A61482A8}" dt="2026-09-10T15:21:05.115" v="639" actId="1076"/>
        <pc:sldMkLst>
          <pc:docMk/>
          <pc:sldMk cId="787300860" sldId="553"/>
        </pc:sldMkLst>
        <pc:spChg chg="del">
          <ac:chgData name="Chung Lai Johnny Wan" userId="845dcd57-0ca4-421d-bce9-c9d046037f35" providerId="ADAL" clId="{476FECD9-7C13-4C1B-9749-0127A61482A8}" dt="2026-09-10T15:20:58.711" v="637" actId="478"/>
          <ac:spMkLst>
            <pc:docMk/>
            <pc:sldMk cId="787300860" sldId="553"/>
            <ac:spMk id="4" creationId="{F0748924-FE33-167E-4A0F-73805787C7C0}"/>
          </ac:spMkLst>
        </pc:spChg>
        <pc:spChg chg="add mod">
          <ac:chgData name="Chung Lai Johnny Wan" userId="845dcd57-0ca4-421d-bce9-c9d046037f35" providerId="ADAL" clId="{476FECD9-7C13-4C1B-9749-0127A61482A8}" dt="2026-09-10T15:21:05.115" v="639" actId="1076"/>
          <ac:spMkLst>
            <pc:docMk/>
            <pc:sldMk cId="787300860" sldId="553"/>
            <ac:spMk id="5" creationId="{438FC869-BAB7-DECF-1806-7898837C127F}"/>
          </ac:spMkLst>
        </pc:spChg>
      </pc:sldChg>
      <pc:sldChg chg="addSp delSp modSp mod delAnim modAnim">
        <pc:chgData name="Chung Lai Johnny Wan" userId="845dcd57-0ca4-421d-bce9-c9d046037f35" providerId="ADAL" clId="{476FECD9-7C13-4C1B-9749-0127A61482A8}" dt="2026-09-11T14:36:28.655" v="651" actId="1076"/>
        <pc:sldMkLst>
          <pc:docMk/>
          <pc:sldMk cId="339100151" sldId="561"/>
        </pc:sldMkLst>
        <pc:spChg chg="del">
          <ac:chgData name="Chung Lai Johnny Wan" userId="845dcd57-0ca4-421d-bce9-c9d046037f35" providerId="ADAL" clId="{476FECD9-7C13-4C1B-9749-0127A61482A8}" dt="2026-09-11T14:35:35.345" v="648" actId="478"/>
          <ac:spMkLst>
            <pc:docMk/>
            <pc:sldMk cId="339100151" sldId="561"/>
            <ac:spMk id="7" creationId="{755F2FC3-0740-B8EE-B316-A4C4122AEC96}"/>
          </ac:spMkLst>
        </pc:spChg>
        <pc:picChg chg="del">
          <ac:chgData name="Chung Lai Johnny Wan" userId="845dcd57-0ca4-421d-bce9-c9d046037f35" providerId="ADAL" clId="{476FECD9-7C13-4C1B-9749-0127A61482A8}" dt="2026-09-11T14:35:30.838" v="647" actId="478"/>
          <ac:picMkLst>
            <pc:docMk/>
            <pc:sldMk cId="339100151" sldId="561"/>
            <ac:picMk id="6" creationId="{2B3B8ABD-7D69-0EEE-1896-33EB021FC667}"/>
          </ac:picMkLst>
        </pc:picChg>
        <pc:picChg chg="add mod">
          <ac:chgData name="Chung Lai Johnny Wan" userId="845dcd57-0ca4-421d-bce9-c9d046037f35" providerId="ADAL" clId="{476FECD9-7C13-4C1B-9749-0127A61482A8}" dt="2026-09-11T14:36:28.655" v="651" actId="1076"/>
          <ac:picMkLst>
            <pc:docMk/>
            <pc:sldMk cId="339100151" sldId="561"/>
            <ac:picMk id="8" creationId="{A2AAF328-B074-DC91-8547-0F421CF5ACC3}"/>
          </ac:picMkLst>
        </pc:picChg>
      </pc:sldChg>
      <pc:sldChg chg="modSp">
        <pc:chgData name="Chung Lai Johnny Wan" userId="845dcd57-0ca4-421d-bce9-c9d046037f35" providerId="ADAL" clId="{476FECD9-7C13-4C1B-9749-0127A61482A8}" dt="2026-09-11T14:38:03.671" v="655" actId="20577"/>
        <pc:sldMkLst>
          <pc:docMk/>
          <pc:sldMk cId="4035576747" sldId="563"/>
        </pc:sldMkLst>
        <pc:spChg chg="mod">
          <ac:chgData name="Chung Lai Johnny Wan" userId="845dcd57-0ca4-421d-bce9-c9d046037f35" providerId="ADAL" clId="{476FECD9-7C13-4C1B-9749-0127A61482A8}" dt="2026-09-11T14:38:03.671" v="655" actId="20577"/>
          <ac:spMkLst>
            <pc:docMk/>
            <pc:sldMk cId="4035576747" sldId="563"/>
            <ac:spMk id="8" creationId="{6798734D-76F7-49ED-A91E-78E3C1D61A0D}"/>
          </ac:spMkLst>
        </pc:spChg>
      </pc:sldChg>
      <pc:sldChg chg="addSp modSp new mod">
        <pc:chgData name="Chung Lai Johnny Wan" userId="845dcd57-0ca4-421d-bce9-c9d046037f35" providerId="ADAL" clId="{476FECD9-7C13-4C1B-9749-0127A61482A8}" dt="2026-09-07T15:09:32.972" v="233" actId="20577"/>
        <pc:sldMkLst>
          <pc:docMk/>
          <pc:sldMk cId="478972733" sldId="570"/>
        </pc:sldMkLst>
        <pc:spChg chg="mod">
          <ac:chgData name="Chung Lai Johnny Wan" userId="845dcd57-0ca4-421d-bce9-c9d046037f35" providerId="ADAL" clId="{476FECD9-7C13-4C1B-9749-0127A61482A8}" dt="2026-09-07T15:06:40.764" v="173" actId="27636"/>
          <ac:spMkLst>
            <pc:docMk/>
            <pc:sldMk cId="478972733" sldId="570"/>
            <ac:spMk id="2" creationId="{86BB24C6-A00C-6575-0329-1BDB0723AE41}"/>
          </ac:spMkLst>
        </pc:spChg>
        <pc:spChg chg="mod">
          <ac:chgData name="Chung Lai Johnny Wan" userId="845dcd57-0ca4-421d-bce9-c9d046037f35" providerId="ADAL" clId="{476FECD9-7C13-4C1B-9749-0127A61482A8}" dt="2026-09-07T15:09:32.972" v="233" actId="20577"/>
          <ac:spMkLst>
            <pc:docMk/>
            <pc:sldMk cId="478972733" sldId="570"/>
            <ac:spMk id="3" creationId="{CA01A880-FC0A-3977-44A8-E650BA1DC47F}"/>
          </ac:spMkLst>
        </pc:spChg>
      </pc:sldChg>
      <pc:sldChg chg="modSp add mod">
        <pc:chgData name="Chung Lai Johnny Wan" userId="845dcd57-0ca4-421d-bce9-c9d046037f35" providerId="ADAL" clId="{476FECD9-7C13-4C1B-9749-0127A61482A8}" dt="2026-09-07T15:14:50.863" v="350" actId="108"/>
        <pc:sldMkLst>
          <pc:docMk/>
          <pc:sldMk cId="1264867500" sldId="571"/>
        </pc:sldMkLst>
        <pc:spChg chg="mod">
          <ac:chgData name="Chung Lai Johnny Wan" userId="845dcd57-0ca4-421d-bce9-c9d046037f35" providerId="ADAL" clId="{476FECD9-7C13-4C1B-9749-0127A61482A8}" dt="2026-09-07T15:14:50.863" v="350" actId="108"/>
          <ac:spMkLst>
            <pc:docMk/>
            <pc:sldMk cId="1264867500" sldId="571"/>
            <ac:spMk id="2" creationId="{4A273218-3E45-B1D4-DEA5-E84CC2F68F19}"/>
          </ac:spMkLst>
        </pc:spChg>
        <pc:spChg chg="mod">
          <ac:chgData name="Chung Lai Johnny Wan" userId="845dcd57-0ca4-421d-bce9-c9d046037f35" providerId="ADAL" clId="{476FECD9-7C13-4C1B-9749-0127A61482A8}" dt="2026-09-07T15:11:35.697" v="301" actId="207"/>
          <ac:spMkLst>
            <pc:docMk/>
            <pc:sldMk cId="1264867500" sldId="571"/>
            <ac:spMk id="3" creationId="{613DE9FA-6792-95C6-D275-BFC9CABD1D59}"/>
          </ac:spMkLst>
        </pc:spChg>
      </pc:sldChg>
      <pc:sldChg chg="addSp delSp modSp new mod">
        <pc:chgData name="Chung Lai Johnny Wan" userId="845dcd57-0ca4-421d-bce9-c9d046037f35" providerId="ADAL" clId="{476FECD9-7C13-4C1B-9749-0127A61482A8}" dt="2026-09-11T14:38:42.017" v="682" actId="122"/>
        <pc:sldMkLst>
          <pc:docMk/>
          <pc:sldMk cId="1507677114" sldId="572"/>
        </pc:sldMkLst>
        <pc:spChg chg="add mod">
          <ac:chgData name="Chung Lai Johnny Wan" userId="845dcd57-0ca4-421d-bce9-c9d046037f35" providerId="ADAL" clId="{476FECD9-7C13-4C1B-9749-0127A61482A8}" dt="2026-09-11T14:38:42.017" v="682" actId="122"/>
          <ac:spMkLst>
            <pc:docMk/>
            <pc:sldMk cId="1507677114" sldId="572"/>
            <ac:spMk id="2" creationId="{BC1AC105-92BC-01A1-DCF3-E257F15E9EBB}"/>
          </ac:spMkLst>
        </pc:spChg>
        <pc:picChg chg="add mod">
          <ac:chgData name="Chung Lai Johnny Wan" userId="845dcd57-0ca4-421d-bce9-c9d046037f35" providerId="ADAL" clId="{476FECD9-7C13-4C1B-9749-0127A61482A8}" dt="2026-09-07T15:13:26.053" v="312" actId="1076"/>
          <ac:picMkLst>
            <pc:docMk/>
            <pc:sldMk cId="1507677114" sldId="572"/>
            <ac:picMk id="6" creationId="{0B4909B3-5605-EC88-F54F-1BC474025F8A}"/>
          </ac:picMkLst>
        </pc:picChg>
      </pc:sldChg>
      <pc:sldChg chg="modSp new mod">
        <pc:chgData name="Chung Lai Johnny Wan" userId="845dcd57-0ca4-421d-bce9-c9d046037f35" providerId="ADAL" clId="{476FECD9-7C13-4C1B-9749-0127A61482A8}" dt="2026-09-11T14:38:58.438" v="716" actId="20577"/>
        <pc:sldMkLst>
          <pc:docMk/>
          <pc:sldMk cId="2532445814" sldId="573"/>
        </pc:sldMkLst>
        <pc:spChg chg="mod">
          <ac:chgData name="Chung Lai Johnny Wan" userId="845dcd57-0ca4-421d-bce9-c9d046037f35" providerId="ADAL" clId="{476FECD9-7C13-4C1B-9749-0127A61482A8}" dt="2026-09-07T15:16:01.453" v="424" actId="20577"/>
          <ac:spMkLst>
            <pc:docMk/>
            <pc:sldMk cId="2532445814" sldId="573"/>
            <ac:spMk id="2" creationId="{4CA06F2F-D2DF-D390-17B8-4FD77351ED2C}"/>
          </ac:spMkLst>
        </pc:spChg>
        <pc:spChg chg="mod">
          <ac:chgData name="Chung Lai Johnny Wan" userId="845dcd57-0ca4-421d-bce9-c9d046037f35" providerId="ADAL" clId="{476FECD9-7C13-4C1B-9749-0127A61482A8}" dt="2026-09-11T14:38:58.438" v="716" actId="20577"/>
          <ac:spMkLst>
            <pc:docMk/>
            <pc:sldMk cId="2532445814" sldId="573"/>
            <ac:spMk id="3" creationId="{35FDF2C6-5B6F-1C79-6D8D-650DDF0E4DB3}"/>
          </ac:spMkLst>
        </pc:spChg>
      </pc:sldChg>
      <pc:sldChg chg="modSp add mod">
        <pc:chgData name="Chung Lai Johnny Wan" userId="845dcd57-0ca4-421d-bce9-c9d046037f35" providerId="ADAL" clId="{476FECD9-7C13-4C1B-9749-0127A61482A8}" dt="2026-09-11T14:39:15.422" v="748" actId="20577"/>
        <pc:sldMkLst>
          <pc:docMk/>
          <pc:sldMk cId="1113219018" sldId="574"/>
        </pc:sldMkLst>
        <pc:spChg chg="mod">
          <ac:chgData name="Chung Lai Johnny Wan" userId="845dcd57-0ca4-421d-bce9-c9d046037f35" providerId="ADAL" clId="{476FECD9-7C13-4C1B-9749-0127A61482A8}" dt="2026-09-11T14:39:15.422" v="748" actId="20577"/>
          <ac:spMkLst>
            <pc:docMk/>
            <pc:sldMk cId="1113219018" sldId="574"/>
            <ac:spMk id="3" creationId="{1B2DB778-CEA3-412C-00F5-FDE439C02B1E}"/>
          </ac:spMkLst>
        </pc:spChg>
      </pc:sldChg>
      <pc:sldChg chg="modSp new mod">
        <pc:chgData name="Chung Lai Johnny Wan" userId="845dcd57-0ca4-421d-bce9-c9d046037f35" providerId="ADAL" clId="{476FECD9-7C13-4C1B-9749-0127A61482A8}" dt="2026-09-11T14:39:27.244" v="753" actId="20577"/>
        <pc:sldMkLst>
          <pc:docMk/>
          <pc:sldMk cId="2653532083" sldId="575"/>
        </pc:sldMkLst>
        <pc:spChg chg="mod">
          <ac:chgData name="Chung Lai Johnny Wan" userId="845dcd57-0ca4-421d-bce9-c9d046037f35" providerId="ADAL" clId="{476FECD9-7C13-4C1B-9749-0127A61482A8}" dt="2026-09-07T15:23:58.293" v="455" actId="108"/>
          <ac:spMkLst>
            <pc:docMk/>
            <pc:sldMk cId="2653532083" sldId="575"/>
            <ac:spMk id="2" creationId="{83D76D7E-7C58-A4FE-E931-C3B854892F7C}"/>
          </ac:spMkLst>
        </pc:spChg>
        <pc:spChg chg="mod">
          <ac:chgData name="Chung Lai Johnny Wan" userId="845dcd57-0ca4-421d-bce9-c9d046037f35" providerId="ADAL" clId="{476FECD9-7C13-4C1B-9749-0127A61482A8}" dt="2026-09-11T14:39:27.244" v="753" actId="20577"/>
          <ac:spMkLst>
            <pc:docMk/>
            <pc:sldMk cId="2653532083" sldId="575"/>
            <ac:spMk id="3" creationId="{08CEE9CB-050C-A2C6-DDED-1611E57DE62E}"/>
          </ac:spMkLst>
        </pc:spChg>
      </pc:sldChg>
      <pc:sldChg chg="modSp new mod">
        <pc:chgData name="Chung Lai Johnny Wan" userId="845dcd57-0ca4-421d-bce9-c9d046037f35" providerId="ADAL" clId="{476FECD9-7C13-4C1B-9749-0127A61482A8}" dt="2026-09-11T14:39:50.294" v="784" actId="20577"/>
        <pc:sldMkLst>
          <pc:docMk/>
          <pc:sldMk cId="3549888134" sldId="576"/>
        </pc:sldMkLst>
        <pc:spChg chg="mod">
          <ac:chgData name="Chung Lai Johnny Wan" userId="845dcd57-0ca4-421d-bce9-c9d046037f35" providerId="ADAL" clId="{476FECD9-7C13-4C1B-9749-0127A61482A8}" dt="2026-09-07T16:01:16.027" v="634" actId="20577"/>
          <ac:spMkLst>
            <pc:docMk/>
            <pc:sldMk cId="3549888134" sldId="576"/>
            <ac:spMk id="2" creationId="{33C5DAC1-0ABF-8659-E7C7-CFA789B89975}"/>
          </ac:spMkLst>
        </pc:spChg>
        <pc:spChg chg="mod">
          <ac:chgData name="Chung Lai Johnny Wan" userId="845dcd57-0ca4-421d-bce9-c9d046037f35" providerId="ADAL" clId="{476FECD9-7C13-4C1B-9749-0127A61482A8}" dt="2026-09-11T14:39:50.294" v="784" actId="20577"/>
          <ac:spMkLst>
            <pc:docMk/>
            <pc:sldMk cId="3549888134" sldId="576"/>
            <ac:spMk id="3" creationId="{F8F14C0D-A3D9-9921-B1BC-54D1F633DC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11/09/2026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38</a:t>
            </a:fld>
            <a:endParaRPr lang="en-GB"/>
          </a:p>
        </p:txBody>
      </p:sp>
    </p:spTree>
    <p:extLst>
      <p:ext uri="{BB962C8B-B14F-4D97-AF65-F5344CB8AC3E}">
        <p14:creationId xmlns:p14="http://schemas.microsoft.com/office/powerpoint/2010/main" val="3598462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11/09/2026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11/09/2026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11/09/2026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11/09/2026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11/09/2026</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11/09/2026</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11/09/2026</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11/09/2026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11/09/2026</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11/09/2026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11/09/2026</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11/09/2026</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9/11/2026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7514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11/09/2026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dition.cnn.com/interactive/2018/10/business/amazon-history-timeline/index.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ituraecontexto.blogspot.com/2017/08/saberes-em-folhetim-criatividade.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5Jh95xDKexY?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usiness.hsbc.uk/en-gb/insights/starting-a-business/how-to-write-business-plan" TargetMode="External"/><Relationship Id="rId2" Type="http://schemas.openxmlformats.org/officeDocument/2006/relationships/hyperlink" Target="https://www.bplans.com/sample-business-plans/" TargetMode="External"/><Relationship Id="rId1" Type="http://schemas.openxmlformats.org/officeDocument/2006/relationships/slideLayout" Target="../slideLayouts/slideLayout2.xml"/><Relationship Id="rId4" Type="http://schemas.openxmlformats.org/officeDocument/2006/relationships/hyperlink" Target="https://www.kingstrust.org.uk/how-we-can-help/tools-resources/business-tools/business-plans"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hyperlink" Target="https://www.startuploans.co.uk/success-storie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uowtsd-my.sharepoint.com/personal/c_wan_uwtsd_ac_uk/Documents/LCLM4006%20E&amp;E%202026-27%20Term%201/UWTSD%20Cite%20Them%20Righ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Entrepreneurial </a:t>
            </a:r>
          </a:p>
          <a:p>
            <a:pPr algn="ctr"/>
            <a:r>
              <a:rPr lang="en-GB" sz="3200" b="1" dirty="0">
                <a:solidFill>
                  <a:schemeClr val="bg1"/>
                </a:solidFill>
              </a:rPr>
              <a:t>&amp; business planning process</a:t>
            </a:r>
            <a:endParaRPr lang="en-US" sz="1400" dirty="0">
              <a:solidFill>
                <a:schemeClr val="bg1"/>
              </a:solidFill>
            </a:endParaRPr>
          </a:p>
        </p:txBody>
      </p:sp>
      <p:sp>
        <p:nvSpPr>
          <p:cNvPr id="5" name="Rectangle 4">
            <a:extLst>
              <a:ext uri="{FF2B5EF4-FFF2-40B4-BE49-F238E27FC236}">
                <a16:creationId xmlns:a16="http://schemas.microsoft.com/office/drawing/2014/main" id="{438FC869-BAB7-DECF-1806-7898837C127F}"/>
              </a:ext>
            </a:extLst>
          </p:cNvPr>
          <p:cNvSpPr/>
          <p:nvPr/>
        </p:nvSpPr>
        <p:spPr>
          <a:xfrm>
            <a:off x="2267744" y="3354735"/>
            <a:ext cx="5080665" cy="2554545"/>
          </a:xfrm>
          <a:prstGeom prst="rect">
            <a:avLst/>
          </a:prstGeom>
        </p:spPr>
        <p:txBody>
          <a:bodyPr wrap="square" anchor="t">
            <a:spAutoFit/>
          </a:bodyPr>
          <a:lstStyle/>
          <a:p>
            <a:pPr algn="ctr"/>
            <a:r>
              <a:rPr lang="en-HK" sz="2000" b="1" u="sng" dirty="0">
                <a:solidFill>
                  <a:schemeClr val="bg1"/>
                </a:solidFill>
              </a:rPr>
              <a:t>Teaching Team</a:t>
            </a:r>
          </a:p>
          <a:p>
            <a:pPr algn="ctr"/>
            <a:r>
              <a:rPr lang="en-HK" sz="2000" b="1" dirty="0">
                <a:solidFill>
                  <a:schemeClr val="bg1"/>
                </a:solidFill>
              </a:rPr>
              <a:t>Deji </a:t>
            </a:r>
            <a:r>
              <a:rPr lang="en-HK" sz="2000" b="1" dirty="0" err="1">
                <a:solidFill>
                  <a:schemeClr val="bg1"/>
                </a:solidFill>
              </a:rPr>
              <a:t>Olagboye</a:t>
            </a:r>
            <a:endParaRPr lang="en-HK" sz="2000" b="1" dirty="0">
              <a:solidFill>
                <a:schemeClr val="bg1"/>
              </a:solidFill>
            </a:endParaRPr>
          </a:p>
          <a:p>
            <a:pPr algn="ctr"/>
            <a:r>
              <a:rPr lang="en-HK" sz="2000" b="1" dirty="0">
                <a:solidFill>
                  <a:schemeClr val="bg1"/>
                </a:solidFill>
              </a:rPr>
              <a:t>Doreen Dai</a:t>
            </a:r>
          </a:p>
          <a:p>
            <a:pPr algn="ctr"/>
            <a:r>
              <a:rPr lang="en-HK" sz="2000" b="1" dirty="0" err="1">
                <a:solidFill>
                  <a:schemeClr val="bg1"/>
                </a:solidFill>
              </a:rPr>
              <a:t>Fouziya</a:t>
            </a:r>
            <a:r>
              <a:rPr lang="en-HK" sz="2000" b="1" dirty="0">
                <a:solidFill>
                  <a:schemeClr val="bg1"/>
                </a:solidFill>
              </a:rPr>
              <a:t> Farheen</a:t>
            </a:r>
          </a:p>
          <a:p>
            <a:pPr algn="ctr"/>
            <a:r>
              <a:rPr lang="en-HK" sz="2000" b="1" dirty="0">
                <a:solidFill>
                  <a:schemeClr val="bg1"/>
                </a:solidFill>
              </a:rPr>
              <a:t>Simon Chatterton</a:t>
            </a:r>
          </a:p>
          <a:p>
            <a:pPr algn="ctr"/>
            <a:r>
              <a:rPr lang="en-HK" sz="2000" b="1" dirty="0">
                <a:solidFill>
                  <a:schemeClr val="bg1"/>
                </a:solidFill>
              </a:rPr>
              <a:t>Sujeewa Herath</a:t>
            </a:r>
          </a:p>
          <a:p>
            <a:pPr algn="ctr"/>
            <a:r>
              <a:rPr lang="en-HK" sz="2000" b="1" dirty="0">
                <a:solidFill>
                  <a:schemeClr val="bg1"/>
                </a:solidFill>
              </a:rPr>
              <a:t>Chung Lai Johnny Wan (Module Lead)</a:t>
            </a:r>
            <a:br>
              <a:rPr lang="en-HK" sz="2000" b="1" dirty="0">
                <a:solidFill>
                  <a:schemeClr val="bg1"/>
                </a:solidFill>
              </a:rPr>
            </a:br>
            <a:endParaRPr lang="en-HK" sz="2000" b="1" dirty="0">
              <a:solidFill>
                <a:schemeClr val="bg1"/>
              </a:solidFill>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200" b="1" dirty="0">
                <a:highlight>
                  <a:srgbClr val="FFFF00"/>
                </a:highlight>
              </a:rPr>
              <a:t>Reminder of our classroom etiquette</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134862" y="1484784"/>
            <a:ext cx="8629964" cy="3600400"/>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minute…assessments</a:t>
            </a:r>
          </a:p>
          <a:p>
            <a:pPr>
              <a:buClr>
                <a:srgbClr val="0070C0"/>
              </a:buClr>
              <a:buFont typeface="Wingdings" panose="05000000000000000000" pitchFamily="2" charset="2"/>
              <a:buChar char="q"/>
            </a:pPr>
            <a:r>
              <a:rPr lang="en-GB" sz="2800" dirty="0"/>
              <a:t>Always here to help, provide feedback etc.</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400" dirty="0"/>
          </a:p>
          <a:p>
            <a:pPr marL="0" indent="0">
              <a:buNone/>
            </a:pPr>
            <a:endParaRPr lang="en-GB" dirty="0"/>
          </a:p>
        </p:txBody>
      </p:sp>
      <p:sp>
        <p:nvSpPr>
          <p:cNvPr id="4" name="Title 1">
            <a:extLst>
              <a:ext uri="{FF2B5EF4-FFF2-40B4-BE49-F238E27FC236}">
                <a16:creationId xmlns:a16="http://schemas.microsoft.com/office/drawing/2014/main" id="{8BFB672B-BC10-02BF-373F-6222F042F5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lnSpcReduction="10000"/>
          </a:bodyPr>
          <a:lstStyle/>
          <a:p>
            <a:pPr marL="0" indent="0">
              <a:lnSpc>
                <a:spcPct val="90000"/>
              </a:lnSpc>
              <a:buNone/>
            </a:pPr>
            <a:r>
              <a:rPr lang="en-GB" sz="3000" dirty="0"/>
              <a:t>We</a:t>
            </a:r>
          </a:p>
          <a:p>
            <a:pPr marL="0" indent="0">
              <a:lnSpc>
                <a:spcPct val="90000"/>
              </a:lnSpc>
              <a:buNone/>
            </a:pPr>
            <a:endParaRPr lang="en-GB" sz="3000" dirty="0"/>
          </a:p>
          <a:p>
            <a:pPr>
              <a:buClr>
                <a:srgbClr val="0070C0"/>
              </a:buClr>
              <a:buFont typeface="Wingdings" panose="05000000000000000000" pitchFamily="2" charset="2"/>
              <a:buChar char="q"/>
            </a:pPr>
            <a:r>
              <a:rPr lang="en-GB" sz="3000" dirty="0"/>
              <a:t>Explained what entrepreneurs, enterprises &amp; entrepreneurship means</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Explored how you can generate ideas or identify entrepreneurial opportunities in the market</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Discussed entrepreneurial opportunities/ideas that you would like to start in future</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 the entrepreneurial process.</a:t>
            </a:r>
          </a:p>
          <a:p>
            <a:pPr>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Understand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Finalise your business idea and work on your overview through a practical activity</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4435" y="1268760"/>
            <a:ext cx="9119437" cy="467907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300" dirty="0">
                <a:latin typeface="+mj-lt"/>
              </a:rPr>
              <a:t>In general, most startups require some time to expand and become established in their market.</a:t>
            </a:r>
          </a:p>
          <a:p>
            <a:pPr>
              <a:spcAft>
                <a:spcPts val="1200"/>
              </a:spcAft>
              <a:buClr>
                <a:srgbClr val="0070C0"/>
              </a:buClr>
              <a:buFont typeface="Wingdings" panose="05000000000000000000" pitchFamily="2" charset="2"/>
              <a:buChar char="q"/>
            </a:pPr>
            <a:r>
              <a:rPr lang="en-GB" sz="3300" dirty="0">
                <a:latin typeface="+mj-lt"/>
              </a:rPr>
              <a:t>Every entrepreneur must go through a number of phases before launching their venture. </a:t>
            </a:r>
          </a:p>
          <a:p>
            <a:pPr>
              <a:spcAft>
                <a:spcPts val="1200"/>
              </a:spcAft>
              <a:buClr>
                <a:srgbClr val="0070C0"/>
              </a:buClr>
              <a:buFont typeface="Wingdings" panose="05000000000000000000" pitchFamily="2" charset="2"/>
              <a:buChar char="q"/>
            </a:pPr>
            <a:endParaRPr lang="en-GB" dirty="0"/>
          </a:p>
          <a:p>
            <a:pPr>
              <a:spcAft>
                <a:spcPts val="1200"/>
              </a:spcAft>
              <a:buClr>
                <a:srgbClr val="0070C0"/>
              </a:buClr>
              <a:buFont typeface="Wingdings" panose="05000000000000000000" pitchFamily="2" charset="2"/>
              <a:buChar char="q"/>
            </a:pPr>
            <a:endParaRPr lang="en-GB" altLang="en-US" sz="3000" dirty="0"/>
          </a:p>
          <a:p>
            <a:pPr marL="0" indent="0" algn="ctr">
              <a:buNone/>
            </a:pPr>
            <a:endParaRPr lang="en-GB" dirty="0"/>
          </a:p>
        </p:txBody>
      </p:sp>
    </p:spTree>
    <p:extLst>
      <p:ext uri="{BB962C8B-B14F-4D97-AF65-F5344CB8AC3E}">
        <p14:creationId xmlns:p14="http://schemas.microsoft.com/office/powerpoint/2010/main" val="3851261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1"/>
            <a:ext cx="9119437" cy="457697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800" dirty="0"/>
              <a:t>This process is known as the “Entrepreneurial Process.” </a:t>
            </a:r>
          </a:p>
          <a:p>
            <a:pPr>
              <a:spcAft>
                <a:spcPts val="1200"/>
              </a:spcAft>
              <a:buClr>
                <a:srgbClr val="0070C0"/>
              </a:buClr>
              <a:buFont typeface="Wingdings" panose="05000000000000000000" pitchFamily="2" charset="2"/>
              <a:buChar char="q"/>
            </a:pPr>
            <a:r>
              <a:rPr lang="en-GB" altLang="en-US" sz="3800" dirty="0"/>
              <a:t>There are different models within the literature, but in this instance, we will explore the Duke University five stages entrepreneurial process </a:t>
            </a:r>
          </a:p>
          <a:p>
            <a:pPr>
              <a:spcAft>
                <a:spcPts val="1200"/>
              </a:spcAft>
              <a:buClr>
                <a:srgbClr val="0070C0"/>
              </a:buClr>
              <a:buFont typeface="Wingdings" panose="05000000000000000000" pitchFamily="2" charset="2"/>
              <a:buChar char="q"/>
            </a:pPr>
            <a:r>
              <a:rPr lang="en-GB" altLang="en-US" sz="3800" dirty="0"/>
              <a:t>Duke University five stages entrepreneurial process</a:t>
            </a:r>
          </a:p>
          <a:p>
            <a:pPr marL="514350" indent="-155575">
              <a:spcAft>
                <a:spcPts val="1200"/>
              </a:spcAft>
              <a:buClr>
                <a:srgbClr val="0070C0"/>
              </a:buClr>
              <a:buFont typeface="+mj-lt"/>
              <a:buAutoNum type="arabicPeriod"/>
            </a:pPr>
            <a:r>
              <a:rPr lang="en-GB" altLang="en-US" sz="3800" dirty="0"/>
              <a:t>Idea generation</a:t>
            </a:r>
          </a:p>
          <a:p>
            <a:pPr marL="514350" indent="-155575">
              <a:spcAft>
                <a:spcPts val="1200"/>
              </a:spcAft>
              <a:buClr>
                <a:srgbClr val="0070C0"/>
              </a:buClr>
              <a:buFont typeface="+mj-lt"/>
              <a:buAutoNum type="arabicPeriod"/>
            </a:pPr>
            <a:r>
              <a:rPr lang="en-GB" altLang="en-US" sz="3800" dirty="0"/>
              <a:t>Opportunity evaluation</a:t>
            </a:r>
          </a:p>
          <a:p>
            <a:pPr marL="514350" indent="-155575">
              <a:spcAft>
                <a:spcPts val="1200"/>
              </a:spcAft>
              <a:buClr>
                <a:srgbClr val="0070C0"/>
              </a:buClr>
              <a:buFont typeface="+mj-lt"/>
              <a:buAutoNum type="arabicPeriod"/>
            </a:pPr>
            <a:r>
              <a:rPr lang="en-GB" altLang="en-US" sz="3800" dirty="0"/>
              <a:t>Planning </a:t>
            </a:r>
          </a:p>
          <a:p>
            <a:pPr marL="514350" indent="-155575">
              <a:spcAft>
                <a:spcPts val="1200"/>
              </a:spcAft>
              <a:buClr>
                <a:srgbClr val="0070C0"/>
              </a:buClr>
              <a:buFont typeface="+mj-lt"/>
              <a:buAutoNum type="arabicPeriod"/>
            </a:pPr>
            <a:r>
              <a:rPr lang="en-GB" altLang="en-US" sz="3800" dirty="0"/>
              <a:t>Company formation/launch</a:t>
            </a:r>
          </a:p>
          <a:p>
            <a:pPr marL="514350" indent="-155575">
              <a:spcAft>
                <a:spcPts val="1200"/>
              </a:spcAft>
              <a:buClr>
                <a:srgbClr val="0070C0"/>
              </a:buClr>
              <a:buFont typeface="+mj-lt"/>
              <a:buAutoNum type="arabicPeriod"/>
            </a:pPr>
            <a:r>
              <a:rPr lang="en-GB" altLang="en-US" sz="3800" dirty="0"/>
              <a:t>Growth </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506850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77774" y="1268760"/>
            <a:ext cx="8939925" cy="477470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6713">
              <a:spcAft>
                <a:spcPts val="1200"/>
              </a:spcAft>
              <a:buClr>
                <a:srgbClr val="0070C0"/>
              </a:buClr>
              <a:buFont typeface="Wingdings" panose="05000000000000000000" pitchFamily="2" charset="2"/>
              <a:buChar char="q"/>
            </a:pPr>
            <a:r>
              <a:rPr lang="en-GB" altLang="en-US" sz="2000" b="1" u="sng" dirty="0"/>
              <a:t>Idea generation: </a:t>
            </a:r>
            <a:r>
              <a:rPr lang="en-GB" sz="2000" dirty="0"/>
              <a:t>every new venture begins with an idea. In this context, we take an idea to be a description of a need or problem of some constituency coupled with a concept of a possible solution.</a:t>
            </a:r>
          </a:p>
          <a:p>
            <a:pPr marL="23813" indent="0">
              <a:spcAft>
                <a:spcPts val="1200"/>
              </a:spcAft>
              <a:buClr>
                <a:srgbClr val="0070C0"/>
              </a:buClr>
              <a:buNone/>
            </a:pPr>
            <a:endParaRPr lang="en-GB" sz="2000" dirty="0"/>
          </a:p>
          <a:p>
            <a:pPr marL="366713">
              <a:spcAft>
                <a:spcPts val="1200"/>
              </a:spcAft>
              <a:buClr>
                <a:srgbClr val="0070C0"/>
              </a:buClr>
              <a:buFont typeface="Wingdings" panose="05000000000000000000" pitchFamily="2" charset="2"/>
              <a:buChar char="q"/>
            </a:pPr>
            <a:r>
              <a:rPr lang="en-GB" sz="2000" b="1" u="sng" dirty="0"/>
              <a:t>Opportunity evaluation: </a:t>
            </a:r>
            <a:r>
              <a:rPr lang="en-GB" sz="2000" dirty="0"/>
              <a:t>this is the step where you ask the question of whether there is an opportunity worth investing in.  Investment is principally capital, whether from individuals to the company or from external investors. </a:t>
            </a:r>
          </a:p>
          <a:p>
            <a:pPr marL="358775" indent="0">
              <a:spcAft>
                <a:spcPts val="1200"/>
              </a:spcAft>
              <a:buClr>
                <a:srgbClr val="0070C0"/>
              </a:buClr>
              <a:buNone/>
            </a:pPr>
            <a:r>
              <a:rPr lang="en-GB" sz="2000" dirty="0"/>
              <a:t>The time and energy contributed by the entrepreneur or other team members is also consider a capital in addition to assets such as intellectual property, patents personal relationships, physical property, etc.</a:t>
            </a:r>
          </a:p>
          <a:p>
            <a:pPr marL="179388" indent="-95250">
              <a:spcAft>
                <a:spcPts val="1200"/>
              </a:spcAft>
              <a:buClr>
                <a:srgbClr val="0070C0"/>
              </a:buClr>
              <a:buNone/>
            </a:pPr>
            <a:endParaRPr lang="en-GB" altLang="en-US" sz="2400"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651561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025414"/>
            <a:ext cx="9117699" cy="5018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Planning:</a:t>
            </a:r>
            <a:r>
              <a:rPr lang="en-GB" sz="2400" dirty="0">
                <a:ea typeface="Calibri" panose="020F0502020204030204" pitchFamily="34" charset="0"/>
                <a:cs typeface="Arial" panose="020B0604020202020204" pitchFamily="34" charset="0"/>
              </a:rPr>
              <a:t> Once you have decided on an opportunity, then a plan is required to map out how you will commercialise the opportunity. </a:t>
            </a:r>
          </a:p>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Company formation/launch</a:t>
            </a:r>
            <a:r>
              <a:rPr lang="en-GB" sz="2400" dirty="0">
                <a:ea typeface="Calibri" panose="020F0502020204030204" pitchFamily="34" charset="0"/>
                <a:cs typeface="Arial" panose="020B0604020202020204" pitchFamily="34" charset="0"/>
              </a:rPr>
              <a:t>: The entrepreneurs in this stage must select the legal entity of their company before launch.</a:t>
            </a:r>
          </a:p>
          <a:p>
            <a:pPr marL="427037">
              <a:lnSpc>
                <a:spcPct val="107000"/>
              </a:lnSpc>
              <a:spcAft>
                <a:spcPts val="800"/>
              </a:spcAft>
              <a:buClr>
                <a:srgbClr val="0070C0"/>
              </a:buClr>
              <a:buFont typeface="Wingdings" panose="05000000000000000000" pitchFamily="2" charset="2"/>
              <a:buChar char="q"/>
            </a:pPr>
            <a:r>
              <a:rPr lang="en-GB" altLang="en-US" sz="2400" b="1" u="sng" dirty="0"/>
              <a:t>Growth: </a:t>
            </a:r>
            <a:r>
              <a:rPr lang="en-GB" altLang="en-US" sz="2400" dirty="0"/>
              <a:t>After launch, the company works toward branding its product/s or service/s, generating revenue and moving toward sustainable performance. The emphasis shifts from planning to execution. At this point, you continue to ask questions but spend more of your time carrying out your plans.</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
        <p:nvSpPr>
          <p:cNvPr id="7" name="TextBox 6">
            <a:extLst>
              <a:ext uri="{FF2B5EF4-FFF2-40B4-BE49-F238E27FC236}">
                <a16:creationId xmlns:a16="http://schemas.microsoft.com/office/drawing/2014/main" id="{3BDCB455-8580-4A59-62F4-BB8841CC18EC}"/>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691374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98BB6-7524-9545-7C6E-D95AF9B216C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F9762F-77D2-F8D6-0BD9-27F3C946CBE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760C4856-C039-034C-9611-D2980597CFD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943F63B4-8BB0-6130-26ED-39B9E214F111}"/>
              </a:ext>
            </a:extLst>
          </p:cNvPr>
          <p:cNvSpPr txBox="1"/>
          <p:nvPr/>
        </p:nvSpPr>
        <p:spPr>
          <a:xfrm>
            <a:off x="-12050" y="386279"/>
            <a:ext cx="9336578" cy="1015663"/>
          </a:xfrm>
          <a:prstGeom prst="rect">
            <a:avLst/>
          </a:prstGeom>
          <a:noFill/>
        </p:spPr>
        <p:txBody>
          <a:bodyPr wrap="square" rtlCol="0">
            <a:spAutoFit/>
          </a:bodyPr>
          <a:lstStyle/>
          <a:p>
            <a:pPr algn="ctr">
              <a:buFont typeface="Arial" pitchFamily="34" charset="0"/>
              <a:buNone/>
            </a:pPr>
            <a:r>
              <a:rPr lang="en-US" sz="3000" b="1" dirty="0">
                <a:highlight>
                  <a:srgbClr val="FFFF00"/>
                </a:highlight>
              </a:rPr>
              <a:t>Entrepreneurial process </a:t>
            </a:r>
          </a:p>
          <a:p>
            <a:pPr algn="ctr">
              <a:buFont typeface="Arial" pitchFamily="34" charset="0"/>
              <a:buNone/>
            </a:pPr>
            <a:r>
              <a:rPr lang="en-US" sz="3000" b="1" dirty="0">
                <a:highlight>
                  <a:srgbClr val="FFFF00"/>
                </a:highlight>
              </a:rPr>
              <a:t>class activity 15-20 minutes</a:t>
            </a:r>
          </a:p>
        </p:txBody>
      </p:sp>
      <p:sp>
        <p:nvSpPr>
          <p:cNvPr id="5" name="Content Placeholder 2">
            <a:extLst>
              <a:ext uri="{FF2B5EF4-FFF2-40B4-BE49-F238E27FC236}">
                <a16:creationId xmlns:a16="http://schemas.microsoft.com/office/drawing/2014/main" id="{C42DAA9E-AF79-6336-367A-C2A3A4B7E0A7}"/>
              </a:ext>
            </a:extLst>
          </p:cNvPr>
          <p:cNvSpPr txBox="1">
            <a:spLocks/>
          </p:cNvSpPr>
          <p:nvPr/>
        </p:nvSpPr>
        <p:spPr>
          <a:xfrm>
            <a:off x="-12050" y="1532855"/>
            <a:ext cx="9117699" cy="439127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8775" indent="0">
              <a:spcAft>
                <a:spcPts val="1200"/>
              </a:spcAft>
              <a:buClr>
                <a:srgbClr val="0070C0"/>
              </a:buClr>
              <a:buNone/>
            </a:pPr>
            <a:r>
              <a:rPr lang="en-GB" sz="2400" dirty="0"/>
              <a:t>Please split to groups and research one of following companies: </a:t>
            </a:r>
          </a:p>
          <a:p>
            <a:pPr marL="815975" indent="-457200">
              <a:spcAft>
                <a:spcPts val="1200"/>
              </a:spcAft>
              <a:buClr>
                <a:srgbClr val="0070C0"/>
              </a:buClr>
              <a:buFont typeface="Wingdings" panose="05000000000000000000" pitchFamily="2" charset="2"/>
              <a:buChar char="q"/>
            </a:pPr>
            <a:r>
              <a:rPr lang="en-GB" sz="2400" dirty="0"/>
              <a:t>Amazon (</a:t>
            </a:r>
            <a:r>
              <a:rPr lang="en-GB" sz="2400" dirty="0">
                <a:hlinkClick r:id="rId2"/>
              </a:rPr>
              <a:t>Amazon's extraordinary evolution - CNN.com</a:t>
            </a:r>
            <a:r>
              <a:rPr lang="en-GB" sz="2400" dirty="0"/>
              <a:t>)</a:t>
            </a:r>
          </a:p>
          <a:p>
            <a:pPr marL="815975" indent="-457200">
              <a:spcAft>
                <a:spcPts val="1200"/>
              </a:spcAft>
              <a:buClr>
                <a:srgbClr val="0070C0"/>
              </a:buClr>
              <a:buFont typeface="Wingdings" panose="05000000000000000000" pitchFamily="2" charset="2"/>
              <a:buChar char="q"/>
            </a:pPr>
            <a:r>
              <a:rPr lang="en-GB" sz="2400" dirty="0"/>
              <a:t>Tesla </a:t>
            </a:r>
          </a:p>
          <a:p>
            <a:pPr marL="815975" indent="-457200">
              <a:spcAft>
                <a:spcPts val="1200"/>
              </a:spcAft>
              <a:buClr>
                <a:srgbClr val="0070C0"/>
              </a:buClr>
              <a:buFont typeface="Wingdings" panose="05000000000000000000" pitchFamily="2" charset="2"/>
              <a:buChar char="q"/>
            </a:pPr>
            <a:r>
              <a:rPr lang="en-GB" sz="2400" dirty="0"/>
              <a:t>Airbnb</a:t>
            </a:r>
          </a:p>
          <a:p>
            <a:pPr marL="358775" indent="0">
              <a:spcAft>
                <a:spcPts val="1200"/>
              </a:spcAft>
              <a:buClr>
                <a:srgbClr val="0070C0"/>
              </a:buClr>
              <a:buNone/>
            </a:pPr>
            <a:r>
              <a:rPr lang="en-GB" sz="2400" dirty="0"/>
              <a:t>Present in class a brief history and how long it took them to succeed?</a:t>
            </a:r>
          </a:p>
          <a:p>
            <a:pPr marL="358775" indent="0">
              <a:spcAft>
                <a:spcPts val="1200"/>
              </a:spcAft>
              <a:buClr>
                <a:srgbClr val="0070C0"/>
              </a:buClr>
              <a:buNone/>
            </a:pPr>
            <a:endParaRPr lang="en-GB" sz="2400" i="1" dirty="0">
              <a:solidFill>
                <a:srgbClr val="FF0000"/>
              </a:solidFill>
            </a:endParaRPr>
          </a:p>
          <a:p>
            <a:pPr marL="358775" indent="0">
              <a:spcAft>
                <a:spcPts val="1200"/>
              </a:spcAft>
              <a:buClr>
                <a:srgbClr val="0070C0"/>
              </a:buClr>
              <a:buNone/>
            </a:pPr>
            <a:endParaRPr lang="en-GB" sz="2400" i="1" dirty="0"/>
          </a:p>
          <a:p>
            <a:pPr marL="358775" indent="0">
              <a:spcAft>
                <a:spcPts val="1200"/>
              </a:spcAft>
              <a:buClr>
                <a:srgbClr val="0070C0"/>
              </a:buClr>
              <a:buNone/>
            </a:pPr>
            <a:endParaRPr lang="en-GB" sz="2400" i="1" dirty="0"/>
          </a:p>
          <a:p>
            <a:pPr marL="0" indent="0" algn="ctr">
              <a:buNone/>
            </a:pPr>
            <a:endParaRPr lang="en-GB" sz="2400" dirty="0"/>
          </a:p>
        </p:txBody>
      </p:sp>
      <p:sp>
        <p:nvSpPr>
          <p:cNvPr id="6" name="TextBox 5">
            <a:extLst>
              <a:ext uri="{FF2B5EF4-FFF2-40B4-BE49-F238E27FC236}">
                <a16:creationId xmlns:a16="http://schemas.microsoft.com/office/drawing/2014/main" id="{882EAA12-C572-03B7-F0A4-20211FCEC4D2}"/>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4099928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additive="base">
                                        <p:cTn id="2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2800" dirty="0"/>
              <a:t>It took Amazon, Tesla, Airbnb years to reach where they are now.  </a:t>
            </a:r>
          </a:p>
          <a:p>
            <a:pPr>
              <a:spcAft>
                <a:spcPts val="1200"/>
              </a:spcAft>
              <a:buClr>
                <a:srgbClr val="0070C0"/>
              </a:buClr>
              <a:buFont typeface="Wingdings" panose="05000000000000000000" pitchFamily="2" charset="2"/>
              <a:buChar char="q"/>
            </a:pPr>
            <a:r>
              <a:rPr lang="en-GB" altLang="en-US" sz="2800" dirty="0"/>
              <a:t>Tesla started in 2003 &amp; Airbnb started in 2008, Amazon started in 1994.</a:t>
            </a:r>
          </a:p>
          <a:p>
            <a:pPr>
              <a:spcAft>
                <a:spcPts val="1200"/>
              </a:spcAft>
              <a:buClr>
                <a:srgbClr val="0070C0"/>
              </a:buClr>
              <a:buFont typeface="Wingdings" panose="05000000000000000000" pitchFamily="2" charset="2"/>
              <a:buChar char="q"/>
            </a:pPr>
            <a:r>
              <a:rPr lang="en-GB" altLang="en-US" sz="2800" dirty="0"/>
              <a:t>Tesla &amp; Airbnb started 20 &amp;15 years ago and amazon, almost 30 years ago… but it feels like these companies started yesterday</a:t>
            </a:r>
          </a:p>
          <a:p>
            <a:pPr>
              <a:spcAft>
                <a:spcPts val="1200"/>
              </a:spcAft>
              <a:buClr>
                <a:srgbClr val="0070C0"/>
              </a:buClr>
              <a:buFont typeface="Wingdings" panose="05000000000000000000" pitchFamily="2" charset="2"/>
              <a:buChar char="q"/>
            </a:pPr>
            <a:r>
              <a:rPr lang="en-GB" altLang="en-US" sz="2800" dirty="0"/>
              <a:t>It takes time to build a company. Instead of focusing on where these companies are now, consider how long it took them to get there and what they did along the way. The beginning is always the hardest.</a:t>
            </a:r>
          </a:p>
          <a:p>
            <a:pPr marL="0" indent="0" algn="ctr">
              <a:buNone/>
            </a:pPr>
            <a:endParaRPr lang="en-GB" dirty="0"/>
          </a:p>
        </p:txBody>
      </p:sp>
    </p:spTree>
    <p:extLst>
      <p:ext uri="{BB962C8B-B14F-4D97-AF65-F5344CB8AC3E}">
        <p14:creationId xmlns:p14="http://schemas.microsoft.com/office/powerpoint/2010/main" val="3718997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546EE-7337-4A2E-5C17-6C7B211D91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A1AA3-689E-3F10-7140-BB7CC5DF7BCC}"/>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questions so far?</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844EC5-EA56-7776-41DA-BFDC4ADB493B}"/>
              </a:ext>
            </a:extLst>
          </p:cNvPr>
          <p:cNvSpPr>
            <a:spLocks noGrp="1"/>
          </p:cNvSpPr>
          <p:nvPr>
            <p:ph type="sldNum" sz="quarter" idx="12"/>
          </p:nvPr>
        </p:nvSpPr>
        <p:spPr/>
        <p:txBody>
          <a:bodyPr/>
          <a:lstStyle/>
          <a:p>
            <a:fld id="{C3F65BB1-9206-4D7F-97F9-47DCC7DC6334}" type="slidenum">
              <a:rPr lang="en-GB" smtClean="0"/>
              <a:pPr/>
              <a:t>11</a:t>
            </a:fld>
            <a:endParaRPr lang="en-GB"/>
          </a:p>
        </p:txBody>
      </p:sp>
      <p:pic>
        <p:nvPicPr>
          <p:cNvPr id="8" name="Picture 7" descr="Icon&#10;&#10;Description automatically generated">
            <a:extLst>
              <a:ext uri="{FF2B5EF4-FFF2-40B4-BE49-F238E27FC236}">
                <a16:creationId xmlns:a16="http://schemas.microsoft.com/office/drawing/2014/main" id="{1C8F5F3F-EA57-1583-6393-1C1C3A48CE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3B4FCB13-5E38-A21E-D66E-948C1A31DFE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995959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B079D-1B6D-FC1F-1CE3-0AF65D3FA4A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4A4E95B-C58C-4C55-E13A-2384FB3A1910}"/>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2148D7DE-AF6C-DDE0-B664-0C9434150CAD}"/>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Business planning</a:t>
            </a:r>
            <a:endParaRPr lang="en-US" sz="1400" dirty="0">
              <a:solidFill>
                <a:schemeClr val="bg1"/>
              </a:solidFill>
            </a:endParaRPr>
          </a:p>
        </p:txBody>
      </p:sp>
    </p:spTree>
    <p:extLst>
      <p:ext uri="{BB962C8B-B14F-4D97-AF65-F5344CB8AC3E}">
        <p14:creationId xmlns:p14="http://schemas.microsoft.com/office/powerpoint/2010/main" val="560570202"/>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Next, we will discuss business planning and specifically learn about business plans in more detail.</a:t>
            </a:r>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 </a:t>
            </a:r>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Planning</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560459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000" dirty="0"/>
              <a:t>A Business Plan is a written document that defines the goals of the business and describes how these goals will be reached</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written document which demonstrates if it is worth the investment of  money, time, effort, and energy</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sets objectives, defines  budgets, engages partners, and anticipates  problems before they occur</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communication tool: </a:t>
            </a:r>
            <a:r>
              <a:rPr lang="en-GB" altLang="en-US" sz="3000" b="1" dirty="0"/>
              <a:t>A ROAD MAP</a:t>
            </a:r>
          </a:p>
          <a:p>
            <a:pPr marL="0" indent="0" algn="ctr">
              <a:buNone/>
            </a:pPr>
            <a:endParaRPr lang="en-GB" dirty="0"/>
          </a:p>
        </p:txBody>
      </p:sp>
    </p:spTree>
    <p:extLst>
      <p:ext uri="{BB962C8B-B14F-4D97-AF65-F5344CB8AC3E}">
        <p14:creationId xmlns:p14="http://schemas.microsoft.com/office/powerpoint/2010/main" val="51026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Questions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What?</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How?</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Where?</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Who?</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When?</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Why?</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How much?</a:t>
            </a:r>
          </a:p>
          <a:p>
            <a:pPr marL="0" lvl="0" indent="0">
              <a:lnSpc>
                <a:spcPct val="107000"/>
              </a:lnSpc>
              <a:spcAft>
                <a:spcPts val="800"/>
              </a:spcAft>
              <a:buClr>
                <a:srgbClr val="0070C0"/>
              </a:buClr>
              <a:buNone/>
            </a:pPr>
            <a:r>
              <a:rPr lang="en-GB" dirty="0">
                <a:solidFill>
                  <a:prstClr val="black"/>
                </a:solidFill>
                <a:ea typeface="Calibri" panose="020F0502020204030204" pitchFamily="34" charset="0"/>
                <a:cs typeface="Times New Roman" panose="02020603050405020304" pitchFamily="18" charset="0"/>
              </a:rPr>
              <a:t>Of a new business venture</a:t>
            </a:r>
          </a:p>
          <a:p>
            <a:pPr marL="0" indent="0" algn="ctr">
              <a:buNone/>
            </a:pPr>
            <a:endParaRPr lang="en-GB" dirty="0"/>
          </a:p>
        </p:txBody>
      </p:sp>
      <p:pic>
        <p:nvPicPr>
          <p:cNvPr id="7" name="Picture 6">
            <a:extLst>
              <a:ext uri="{FF2B5EF4-FFF2-40B4-BE49-F238E27FC236}">
                <a16:creationId xmlns:a16="http://schemas.microsoft.com/office/drawing/2014/main" id="{2955E770-82B2-ABF5-2743-88E75F2440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0" y="1565937"/>
            <a:ext cx="3640962" cy="3429000"/>
          </a:xfrm>
          <a:prstGeom prst="rect">
            <a:avLst/>
          </a:prstGeom>
        </p:spPr>
      </p:pic>
    </p:spTree>
    <p:extLst>
      <p:ext uri="{BB962C8B-B14F-4D97-AF65-F5344CB8AC3E}">
        <p14:creationId xmlns:p14="http://schemas.microsoft.com/office/powerpoint/2010/main" val="406107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Purpose of 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Reality Check—What’s it going to take?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Guide to the business on present and future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Statement of intent for third parties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Investors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Bankers/lenders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Potential management</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Strategic partners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Suppliers</a:t>
            </a:r>
          </a:p>
          <a:p>
            <a:pPr marL="0" indent="0" algn="ctr">
              <a:buNone/>
            </a:pPr>
            <a:endParaRPr lang="en-GB" dirty="0"/>
          </a:p>
        </p:txBody>
      </p:sp>
    </p:spTree>
    <p:extLst>
      <p:ext uri="{BB962C8B-B14F-4D97-AF65-F5344CB8AC3E}">
        <p14:creationId xmlns:p14="http://schemas.microsoft.com/office/powerpoint/2010/main" val="1402062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90416-BCA7-20DC-21B1-62C07FFB89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1313DC-5C40-1C91-91C3-287E5C1D2B32}"/>
              </a:ext>
            </a:extLst>
          </p:cNvPr>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a:p>
          <a:p>
            <a:pPr marL="0" indent="0">
              <a:buNone/>
            </a:pPr>
            <a:endParaRPr lang="en-GB"/>
          </a:p>
          <a:p>
            <a:pPr marL="0" indent="0">
              <a:buNone/>
            </a:pPr>
            <a:endParaRPr lang="en-GB" dirty="0"/>
          </a:p>
        </p:txBody>
      </p:sp>
      <p:sp>
        <p:nvSpPr>
          <p:cNvPr id="2" name="Title 1">
            <a:extLst>
              <a:ext uri="{FF2B5EF4-FFF2-40B4-BE49-F238E27FC236}">
                <a16:creationId xmlns:a16="http://schemas.microsoft.com/office/drawing/2014/main" id="{171AC0C8-FE41-7921-DAA3-4817FEC5B23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50EE5A7F-8013-C0B7-C388-437B4A593098}"/>
              </a:ext>
            </a:extLst>
          </p:cNvPr>
          <p:cNvSpPr txBox="1"/>
          <p:nvPr/>
        </p:nvSpPr>
        <p:spPr>
          <a:xfrm>
            <a:off x="0" y="3323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video</a:t>
            </a:r>
          </a:p>
        </p:txBody>
      </p:sp>
      <p:sp>
        <p:nvSpPr>
          <p:cNvPr id="5" name="Content Placeholder 2">
            <a:extLst>
              <a:ext uri="{FF2B5EF4-FFF2-40B4-BE49-F238E27FC236}">
                <a16:creationId xmlns:a16="http://schemas.microsoft.com/office/drawing/2014/main" id="{2DE35265-6D69-0E1E-5BA3-5C356BFA5B1C}"/>
              </a:ext>
            </a:extLst>
          </p:cNvPr>
          <p:cNvSpPr txBox="1">
            <a:spLocks/>
          </p:cNvSpPr>
          <p:nvPr/>
        </p:nvSpPr>
        <p:spPr>
          <a:xfrm>
            <a:off x="26842" y="963307"/>
            <a:ext cx="9119437" cy="425055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indent="0" algn="ctr">
              <a:spcBef>
                <a:spcPts val="580"/>
              </a:spcBef>
              <a:buClr>
                <a:srgbClr val="006FC0"/>
              </a:buClr>
              <a:buNone/>
              <a:tabLst>
                <a:tab pos="355600" algn="l"/>
              </a:tabLst>
            </a:pPr>
            <a:r>
              <a:rPr lang="en-GB" sz="2400" dirty="0">
                <a:solidFill>
                  <a:prstClr val="black"/>
                </a:solidFill>
              </a:rPr>
              <a:t>Let’s watch a video which will help you create a basis for your Business Plan</a:t>
            </a:r>
          </a:p>
          <a:p>
            <a:pPr marL="12700" lvl="0" indent="0">
              <a:spcBef>
                <a:spcPts val="580"/>
              </a:spcBef>
              <a:buClr>
                <a:srgbClr val="006FC0"/>
              </a:buClr>
              <a:buNone/>
              <a:tabLst>
                <a:tab pos="355600" algn="l"/>
              </a:tabLst>
            </a:pPr>
            <a:endParaRPr lang="en-GB" sz="2400" dirty="0">
              <a:solidFill>
                <a:prstClr val="black"/>
              </a:solidFill>
            </a:endParaRPr>
          </a:p>
          <a:p>
            <a:pPr marL="0" indent="0" algn="ctr">
              <a:buNone/>
            </a:pPr>
            <a:endParaRPr lang="en-GB" dirty="0"/>
          </a:p>
        </p:txBody>
      </p:sp>
      <p:pic>
        <p:nvPicPr>
          <p:cNvPr id="8" name="Online Media 7" title="How To Write A Business Plan: The First 6 Steps | Part 1 of 6 | Entrepreneur">
            <a:hlinkClick r:id="" action="ppaction://media"/>
            <a:extLst>
              <a:ext uri="{FF2B5EF4-FFF2-40B4-BE49-F238E27FC236}">
                <a16:creationId xmlns:a16="http://schemas.microsoft.com/office/drawing/2014/main" id="{A2AAF328-B074-DC91-8547-0F421CF5ACC3}"/>
              </a:ext>
            </a:extLst>
          </p:cNvPr>
          <p:cNvPicPr>
            <a:picLocks noRot="1" noChangeAspect="1"/>
          </p:cNvPicPr>
          <p:nvPr>
            <a:videoFile r:link="rId1"/>
          </p:nvPr>
        </p:nvPicPr>
        <p:blipFill>
          <a:blip r:embed="rId3"/>
          <a:stretch>
            <a:fillRect/>
          </a:stretch>
        </p:blipFill>
        <p:spPr>
          <a:xfrm>
            <a:off x="1115616" y="1853862"/>
            <a:ext cx="6732240" cy="3803248"/>
          </a:xfrm>
          <a:prstGeom prst="rect">
            <a:avLst/>
          </a:prstGeom>
        </p:spPr>
      </p:pic>
    </p:spTree>
    <p:extLst>
      <p:ext uri="{BB962C8B-B14F-4D97-AF65-F5344CB8AC3E}">
        <p14:creationId xmlns:p14="http://schemas.microsoft.com/office/powerpoint/2010/main" val="339100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036" y="492328"/>
            <a:ext cx="3956685" cy="483234"/>
          </a:xfrm>
          <a:prstGeom prst="rect">
            <a:avLst/>
          </a:prstGeom>
        </p:spPr>
        <p:txBody>
          <a:bodyPr vert="horz" wrap="square" lIns="0" tIns="12700" rIns="0" bIns="0" rtlCol="0">
            <a:spAutoFit/>
          </a:bodyPr>
          <a:lstStyle/>
          <a:p>
            <a:pPr marL="12700">
              <a:lnSpc>
                <a:spcPct val="100000"/>
              </a:lnSpc>
              <a:spcBef>
                <a:spcPts val="100"/>
              </a:spcBef>
            </a:pPr>
            <a:r>
              <a:rPr sz="3000" u="none" spc="-50" dirty="0">
                <a:solidFill>
                  <a:schemeClr val="tx1"/>
                </a:solidFill>
                <a:highlight>
                  <a:srgbClr val="FFFF00"/>
                </a:highlight>
                <a:latin typeface="+mn-lt"/>
              </a:rPr>
              <a:t>Benefits </a:t>
            </a:r>
            <a:r>
              <a:rPr sz="3000" u="none" spc="380" dirty="0">
                <a:solidFill>
                  <a:schemeClr val="tx1"/>
                </a:solidFill>
                <a:highlight>
                  <a:srgbClr val="FFFF00"/>
                </a:highlight>
                <a:latin typeface="+mn-lt"/>
              </a:rPr>
              <a:t>&amp;</a:t>
            </a:r>
            <a:r>
              <a:rPr sz="3000" u="none" spc="-35" dirty="0">
                <a:solidFill>
                  <a:schemeClr val="tx1"/>
                </a:solidFill>
                <a:highlight>
                  <a:srgbClr val="FFFF00"/>
                </a:highlight>
                <a:latin typeface="+mn-lt"/>
              </a:rPr>
              <a:t> </a:t>
            </a:r>
            <a:r>
              <a:rPr lang="en-GB" sz="3000" u="none" spc="-10" dirty="0">
                <a:solidFill>
                  <a:schemeClr val="tx1"/>
                </a:solidFill>
                <a:highlight>
                  <a:srgbClr val="FFFF00"/>
                </a:highlight>
                <a:latin typeface="+mn-lt"/>
              </a:rPr>
              <a:t>Challenges</a:t>
            </a:r>
            <a:endParaRPr sz="3000" dirty="0">
              <a:solidFill>
                <a:schemeClr val="tx1"/>
              </a:solidFill>
              <a:highlight>
                <a:srgbClr val="FFFF00"/>
              </a:highlight>
              <a:latin typeface="+mn-lt"/>
            </a:endParaRPr>
          </a:p>
        </p:txBody>
      </p:sp>
      <p:sp>
        <p:nvSpPr>
          <p:cNvPr id="3" name="object 3"/>
          <p:cNvSpPr txBox="1"/>
          <p:nvPr/>
        </p:nvSpPr>
        <p:spPr>
          <a:xfrm>
            <a:off x="409768" y="1191577"/>
            <a:ext cx="4050029" cy="593111"/>
          </a:xfrm>
          <a:prstGeom prst="rect">
            <a:avLst/>
          </a:prstGeom>
          <a:solidFill>
            <a:srgbClr val="006FC0"/>
          </a:solidFill>
        </p:spPr>
        <p:txBody>
          <a:bodyPr vert="horz" wrap="square" lIns="0" tIns="224790" rIns="0" bIns="0" rtlCol="0">
            <a:spAutoFit/>
          </a:bodyPr>
          <a:lstStyle/>
          <a:p>
            <a:pPr algn="ctr">
              <a:lnSpc>
                <a:spcPct val="107000"/>
              </a:lnSpc>
              <a:spcAft>
                <a:spcPts val="800"/>
              </a:spcAft>
            </a:pPr>
            <a:r>
              <a:rPr lang="en-GB" sz="2400" b="1" dirty="0">
                <a:solidFill>
                  <a:schemeClr val="bg1"/>
                </a:solidFill>
                <a:effectLst/>
                <a:ea typeface="Calibri" panose="020F0502020204030204" pitchFamily="34" charset="0"/>
                <a:cs typeface="Times New Roman" panose="02020603050405020304" pitchFamily="18" charset="0"/>
              </a:rPr>
              <a:t>BENEFITS</a:t>
            </a:r>
          </a:p>
        </p:txBody>
      </p:sp>
      <p:sp>
        <p:nvSpPr>
          <p:cNvPr id="4" name="object 4"/>
          <p:cNvSpPr txBox="1"/>
          <p:nvPr/>
        </p:nvSpPr>
        <p:spPr>
          <a:xfrm>
            <a:off x="517042" y="2026727"/>
            <a:ext cx="3855085" cy="3774623"/>
          </a:xfrm>
          <a:prstGeom prst="rect">
            <a:avLst/>
          </a:prstGeom>
        </p:spPr>
        <p:txBody>
          <a:bodyPr vert="horz" wrap="square" lIns="0" tIns="42545"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Help get start-up funding</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Keep a business organised</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Allows success to be monitored and improvements to be made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Clarity of direction</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Knowledge of the marketplace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Strong commitment from stakeholders</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Attract investment</a:t>
            </a:r>
          </a:p>
          <a:p>
            <a:pPr marL="355600" indent="-342900">
              <a:lnSpc>
                <a:spcPct val="100000"/>
              </a:lnSpc>
              <a:spcBef>
                <a:spcPts val="335"/>
              </a:spcBef>
              <a:buClr>
                <a:srgbClr val="006FC0"/>
              </a:buClr>
              <a:buFont typeface="Wingdings"/>
              <a:buChar char=""/>
              <a:tabLst>
                <a:tab pos="355600" algn="l"/>
              </a:tabLst>
            </a:pPr>
            <a:endParaRPr sz="2000" dirty="0">
              <a:cs typeface="Arial Black"/>
            </a:endParaRPr>
          </a:p>
        </p:txBody>
      </p:sp>
      <p:sp>
        <p:nvSpPr>
          <p:cNvPr id="8" name="object 8"/>
          <p:cNvSpPr txBox="1"/>
          <p:nvPr/>
        </p:nvSpPr>
        <p:spPr>
          <a:xfrm>
            <a:off x="4663440" y="1191577"/>
            <a:ext cx="4041775" cy="596317"/>
          </a:xfrm>
          <a:prstGeom prst="rect">
            <a:avLst/>
          </a:prstGeom>
          <a:solidFill>
            <a:srgbClr val="006FC0"/>
          </a:solidFill>
        </p:spPr>
        <p:txBody>
          <a:bodyPr vert="horz" wrap="square" lIns="0" tIns="224790" rIns="0" bIns="0" rtlCol="0">
            <a:spAutoFit/>
          </a:bodyPr>
          <a:lstStyle/>
          <a:p>
            <a:pPr marL="1045844">
              <a:lnSpc>
                <a:spcPct val="100000"/>
              </a:lnSpc>
              <a:spcBef>
                <a:spcPts val="1770"/>
              </a:spcBef>
            </a:pPr>
            <a:r>
              <a:rPr lang="en-GB" sz="2400" b="1" dirty="0">
                <a:solidFill>
                  <a:schemeClr val="bg1"/>
                </a:solidFill>
                <a:cs typeface="Arial"/>
              </a:rPr>
              <a:t>CHALLENGES</a:t>
            </a:r>
            <a:endParaRPr sz="2400" b="1" dirty="0">
              <a:solidFill>
                <a:schemeClr val="bg1"/>
              </a:solidFill>
              <a:cs typeface="Arial"/>
            </a:endParaRPr>
          </a:p>
        </p:txBody>
      </p:sp>
      <p:sp>
        <p:nvSpPr>
          <p:cNvPr id="9" name="object 9"/>
          <p:cNvSpPr/>
          <p:nvPr/>
        </p:nvSpPr>
        <p:spPr>
          <a:xfrm>
            <a:off x="4663440" y="1872995"/>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endParaRPr/>
          </a:p>
        </p:txBody>
      </p:sp>
      <p:sp>
        <p:nvSpPr>
          <p:cNvPr id="10" name="object 10"/>
          <p:cNvSpPr txBox="1"/>
          <p:nvPr/>
        </p:nvSpPr>
        <p:spPr>
          <a:xfrm>
            <a:off x="4756150" y="2204466"/>
            <a:ext cx="3858260" cy="3037755"/>
          </a:xfrm>
          <a:prstGeom prst="rect">
            <a:avLst/>
          </a:prstGeom>
        </p:spPr>
        <p:txBody>
          <a:bodyPr vert="horz" wrap="square" lIns="0" tIns="43180"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Lack of experience – people starting a business may not have required skills to write the business plan</a:t>
            </a:r>
          </a:p>
          <a:p>
            <a:pPr marL="285750" indent="-285750">
              <a:lnSpc>
                <a:spcPct val="107000"/>
              </a:lnSpc>
              <a:spcAft>
                <a:spcPts val="800"/>
              </a:spcAft>
              <a:buClr>
                <a:srgbClr val="0070C0"/>
              </a:buClr>
              <a:buFont typeface="Wingdings" panose="05000000000000000000" pitchFamily="2" charset="2"/>
              <a:buChar char="q"/>
            </a:pPr>
            <a:endParaRPr lang="en-GB" sz="18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indent="-343535">
              <a:lnSpc>
                <a:spcPct val="90000"/>
              </a:lnSpc>
              <a:spcBef>
                <a:spcPts val="340"/>
              </a:spcBef>
              <a:buClr>
                <a:srgbClr val="006FC0"/>
              </a:buClr>
              <a:buFont typeface="Wingdings"/>
              <a:buChar char=""/>
              <a:tabLst>
                <a:tab pos="343535" algn="l"/>
              </a:tabLst>
            </a:pPr>
            <a:endParaRPr sz="2000" dirty="0">
              <a:latin typeface="Arial Black"/>
              <a:cs typeface="Arial Black"/>
            </a:endParaRPr>
          </a:p>
        </p:txBody>
      </p:sp>
      <p:sp>
        <p:nvSpPr>
          <p:cNvPr id="5" name="Title 1">
            <a:extLst>
              <a:ext uri="{FF2B5EF4-FFF2-40B4-BE49-F238E27FC236}">
                <a16:creationId xmlns:a16="http://schemas.microsoft.com/office/drawing/2014/main" id="{CD0E3405-6E00-7285-4BE0-99A5473BB6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 calcmode="lin" valueType="num">
                                      <p:cBhvr additive="base">
                                        <p:cTn id="3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
                                            <p:txEl>
                                              <p:pRg st="5" end="5"/>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10">
                                            <p:txEl>
                                              <p:pRg st="0" end="0"/>
                                            </p:txEl>
                                          </p:spTgt>
                                        </p:tgtEl>
                                        <p:attrNameLst>
                                          <p:attrName>style.visibility</p:attrName>
                                        </p:attrNameLst>
                                      </p:cBhvr>
                                      <p:to>
                                        <p:strVal val="visible"/>
                                      </p:to>
                                    </p:set>
                                    <p:anim calcmode="lin" valueType="num">
                                      <p:cBhvr additive="base">
                                        <p:cTn id="49"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0">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 calcmode="lin" valueType="num">
                                      <p:cBhvr additive="base">
                                        <p:cTn id="53" dur="500" fill="hold"/>
                                        <p:tgtEl>
                                          <p:spTgt spid="10">
                                            <p:txEl>
                                              <p:pRg st="2" end="2"/>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67544" y="553778"/>
            <a:ext cx="8582990" cy="382156"/>
          </a:xfrm>
          <a:prstGeom prst="rect">
            <a:avLst/>
          </a:prstGeom>
        </p:spPr>
        <p:txBody>
          <a:bodyPr vert="horz" wrap="square" lIns="0" tIns="12700" rIns="0" bIns="0" rtlCol="0">
            <a:spAutoFit/>
          </a:bodyPr>
          <a:lstStyle/>
          <a:p>
            <a:pPr marL="3695065" marR="5080" indent="-3683000">
              <a:lnSpc>
                <a:spcPct val="100000"/>
              </a:lnSpc>
              <a:spcBef>
                <a:spcPts val="100"/>
              </a:spcBef>
            </a:pPr>
            <a:r>
              <a:rPr sz="2400" b="1" spc="40" dirty="0">
                <a:highlight>
                  <a:srgbClr val="FFFF00"/>
                </a:highlight>
                <a:cs typeface="Arial"/>
              </a:rPr>
              <a:t>Who </a:t>
            </a:r>
            <a:r>
              <a:rPr sz="2400" b="1" spc="-114" dirty="0">
                <a:highlight>
                  <a:srgbClr val="FFFF00"/>
                </a:highlight>
                <a:cs typeface="Arial"/>
              </a:rPr>
              <a:t>Reads </a:t>
            </a:r>
            <a:r>
              <a:rPr sz="2400" b="1" spc="20" dirty="0">
                <a:highlight>
                  <a:srgbClr val="FFFF00"/>
                </a:highlight>
                <a:cs typeface="Arial"/>
              </a:rPr>
              <a:t>the </a:t>
            </a:r>
            <a:r>
              <a:rPr sz="2400" b="1" spc="-140" dirty="0">
                <a:highlight>
                  <a:srgbClr val="FFFF00"/>
                </a:highlight>
                <a:cs typeface="Arial"/>
              </a:rPr>
              <a:t>Business </a:t>
            </a:r>
            <a:r>
              <a:rPr sz="2400" b="1" spc="-45" dirty="0">
                <a:highlight>
                  <a:srgbClr val="FFFF00"/>
                </a:highlight>
                <a:cs typeface="Arial"/>
              </a:rPr>
              <a:t>Plan </a:t>
            </a:r>
            <a:r>
              <a:rPr sz="2400" b="1" spc="305" dirty="0">
                <a:highlight>
                  <a:srgbClr val="FFFF00"/>
                </a:highlight>
                <a:cs typeface="Arial"/>
              </a:rPr>
              <a:t>&amp; </a:t>
            </a:r>
            <a:r>
              <a:rPr sz="2400" b="1" spc="50" dirty="0">
                <a:highlight>
                  <a:srgbClr val="FFFF00"/>
                </a:highlight>
                <a:cs typeface="Arial"/>
              </a:rPr>
              <a:t>What </a:t>
            </a:r>
            <a:r>
              <a:rPr sz="2400" b="1" spc="-25" dirty="0">
                <a:highlight>
                  <a:srgbClr val="FFFF00"/>
                </a:highlight>
                <a:cs typeface="Arial"/>
              </a:rPr>
              <a:t>Are </a:t>
            </a:r>
            <a:r>
              <a:rPr sz="2400" b="1" spc="-45" dirty="0">
                <a:highlight>
                  <a:srgbClr val="FFFF00"/>
                </a:highlight>
                <a:cs typeface="Arial"/>
              </a:rPr>
              <a:t>They</a:t>
            </a:r>
            <a:r>
              <a:rPr sz="2400" b="1" spc="-200" dirty="0">
                <a:highlight>
                  <a:srgbClr val="FFFF00"/>
                </a:highlight>
                <a:cs typeface="Arial"/>
              </a:rPr>
              <a:t> </a:t>
            </a:r>
            <a:r>
              <a:rPr sz="2400" b="1" spc="-40" dirty="0">
                <a:highlight>
                  <a:srgbClr val="FFFF00"/>
                </a:highlight>
                <a:cs typeface="Arial"/>
              </a:rPr>
              <a:t>Looking </a:t>
            </a:r>
            <a:r>
              <a:rPr sz="2400" b="1" spc="-155" dirty="0">
                <a:highlight>
                  <a:srgbClr val="FFFF00"/>
                </a:highlight>
                <a:cs typeface="Arial"/>
              </a:rPr>
              <a:t>For?</a:t>
            </a:r>
            <a:endParaRPr sz="2400" dirty="0">
              <a:highlight>
                <a:srgbClr val="FFFF00"/>
              </a:highlight>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extLst>
              <p:ext uri="{D42A27DB-BD31-4B8C-83A1-F6EECF244321}">
                <p14:modId xmlns:p14="http://schemas.microsoft.com/office/powerpoint/2010/main" val="1901573822"/>
              </p:ext>
            </p:extLst>
          </p:nvPr>
        </p:nvGraphicFramePr>
        <p:xfrm>
          <a:off x="323532"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Arial"/>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Arial"/>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Arial Black"/>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 communication tools to other stakeholders for partnerships etc</a:t>
                      </a:r>
                    </a:p>
                    <a:p>
                      <a:pPr marL="239395" marR="156845" indent="635"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
        <p:nvSpPr>
          <p:cNvPr id="3" name="Title 1">
            <a:extLst>
              <a:ext uri="{FF2B5EF4-FFF2-40B4-BE49-F238E27FC236}">
                <a16:creationId xmlns:a16="http://schemas.microsoft.com/office/drawing/2014/main" id="{5DD8A48B-F894-A605-3FBE-BACDED7DBD9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8928992"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ffectLst/>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ffectLst/>
              <a:ea typeface="Calibri" panose="020F0502020204030204" pitchFamily="34" charset="0"/>
              <a:cs typeface="Times New Roman" panose="02020603050405020304" pitchFamily="18" charset="0"/>
            </a:endParaRPr>
          </a:p>
          <a:p>
            <a:pPr algn="ct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expect if you are attaching test results. </a:t>
            </a:r>
          </a:p>
          <a:p>
            <a:pPr marL="0" indent="0" algn="ctr">
              <a:lnSpc>
                <a:spcPct val="107000"/>
              </a:lnSpc>
              <a:spcAft>
                <a:spcPts val="800"/>
              </a:spcAft>
              <a:buClr>
                <a:srgbClr val="0070C0"/>
              </a:buClr>
              <a:buNone/>
            </a:pPr>
            <a:r>
              <a:rPr lang="en-GB" sz="2400" b="1" u="sng" dirty="0">
                <a:ea typeface="Calibri" panose="020F0502020204030204" pitchFamily="34" charset="0"/>
                <a:cs typeface="Times New Roman" panose="02020603050405020304" pitchFamily="18" charset="0"/>
              </a:rPr>
              <a:t>Nobody reads a 50 pages business plan!!!!!.</a:t>
            </a:r>
          </a:p>
          <a:p>
            <a:pPr marL="0" indent="0">
              <a:lnSpc>
                <a:spcPct val="107000"/>
              </a:lnSpc>
              <a:spcAft>
                <a:spcPts val="800"/>
              </a:spcAft>
              <a:buClr>
                <a:srgbClr val="0070C0"/>
              </a:buClr>
              <a:buNone/>
            </a:pPr>
            <a:endParaRPr lang="en-GB" dirty="0"/>
          </a:p>
        </p:txBody>
      </p:sp>
      <p:sp>
        <p:nvSpPr>
          <p:cNvPr id="4" name="Title 1">
            <a:extLst>
              <a:ext uri="{FF2B5EF4-FFF2-40B4-BE49-F238E27FC236}">
                <a16:creationId xmlns:a16="http://schemas.microsoft.com/office/drawing/2014/main" id="{78F01C11-C6BC-919B-9CAB-8A3EF1067A0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706327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sections</a:t>
            </a:r>
            <a:endParaRPr lang="en-GB" sz="2800" b="1" dirty="0"/>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9361040" cy="4881281"/>
          </a:xfrm>
        </p:spPr>
        <p:txBody>
          <a:bodyPr>
            <a:normAutofit/>
          </a:bodyPr>
          <a:lstStyle/>
          <a:p>
            <a:pPr marL="0" indent="0">
              <a:lnSpc>
                <a:spcPct val="107000"/>
              </a:lnSpc>
              <a:spcAft>
                <a:spcPts val="800"/>
              </a:spcAft>
              <a:buClr>
                <a:srgbClr val="0070C0"/>
              </a:buClr>
              <a:buNone/>
            </a:pPr>
            <a:r>
              <a:rPr lang="en-GB" sz="2000" u="sng" dirty="0">
                <a:ea typeface="Calibri" panose="020F0502020204030204" pitchFamily="34" charset="0"/>
                <a:cs typeface="Times New Roman" panose="02020603050405020304" pitchFamily="18" charset="0"/>
              </a:rPr>
              <a:t>A business plan regardless the business idea should include the follow sections:</a:t>
            </a:r>
            <a:endParaRPr lang="en-GB" sz="2000" u="sng"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355600" indent="-342900">
              <a:lnSpc>
                <a:spcPct val="100000"/>
              </a:lnSpc>
              <a:spcBef>
                <a:spcPts val="580"/>
              </a:spcBef>
              <a:buClr>
                <a:srgbClr val="006FC0"/>
              </a:buClr>
              <a:buFont typeface="Wingdings"/>
              <a:buChar char=""/>
              <a:tabLst>
                <a:tab pos="355600" algn="l"/>
              </a:tabLst>
            </a:pPr>
            <a:endParaRPr lang="en-GB" dirty="0"/>
          </a:p>
        </p:txBody>
      </p:sp>
      <p:sp>
        <p:nvSpPr>
          <p:cNvPr id="4" name="TextBox 3">
            <a:extLst>
              <a:ext uri="{FF2B5EF4-FFF2-40B4-BE49-F238E27FC236}">
                <a16:creationId xmlns:a16="http://schemas.microsoft.com/office/drawing/2014/main" id="{29B60264-1C1F-6BFD-1585-9EE1D64A04DF}"/>
              </a:ext>
            </a:extLst>
          </p:cNvPr>
          <p:cNvSpPr txBox="1"/>
          <p:nvPr/>
        </p:nvSpPr>
        <p:spPr>
          <a:xfrm>
            <a:off x="107504" y="1598887"/>
            <a:ext cx="9145016" cy="4019947"/>
          </a:xfrm>
          <a:prstGeom prst="rect">
            <a:avLst/>
          </a:prstGeom>
          <a:noFill/>
        </p:spPr>
        <p:txBody>
          <a:bodyPr wrap="square" rtlCol="0">
            <a:spAutoFit/>
          </a:bodyPr>
          <a:lstStyle/>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Overview</a:t>
            </a:r>
            <a:r>
              <a:rPr lang="en-GB" sz="2000" dirty="0">
                <a:effectLst/>
                <a:latin typeface="+mj-lt"/>
                <a:ea typeface="Calibri" panose="020F0502020204030204" pitchFamily="34" charset="0"/>
                <a:cs typeface="Times New Roman" panose="02020603050405020304" pitchFamily="18" charset="0"/>
              </a:rPr>
              <a:t> of the business idea-product/service- aims/objectives</a:t>
            </a:r>
          </a:p>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Ownership, staffing, physical location</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u="sng" dirty="0">
                <a:latin typeface="+mj-lt"/>
                <a:ea typeface="Calibri" panose="020F0502020204030204" pitchFamily="34" charset="0"/>
                <a:cs typeface="Times New Roman" panose="02020603050405020304" pitchFamily="18" charset="0"/>
              </a:rPr>
              <a:t>L</a:t>
            </a:r>
            <a:r>
              <a:rPr lang="en-GB" sz="2000" u="sng" dirty="0">
                <a:effectLst/>
                <a:latin typeface="+mj-lt"/>
                <a:ea typeface="Calibri" panose="020F0502020204030204" pitchFamily="34" charset="0"/>
                <a:cs typeface="Times New Roman" panose="02020603050405020304" pitchFamily="18" charset="0"/>
              </a:rPr>
              <a:t>egal entity </a:t>
            </a:r>
            <a:r>
              <a:rPr lang="en-GB" sz="2000" dirty="0">
                <a:effectLst/>
                <a:latin typeface="+mj-lt"/>
                <a:ea typeface="Calibri" panose="020F0502020204030204" pitchFamily="34" charset="0"/>
                <a:cs typeface="Times New Roman" panose="02020603050405020304" pitchFamily="18" charset="0"/>
              </a:rPr>
              <a:t>&amp; requirements,(insurances, licencing, patents, logo etc)</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USP- </a:t>
            </a:r>
            <a:r>
              <a:rPr lang="en-GB" sz="2000" u="sng" dirty="0">
                <a:latin typeface="+mj-lt"/>
                <a:ea typeface="Calibri" panose="020F0502020204030204" pitchFamily="34" charset="0"/>
                <a:cs typeface="Times New Roman" panose="02020603050405020304" pitchFamily="18" charset="0"/>
              </a:rPr>
              <a:t>Unique Selling Point- </a:t>
            </a:r>
            <a:r>
              <a:rPr lang="en-GB" sz="2000" dirty="0">
                <a:latin typeface="+mj-lt"/>
                <a:ea typeface="Calibri" panose="020F0502020204030204" pitchFamily="34" charset="0"/>
                <a:cs typeface="Times New Roman" panose="02020603050405020304" pitchFamily="18" charset="0"/>
              </a:rPr>
              <a:t>all companies have</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research, trends and analysis of </a:t>
            </a:r>
            <a:r>
              <a:rPr lang="en-GB" sz="2000" u="sng" dirty="0">
                <a:effectLst/>
                <a:latin typeface="+mj-lt"/>
                <a:ea typeface="Calibri" panose="020F0502020204030204" pitchFamily="34" charset="0"/>
                <a:cs typeface="Times New Roman" panose="02020603050405020304" pitchFamily="18" charset="0"/>
              </a:rPr>
              <a:t>competition</a:t>
            </a:r>
            <a:r>
              <a:rPr lang="en-GB" sz="2000" dirty="0">
                <a:effectLst/>
                <a:latin typeface="+mj-lt"/>
                <a:ea typeface="Calibri" panose="020F0502020204030204" pitchFamily="34" charset="0"/>
                <a:cs typeface="Times New Roman" panose="02020603050405020304" pitchFamily="18" charset="0"/>
              </a:rPr>
              <a:t> </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SWOT analysis/</a:t>
            </a:r>
            <a:r>
              <a:rPr lang="en-GB" sz="2000" u="sng" dirty="0">
                <a:effectLst/>
                <a:latin typeface="+mj-lt"/>
                <a:ea typeface="Calibri" panose="020F0502020204030204" pitchFamily="34" charset="0"/>
                <a:cs typeface="Times New Roman" panose="02020603050405020304" pitchFamily="18" charset="0"/>
              </a:rPr>
              <a:t>PESTEL analysis</a:t>
            </a:r>
          </a:p>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Market segmentation &amp; </a:t>
            </a:r>
            <a:r>
              <a:rPr lang="en-GB" sz="2000" u="sng" dirty="0">
                <a:latin typeface="+mj-lt"/>
                <a:ea typeface="Calibri" panose="020F0502020204030204" pitchFamily="34" charset="0"/>
                <a:cs typeface="Times New Roman" panose="02020603050405020304" pitchFamily="18" charset="0"/>
              </a:rPr>
              <a:t>m</a:t>
            </a:r>
            <a:r>
              <a:rPr lang="en-GB" sz="2000" u="sng" dirty="0">
                <a:effectLst/>
                <a:latin typeface="+mj-lt"/>
                <a:ea typeface="Calibri" panose="020F0502020204030204" pitchFamily="34" charset="0"/>
                <a:cs typeface="Times New Roman" panose="02020603050405020304" pitchFamily="18" charset="0"/>
              </a:rPr>
              <a:t>arketing strategies </a:t>
            </a:r>
            <a:r>
              <a:rPr lang="en-GB" sz="2000" dirty="0">
                <a:effectLst/>
                <a:latin typeface="+mj-lt"/>
                <a:ea typeface="Calibri" panose="020F0502020204030204" pitchFamily="34" charset="0"/>
                <a:cs typeface="Times New Roman" panose="02020603050405020304" pitchFamily="18" charset="0"/>
              </a:rPr>
              <a:t>to attract </a:t>
            </a:r>
            <a:r>
              <a:rPr lang="en-GB" sz="2000" dirty="0">
                <a:latin typeface="+mj-lt"/>
                <a:ea typeface="Calibri" panose="020F0502020204030204" pitchFamily="34" charset="0"/>
                <a:cs typeface="Times New Roman" panose="02020603050405020304" pitchFamily="18" charset="0"/>
              </a:rPr>
              <a:t>potential </a:t>
            </a:r>
            <a:r>
              <a:rPr lang="en-GB" sz="2000" dirty="0">
                <a:effectLst/>
                <a:latin typeface="+mj-lt"/>
                <a:ea typeface="Calibri" panose="020F0502020204030204" pitchFamily="34" charset="0"/>
                <a:cs typeface="Times New Roman" panose="02020603050405020304" pitchFamily="18" charset="0"/>
              </a:rPr>
              <a:t>customers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Sales and pricing of product and services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Operations &amp; logistics especially if in manufacturing</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Webpage, online store &amp; visibility, use of social media </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u="sng" dirty="0">
                <a:effectLst/>
                <a:latin typeface="+mj-lt"/>
                <a:ea typeface="Calibri" panose="020F0502020204030204" pitchFamily="34" charset="0"/>
                <a:cs typeface="Times New Roman" panose="02020603050405020304" pitchFamily="18" charset="0"/>
              </a:rPr>
              <a:t>Funding and financial projections</a:t>
            </a:r>
          </a:p>
          <a:p>
            <a:pPr marL="457200" lvl="0" indent="-457200">
              <a:lnSpc>
                <a:spcPct val="107000"/>
              </a:lnSpc>
              <a:spcAft>
                <a:spcPts val="800"/>
              </a:spcAft>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Supplementary data (include tests, certificates, patents, copyrights  etc)</a:t>
            </a:r>
            <a:endParaRPr lang="en-GB" sz="1800" dirty="0">
              <a:effectLst/>
              <a:latin typeface="+mj-lt"/>
              <a:ea typeface="Calibri" panose="020F0502020204030204" pitchFamily="34" charset="0"/>
              <a:cs typeface="Times New Roman" panose="02020603050405020304" pitchFamily="18" charset="0"/>
            </a:endParaRPr>
          </a:p>
        </p:txBody>
      </p:sp>
      <p:sp>
        <p:nvSpPr>
          <p:cNvPr id="6" name="Title 1">
            <a:extLst>
              <a:ext uri="{FF2B5EF4-FFF2-40B4-BE49-F238E27FC236}">
                <a16:creationId xmlns:a16="http://schemas.microsoft.com/office/drawing/2014/main" id="{BBEA9C66-4D8F-6192-9D91-A5479A7F44F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45562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 calcmode="lin" valueType="num">
                                      <p:cBhvr additive="base">
                                        <p:cTn id="4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additive="base">
                                        <p:cTn id="5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8" end="8"/>
                                            </p:txEl>
                                          </p:spTgt>
                                        </p:tgtEl>
                                        <p:attrNameLst>
                                          <p:attrName>style.visibility</p:attrName>
                                        </p:attrNameLst>
                                      </p:cBhvr>
                                      <p:to>
                                        <p:strVal val="visible"/>
                                      </p:to>
                                    </p:set>
                                    <p:anim calcmode="lin" valueType="num">
                                      <p:cBhvr additive="base">
                                        <p:cTn id="6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 calcmode="lin" valueType="num">
                                      <p:cBhvr additive="base">
                                        <p:cTn id="7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additive="base">
                                        <p:cTn id="7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11" end="11"/>
                                            </p:txEl>
                                          </p:spTgt>
                                        </p:tgtEl>
                                        <p:attrNameLst>
                                          <p:attrName>style.visibility</p:attrName>
                                        </p:attrNameLst>
                                      </p:cBhvr>
                                      <p:to>
                                        <p:strVal val="visible"/>
                                      </p:to>
                                    </p:set>
                                    <p:anim calcmode="lin" valueType="num">
                                      <p:cBhvr additive="base">
                                        <p:cTn id="83"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E65B-7D90-A429-4345-DA9648FEBB39}"/>
              </a:ext>
            </a:extLst>
          </p:cNvPr>
          <p:cNvSpPr>
            <a:spLocks noGrp="1"/>
          </p:cNvSpPr>
          <p:nvPr>
            <p:ph type="title"/>
          </p:nvPr>
        </p:nvSpPr>
        <p:spPr>
          <a:xfrm>
            <a:off x="457200" y="2420888"/>
            <a:ext cx="8229600" cy="1143000"/>
          </a:xfrm>
        </p:spPr>
        <p:txBody>
          <a:bodyPr/>
          <a:lstStyle/>
          <a:p>
            <a:r>
              <a:rPr lang="en-GB" sz="2800" b="1" dirty="0">
                <a:highlight>
                  <a:srgbClr val="FFFF00"/>
                </a:highlight>
              </a:rPr>
              <a:t>Let’s look at our step-by-step guide</a:t>
            </a:r>
          </a:p>
        </p:txBody>
      </p:sp>
      <p:sp>
        <p:nvSpPr>
          <p:cNvPr id="4" name="Slide Number Placeholder 3">
            <a:extLst>
              <a:ext uri="{FF2B5EF4-FFF2-40B4-BE49-F238E27FC236}">
                <a16:creationId xmlns:a16="http://schemas.microsoft.com/office/drawing/2014/main" id="{A236EEA1-324E-561B-E40E-B56D60C1B5E5}"/>
              </a:ext>
            </a:extLst>
          </p:cNvPr>
          <p:cNvSpPr>
            <a:spLocks noGrp="1"/>
          </p:cNvSpPr>
          <p:nvPr>
            <p:ph type="sldNum" sz="quarter" idx="12"/>
          </p:nvPr>
        </p:nvSpPr>
        <p:spPr/>
        <p:txBody>
          <a:bodyPr/>
          <a:lstStyle/>
          <a:p>
            <a:fld id="{C3F65BB1-9206-4D7F-97F9-47DCC7DC6334}" type="slidenum">
              <a:rPr lang="en-GB" smtClean="0"/>
              <a:pPr/>
              <a:t>22</a:t>
            </a:fld>
            <a:endParaRPr lang="en-GB"/>
          </a:p>
        </p:txBody>
      </p:sp>
    </p:spTree>
    <p:extLst>
      <p:ext uri="{BB962C8B-B14F-4D97-AF65-F5344CB8AC3E}">
        <p14:creationId xmlns:p14="http://schemas.microsoft.com/office/powerpoint/2010/main" val="4099484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Business Plan examples </a:t>
            </a: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107996" y="1052736"/>
            <a:ext cx="8928007" cy="4608512"/>
          </a:xfrm>
        </p:spPr>
        <p:txBody>
          <a:bodyPr>
            <a:normAutofit fontScale="85000" lnSpcReduction="20000"/>
          </a:bodyPr>
          <a:lstStyle/>
          <a:p>
            <a:pPr marL="0" lvl="0" indent="0" algn="ctr">
              <a:lnSpc>
                <a:spcPct val="107000"/>
              </a:lnSpc>
              <a:spcAft>
                <a:spcPts val="800"/>
              </a:spcAft>
              <a:buClr>
                <a:srgbClr val="0070C0"/>
              </a:buClr>
              <a:buNone/>
              <a:defRPr/>
            </a:pPr>
            <a:r>
              <a:rPr lang="en-GB" sz="2600" dirty="0">
                <a:solidFill>
                  <a:prstClr val="black"/>
                </a:solidFill>
              </a:rPr>
              <a:t>To deepen our understanding of how business plans are structured and presented in the real world, let’s review together some comprehensive examples from different stakeholders:</a:t>
            </a:r>
          </a:p>
          <a:p>
            <a:pPr marL="0" lvl="0" indent="0" algn="ctr">
              <a:lnSpc>
                <a:spcPct val="107000"/>
              </a:lnSpc>
              <a:spcAft>
                <a:spcPts val="800"/>
              </a:spcAft>
              <a:buClr>
                <a:srgbClr val="0070C0"/>
              </a:buClr>
              <a:buNone/>
              <a:defRPr/>
            </a:pPr>
            <a:r>
              <a:rPr kumimoji="0" lang="en-GB" sz="2600" b="0" i="0" u="none" strike="noStrike" kern="1200" cap="none" spc="0" normalizeH="0" noProof="0" dirty="0" err="1">
                <a:ln>
                  <a:noFill/>
                </a:ln>
                <a:solidFill>
                  <a:prstClr val="black"/>
                </a:solidFill>
                <a:effectLst/>
                <a:uLnTx/>
                <a:uFillTx/>
              </a:rPr>
              <a:t>Bplans</a:t>
            </a:r>
            <a:r>
              <a:rPr kumimoji="0" lang="en-GB" sz="2600" b="0" i="0" u="none" strike="noStrike" kern="1200" cap="none" spc="0" normalizeH="0" noProof="0" dirty="0">
                <a:ln>
                  <a:noFill/>
                </a:ln>
                <a:solidFill>
                  <a:prstClr val="black"/>
                </a:solidFill>
                <a:effectLst/>
                <a:uLnTx/>
                <a:uFillTx/>
              </a:rPr>
              <a:t> website </a:t>
            </a:r>
            <a:endParaRPr lang="en-GB" sz="2600" baseline="0" dirty="0">
              <a:solidFill>
                <a:prstClr val="black"/>
              </a:solidFill>
              <a:hlinkClick r:id="rId2"/>
            </a:endParaRPr>
          </a:p>
          <a:p>
            <a:pPr marL="0" lvl="0" indent="0" algn="ctr">
              <a:lnSpc>
                <a:spcPct val="107000"/>
              </a:lnSpc>
              <a:spcAft>
                <a:spcPts val="800"/>
              </a:spcAft>
              <a:buClr>
                <a:srgbClr val="0070C0"/>
              </a:buClr>
              <a:buNone/>
              <a:defRPr/>
            </a:pPr>
            <a:r>
              <a:rPr lang="en-GB" sz="2600" dirty="0">
                <a:solidFill>
                  <a:prstClr val="black"/>
                </a:solidFill>
                <a:hlinkClick r:id="rId2"/>
              </a:rPr>
              <a:t>https://www.bplans.com/sample-business-plans/</a:t>
            </a:r>
            <a:endParaRPr kumimoji="0" lang="en-GB" sz="2600" b="0" i="0" u="none" strike="noStrike" kern="1200" cap="none" spc="0" normalizeH="0" baseline="0" noProof="0" dirty="0">
              <a:ln>
                <a:noFill/>
              </a:ln>
              <a:solidFill>
                <a:prstClr val="black"/>
              </a:solidFill>
              <a:effectLst/>
              <a:uLnTx/>
              <a:uFillTx/>
            </a:endParaRPr>
          </a:p>
          <a:p>
            <a:pPr marL="0" lvl="0" indent="0" algn="ctr">
              <a:lnSpc>
                <a:spcPct val="107000"/>
              </a:lnSpc>
              <a:spcAft>
                <a:spcPts val="800"/>
              </a:spcAft>
              <a:buClr>
                <a:srgbClr val="0070C0"/>
              </a:buClr>
              <a:buNone/>
              <a:defRPr/>
            </a:pPr>
            <a:r>
              <a:rPr lang="en-GB" sz="2600" dirty="0">
                <a:solidFill>
                  <a:prstClr val="black"/>
                </a:solidFill>
              </a:rPr>
              <a:t>UK commercial bank</a:t>
            </a:r>
            <a:endParaRPr lang="en-GB" sz="2600" dirty="0">
              <a:solidFill>
                <a:prstClr val="black"/>
              </a:solidFill>
              <a:hlinkClick r:id="rId3"/>
            </a:endParaRPr>
          </a:p>
          <a:p>
            <a:pPr marL="0" lvl="0" indent="0" algn="ctr">
              <a:lnSpc>
                <a:spcPct val="107000"/>
              </a:lnSpc>
              <a:spcAft>
                <a:spcPts val="800"/>
              </a:spcAft>
              <a:buClr>
                <a:srgbClr val="0070C0"/>
              </a:buClr>
              <a:buNone/>
              <a:defRPr/>
            </a:pPr>
            <a:r>
              <a:rPr lang="en-GB" sz="2600" dirty="0">
                <a:solidFill>
                  <a:prstClr val="black"/>
                </a:solidFill>
                <a:hlinkClick r:id="rId3"/>
              </a:rPr>
              <a:t>https://www.business.hsbc.uk/en-gb/insights/starting-a-business/how-to-write-business-plan</a:t>
            </a:r>
            <a:endParaRPr lang="en-GB" sz="2600" dirty="0">
              <a:solidFill>
                <a:prstClr val="black"/>
              </a:solidFill>
            </a:endParaRPr>
          </a:p>
          <a:p>
            <a:pPr marL="0" lvl="0" indent="0" algn="ctr">
              <a:lnSpc>
                <a:spcPct val="107000"/>
              </a:lnSpc>
              <a:spcAft>
                <a:spcPts val="800"/>
              </a:spcAft>
              <a:buClr>
                <a:srgbClr val="0070C0"/>
              </a:buClr>
              <a:buNone/>
              <a:defRPr/>
            </a:pPr>
            <a:r>
              <a:rPr kumimoji="0" lang="en-GB" sz="2600" b="0" i="0" u="none" strike="noStrike" kern="1200" cap="none" spc="0" normalizeH="0" baseline="0" noProof="0" dirty="0">
                <a:ln>
                  <a:noFill/>
                </a:ln>
                <a:solidFill>
                  <a:prstClr val="black"/>
                </a:solidFill>
                <a:effectLst/>
                <a:uLnTx/>
                <a:uFillTx/>
              </a:rPr>
              <a:t>King’s Trust UK</a:t>
            </a:r>
          </a:p>
          <a:p>
            <a:pPr marL="0" lvl="0" indent="0" algn="ctr">
              <a:lnSpc>
                <a:spcPct val="107000"/>
              </a:lnSpc>
              <a:spcAft>
                <a:spcPts val="800"/>
              </a:spcAft>
              <a:buClr>
                <a:srgbClr val="0070C0"/>
              </a:buClr>
              <a:buNone/>
              <a:defRPr/>
            </a:pPr>
            <a:r>
              <a:rPr lang="en-GB" sz="2600" dirty="0">
                <a:solidFill>
                  <a:prstClr val="black"/>
                </a:solidFill>
                <a:hlinkClick r:id="rId4"/>
              </a:rPr>
              <a:t>https://www.kingstrust.org.uk/how-we-can-help/tools-resources/business-tools/business-plans</a:t>
            </a:r>
            <a:endParaRPr lang="en-GB" sz="2600" dirty="0">
              <a:solidFill>
                <a:prstClr val="black"/>
              </a:solidFill>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3" name="Title 1">
            <a:extLst>
              <a:ext uri="{FF2B5EF4-FFF2-40B4-BE49-F238E27FC236}">
                <a16:creationId xmlns:a16="http://schemas.microsoft.com/office/drawing/2014/main" id="{8CF078A5-2962-D5FC-A5C7-0C69049C753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92281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24</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653952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2300F-4AE7-DC24-A5E5-AB988AB0152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B61C088-AFA3-135A-B2F6-D82507235FDD}"/>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B58E3DBE-996F-F93C-4FC3-AFA59DDAF95A}"/>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Generating a business idea</a:t>
            </a:r>
            <a:endParaRPr lang="en-US" sz="1400" dirty="0">
              <a:solidFill>
                <a:schemeClr val="bg1"/>
              </a:solidFill>
            </a:endParaRPr>
          </a:p>
        </p:txBody>
      </p:sp>
    </p:spTree>
    <p:extLst>
      <p:ext uri="{BB962C8B-B14F-4D97-AF65-F5344CB8AC3E}">
        <p14:creationId xmlns:p14="http://schemas.microsoft.com/office/powerpoint/2010/main" val="598079597"/>
      </p:ext>
    </p:extLst>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07154-D450-13D4-CFF0-49658CB224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452C4-11E5-F293-D0D8-D4FE9F193BD4}"/>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Entrepreneurial ideas/ opportunities </a:t>
            </a:r>
          </a:p>
        </p:txBody>
      </p:sp>
      <p:sp>
        <p:nvSpPr>
          <p:cNvPr id="8" name="Content Placeholder 7">
            <a:extLst>
              <a:ext uri="{FF2B5EF4-FFF2-40B4-BE49-F238E27FC236}">
                <a16:creationId xmlns:a16="http://schemas.microsoft.com/office/drawing/2014/main" id="{339C311C-B9A4-9A2C-46CB-0A52EA0B91B6}"/>
              </a:ext>
            </a:extLst>
          </p:cNvPr>
          <p:cNvSpPr>
            <a:spLocks noGrp="1"/>
          </p:cNvSpPr>
          <p:nvPr>
            <p:ph idx="1"/>
          </p:nvPr>
        </p:nvSpPr>
        <p:spPr>
          <a:xfrm>
            <a:off x="107996" y="1052736"/>
            <a:ext cx="8928007" cy="4421087"/>
          </a:xfrm>
        </p:spPr>
        <p:txBody>
          <a:bodyPr>
            <a:normAutofit/>
          </a:bodyPr>
          <a:lstStyle/>
          <a:p>
            <a:pPr marL="0" lvl="0" indent="0" algn="ctr">
              <a:lnSpc>
                <a:spcPct val="107000"/>
              </a:lnSpc>
              <a:spcAft>
                <a:spcPts val="800"/>
              </a:spcAft>
              <a:buClr>
                <a:srgbClr val="0070C0"/>
              </a:buClr>
              <a:buNone/>
              <a:defRPr/>
            </a:pPr>
            <a:r>
              <a:rPr lang="en-GB" dirty="0">
                <a:solidFill>
                  <a:prstClr val="black"/>
                </a:solidFill>
              </a:rPr>
              <a:t>Let’s look at some inspiration examples of entrepreneurial ideas/ opportunities at: </a:t>
            </a:r>
          </a:p>
          <a:p>
            <a:pPr marL="0" lvl="0" indent="0" algn="ctr">
              <a:lnSpc>
                <a:spcPct val="107000"/>
              </a:lnSpc>
              <a:spcAft>
                <a:spcPts val="800"/>
              </a:spcAft>
              <a:buClr>
                <a:srgbClr val="0070C0"/>
              </a:buClr>
              <a:buNone/>
              <a:defRPr/>
            </a:pPr>
            <a:endParaRPr lang="en-GB" dirty="0">
              <a:solidFill>
                <a:prstClr val="black"/>
              </a:solidFill>
              <a:hlinkClick r:id="rId2"/>
            </a:endParaRPr>
          </a:p>
          <a:p>
            <a:pPr marL="0" lvl="0" indent="0" algn="ctr">
              <a:lnSpc>
                <a:spcPct val="107000"/>
              </a:lnSpc>
              <a:spcAft>
                <a:spcPts val="800"/>
              </a:spcAft>
              <a:buClr>
                <a:srgbClr val="0070C0"/>
              </a:buClr>
              <a:buNone/>
              <a:defRPr/>
            </a:pPr>
            <a:r>
              <a:rPr lang="en-GB" dirty="0">
                <a:solidFill>
                  <a:prstClr val="black"/>
                </a:solidFill>
                <a:hlinkClick r:id="rId2"/>
              </a:rPr>
              <a:t>https://www.startuploans.co.uk/success-stories</a:t>
            </a:r>
            <a:endParaRPr lang="en-GB" dirty="0">
              <a:solidFill>
                <a:prstClr val="black"/>
              </a:solidFill>
            </a:endParaRPr>
          </a:p>
          <a:p>
            <a:pPr marL="0" lvl="0" indent="0" algn="ctr">
              <a:lnSpc>
                <a:spcPct val="107000"/>
              </a:lnSpc>
              <a:spcAft>
                <a:spcPts val="800"/>
              </a:spcAft>
              <a:buClr>
                <a:srgbClr val="0070C0"/>
              </a:buClr>
              <a:buNone/>
              <a:defRPr/>
            </a:pPr>
            <a:endParaRPr lang="en-GB" dirty="0">
              <a:solidFill>
                <a:prstClr val="black"/>
              </a:solidFill>
            </a:endParaRPr>
          </a:p>
          <a:p>
            <a:pPr marL="0" lvl="0" indent="0" algn="ctr">
              <a:lnSpc>
                <a:spcPct val="107000"/>
              </a:lnSpc>
              <a:spcAft>
                <a:spcPts val="800"/>
              </a:spcAft>
              <a:buClr>
                <a:srgbClr val="0070C0"/>
              </a:buClr>
              <a:buNone/>
              <a:defRPr/>
            </a:pPr>
            <a:r>
              <a:rPr lang="en-GB" dirty="0">
                <a:solidFill>
                  <a:prstClr val="black"/>
                </a:solidFill>
              </a:rPr>
              <a:t>What would be your business idea?</a:t>
            </a:r>
          </a:p>
          <a:p>
            <a:pPr marL="0" indent="0">
              <a:buNone/>
            </a:pPr>
            <a:endParaRPr lang="en-GB" dirty="0"/>
          </a:p>
        </p:txBody>
      </p:sp>
      <p:sp>
        <p:nvSpPr>
          <p:cNvPr id="3" name="Title 1">
            <a:extLst>
              <a:ext uri="{FF2B5EF4-FFF2-40B4-BE49-F238E27FC236}">
                <a16:creationId xmlns:a16="http://schemas.microsoft.com/office/drawing/2014/main" id="{B4902B62-07CA-17BA-7DE9-764EF182924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3540861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0DCF-52DF-F8FA-3F19-0F8B554CF3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779E6-9E5E-F454-C90F-C054F04AA4C2}"/>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Tips to generate entrepreneurial ideas/ opportunities </a:t>
            </a:r>
          </a:p>
        </p:txBody>
      </p:sp>
      <p:sp>
        <p:nvSpPr>
          <p:cNvPr id="8" name="Content Placeholder 7">
            <a:extLst>
              <a:ext uri="{FF2B5EF4-FFF2-40B4-BE49-F238E27FC236}">
                <a16:creationId xmlns:a16="http://schemas.microsoft.com/office/drawing/2014/main" id="{6798734D-76F7-49ED-A91E-78E3C1D61A0D}"/>
              </a:ext>
            </a:extLst>
          </p:cNvPr>
          <p:cNvSpPr>
            <a:spLocks noGrp="1"/>
          </p:cNvSpPr>
          <p:nvPr>
            <p:ph idx="1"/>
          </p:nvPr>
        </p:nvSpPr>
        <p:spPr>
          <a:xfrm>
            <a:off x="107996" y="1052736"/>
            <a:ext cx="8928007" cy="4421087"/>
          </a:xfrm>
        </p:spPr>
        <p:txBody>
          <a:bodyPr>
            <a:normAutofit/>
          </a:bodyPr>
          <a:lstStyle/>
          <a:p>
            <a:pPr marL="342900" indent="-342900">
              <a:lnSpc>
                <a:spcPct val="107000"/>
              </a:lnSpc>
              <a:spcBef>
                <a:spcPct val="20000"/>
              </a:spcBef>
              <a:spcAft>
                <a:spcPts val="800"/>
              </a:spcAft>
              <a:buClr>
                <a:srgbClr val="0070C0"/>
              </a:buClr>
              <a:buFont typeface="Wingdings" panose="05000000000000000000" pitchFamily="2" charset="2"/>
              <a:buChar char="q"/>
              <a:defRPr/>
            </a:pPr>
            <a:r>
              <a:rPr lang="en-GB" sz="2800" dirty="0">
                <a:solidFill>
                  <a:prstClr val="black"/>
                </a:solidFill>
              </a:rPr>
              <a:t>Identify problem from your everyday frustrations &amp; possible propose a solution in the form of a product or service.</a:t>
            </a:r>
            <a:endParaRPr kumimoji="0" lang="en-GB" sz="2800" b="0" i="0" u="none" strike="noStrike" kern="1200" cap="none" spc="0" normalizeH="0" baseline="0" noProof="0" dirty="0">
              <a:ln>
                <a:noFill/>
              </a:ln>
              <a:solidFill>
                <a:prstClr val="black"/>
              </a:solidFill>
              <a:effectLst/>
              <a:uLnTx/>
              <a:uFillTx/>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Could you turn your hobbies or passions into a product or service that you could commercialise?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Can you utilise </a:t>
            </a:r>
            <a:r>
              <a:rPr lang="en-GB" sz="2800" dirty="0">
                <a:solidFill>
                  <a:prstClr val="black"/>
                </a:solidFill>
              </a:rPr>
              <a:t>technology - online company?</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Franchise opportunities? McDonald’s, Burger King, Subways, etc</a:t>
            </a:r>
          </a:p>
          <a:p>
            <a:pPr marL="0" indent="0">
              <a:buNone/>
            </a:pPr>
            <a:endParaRPr lang="en-GB" dirty="0"/>
          </a:p>
        </p:txBody>
      </p:sp>
      <p:sp>
        <p:nvSpPr>
          <p:cNvPr id="3" name="Title 1">
            <a:extLst>
              <a:ext uri="{FF2B5EF4-FFF2-40B4-BE49-F238E27FC236}">
                <a16:creationId xmlns:a16="http://schemas.microsoft.com/office/drawing/2014/main" id="{6AD20603-F7BC-7665-0DF8-643117BFB6A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35576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fontScale="90000"/>
          </a:bodyPr>
          <a:lstStyle/>
          <a:p>
            <a:br>
              <a:rPr lang="en-GB" sz="3200" u="sng" dirty="0">
                <a:highlight>
                  <a:srgbClr val="FFFF00"/>
                </a:highlight>
              </a:rPr>
            </a:br>
            <a:r>
              <a:rPr lang="en-GB" sz="3200" b="1" u="sng" dirty="0">
                <a:highlight>
                  <a:srgbClr val="FFFF00"/>
                </a:highlight>
              </a:rPr>
              <a:t>Practical Activity- 25 minutes</a:t>
            </a:r>
            <a:br>
              <a:rPr lang="en-GB" sz="3200" u="sng" dirty="0">
                <a:highlight>
                  <a:srgbClr val="FFFF00"/>
                </a:highlight>
              </a:rPr>
            </a:br>
            <a:endParaRPr lang="en-GB" sz="3200" b="1" dirty="0">
              <a:solidFill>
                <a:srgbClr val="007DC3"/>
              </a:solidFill>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57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rPr>
              <a:t>LCLM4006: Enterprise &amp;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50354" y="1268760"/>
            <a:ext cx="8986142" cy="4320480"/>
          </a:xfrm>
        </p:spPr>
        <p:txBody>
          <a:bodyPr>
            <a:normAutofit/>
          </a:bodyPr>
          <a:lstStyle/>
          <a:p>
            <a:pPr marL="0" indent="0">
              <a:buClr>
                <a:srgbClr val="0070C0"/>
              </a:buClr>
              <a:buNone/>
            </a:pPr>
            <a:r>
              <a:rPr lang="en-GB" sz="2800" dirty="0"/>
              <a:t>Using the tips to generate an idea you should try to</a:t>
            </a:r>
          </a:p>
          <a:p>
            <a:pPr marL="0" indent="0">
              <a:buClr>
                <a:srgbClr val="0070C0"/>
              </a:buClr>
              <a:buNone/>
            </a:pPr>
            <a:endParaRPr lang="en-GB" sz="2800" dirty="0"/>
          </a:p>
          <a:p>
            <a:pPr marL="163513" indent="-163513">
              <a:buClr>
                <a:srgbClr val="0070C0"/>
              </a:buClr>
              <a:buFont typeface="Wingdings" panose="05000000000000000000" pitchFamily="2" charset="2"/>
              <a:buChar char="q"/>
            </a:pPr>
            <a:r>
              <a:rPr lang="en-GB" sz="2800" dirty="0"/>
              <a:t>Identify the potential market &amp; customers for one of your business ideas. You could use this idea for your business plan assessment.</a:t>
            </a:r>
          </a:p>
          <a:p>
            <a:pPr marL="163513" indent="-163513">
              <a:buClr>
                <a:srgbClr val="0070C0"/>
              </a:buClr>
              <a:buFont typeface="Wingdings" panose="05000000000000000000" pitchFamily="2" charset="2"/>
              <a:buChar char="q"/>
            </a:pPr>
            <a:endParaRPr lang="en-GB" sz="2800" dirty="0"/>
          </a:p>
          <a:p>
            <a:pPr marL="163513" indent="-163513">
              <a:buClr>
                <a:srgbClr val="0070C0"/>
              </a:buClr>
              <a:buFont typeface="Wingdings" panose="05000000000000000000" pitchFamily="2" charset="2"/>
              <a:buChar char="q"/>
            </a:pPr>
            <a:r>
              <a:rPr lang="en-GB" sz="2800" dirty="0"/>
              <a:t>Try to write an overview of the business idea and the product and service that your company will be offering.</a:t>
            </a:r>
          </a:p>
          <a:p>
            <a:pPr marL="0" indent="0">
              <a:buClr>
                <a:srgbClr val="0070C0"/>
              </a:buClr>
              <a:buNone/>
            </a:pPr>
            <a:endParaRPr lang="en-GB" sz="2800" dirty="0"/>
          </a:p>
        </p:txBody>
      </p:sp>
    </p:spTree>
    <p:extLst>
      <p:ext uri="{BB962C8B-B14F-4D97-AF65-F5344CB8AC3E}">
        <p14:creationId xmlns:p14="http://schemas.microsoft.com/office/powerpoint/2010/main" val="976968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B24C6-A00C-6575-0329-1BDB0723AE41}"/>
              </a:ext>
            </a:extLst>
          </p:cNvPr>
          <p:cNvSpPr>
            <a:spLocks noGrp="1"/>
          </p:cNvSpPr>
          <p:nvPr>
            <p:ph type="title"/>
          </p:nvPr>
        </p:nvSpPr>
        <p:spPr/>
        <p:txBody>
          <a:bodyPr>
            <a:normAutofit/>
          </a:bodyPr>
          <a:lstStyle/>
          <a:p>
            <a:r>
              <a:rPr lang="en-GB" sz="2900" b="1" u="sng" dirty="0">
                <a:highlight>
                  <a:srgbClr val="FFFF00"/>
                </a:highlight>
              </a:rPr>
              <a:t>Let’s begin with making a cover page</a:t>
            </a:r>
          </a:p>
        </p:txBody>
      </p:sp>
      <p:sp>
        <p:nvSpPr>
          <p:cNvPr id="3" name="Content Placeholder 2">
            <a:extLst>
              <a:ext uri="{FF2B5EF4-FFF2-40B4-BE49-F238E27FC236}">
                <a16:creationId xmlns:a16="http://schemas.microsoft.com/office/drawing/2014/main" id="{CA01A880-FC0A-3977-44A8-E650BA1DC47F}"/>
              </a:ext>
            </a:extLst>
          </p:cNvPr>
          <p:cNvSpPr>
            <a:spLocks noGrp="1"/>
          </p:cNvSpPr>
          <p:nvPr>
            <p:ph idx="1"/>
          </p:nvPr>
        </p:nvSpPr>
        <p:spPr/>
        <p:txBody>
          <a:bodyPr>
            <a:normAutofit/>
          </a:bodyPr>
          <a:lstStyle/>
          <a:p>
            <a:r>
              <a:rPr lang="en-GB" dirty="0"/>
              <a:t>Open MS Word</a:t>
            </a:r>
          </a:p>
          <a:p>
            <a:r>
              <a:rPr lang="en-GB" dirty="0"/>
              <a:t>Start a new document</a:t>
            </a:r>
          </a:p>
          <a:p>
            <a:endParaRPr lang="en-GB" dirty="0"/>
          </a:p>
          <a:p>
            <a:endParaRPr lang="en-GB" dirty="0"/>
          </a:p>
        </p:txBody>
      </p:sp>
      <p:sp>
        <p:nvSpPr>
          <p:cNvPr id="4" name="Slide Number Placeholder 3">
            <a:extLst>
              <a:ext uri="{FF2B5EF4-FFF2-40B4-BE49-F238E27FC236}">
                <a16:creationId xmlns:a16="http://schemas.microsoft.com/office/drawing/2014/main" id="{1D5944BF-89C6-B7BF-D362-818358A3D2D0}"/>
              </a:ext>
            </a:extLst>
          </p:cNvPr>
          <p:cNvSpPr>
            <a:spLocks noGrp="1"/>
          </p:cNvSpPr>
          <p:nvPr>
            <p:ph type="sldNum" sz="quarter" idx="12"/>
          </p:nvPr>
        </p:nvSpPr>
        <p:spPr/>
        <p:txBody>
          <a:bodyPr/>
          <a:lstStyle/>
          <a:p>
            <a:fld id="{C3F65BB1-9206-4D7F-97F9-47DCC7DC6334}" type="slidenum">
              <a:rPr lang="en-GB" smtClean="0"/>
              <a:pPr/>
              <a:t>29</a:t>
            </a:fld>
            <a:endParaRPr lang="en-GB"/>
          </a:p>
        </p:txBody>
      </p:sp>
    </p:spTree>
    <p:extLst>
      <p:ext uri="{BB962C8B-B14F-4D97-AF65-F5344CB8AC3E}">
        <p14:creationId xmlns:p14="http://schemas.microsoft.com/office/powerpoint/2010/main" val="4789727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F4362-AB35-59BE-F30F-9D752B39A7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273218-3E45-B1D4-DEA5-E84CC2F68F19}"/>
              </a:ext>
            </a:extLst>
          </p:cNvPr>
          <p:cNvSpPr>
            <a:spLocks noGrp="1"/>
          </p:cNvSpPr>
          <p:nvPr>
            <p:ph type="title"/>
          </p:nvPr>
        </p:nvSpPr>
        <p:spPr/>
        <p:txBody>
          <a:bodyPr>
            <a:normAutofit/>
          </a:bodyPr>
          <a:lstStyle/>
          <a:p>
            <a:r>
              <a:rPr lang="en-GB" sz="2900" b="1" u="sng" dirty="0">
                <a:highlight>
                  <a:srgbClr val="FFFF00"/>
                </a:highlight>
              </a:rPr>
              <a:t>Let’s begin with making a title page</a:t>
            </a:r>
          </a:p>
        </p:txBody>
      </p:sp>
      <p:sp>
        <p:nvSpPr>
          <p:cNvPr id="3" name="Content Placeholder 2">
            <a:extLst>
              <a:ext uri="{FF2B5EF4-FFF2-40B4-BE49-F238E27FC236}">
                <a16:creationId xmlns:a16="http://schemas.microsoft.com/office/drawing/2014/main" id="{613DE9FA-6792-95C6-D275-BFC9CABD1D59}"/>
              </a:ext>
            </a:extLst>
          </p:cNvPr>
          <p:cNvSpPr>
            <a:spLocks noGrp="1"/>
          </p:cNvSpPr>
          <p:nvPr>
            <p:ph idx="1"/>
          </p:nvPr>
        </p:nvSpPr>
        <p:spPr/>
        <p:txBody>
          <a:bodyPr>
            <a:normAutofit fontScale="85000" lnSpcReduction="20000"/>
          </a:bodyPr>
          <a:lstStyle/>
          <a:p>
            <a:r>
              <a:rPr lang="en-GB" dirty="0"/>
              <a:t>Type/Copy</a:t>
            </a:r>
          </a:p>
          <a:p>
            <a:endParaRPr lang="en-GB" dirty="0"/>
          </a:p>
          <a:p>
            <a:r>
              <a:rPr lang="en-GB" dirty="0"/>
              <a:t>Certificate in Higher Education Business Skills for the Workplace</a:t>
            </a:r>
          </a:p>
          <a:p>
            <a:r>
              <a:rPr lang="en-GB" dirty="0"/>
              <a:t>LCLM4006 Enterprise and Entrepreneurship</a:t>
            </a:r>
          </a:p>
          <a:p>
            <a:r>
              <a:rPr lang="en-GB" dirty="0"/>
              <a:t>Task 1: Individual Written Business Plan</a:t>
            </a:r>
          </a:p>
          <a:p>
            <a:r>
              <a:rPr lang="en-GB" dirty="0">
                <a:solidFill>
                  <a:srgbClr val="7030A0"/>
                </a:solidFill>
              </a:rPr>
              <a:t>Lecturer’s name</a:t>
            </a:r>
          </a:p>
          <a:p>
            <a:r>
              <a:rPr lang="en-GB" dirty="0">
                <a:solidFill>
                  <a:srgbClr val="7030A0"/>
                </a:solidFill>
              </a:rPr>
              <a:t>Your name</a:t>
            </a:r>
          </a:p>
          <a:p>
            <a:r>
              <a:rPr lang="en-GB" dirty="0">
                <a:solidFill>
                  <a:srgbClr val="7030A0"/>
                </a:solidFill>
              </a:rPr>
              <a:t>Your student ID</a:t>
            </a:r>
          </a:p>
          <a:p>
            <a:endParaRPr lang="en-GB" dirty="0"/>
          </a:p>
          <a:p>
            <a:endParaRPr lang="en-GB" dirty="0"/>
          </a:p>
        </p:txBody>
      </p:sp>
      <p:sp>
        <p:nvSpPr>
          <p:cNvPr id="4" name="Slide Number Placeholder 3">
            <a:extLst>
              <a:ext uri="{FF2B5EF4-FFF2-40B4-BE49-F238E27FC236}">
                <a16:creationId xmlns:a16="http://schemas.microsoft.com/office/drawing/2014/main" id="{09CCD828-564C-834C-F1F5-074E12605B5D}"/>
              </a:ext>
            </a:extLst>
          </p:cNvPr>
          <p:cNvSpPr>
            <a:spLocks noGrp="1"/>
          </p:cNvSpPr>
          <p:nvPr>
            <p:ph type="sldNum" sz="quarter" idx="12"/>
          </p:nvPr>
        </p:nvSpPr>
        <p:spPr/>
        <p:txBody>
          <a:bodyPr/>
          <a:lstStyle/>
          <a:p>
            <a:fld id="{C3F65BB1-9206-4D7F-97F9-47DCC7DC6334}" type="slidenum">
              <a:rPr lang="en-GB" smtClean="0"/>
              <a:pPr/>
              <a:t>30</a:t>
            </a:fld>
            <a:endParaRPr lang="en-GB"/>
          </a:p>
        </p:txBody>
      </p:sp>
    </p:spTree>
    <p:extLst>
      <p:ext uri="{BB962C8B-B14F-4D97-AF65-F5344CB8AC3E}">
        <p14:creationId xmlns:p14="http://schemas.microsoft.com/office/powerpoint/2010/main" val="12648675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E974501-0F0A-EDB6-4DCE-E2BECDACED07}"/>
              </a:ext>
            </a:extLst>
          </p:cNvPr>
          <p:cNvSpPr>
            <a:spLocks noGrp="1"/>
          </p:cNvSpPr>
          <p:nvPr>
            <p:ph type="sldNum" sz="quarter" idx="12"/>
          </p:nvPr>
        </p:nvSpPr>
        <p:spPr/>
        <p:txBody>
          <a:bodyPr/>
          <a:lstStyle/>
          <a:p>
            <a:fld id="{C3F65BB1-9206-4D7F-97F9-47DCC7DC6334}" type="slidenum">
              <a:rPr lang="en-GB" smtClean="0"/>
              <a:pPr/>
              <a:t>31</a:t>
            </a:fld>
            <a:endParaRPr lang="en-GB"/>
          </a:p>
        </p:txBody>
      </p:sp>
      <p:pic>
        <p:nvPicPr>
          <p:cNvPr id="6" name="Picture 5">
            <a:extLst>
              <a:ext uri="{FF2B5EF4-FFF2-40B4-BE49-F238E27FC236}">
                <a16:creationId xmlns:a16="http://schemas.microsoft.com/office/drawing/2014/main" id="{0B4909B3-5605-EC88-F54F-1BC474025F8A}"/>
              </a:ext>
            </a:extLst>
          </p:cNvPr>
          <p:cNvPicPr>
            <a:picLocks noChangeAspect="1"/>
          </p:cNvPicPr>
          <p:nvPr/>
        </p:nvPicPr>
        <p:blipFill>
          <a:blip r:embed="rId2"/>
          <a:stretch>
            <a:fillRect/>
          </a:stretch>
        </p:blipFill>
        <p:spPr>
          <a:xfrm>
            <a:off x="1115616" y="1700808"/>
            <a:ext cx="6724650" cy="2695575"/>
          </a:xfrm>
          <a:prstGeom prst="rect">
            <a:avLst/>
          </a:prstGeom>
        </p:spPr>
      </p:pic>
      <p:sp>
        <p:nvSpPr>
          <p:cNvPr id="2" name="TextBox 1">
            <a:extLst>
              <a:ext uri="{FF2B5EF4-FFF2-40B4-BE49-F238E27FC236}">
                <a16:creationId xmlns:a16="http://schemas.microsoft.com/office/drawing/2014/main" id="{BC1AC105-92BC-01A1-DCF3-E257F15E9EBB}"/>
              </a:ext>
            </a:extLst>
          </p:cNvPr>
          <p:cNvSpPr txBox="1"/>
          <p:nvPr/>
        </p:nvSpPr>
        <p:spPr>
          <a:xfrm>
            <a:off x="5634558" y="4821136"/>
            <a:ext cx="3052242" cy="400110"/>
          </a:xfrm>
          <a:prstGeom prst="rect">
            <a:avLst/>
          </a:prstGeom>
          <a:noFill/>
        </p:spPr>
        <p:txBody>
          <a:bodyPr wrap="square" rtlCol="0">
            <a:spAutoFit/>
          </a:bodyPr>
          <a:lstStyle/>
          <a:p>
            <a:pPr algn="ctr"/>
            <a:r>
              <a:rPr lang="en-GB" sz="2000" dirty="0"/>
              <a:t>Add our university logo</a:t>
            </a:r>
          </a:p>
        </p:txBody>
      </p:sp>
    </p:spTree>
    <p:extLst>
      <p:ext uri="{BB962C8B-B14F-4D97-AF65-F5344CB8AC3E}">
        <p14:creationId xmlns:p14="http://schemas.microsoft.com/office/powerpoint/2010/main" val="1507677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06F2F-D2DF-D390-17B8-4FD77351ED2C}"/>
              </a:ext>
            </a:extLst>
          </p:cNvPr>
          <p:cNvSpPr>
            <a:spLocks noGrp="1"/>
          </p:cNvSpPr>
          <p:nvPr>
            <p:ph type="title"/>
          </p:nvPr>
        </p:nvSpPr>
        <p:spPr/>
        <p:txBody>
          <a:bodyPr/>
          <a:lstStyle/>
          <a:p>
            <a:r>
              <a:rPr lang="en-GB" sz="2900" b="1" u="sng" dirty="0">
                <a:highlight>
                  <a:srgbClr val="FFFF00"/>
                </a:highlight>
              </a:rPr>
              <a:t>Executive Summary</a:t>
            </a:r>
          </a:p>
        </p:txBody>
      </p:sp>
      <p:sp>
        <p:nvSpPr>
          <p:cNvPr id="3" name="Content Placeholder 2">
            <a:extLst>
              <a:ext uri="{FF2B5EF4-FFF2-40B4-BE49-F238E27FC236}">
                <a16:creationId xmlns:a16="http://schemas.microsoft.com/office/drawing/2014/main" id="{35FDF2C6-5B6F-1C79-6D8D-650DDF0E4DB3}"/>
              </a:ext>
            </a:extLst>
          </p:cNvPr>
          <p:cNvSpPr>
            <a:spLocks noGrp="1"/>
          </p:cNvSpPr>
          <p:nvPr>
            <p:ph idx="1"/>
          </p:nvPr>
        </p:nvSpPr>
        <p:spPr/>
        <p:txBody>
          <a:bodyPr/>
          <a:lstStyle/>
          <a:p>
            <a:r>
              <a:rPr lang="en-GB" dirty="0"/>
              <a:t>Type </a:t>
            </a:r>
          </a:p>
          <a:p>
            <a:endParaRPr lang="en-GB" dirty="0"/>
          </a:p>
          <a:p>
            <a:r>
              <a:rPr lang="en-GB" dirty="0"/>
              <a:t>Executive Summary on page 2</a:t>
            </a:r>
          </a:p>
          <a:p>
            <a:endParaRPr lang="en-GB" dirty="0"/>
          </a:p>
          <a:p>
            <a:r>
              <a:rPr lang="en-GB" dirty="0"/>
              <a:t>Leave it blank</a:t>
            </a:r>
          </a:p>
          <a:p>
            <a:r>
              <a:rPr lang="en-GB" dirty="0"/>
              <a:t>We will come back in Week 6</a:t>
            </a:r>
          </a:p>
        </p:txBody>
      </p:sp>
      <p:sp>
        <p:nvSpPr>
          <p:cNvPr id="4" name="Slide Number Placeholder 3">
            <a:extLst>
              <a:ext uri="{FF2B5EF4-FFF2-40B4-BE49-F238E27FC236}">
                <a16:creationId xmlns:a16="http://schemas.microsoft.com/office/drawing/2014/main" id="{6C9886B3-C0C2-0B94-DAB5-CA106946D69D}"/>
              </a:ext>
            </a:extLst>
          </p:cNvPr>
          <p:cNvSpPr>
            <a:spLocks noGrp="1"/>
          </p:cNvSpPr>
          <p:nvPr>
            <p:ph type="sldNum" sz="quarter" idx="12"/>
          </p:nvPr>
        </p:nvSpPr>
        <p:spPr/>
        <p:txBody>
          <a:bodyPr/>
          <a:lstStyle/>
          <a:p>
            <a:fld id="{C3F65BB1-9206-4D7F-97F9-47DCC7DC6334}" type="slidenum">
              <a:rPr lang="en-GB" smtClean="0"/>
              <a:pPr/>
              <a:t>32</a:t>
            </a:fld>
            <a:endParaRPr lang="en-GB"/>
          </a:p>
        </p:txBody>
      </p:sp>
    </p:spTree>
    <p:extLst>
      <p:ext uri="{BB962C8B-B14F-4D97-AF65-F5344CB8AC3E}">
        <p14:creationId xmlns:p14="http://schemas.microsoft.com/office/powerpoint/2010/main" val="2532445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876DE-B4AD-57E3-D1AB-322AE51D11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B39536-6070-0C0D-2EC8-D7D6D12B2C2B}"/>
              </a:ext>
            </a:extLst>
          </p:cNvPr>
          <p:cNvSpPr>
            <a:spLocks noGrp="1"/>
          </p:cNvSpPr>
          <p:nvPr>
            <p:ph type="title"/>
          </p:nvPr>
        </p:nvSpPr>
        <p:spPr/>
        <p:txBody>
          <a:bodyPr/>
          <a:lstStyle/>
          <a:p>
            <a:r>
              <a:rPr lang="en-GB" sz="2900" b="1" u="sng" dirty="0">
                <a:highlight>
                  <a:srgbClr val="FFFF00"/>
                </a:highlight>
              </a:rPr>
              <a:t>Table of Contents</a:t>
            </a:r>
          </a:p>
        </p:txBody>
      </p:sp>
      <p:sp>
        <p:nvSpPr>
          <p:cNvPr id="3" name="Content Placeholder 2">
            <a:extLst>
              <a:ext uri="{FF2B5EF4-FFF2-40B4-BE49-F238E27FC236}">
                <a16:creationId xmlns:a16="http://schemas.microsoft.com/office/drawing/2014/main" id="{1B2DB778-CEA3-412C-00F5-FDE439C02B1E}"/>
              </a:ext>
            </a:extLst>
          </p:cNvPr>
          <p:cNvSpPr>
            <a:spLocks noGrp="1"/>
          </p:cNvSpPr>
          <p:nvPr>
            <p:ph idx="1"/>
          </p:nvPr>
        </p:nvSpPr>
        <p:spPr/>
        <p:txBody>
          <a:bodyPr/>
          <a:lstStyle/>
          <a:p>
            <a:r>
              <a:rPr lang="en-GB" dirty="0"/>
              <a:t>Type </a:t>
            </a:r>
          </a:p>
          <a:p>
            <a:endParaRPr lang="en-GB" dirty="0"/>
          </a:p>
          <a:p>
            <a:r>
              <a:rPr lang="en-GB" dirty="0"/>
              <a:t>Table of Contents on page 3</a:t>
            </a:r>
          </a:p>
          <a:p>
            <a:endParaRPr lang="en-GB" dirty="0"/>
          </a:p>
          <a:p>
            <a:r>
              <a:rPr lang="en-GB" dirty="0"/>
              <a:t>Leave it blank</a:t>
            </a:r>
          </a:p>
          <a:p>
            <a:r>
              <a:rPr lang="en-GB" dirty="0"/>
              <a:t>We will come back in Week 6</a:t>
            </a:r>
          </a:p>
        </p:txBody>
      </p:sp>
      <p:sp>
        <p:nvSpPr>
          <p:cNvPr id="4" name="Slide Number Placeholder 3">
            <a:extLst>
              <a:ext uri="{FF2B5EF4-FFF2-40B4-BE49-F238E27FC236}">
                <a16:creationId xmlns:a16="http://schemas.microsoft.com/office/drawing/2014/main" id="{0BF6A8D7-9F59-A1E1-A04C-2C21B6364D22}"/>
              </a:ext>
            </a:extLst>
          </p:cNvPr>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11132190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6D7E-7C58-A4FE-E931-C3B854892F7C}"/>
              </a:ext>
            </a:extLst>
          </p:cNvPr>
          <p:cNvSpPr>
            <a:spLocks noGrp="1"/>
          </p:cNvSpPr>
          <p:nvPr>
            <p:ph type="title"/>
          </p:nvPr>
        </p:nvSpPr>
        <p:spPr/>
        <p:txBody>
          <a:bodyPr/>
          <a:lstStyle/>
          <a:p>
            <a:r>
              <a:rPr lang="en-GB" sz="2900" b="1" u="sng" dirty="0">
                <a:highlight>
                  <a:srgbClr val="FFFF00"/>
                </a:highlight>
              </a:rPr>
              <a:t>Overview</a:t>
            </a:r>
          </a:p>
        </p:txBody>
      </p:sp>
      <p:sp>
        <p:nvSpPr>
          <p:cNvPr id="3" name="Content Placeholder 2">
            <a:extLst>
              <a:ext uri="{FF2B5EF4-FFF2-40B4-BE49-F238E27FC236}">
                <a16:creationId xmlns:a16="http://schemas.microsoft.com/office/drawing/2014/main" id="{08CEE9CB-050C-A2C6-DDED-1611E57DE62E}"/>
              </a:ext>
            </a:extLst>
          </p:cNvPr>
          <p:cNvSpPr>
            <a:spLocks noGrp="1"/>
          </p:cNvSpPr>
          <p:nvPr>
            <p:ph idx="1"/>
          </p:nvPr>
        </p:nvSpPr>
        <p:spPr>
          <a:xfrm>
            <a:off x="457200" y="1772816"/>
            <a:ext cx="8229600" cy="3561854"/>
          </a:xfrm>
        </p:spPr>
        <p:txBody>
          <a:bodyPr>
            <a:normAutofit/>
          </a:bodyPr>
          <a:lstStyle/>
          <a:p>
            <a:r>
              <a:rPr lang="en-GB" sz="2800" dirty="0"/>
              <a:t>Product and/or service that you will be offering</a:t>
            </a:r>
          </a:p>
          <a:p>
            <a:r>
              <a:rPr lang="en-GB" sz="2800" dirty="0"/>
              <a:t>Some relevant statistics/data</a:t>
            </a:r>
          </a:p>
          <a:p>
            <a:r>
              <a:rPr lang="en-GB" sz="2800" dirty="0"/>
              <a:t>Environmental sustainability or community support</a:t>
            </a:r>
          </a:p>
          <a:p>
            <a:r>
              <a:rPr lang="en-GB" sz="2800" dirty="0"/>
              <a:t>Unique selling points</a:t>
            </a:r>
          </a:p>
          <a:p>
            <a:r>
              <a:rPr lang="en-GB" sz="2800" dirty="0"/>
              <a:t>Cite the sources </a:t>
            </a:r>
            <a:r>
              <a:rPr lang="en-GB" sz="2400" dirty="0"/>
              <a:t>(</a:t>
            </a:r>
            <a:r>
              <a:rPr lang="en-US" sz="2800" u="sng" dirty="0">
                <a:hlinkClick r:id="rId2"/>
              </a:rPr>
              <a:t>UWTSD Cite Them Right</a:t>
            </a:r>
            <a:r>
              <a:rPr lang="en-US" sz="2800" u="sng" dirty="0"/>
              <a:t>)</a:t>
            </a:r>
            <a:endParaRPr lang="en-GB" sz="2800" dirty="0"/>
          </a:p>
        </p:txBody>
      </p:sp>
      <p:sp>
        <p:nvSpPr>
          <p:cNvPr id="4" name="Slide Number Placeholder 3">
            <a:extLst>
              <a:ext uri="{FF2B5EF4-FFF2-40B4-BE49-F238E27FC236}">
                <a16:creationId xmlns:a16="http://schemas.microsoft.com/office/drawing/2014/main" id="{EE6D584E-C42B-7F86-3684-5267BC6A46F3}"/>
              </a:ext>
            </a:extLst>
          </p:cNvPr>
          <p:cNvSpPr>
            <a:spLocks noGrp="1"/>
          </p:cNvSpPr>
          <p:nvPr>
            <p:ph type="sldNum" sz="quarter" idx="12"/>
          </p:nvPr>
        </p:nvSpPr>
        <p:spPr/>
        <p:txBody>
          <a:bodyPr/>
          <a:lstStyle/>
          <a:p>
            <a:fld id="{C3F65BB1-9206-4D7F-97F9-47DCC7DC6334}" type="slidenum">
              <a:rPr lang="en-GB" smtClean="0"/>
              <a:pPr/>
              <a:t>34</a:t>
            </a:fld>
            <a:endParaRPr lang="en-GB"/>
          </a:p>
        </p:txBody>
      </p:sp>
    </p:spTree>
    <p:extLst>
      <p:ext uri="{BB962C8B-B14F-4D97-AF65-F5344CB8AC3E}">
        <p14:creationId xmlns:p14="http://schemas.microsoft.com/office/powerpoint/2010/main" val="26535320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5DAC1-0ABF-8659-E7C7-CFA789B89975}"/>
              </a:ext>
            </a:extLst>
          </p:cNvPr>
          <p:cNvSpPr>
            <a:spLocks noGrp="1"/>
          </p:cNvSpPr>
          <p:nvPr>
            <p:ph type="title"/>
          </p:nvPr>
        </p:nvSpPr>
        <p:spPr/>
        <p:txBody>
          <a:bodyPr/>
          <a:lstStyle/>
          <a:p>
            <a:r>
              <a:rPr lang="en-GB" sz="2900" b="1" u="sng" dirty="0">
                <a:highlight>
                  <a:srgbClr val="FFFF00"/>
                </a:highlight>
              </a:rPr>
              <a:t>Save your file in OneDrive</a:t>
            </a:r>
          </a:p>
        </p:txBody>
      </p:sp>
      <p:sp>
        <p:nvSpPr>
          <p:cNvPr id="3" name="Content Placeholder 2">
            <a:extLst>
              <a:ext uri="{FF2B5EF4-FFF2-40B4-BE49-F238E27FC236}">
                <a16:creationId xmlns:a16="http://schemas.microsoft.com/office/drawing/2014/main" id="{F8F14C0D-A3D9-9921-B1BC-54D1F633DCB8}"/>
              </a:ext>
            </a:extLst>
          </p:cNvPr>
          <p:cNvSpPr>
            <a:spLocks noGrp="1"/>
          </p:cNvSpPr>
          <p:nvPr>
            <p:ph idx="1"/>
          </p:nvPr>
        </p:nvSpPr>
        <p:spPr/>
        <p:txBody>
          <a:bodyPr/>
          <a:lstStyle/>
          <a:p>
            <a:r>
              <a:rPr lang="en-GB" dirty="0"/>
              <a:t>Name your file</a:t>
            </a:r>
          </a:p>
          <a:p>
            <a:r>
              <a:rPr lang="en-GB" dirty="0"/>
              <a:t>Save it in OneDrive</a:t>
            </a:r>
          </a:p>
          <a:p>
            <a:r>
              <a:rPr lang="en-GB"/>
              <a:t>Continue next week</a:t>
            </a:r>
            <a:endParaRPr lang="en-GB" dirty="0"/>
          </a:p>
        </p:txBody>
      </p:sp>
      <p:sp>
        <p:nvSpPr>
          <p:cNvPr id="4" name="Slide Number Placeholder 3">
            <a:extLst>
              <a:ext uri="{FF2B5EF4-FFF2-40B4-BE49-F238E27FC236}">
                <a16:creationId xmlns:a16="http://schemas.microsoft.com/office/drawing/2014/main" id="{368C4FCC-D652-D044-FFEB-5E5DDE2D7134}"/>
              </a:ext>
            </a:extLst>
          </p:cNvPr>
          <p:cNvSpPr>
            <a:spLocks noGrp="1"/>
          </p:cNvSpPr>
          <p:nvPr>
            <p:ph type="sldNum" sz="quarter" idx="12"/>
          </p:nvPr>
        </p:nvSpPr>
        <p:spPr/>
        <p:txBody>
          <a:bodyPr/>
          <a:lstStyle/>
          <a:p>
            <a:fld id="{C3F65BB1-9206-4D7F-97F9-47DCC7DC6334}" type="slidenum">
              <a:rPr lang="en-GB" smtClean="0"/>
              <a:pPr/>
              <a:t>35</a:t>
            </a:fld>
            <a:endParaRPr lang="en-GB"/>
          </a:p>
        </p:txBody>
      </p:sp>
    </p:spTree>
    <p:extLst>
      <p:ext uri="{BB962C8B-B14F-4D97-AF65-F5344CB8AC3E}">
        <p14:creationId xmlns:p14="http://schemas.microsoft.com/office/powerpoint/2010/main" val="3549888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F1F0A-308A-16EC-E882-11933C5E9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AF2B0-0919-9008-9A7A-96DBB0F7D218}"/>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57297CC7-8EF8-B862-58BB-23C44FE30B38}"/>
              </a:ext>
            </a:extLst>
          </p:cNvPr>
          <p:cNvSpPr>
            <a:spLocks noGrp="1"/>
          </p:cNvSpPr>
          <p:nvPr>
            <p:ph type="sldNum" sz="quarter" idx="12"/>
          </p:nvPr>
        </p:nvSpPr>
        <p:spPr/>
        <p:txBody>
          <a:bodyPr/>
          <a:lstStyle/>
          <a:p>
            <a:fld id="{C3F65BB1-9206-4D7F-97F9-47DCC7DC6334}" type="slidenum">
              <a:rPr lang="en-GB" smtClean="0"/>
              <a:pPr/>
              <a:t>36</a:t>
            </a:fld>
            <a:endParaRPr lang="en-GB"/>
          </a:p>
        </p:txBody>
      </p:sp>
      <p:pic>
        <p:nvPicPr>
          <p:cNvPr id="8" name="Picture 7" descr="Icon&#10;&#10;Description automatically generated">
            <a:extLst>
              <a:ext uri="{FF2B5EF4-FFF2-40B4-BE49-F238E27FC236}">
                <a16:creationId xmlns:a16="http://schemas.microsoft.com/office/drawing/2014/main" id="{B6C5067C-9236-A263-8B03-02F3B193B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EAA053C-C5F0-8775-7031-FF5B867A2A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1281604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Legal format of Enterprises &amp; Building a Founding team </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4" y="1700808"/>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19762" y="55896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38</a:t>
            </a:fld>
            <a:endParaRPr lang="en-GB"/>
          </a:p>
        </p:txBody>
      </p:sp>
      <p:sp>
        <p:nvSpPr>
          <p:cNvPr id="4" name="Title 1">
            <a:extLst>
              <a:ext uri="{FF2B5EF4-FFF2-40B4-BE49-F238E27FC236}">
                <a16:creationId xmlns:a16="http://schemas.microsoft.com/office/drawing/2014/main" id="{F85C0F0C-257D-63ED-39D1-7E15709134E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739028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E1619-92AE-0207-A614-F02A6ED28F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6B02A3-07B9-896D-59B3-1D2070F4DF30}"/>
              </a:ext>
            </a:extLst>
          </p:cNvPr>
          <p:cNvSpPr>
            <a:spLocks noGrp="1"/>
          </p:cNvSpPr>
          <p:nvPr>
            <p:ph idx="1"/>
          </p:nvPr>
        </p:nvSpPr>
        <p:spPr>
          <a:xfrm>
            <a:off x="0" y="548680"/>
            <a:ext cx="9144000" cy="5308860"/>
          </a:xfrm>
        </p:spPr>
        <p:txBody>
          <a:bodyPr>
            <a:normAutofit/>
          </a:bodyPr>
          <a:lstStyle/>
          <a:p>
            <a:pPr marL="0" indent="0">
              <a:buClr>
                <a:srgbClr val="0070C0"/>
              </a:buClr>
              <a:buNone/>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1C45C91-4889-87F9-E2F8-F48511A3A1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5" name="Content Placeholder 2">
            <a:extLst>
              <a:ext uri="{FF2B5EF4-FFF2-40B4-BE49-F238E27FC236}">
                <a16:creationId xmlns:a16="http://schemas.microsoft.com/office/drawing/2014/main" id="{AA60D88C-B56F-16D5-C145-E8FB5B934E08}"/>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r>
              <a:rPr lang="en-GB" altLang="en-US" sz="8000" b="1" dirty="0">
                <a:solidFill>
                  <a:prstClr val="black"/>
                </a:solidFill>
                <a:latin typeface="Fave Script Bold Pro" pitchFamily="2" charset="0"/>
              </a:rPr>
              <a:t>Thank you for listening</a:t>
            </a:r>
            <a:endParaRPr kumimoji="0" lang="en-GB" altLang="en-US" sz="8000" b="1" i="0" strike="noStrike" kern="1200" cap="none" spc="0" normalizeH="0" baseline="0" noProof="0" dirty="0">
              <a:ln>
                <a:noFill/>
              </a:ln>
              <a:solidFill>
                <a:prstClr val="black"/>
              </a:solidFill>
              <a:effectLst/>
              <a:uLnTx/>
              <a:uFillTx/>
              <a:latin typeface="Fave Script Bold Pro" pitchFamily="2" charset="0"/>
            </a:endParaRPr>
          </a:p>
          <a:p>
            <a:pPr marL="0" marR="0" lvl="0" indent="0" defTabSz="914400" rtl="0" eaLnBrk="1" fontAlgn="auto" latinLnBrk="0" hangingPunct="1">
              <a:lnSpc>
                <a:spcPct val="100000"/>
              </a:lnSpc>
              <a:spcBef>
                <a:spcPct val="0"/>
              </a:spcBef>
              <a:spcAft>
                <a:spcPts val="1200"/>
              </a:spcAft>
              <a:buClr>
                <a:srgbClr val="007DC3"/>
              </a:buClr>
              <a:buSzTx/>
              <a:buNone/>
              <a:tabLst/>
              <a:defRPr/>
            </a:pP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p:txBody>
      </p:sp>
    </p:spTree>
    <p:extLst>
      <p:ext uri="{BB962C8B-B14F-4D97-AF65-F5344CB8AC3E}">
        <p14:creationId xmlns:p14="http://schemas.microsoft.com/office/powerpoint/2010/main" val="3286335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A576116-7B5F-4601-A776-6FBCC308FDBD}">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ppt</Template>
  <TotalTime>0</TotalTime>
  <Words>1933</Words>
  <Application>Microsoft Office PowerPoint</Application>
  <PresentationFormat>On-screen Show (4:3)</PresentationFormat>
  <Paragraphs>300</Paragraphs>
  <Slides>39</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Myriad Pro</vt:lpstr>
      <vt:lpstr>Arial</vt:lpstr>
      <vt:lpstr>Arial Black</vt:lpstr>
      <vt:lpstr>Calibri</vt:lpstr>
      <vt:lpstr>Fave Script Bold Pro</vt:lpstr>
      <vt:lpstr>Wingdings</vt:lpstr>
      <vt:lpstr>20140311PresentationUWTSDTemplate</vt:lpstr>
      <vt:lpstr>PowerPoint Presentation</vt:lpstr>
      <vt:lpstr>Reminder of our classroom etiquette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Do you have any questions so far? </vt:lpstr>
      <vt:lpstr>PowerPoint Presentation</vt:lpstr>
      <vt:lpstr>PowerPoint Presentation</vt:lpstr>
      <vt:lpstr>PowerPoint Presentation</vt:lpstr>
      <vt:lpstr>PowerPoint Presentation</vt:lpstr>
      <vt:lpstr>PowerPoint Presentation</vt:lpstr>
      <vt:lpstr>PowerPoint Presentation</vt:lpstr>
      <vt:lpstr>Benefits &amp; Challenges</vt:lpstr>
      <vt:lpstr>PowerPoint Presentation</vt:lpstr>
      <vt:lpstr>Business Plan template</vt:lpstr>
      <vt:lpstr>Business Plan sections</vt:lpstr>
      <vt:lpstr>Let’s look at our step-by-step guide</vt:lpstr>
      <vt:lpstr>Business Plan examples </vt:lpstr>
      <vt:lpstr> Do you have any …… </vt:lpstr>
      <vt:lpstr>PowerPoint Presentation</vt:lpstr>
      <vt:lpstr>Entrepreneurial ideas/ opportunities </vt:lpstr>
      <vt:lpstr>Tips to generate entrepreneurial ideas/ opportunities </vt:lpstr>
      <vt:lpstr> Practical Activity- 25 minutes </vt:lpstr>
      <vt:lpstr>Let’s begin with making a cover page</vt:lpstr>
      <vt:lpstr>Let’s begin with making a title page</vt:lpstr>
      <vt:lpstr>PowerPoint Presentation</vt:lpstr>
      <vt:lpstr>Executive Summary</vt:lpstr>
      <vt:lpstr>Table of Contents</vt:lpstr>
      <vt:lpstr>Overview</vt:lpstr>
      <vt:lpstr>Save your file in OneDrive</vt:lpstr>
      <vt:lpstr> Do you have any …… </vt:lpstr>
      <vt:lpstr>Next week…..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Chung Lai Johnny Wan</cp:lastModifiedBy>
  <cp:revision>311</cp:revision>
  <dcterms:created xsi:type="dcterms:W3CDTF">2013-10-11T12:05:37Z</dcterms:created>
  <dcterms:modified xsi:type="dcterms:W3CDTF">2026-09-11T14:39:51Z</dcterms:modified>
</cp:coreProperties>
</file>