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2" r:id="rId1"/>
  </p:sldMasterIdLst>
  <p:notesMasterIdLst>
    <p:notesMasterId r:id="rId28"/>
  </p:notesMasterIdLst>
  <p:sldIdLst>
    <p:sldId id="256" r:id="rId2"/>
    <p:sldId id="325" r:id="rId3"/>
    <p:sldId id="320" r:id="rId4"/>
    <p:sldId id="321" r:id="rId5"/>
    <p:sldId id="328" r:id="rId6"/>
    <p:sldId id="329" r:id="rId7"/>
    <p:sldId id="330" r:id="rId8"/>
    <p:sldId id="331" r:id="rId9"/>
    <p:sldId id="332" r:id="rId10"/>
    <p:sldId id="333" r:id="rId11"/>
    <p:sldId id="334" r:id="rId12"/>
    <p:sldId id="335" r:id="rId13"/>
    <p:sldId id="336" r:id="rId14"/>
    <p:sldId id="337" r:id="rId15"/>
    <p:sldId id="338" r:id="rId16"/>
    <p:sldId id="339" r:id="rId17"/>
    <p:sldId id="340" r:id="rId18"/>
    <p:sldId id="341" r:id="rId19"/>
    <p:sldId id="342" r:id="rId20"/>
    <p:sldId id="343" r:id="rId21"/>
    <p:sldId id="344" r:id="rId22"/>
    <p:sldId id="345" r:id="rId23"/>
    <p:sldId id="346" r:id="rId24"/>
    <p:sldId id="347" r:id="rId25"/>
    <p:sldId id="348" r:id="rId26"/>
    <p:sldId id="324"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883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9988"/>
    <p:restoredTop sz="53214"/>
  </p:normalViewPr>
  <p:slideViewPr>
    <p:cSldViewPr snapToGrid="0" snapToObjects="1">
      <p:cViewPr varScale="1">
        <p:scale>
          <a:sx n="59" d="100"/>
          <a:sy n="59" d="100"/>
        </p:scale>
        <p:origin x="179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51D22F-533C-7E4F-9C18-D683ED3021EB}" type="datetimeFigureOut">
              <a:rPr lang="en-US" smtClean="0"/>
              <a:t>4/26/2025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024AED-AB4A-1645-860B-007870A940DE}" type="slidenum">
              <a:rPr lang="en-US" smtClean="0"/>
              <a:t>‹#›</a:t>
            </a:fld>
            <a:endParaRPr lang="en-US"/>
          </a:p>
        </p:txBody>
      </p:sp>
    </p:spTree>
    <p:extLst>
      <p:ext uri="{BB962C8B-B14F-4D97-AF65-F5344CB8AC3E}">
        <p14:creationId xmlns:p14="http://schemas.microsoft.com/office/powerpoint/2010/main" val="5662408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7</a:t>
            </a:fld>
            <a:endParaRPr lang="en-US"/>
          </a:p>
        </p:txBody>
      </p:sp>
    </p:spTree>
    <p:extLst>
      <p:ext uri="{BB962C8B-B14F-4D97-AF65-F5344CB8AC3E}">
        <p14:creationId xmlns:p14="http://schemas.microsoft.com/office/powerpoint/2010/main" val="2645593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8</a:t>
            </a:fld>
            <a:endParaRPr lang="en-US"/>
          </a:p>
        </p:txBody>
      </p:sp>
    </p:spTree>
    <p:extLst>
      <p:ext uri="{BB962C8B-B14F-4D97-AF65-F5344CB8AC3E}">
        <p14:creationId xmlns:p14="http://schemas.microsoft.com/office/powerpoint/2010/main" val="18569196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10</a:t>
            </a:fld>
            <a:endParaRPr lang="en-US"/>
          </a:p>
        </p:txBody>
      </p:sp>
    </p:spTree>
    <p:extLst>
      <p:ext uri="{BB962C8B-B14F-4D97-AF65-F5344CB8AC3E}">
        <p14:creationId xmlns:p14="http://schemas.microsoft.com/office/powerpoint/2010/main" val="6843415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11</a:t>
            </a:fld>
            <a:endParaRPr lang="en-US"/>
          </a:p>
        </p:txBody>
      </p:sp>
    </p:spTree>
    <p:extLst>
      <p:ext uri="{BB962C8B-B14F-4D97-AF65-F5344CB8AC3E}">
        <p14:creationId xmlns:p14="http://schemas.microsoft.com/office/powerpoint/2010/main" val="7431433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12</a:t>
            </a:fld>
            <a:endParaRPr lang="en-US"/>
          </a:p>
        </p:txBody>
      </p:sp>
    </p:spTree>
    <p:extLst>
      <p:ext uri="{BB962C8B-B14F-4D97-AF65-F5344CB8AC3E}">
        <p14:creationId xmlns:p14="http://schemas.microsoft.com/office/powerpoint/2010/main" val="9695959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13</a:t>
            </a:fld>
            <a:endParaRPr lang="en-US"/>
          </a:p>
        </p:txBody>
      </p:sp>
    </p:spTree>
    <p:extLst>
      <p:ext uri="{BB962C8B-B14F-4D97-AF65-F5344CB8AC3E}">
        <p14:creationId xmlns:p14="http://schemas.microsoft.com/office/powerpoint/2010/main" val="3324089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14</a:t>
            </a:fld>
            <a:endParaRPr lang="en-US"/>
          </a:p>
        </p:txBody>
      </p:sp>
    </p:spTree>
    <p:extLst>
      <p:ext uri="{BB962C8B-B14F-4D97-AF65-F5344CB8AC3E}">
        <p14:creationId xmlns:p14="http://schemas.microsoft.com/office/powerpoint/2010/main" val="17396878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15</a:t>
            </a:fld>
            <a:endParaRPr lang="en-US"/>
          </a:p>
        </p:txBody>
      </p:sp>
    </p:spTree>
    <p:extLst>
      <p:ext uri="{BB962C8B-B14F-4D97-AF65-F5344CB8AC3E}">
        <p14:creationId xmlns:p14="http://schemas.microsoft.com/office/powerpoint/2010/main" val="5255274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1C2AD21-CEA8-9549-A4C9-A824E7DA981F}" type="slidenum">
              <a:rPr lang="en-US" smtClean="0"/>
              <a:t>16</a:t>
            </a:fld>
            <a:endParaRPr lang="en-US"/>
          </a:p>
        </p:txBody>
      </p:sp>
    </p:spTree>
    <p:extLst>
      <p:ext uri="{BB962C8B-B14F-4D97-AF65-F5344CB8AC3E}">
        <p14:creationId xmlns:p14="http://schemas.microsoft.com/office/powerpoint/2010/main" val="3375048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17</a:t>
            </a:fld>
            <a:endParaRPr lang="en-US"/>
          </a:p>
        </p:txBody>
      </p:sp>
    </p:spTree>
    <p:extLst>
      <p:ext uri="{BB962C8B-B14F-4D97-AF65-F5344CB8AC3E}">
        <p14:creationId xmlns:p14="http://schemas.microsoft.com/office/powerpoint/2010/main" val="9908185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19</a:t>
            </a:fld>
            <a:endParaRPr lang="en-US"/>
          </a:p>
        </p:txBody>
      </p:sp>
    </p:spTree>
    <p:extLst>
      <p:ext uri="{BB962C8B-B14F-4D97-AF65-F5344CB8AC3E}">
        <p14:creationId xmlns:p14="http://schemas.microsoft.com/office/powerpoint/2010/main" val="4211548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20</a:t>
            </a:fld>
            <a:endParaRPr lang="en-US"/>
          </a:p>
        </p:txBody>
      </p:sp>
    </p:spTree>
    <p:extLst>
      <p:ext uri="{BB962C8B-B14F-4D97-AF65-F5344CB8AC3E}">
        <p14:creationId xmlns:p14="http://schemas.microsoft.com/office/powerpoint/2010/main" val="13318072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04DCB1FB-8423-364D-BD61-D8EEF90189E9}" type="datetimeFigureOut">
              <a:rPr lang="en-US" smtClean="0"/>
              <a:t>4/26/2025</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D47DBF63-034C-4A41-9903-AEB0C9B605CE}"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DCB1FB-8423-364D-BD61-D8EEF90189E9}" type="datetimeFigureOut">
              <a:rPr lang="en-US" smtClean="0"/>
              <a:t>4/26/2025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04DCB1FB-8423-364D-BD61-D8EEF90189E9}" type="datetimeFigureOut">
              <a:rPr lang="en-US" smtClean="0"/>
              <a:t>4/26/2025</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D47DBF63-034C-4A41-9903-AEB0C9B605CE}"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4DCB1FB-8423-364D-BD61-D8EEF90189E9}" type="datetimeFigureOut">
              <a:rPr lang="en-US" smtClean="0"/>
              <a:t>4/26/2025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DCB1FB-8423-364D-BD61-D8EEF90189E9}" type="datetimeFigureOut">
              <a:rPr lang="en-US" smtClean="0"/>
              <a:t>4/26/2025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4DCB1FB-8423-364D-BD61-D8EEF90189E9}" type="datetimeFigureOut">
              <a:rPr lang="en-US" smtClean="0"/>
              <a:t>4/26/2025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DCB1FB-8423-364D-BD61-D8EEF90189E9}" type="datetimeFigureOut">
              <a:rPr lang="en-US" smtClean="0"/>
              <a:t>4/26/2025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04DCB1FB-8423-364D-BD61-D8EEF90189E9}" type="datetimeFigureOut">
              <a:rPr lang="en-US" smtClean="0"/>
              <a:t>4/26/2025</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47DBF63-034C-4A41-9903-AEB0C9B605CE}"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04DCB1FB-8423-364D-BD61-D8EEF90189E9}" type="datetimeFigureOut">
              <a:rPr lang="en-US" smtClean="0"/>
              <a:t>4/26/2025</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r>
              <a:rPr lang="en-US"/>
              <a:t>
              </a:t>
            </a:r>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47DBF63-034C-4A41-9903-AEB0C9B605CE}"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DCB1FB-8423-364D-BD61-D8EEF90189E9}" type="datetimeFigureOut">
              <a:rPr lang="en-US" smtClean="0"/>
              <a:t>4/26/2025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DCB1FB-8423-364D-BD61-D8EEF90189E9}" type="datetimeFigureOut">
              <a:rPr lang="en-US" smtClean="0"/>
              <a:t>4/26/2025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04DCB1FB-8423-364D-BD61-D8EEF90189E9}" type="datetimeFigureOut">
              <a:rPr lang="en-US" smtClean="0"/>
              <a:t>4/26/2025</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D47DBF63-034C-4A41-9903-AEB0C9B605CE}"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55152204"/>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br>
              <a:rPr lang="en-US" dirty="0"/>
            </a:br>
            <a:r>
              <a:rPr lang="en-US" dirty="0" err="1"/>
              <a:t>eal</a:t>
            </a:r>
            <a:r>
              <a:rPr lang="en-US" dirty="0"/>
              <a:t> </a:t>
            </a:r>
            <a:r>
              <a:rPr lang="en-US"/>
              <a:t>and SLA Overview</a:t>
            </a:r>
            <a:endParaRPr lang="en-US" dirty="0"/>
          </a:p>
        </p:txBody>
      </p:sp>
      <p:sp>
        <p:nvSpPr>
          <p:cNvPr id="3" name="Subtitle 2"/>
          <p:cNvSpPr>
            <a:spLocks noGrp="1"/>
          </p:cNvSpPr>
          <p:nvPr>
            <p:ph type="subTitle" idx="1"/>
          </p:nvPr>
        </p:nvSpPr>
        <p:spPr/>
        <p:txBody>
          <a:bodyPr/>
          <a:lstStyle/>
          <a:p>
            <a:r>
              <a:rPr lang="en-US" dirty="0"/>
              <a:t>JJC</a:t>
            </a:r>
          </a:p>
        </p:txBody>
      </p:sp>
    </p:spTree>
    <p:extLst>
      <p:ext uri="{BB962C8B-B14F-4D97-AF65-F5344CB8AC3E}">
        <p14:creationId xmlns:p14="http://schemas.microsoft.com/office/powerpoint/2010/main" val="18722724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Re-cap</a:t>
            </a:r>
          </a:p>
        </p:txBody>
      </p:sp>
      <p:sp>
        <p:nvSpPr>
          <p:cNvPr id="3" name="Content Placeholder 2"/>
          <p:cNvSpPr>
            <a:spLocks noGrp="1"/>
          </p:cNvSpPr>
          <p:nvPr>
            <p:ph idx="1"/>
          </p:nvPr>
        </p:nvSpPr>
        <p:spPr/>
        <p:txBody>
          <a:bodyPr/>
          <a:lstStyle/>
          <a:p>
            <a:r>
              <a:rPr lang="en-US" dirty="0"/>
              <a:t>Arrival and Induction </a:t>
            </a:r>
          </a:p>
          <a:p>
            <a:r>
              <a:rPr lang="en-US" dirty="0"/>
              <a:t>Cultural knowledge and ability </a:t>
            </a:r>
          </a:p>
          <a:p>
            <a:r>
              <a:rPr lang="en-US" dirty="0"/>
              <a:t>Types of bilingualism </a:t>
            </a:r>
          </a:p>
          <a:p>
            <a:r>
              <a:rPr lang="en-US" dirty="0"/>
              <a:t>BICS and CALP</a:t>
            </a:r>
          </a:p>
          <a:p>
            <a:r>
              <a:rPr lang="en-US" dirty="0"/>
              <a:t>Disparity between BICS and CALP </a:t>
            </a:r>
          </a:p>
        </p:txBody>
      </p:sp>
    </p:spTree>
    <p:extLst>
      <p:ext uri="{BB962C8B-B14F-4D97-AF65-F5344CB8AC3E}">
        <p14:creationId xmlns:p14="http://schemas.microsoft.com/office/powerpoint/2010/main" val="4293576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BICS (conversational fluency)</a:t>
            </a:r>
          </a:p>
        </p:txBody>
      </p:sp>
      <p:sp>
        <p:nvSpPr>
          <p:cNvPr id="3" name="Content Placeholder 2"/>
          <p:cNvSpPr>
            <a:spLocks noGrp="1"/>
          </p:cNvSpPr>
          <p:nvPr>
            <p:ph idx="1"/>
          </p:nvPr>
        </p:nvSpPr>
        <p:spPr/>
        <p:txBody>
          <a:bodyPr>
            <a:normAutofit/>
          </a:bodyPr>
          <a:lstStyle/>
          <a:p>
            <a:pPr marL="82296" indent="0">
              <a:buNone/>
            </a:pPr>
            <a:endParaRPr lang="en-US" dirty="0"/>
          </a:p>
          <a:p>
            <a:r>
              <a:rPr lang="en-US" b="1" dirty="0">
                <a:solidFill>
                  <a:srgbClr val="92D050"/>
                </a:solidFill>
              </a:rPr>
              <a:t>Everyday</a:t>
            </a:r>
            <a:r>
              <a:rPr lang="en-US" dirty="0"/>
              <a:t> vocabulary </a:t>
            </a:r>
          </a:p>
          <a:p>
            <a:r>
              <a:rPr lang="en-US" b="1" dirty="0">
                <a:solidFill>
                  <a:srgbClr val="92D050"/>
                </a:solidFill>
              </a:rPr>
              <a:t>Simple</a:t>
            </a:r>
            <a:r>
              <a:rPr lang="en-US" dirty="0"/>
              <a:t> structures </a:t>
            </a:r>
          </a:p>
          <a:p>
            <a:r>
              <a:rPr lang="en-US" b="1" dirty="0">
                <a:solidFill>
                  <a:srgbClr val="92D050"/>
                </a:solidFill>
              </a:rPr>
              <a:t>Spoken</a:t>
            </a:r>
            <a:r>
              <a:rPr lang="en-US" dirty="0"/>
              <a:t> language, or language written like speech </a:t>
            </a:r>
          </a:p>
          <a:p>
            <a:r>
              <a:rPr lang="en-US" dirty="0"/>
              <a:t>Meaning greatly supported </a:t>
            </a:r>
            <a:r>
              <a:rPr lang="en-US" b="1" dirty="0">
                <a:solidFill>
                  <a:srgbClr val="92D050"/>
                </a:solidFill>
              </a:rPr>
              <a:t>by gesture </a:t>
            </a:r>
            <a:r>
              <a:rPr lang="en-US" dirty="0"/>
              <a:t>and </a:t>
            </a:r>
            <a:r>
              <a:rPr lang="en-US" b="1" dirty="0">
                <a:solidFill>
                  <a:srgbClr val="92D050"/>
                </a:solidFill>
              </a:rPr>
              <a:t>tone of voice</a:t>
            </a:r>
            <a:endParaRPr lang="en-US" b="1" dirty="0">
              <a:ln w="12700">
                <a:solidFill>
                  <a:schemeClr val="tx2">
                    <a:satMod val="155000"/>
                  </a:schemeClr>
                </a:solidFill>
                <a:prstDash val="solid"/>
              </a:ln>
              <a:solidFill>
                <a:srgbClr val="CCFF66"/>
              </a:solidFill>
              <a:effectLst>
                <a:outerShdw blurRad="41275" dist="20320" dir="1800000" algn="tl" rotWithShape="0">
                  <a:srgbClr val="000000">
                    <a:alpha val="40000"/>
                  </a:srgbClr>
                </a:outerShdw>
              </a:effectLst>
            </a:endParaRPr>
          </a:p>
          <a:p>
            <a:r>
              <a:rPr lang="en-US" dirty="0"/>
              <a:t>Usually language used to </a:t>
            </a:r>
            <a:r>
              <a:rPr lang="en-US" b="1" dirty="0">
                <a:solidFill>
                  <a:srgbClr val="92D050"/>
                </a:solidFill>
              </a:rPr>
              <a:t>describe, name, narrate</a:t>
            </a:r>
            <a:endParaRPr lang="en-US" b="1" dirty="0">
              <a:ln w="12700">
                <a:solidFill>
                  <a:schemeClr val="tx2">
                    <a:satMod val="155000"/>
                  </a:schemeClr>
                </a:solidFill>
                <a:prstDash val="solid"/>
              </a:ln>
              <a:solidFill>
                <a:srgbClr val="CCFF66"/>
              </a:solidFill>
              <a:effectLst>
                <a:outerShdw blurRad="41275" dist="20320" dir="1800000" algn="tl" rotWithShape="0">
                  <a:srgbClr val="000000">
                    <a:alpha val="40000"/>
                  </a:srgbClr>
                </a:outerShdw>
              </a:effectLst>
            </a:endParaRPr>
          </a:p>
          <a:p>
            <a:endParaRPr lang="en-US" dirty="0"/>
          </a:p>
        </p:txBody>
      </p:sp>
    </p:spTree>
    <p:extLst>
      <p:ext uri="{BB962C8B-B14F-4D97-AF65-F5344CB8AC3E}">
        <p14:creationId xmlns:p14="http://schemas.microsoft.com/office/powerpoint/2010/main" val="17899583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CALP (</a:t>
            </a:r>
            <a:r>
              <a:rPr lang="en-US" dirty="0" err="1"/>
              <a:t>decontextualised</a:t>
            </a:r>
            <a:r>
              <a:rPr lang="en-US" dirty="0"/>
              <a:t> academic language) </a:t>
            </a:r>
          </a:p>
        </p:txBody>
      </p:sp>
      <p:sp>
        <p:nvSpPr>
          <p:cNvPr id="3" name="Content Placeholder 2"/>
          <p:cNvSpPr>
            <a:spLocks noGrp="1"/>
          </p:cNvSpPr>
          <p:nvPr>
            <p:ph idx="1"/>
          </p:nvPr>
        </p:nvSpPr>
        <p:spPr/>
        <p:txBody>
          <a:bodyPr>
            <a:normAutofit/>
          </a:bodyPr>
          <a:lstStyle/>
          <a:p>
            <a:r>
              <a:rPr lang="en-US" b="1" dirty="0">
                <a:solidFill>
                  <a:srgbClr val="D883FF"/>
                </a:solidFill>
                <a:latin typeface="+mj-lt"/>
                <a:ea typeface="Al Bayan Plain" charset="-78"/>
                <a:cs typeface="Al Bayan Plain" charset="-78"/>
              </a:rPr>
              <a:t>Non verbal </a:t>
            </a:r>
            <a:r>
              <a:rPr lang="en-US" dirty="0">
                <a:latin typeface="+mj-lt"/>
                <a:ea typeface="Al Bayan Plain" charset="-78"/>
                <a:cs typeface="Al Bayan Plain" charset="-78"/>
              </a:rPr>
              <a:t>cues often absent</a:t>
            </a:r>
          </a:p>
          <a:p>
            <a:r>
              <a:rPr lang="en-US" dirty="0">
                <a:effectLst>
                  <a:outerShdw blurRad="50800" dist="50800" dir="5400000" algn="ctr" rotWithShape="0">
                    <a:srgbClr val="CC66FF"/>
                  </a:outerShdw>
                </a:effectLst>
                <a:latin typeface="+mj-lt"/>
                <a:ea typeface="Al Bayan Plain" charset="-78"/>
                <a:cs typeface="Al Bayan Plain" charset="-78"/>
              </a:rPr>
              <a:t>Abstract </a:t>
            </a:r>
            <a:r>
              <a:rPr lang="en-US" dirty="0">
                <a:latin typeface="+mj-lt"/>
                <a:ea typeface="Al Bayan Plain" charset="-78"/>
                <a:cs typeface="Al Bayan Plain" charset="-78"/>
              </a:rPr>
              <a:t>or </a:t>
            </a:r>
            <a:r>
              <a:rPr lang="en-US" b="1" dirty="0">
                <a:solidFill>
                  <a:srgbClr val="D883FF"/>
                </a:solidFill>
                <a:latin typeface="+mj-lt"/>
                <a:ea typeface="Al Bayan Plain" charset="-78"/>
                <a:cs typeface="Al Bayan Plain" charset="-78"/>
              </a:rPr>
              <a:t>subject specific </a:t>
            </a:r>
            <a:r>
              <a:rPr lang="en-US" dirty="0">
                <a:latin typeface="+mj-lt"/>
                <a:ea typeface="Al Bayan Plain" charset="-78"/>
                <a:cs typeface="Al Bayan Plain" charset="-78"/>
              </a:rPr>
              <a:t>(e.g. ‘fraction’ and  ‘diffuse’) </a:t>
            </a:r>
          </a:p>
          <a:p>
            <a:r>
              <a:rPr lang="en-US" dirty="0">
                <a:latin typeface="+mj-lt"/>
                <a:ea typeface="Al Bayan Plain" charset="-78"/>
                <a:cs typeface="Al Bayan Plain" charset="-78"/>
              </a:rPr>
              <a:t>May include </a:t>
            </a:r>
            <a:r>
              <a:rPr lang="en-US" b="1" dirty="0">
                <a:solidFill>
                  <a:srgbClr val="D883FF"/>
                </a:solidFill>
                <a:latin typeface="+mj-lt"/>
                <a:ea typeface="Al Bayan Plain" charset="-78"/>
                <a:cs typeface="Al Bayan Plain" charset="-78"/>
              </a:rPr>
              <a:t>complex grammatical structures </a:t>
            </a:r>
          </a:p>
          <a:p>
            <a:r>
              <a:rPr lang="en-US" b="1" dirty="0">
                <a:solidFill>
                  <a:srgbClr val="D883FF"/>
                </a:solidFill>
                <a:latin typeface="+mj-lt"/>
                <a:ea typeface="Al Bayan Plain" charset="-78"/>
                <a:cs typeface="Al Bayan Plain" charset="-78"/>
              </a:rPr>
              <a:t>High Literacy demands </a:t>
            </a:r>
            <a:r>
              <a:rPr lang="en-US" dirty="0">
                <a:latin typeface="+mj-lt"/>
                <a:ea typeface="Al Bayan Plain" charset="-78"/>
                <a:cs typeface="Al Bayan Plain" charset="-78"/>
              </a:rPr>
              <a:t>(e.g. thinking deeply, efficiently and effectively about subject specific concepts) </a:t>
            </a:r>
          </a:p>
          <a:p>
            <a:r>
              <a:rPr lang="en-US" dirty="0">
                <a:latin typeface="+mj-lt"/>
                <a:ea typeface="Al Bayan Plain" charset="-78"/>
                <a:cs typeface="Al Bayan Plain" charset="-78"/>
              </a:rPr>
              <a:t>May need </a:t>
            </a:r>
            <a:r>
              <a:rPr lang="en-US" b="1" dirty="0">
                <a:solidFill>
                  <a:srgbClr val="D883FF"/>
                </a:solidFill>
                <a:latin typeface="+mj-lt"/>
                <a:ea typeface="Al Bayan Plain" charset="-78"/>
                <a:cs typeface="Al Bayan Plain" charset="-78"/>
              </a:rPr>
              <a:t>cultural/ linguistic knowledge </a:t>
            </a:r>
            <a:r>
              <a:rPr lang="en-US" dirty="0">
                <a:latin typeface="+mj-lt"/>
                <a:ea typeface="Al Bayan Plain" charset="-78"/>
                <a:cs typeface="Al Bayan Plain" charset="-78"/>
              </a:rPr>
              <a:t>to understand fully </a:t>
            </a:r>
          </a:p>
          <a:p>
            <a:r>
              <a:rPr lang="en-US" dirty="0">
                <a:latin typeface="+mj-lt"/>
                <a:ea typeface="Al Bayan Plain" charset="-78"/>
                <a:cs typeface="Al Bayan Plain" charset="-78"/>
              </a:rPr>
              <a:t>May involve </a:t>
            </a:r>
            <a:r>
              <a:rPr lang="en-US" b="1" dirty="0">
                <a:solidFill>
                  <a:srgbClr val="D883FF"/>
                </a:solidFill>
                <a:latin typeface="+mj-lt"/>
                <a:ea typeface="Al Bayan Plain" charset="-78"/>
                <a:cs typeface="Al Bayan Plain" charset="-78"/>
              </a:rPr>
              <a:t>higher order skills </a:t>
            </a:r>
            <a:r>
              <a:rPr lang="en-US" dirty="0">
                <a:latin typeface="+mj-lt"/>
                <a:ea typeface="Al Bayan Plain" charset="-78"/>
                <a:cs typeface="Al Bayan Plain" charset="-78"/>
              </a:rPr>
              <a:t>(e.g. </a:t>
            </a:r>
            <a:r>
              <a:rPr lang="en-US" dirty="0" err="1">
                <a:latin typeface="+mj-lt"/>
                <a:ea typeface="Al Bayan Plain" charset="-78"/>
                <a:cs typeface="Al Bayan Plain" charset="-78"/>
              </a:rPr>
              <a:t>hypothesising</a:t>
            </a:r>
            <a:r>
              <a:rPr lang="en-US" dirty="0">
                <a:latin typeface="+mj-lt"/>
                <a:ea typeface="Al Bayan Plain" charset="-78"/>
                <a:cs typeface="Al Bayan Plain" charset="-78"/>
              </a:rPr>
              <a:t>, </a:t>
            </a:r>
            <a:r>
              <a:rPr lang="en-US" dirty="0" err="1">
                <a:latin typeface="+mj-lt"/>
                <a:ea typeface="Al Bayan Plain" charset="-78"/>
                <a:cs typeface="Al Bayan Plain" charset="-78"/>
              </a:rPr>
              <a:t>synthesising</a:t>
            </a:r>
            <a:r>
              <a:rPr lang="en-US" dirty="0">
                <a:latin typeface="+mj-lt"/>
                <a:ea typeface="Al Bayan Plain" charset="-78"/>
                <a:cs typeface="Al Bayan Plain" charset="-78"/>
              </a:rPr>
              <a:t>, evaluating, and inferring) and associated language </a:t>
            </a:r>
          </a:p>
          <a:p>
            <a:endParaRPr lang="en-US" dirty="0"/>
          </a:p>
        </p:txBody>
      </p:sp>
    </p:spTree>
    <p:extLst>
      <p:ext uri="{BB962C8B-B14F-4D97-AF65-F5344CB8AC3E}">
        <p14:creationId xmlns:p14="http://schemas.microsoft.com/office/powerpoint/2010/main" val="1723958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0"/>
            <a:ext cx="10820400" cy="1989138"/>
          </a:xfrm>
        </p:spPr>
        <p:txBody>
          <a:bodyPr>
            <a:normAutofit fontScale="90000"/>
          </a:bodyPr>
          <a:lstStyle/>
          <a:p>
            <a:br>
              <a:rPr lang="en-US" b="1" dirty="0"/>
            </a:br>
            <a:r>
              <a:rPr lang="en-US" b="1" dirty="0"/>
              <a:t>Cummins’s (1981) model of language acquisition with four quadrants. </a:t>
            </a:r>
            <a:r>
              <a:rPr lang="en-US" dirty="0"/>
              <a:t>BICS CALP Matrix </a:t>
            </a:r>
            <a:br>
              <a:rPr lang="en-US" b="1" dirty="0"/>
            </a:br>
            <a:endParaRPr lang="en-US" dirty="0"/>
          </a:p>
        </p:txBody>
      </p:sp>
      <p:sp>
        <p:nvSpPr>
          <p:cNvPr id="3" name="Content Placeholder 2"/>
          <p:cNvSpPr>
            <a:spLocks noGrp="1"/>
          </p:cNvSpPr>
          <p:nvPr>
            <p:ph idx="1"/>
          </p:nvPr>
        </p:nvSpPr>
        <p:spPr/>
        <p:txBody>
          <a:bodyPr/>
          <a:lstStyle/>
          <a:p>
            <a:endParaRPr lang="en-US" b="1" dirty="0"/>
          </a:p>
          <a:p>
            <a:endParaRPr lang="en-US" b="1" dirty="0"/>
          </a:p>
          <a:p>
            <a:pPr marL="82296" indent="0">
              <a:buNone/>
            </a:pPr>
            <a:r>
              <a:rPr lang="en-US" b="1" dirty="0"/>
              <a:t> </a:t>
            </a:r>
            <a:endParaRPr lang="en-US" dirty="0"/>
          </a:p>
        </p:txBody>
      </p:sp>
      <p:pic>
        <p:nvPicPr>
          <p:cNvPr id="4" name="Picture 3" descr="Cummins quadrant .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41384" y="1989138"/>
            <a:ext cx="8637452" cy="4499252"/>
          </a:xfrm>
          <a:prstGeom prst="rect">
            <a:avLst/>
          </a:prstGeom>
        </p:spPr>
      </p:pic>
      <p:cxnSp>
        <p:nvCxnSpPr>
          <p:cNvPr id="6" name="Straight Arrow Connector 5"/>
          <p:cNvCxnSpPr/>
          <p:nvPr/>
        </p:nvCxnSpPr>
        <p:spPr>
          <a:xfrm>
            <a:off x="4677860" y="2802311"/>
            <a:ext cx="3066251" cy="2408236"/>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7" name="Oval 6"/>
          <p:cNvSpPr/>
          <p:nvPr/>
        </p:nvSpPr>
        <p:spPr>
          <a:xfrm>
            <a:off x="3939163" y="2827215"/>
            <a:ext cx="2041683" cy="996168"/>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t>Picture matching task </a:t>
            </a:r>
          </a:p>
        </p:txBody>
      </p:sp>
      <p:sp>
        <p:nvSpPr>
          <p:cNvPr id="8" name="Oval 7"/>
          <p:cNvSpPr/>
          <p:nvPr/>
        </p:nvSpPr>
        <p:spPr>
          <a:xfrm>
            <a:off x="6773066" y="4569715"/>
            <a:ext cx="1942089" cy="883514"/>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err="1"/>
              <a:t>Analysing</a:t>
            </a:r>
            <a:r>
              <a:rPr lang="en-US" dirty="0"/>
              <a:t> poetry</a:t>
            </a:r>
          </a:p>
        </p:txBody>
      </p:sp>
    </p:spTree>
    <p:extLst>
      <p:ext uri="{BB962C8B-B14F-4D97-AF65-F5344CB8AC3E}">
        <p14:creationId xmlns:p14="http://schemas.microsoft.com/office/powerpoint/2010/main" val="1333430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Pie 10"/>
          <p:cNvSpPr/>
          <p:nvPr/>
        </p:nvSpPr>
        <p:spPr>
          <a:xfrm rot="17566288">
            <a:off x="3368018" y="389852"/>
            <a:ext cx="6440869" cy="6215509"/>
          </a:xfrm>
          <a:prstGeom prst="pie">
            <a:avLst>
              <a:gd name="adj1" fmla="val 1525424"/>
              <a:gd name="adj2" fmla="val 12283332"/>
            </a:avLst>
          </a:prstGeom>
          <a:solidFill>
            <a:srgbClr val="CC66FF">
              <a:alpha val="20000"/>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sp>
        <p:nvSpPr>
          <p:cNvPr id="10" name="Pie 9"/>
          <p:cNvSpPr/>
          <p:nvPr/>
        </p:nvSpPr>
        <p:spPr>
          <a:xfrm>
            <a:off x="3246238" y="258286"/>
            <a:ext cx="6566027" cy="6349502"/>
          </a:xfrm>
          <a:prstGeom prst="pie">
            <a:avLst>
              <a:gd name="adj1" fmla="val 8111608"/>
              <a:gd name="adj2" fmla="val 19106254"/>
            </a:avLst>
          </a:prstGeom>
          <a:solidFill>
            <a:srgbClr val="CCFF66">
              <a:alpha val="45000"/>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sp>
        <p:nvSpPr>
          <p:cNvPr id="4" name="Oval 3"/>
          <p:cNvSpPr/>
          <p:nvPr/>
        </p:nvSpPr>
        <p:spPr>
          <a:xfrm>
            <a:off x="3246238" y="258286"/>
            <a:ext cx="6398506" cy="6349502"/>
          </a:xfrm>
          <a:prstGeom prst="ellipse">
            <a:avLst/>
          </a:prstGeom>
          <a:noFill/>
          <a:ln>
            <a:solidFill>
              <a:schemeClr val="accent1">
                <a:lumMod val="60000"/>
                <a:lumOff val="4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Quad Arrow 4"/>
          <p:cNvSpPr/>
          <p:nvPr/>
        </p:nvSpPr>
        <p:spPr>
          <a:xfrm>
            <a:off x="3353025" y="720436"/>
            <a:ext cx="6291720" cy="5486400"/>
          </a:xfrm>
          <a:prstGeom prst="quadArrow">
            <a:avLst>
              <a:gd name="adj1" fmla="val 2958"/>
              <a:gd name="adj2" fmla="val 1140"/>
              <a:gd name="adj3" fmla="val 22500"/>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7" name="Straight Connector 6"/>
          <p:cNvCxnSpPr/>
          <p:nvPr/>
        </p:nvCxnSpPr>
        <p:spPr>
          <a:xfrm flipH="1">
            <a:off x="4150413" y="1371601"/>
            <a:ext cx="4692240" cy="4267619"/>
          </a:xfrm>
          <a:prstGeom prst="line">
            <a:avLst/>
          </a:prstGeom>
        </p:spPr>
        <p:style>
          <a:lnRef idx="2">
            <a:schemeClr val="accent1"/>
          </a:lnRef>
          <a:fillRef idx="0">
            <a:schemeClr val="accent1"/>
          </a:fillRef>
          <a:effectRef idx="1">
            <a:schemeClr val="accent1"/>
          </a:effectRef>
          <a:fontRef idx="minor">
            <a:schemeClr val="tx1"/>
          </a:fontRef>
        </p:style>
      </p:cxnSp>
      <p:sp>
        <p:nvSpPr>
          <p:cNvPr id="12" name="TextBox 11"/>
          <p:cNvSpPr txBox="1"/>
          <p:nvPr/>
        </p:nvSpPr>
        <p:spPr>
          <a:xfrm>
            <a:off x="5463618" y="94527"/>
            <a:ext cx="2454187" cy="830997"/>
          </a:xfrm>
          <a:prstGeom prst="rect">
            <a:avLst/>
          </a:prstGeom>
          <a:solidFill>
            <a:schemeClr val="accent2">
              <a:lumMod val="60000"/>
              <a:lumOff val="40000"/>
            </a:schemeClr>
          </a:solidFill>
          <a:ln>
            <a:solidFill>
              <a:srgbClr val="3366FF"/>
            </a:solidFill>
          </a:ln>
        </p:spPr>
        <p:txBody>
          <a:bodyPr wrap="square" rtlCol="0">
            <a:spAutoFit/>
          </a:bodyPr>
          <a:lstStyle/>
          <a:p>
            <a:pPr algn="ctr"/>
            <a:r>
              <a:rPr lang="en-US" sz="24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Cognitively Undemanding  </a:t>
            </a:r>
          </a:p>
        </p:txBody>
      </p:sp>
      <p:sp>
        <p:nvSpPr>
          <p:cNvPr id="13" name="TextBox 12"/>
          <p:cNvSpPr txBox="1"/>
          <p:nvPr/>
        </p:nvSpPr>
        <p:spPr>
          <a:xfrm>
            <a:off x="5271570" y="5950717"/>
            <a:ext cx="2454187" cy="830997"/>
          </a:xfrm>
          <a:prstGeom prst="rect">
            <a:avLst/>
          </a:prstGeom>
          <a:solidFill>
            <a:schemeClr val="accent2">
              <a:lumMod val="60000"/>
              <a:lumOff val="40000"/>
            </a:schemeClr>
          </a:solidFill>
          <a:ln>
            <a:solidFill>
              <a:srgbClr val="3366FF"/>
            </a:solidFill>
          </a:ln>
        </p:spPr>
        <p:txBody>
          <a:bodyPr wrap="square" rtlCol="0">
            <a:spAutoFit/>
          </a:bodyPr>
          <a:lstStyle/>
          <a:p>
            <a:pPr algn="ctr"/>
            <a:r>
              <a:rPr lang="en-US" sz="24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Cognitively Demanding  </a:t>
            </a:r>
          </a:p>
        </p:txBody>
      </p:sp>
      <p:sp>
        <p:nvSpPr>
          <p:cNvPr id="14" name="TextBox 13"/>
          <p:cNvSpPr txBox="1"/>
          <p:nvPr/>
        </p:nvSpPr>
        <p:spPr>
          <a:xfrm>
            <a:off x="1437035" y="2950131"/>
            <a:ext cx="1915989" cy="830997"/>
          </a:xfrm>
          <a:prstGeom prst="rect">
            <a:avLst/>
          </a:prstGeom>
          <a:solidFill>
            <a:schemeClr val="accent2">
              <a:lumMod val="60000"/>
              <a:lumOff val="40000"/>
            </a:schemeClr>
          </a:solidFill>
          <a:ln>
            <a:solidFill>
              <a:srgbClr val="3366FF"/>
            </a:solidFill>
          </a:ln>
        </p:spPr>
        <p:txBody>
          <a:bodyPr wrap="square" rtlCol="0">
            <a:spAutoFit/>
          </a:bodyPr>
          <a:lstStyle/>
          <a:p>
            <a:pPr algn="ctr"/>
            <a:r>
              <a:rPr lang="en-US" sz="24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Context embedded  </a:t>
            </a:r>
          </a:p>
        </p:txBody>
      </p:sp>
      <p:sp>
        <p:nvSpPr>
          <p:cNvPr id="15" name="TextBox 14"/>
          <p:cNvSpPr txBox="1"/>
          <p:nvPr/>
        </p:nvSpPr>
        <p:spPr>
          <a:xfrm>
            <a:off x="9612454" y="3017538"/>
            <a:ext cx="1939221" cy="830997"/>
          </a:xfrm>
          <a:prstGeom prst="rect">
            <a:avLst/>
          </a:prstGeom>
          <a:solidFill>
            <a:schemeClr val="accent2">
              <a:lumMod val="60000"/>
              <a:lumOff val="40000"/>
            </a:schemeClr>
          </a:solidFill>
          <a:ln>
            <a:solidFill>
              <a:srgbClr val="3366FF"/>
            </a:solidFill>
          </a:ln>
        </p:spPr>
        <p:txBody>
          <a:bodyPr wrap="square" rtlCol="0">
            <a:spAutoFit/>
          </a:bodyPr>
          <a:lstStyle/>
          <a:p>
            <a:pPr algn="ctr"/>
            <a:r>
              <a:rPr lang="en-US" sz="24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Context reduced  </a:t>
            </a:r>
          </a:p>
        </p:txBody>
      </p:sp>
    </p:spTree>
    <p:extLst>
      <p:ext uri="{BB962C8B-B14F-4D97-AF65-F5344CB8AC3E}">
        <p14:creationId xmlns:p14="http://schemas.microsoft.com/office/powerpoint/2010/main" val="1184218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3890" y="247141"/>
            <a:ext cx="9601200" cy="972059"/>
          </a:xfrm>
        </p:spPr>
        <p:txBody>
          <a:bodyPr>
            <a:normAutofit fontScale="90000"/>
          </a:bodyPr>
          <a:lstStyle/>
          <a:p>
            <a:r>
              <a:rPr lang="en-US" dirty="0"/>
              <a:t>Uses of the BICS/CALP </a:t>
            </a:r>
            <a:r>
              <a:rPr lang="en-US"/>
              <a:t>Matrix  </a:t>
            </a:r>
            <a:br>
              <a:rPr lang="en-US" dirty="0"/>
            </a:br>
            <a:endParaRPr lang="en-US" dirty="0"/>
          </a:p>
        </p:txBody>
      </p:sp>
      <p:sp>
        <p:nvSpPr>
          <p:cNvPr id="3" name="Content Placeholder 2"/>
          <p:cNvSpPr>
            <a:spLocks noGrp="1"/>
          </p:cNvSpPr>
          <p:nvPr>
            <p:ph idx="1"/>
          </p:nvPr>
        </p:nvSpPr>
        <p:spPr>
          <a:xfrm>
            <a:off x="1025236" y="990091"/>
            <a:ext cx="10917382" cy="5438417"/>
          </a:xfrm>
        </p:spPr>
        <p:txBody>
          <a:bodyPr>
            <a:normAutofit lnSpcReduction="10000"/>
          </a:bodyPr>
          <a:lstStyle/>
          <a:p>
            <a:r>
              <a:rPr lang="en-US" sz="3200" dirty="0"/>
              <a:t>Can act as a guide for instructional planning- awareness of task difficulty.</a:t>
            </a:r>
          </a:p>
          <a:p>
            <a:r>
              <a:rPr lang="en-US" sz="3200" dirty="0"/>
              <a:t>Takes into account students’ understanding of topics and their language development</a:t>
            </a:r>
          </a:p>
          <a:p>
            <a:r>
              <a:rPr lang="en-US" sz="3200" dirty="0"/>
              <a:t>Context embedded, undemanding cognitive tasks will help build confidence as they are easily achievable but can quickly become boring and tiresome. </a:t>
            </a:r>
          </a:p>
          <a:p>
            <a:r>
              <a:rPr lang="en-US" sz="3200" dirty="0"/>
              <a:t>Pupils need a challenge: make cognitively demanding tasks accessible through providing additional support (visuals, contextual clues </a:t>
            </a:r>
            <a:r>
              <a:rPr lang="en-US" sz="3200" dirty="0" err="1"/>
              <a:t>etc</a:t>
            </a:r>
            <a:r>
              <a:rPr lang="en-US" sz="3200" dirty="0"/>
              <a:t>)</a:t>
            </a:r>
            <a:endParaRPr lang="en-US" sz="3200" dirty="0">
              <a:latin typeface="Wingdings 2"/>
            </a:endParaRPr>
          </a:p>
          <a:p>
            <a:r>
              <a:rPr lang="en-US" sz="3200" dirty="0"/>
              <a:t>Example: Teaching the topic of height </a:t>
            </a:r>
          </a:p>
          <a:p>
            <a:endParaRPr lang="en-US" dirty="0"/>
          </a:p>
        </p:txBody>
      </p:sp>
    </p:spTree>
    <p:extLst>
      <p:ext uri="{BB962C8B-B14F-4D97-AF65-F5344CB8AC3E}">
        <p14:creationId xmlns:p14="http://schemas.microsoft.com/office/powerpoint/2010/main" val="2743931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Place these activities in the quadrant</a:t>
            </a:r>
          </a:p>
        </p:txBody>
      </p:sp>
      <p:sp>
        <p:nvSpPr>
          <p:cNvPr id="3" name="Content Placeholder 2"/>
          <p:cNvSpPr>
            <a:spLocks noGrp="1"/>
          </p:cNvSpPr>
          <p:nvPr>
            <p:ph idx="1"/>
          </p:nvPr>
        </p:nvSpPr>
        <p:spPr>
          <a:xfrm>
            <a:off x="1371599" y="1662545"/>
            <a:ext cx="10432473" cy="4793673"/>
          </a:xfrm>
        </p:spPr>
        <p:txBody>
          <a:bodyPr>
            <a:normAutofit/>
          </a:bodyPr>
          <a:lstStyle/>
          <a:p>
            <a:pPr marL="82296" indent="0">
              <a:buNone/>
            </a:pPr>
            <a:r>
              <a:rPr lang="en-US" sz="3600" dirty="0"/>
              <a:t>1)  Using a height chart to measure how tall each child is </a:t>
            </a:r>
          </a:p>
          <a:p>
            <a:pPr marL="82296" indent="0">
              <a:buNone/>
            </a:pPr>
            <a:r>
              <a:rPr lang="en-US" sz="3600" dirty="0"/>
              <a:t>2)  Finding the average height of the class by measuring the children and calculating the average </a:t>
            </a:r>
          </a:p>
          <a:p>
            <a:pPr marL="82296" indent="0">
              <a:buNone/>
            </a:pPr>
            <a:r>
              <a:rPr lang="en-US" sz="3600" dirty="0"/>
              <a:t>3)  Hearing the teacher read a story about a day in the life of a short boy (read-aloud only) </a:t>
            </a:r>
          </a:p>
          <a:p>
            <a:pPr marL="82296" indent="0">
              <a:buNone/>
            </a:pPr>
            <a:r>
              <a:rPr lang="en-US" sz="3600" dirty="0"/>
              <a:t>4)  Solving word problems on average heights </a:t>
            </a:r>
          </a:p>
          <a:p>
            <a:endParaRPr lang="en-US" dirty="0"/>
          </a:p>
        </p:txBody>
      </p:sp>
    </p:spTree>
    <p:extLst>
      <p:ext uri="{BB962C8B-B14F-4D97-AF65-F5344CB8AC3E}">
        <p14:creationId xmlns:p14="http://schemas.microsoft.com/office/powerpoint/2010/main" val="11572243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Quadrant 1 .png"/>
          <p:cNvPicPr>
            <a:picLocks noGrp="1" noChangeAspect="1"/>
          </p:cNvPicPr>
          <p:nvPr>
            <p:ph idx="1"/>
          </p:nvPr>
        </p:nvPicPr>
        <p:blipFill>
          <a:blip r:embed="rId2">
            <a:extLst>
              <a:ext uri="{28A0092B-C50C-407E-A947-70E740481C1C}">
                <a14:useLocalDpi xmlns:a14="http://schemas.microsoft.com/office/drawing/2010/main" val="0"/>
              </a:ext>
            </a:extLst>
          </a:blip>
          <a:srcRect t="2103" b="2103"/>
          <a:stretch>
            <a:fillRect/>
          </a:stretch>
        </p:blipFill>
        <p:spPr>
          <a:xfrm>
            <a:off x="1787428" y="697318"/>
            <a:ext cx="8670261" cy="5551082"/>
          </a:xfrm>
        </p:spPr>
      </p:pic>
    </p:spTree>
    <p:extLst>
      <p:ext uri="{BB962C8B-B14F-4D97-AF65-F5344CB8AC3E}">
        <p14:creationId xmlns:p14="http://schemas.microsoft.com/office/powerpoint/2010/main" val="20166195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71599" y="692727"/>
            <a:ext cx="9989127" cy="5174673"/>
          </a:xfrm>
        </p:spPr>
        <p:txBody>
          <a:bodyPr/>
          <a:lstStyle/>
          <a:p>
            <a:pPr marL="0" indent="0">
              <a:buNone/>
            </a:pPr>
            <a:r>
              <a:rPr lang="en-US" sz="4400" dirty="0"/>
              <a:t>“The exact location of teaching approaches on the graph will vary according to teacher, topic, learner and lesson.” </a:t>
            </a:r>
          </a:p>
          <a:p>
            <a:pPr marL="82296" indent="0">
              <a:buNone/>
            </a:pPr>
            <a:r>
              <a:rPr lang="en-US" sz="4400" dirty="0"/>
              <a:t>				(Baker, 2011, p.177) </a:t>
            </a:r>
          </a:p>
          <a:p>
            <a:endParaRPr lang="en-US" dirty="0"/>
          </a:p>
        </p:txBody>
      </p:sp>
    </p:spTree>
    <p:extLst>
      <p:ext uri="{BB962C8B-B14F-4D97-AF65-F5344CB8AC3E}">
        <p14:creationId xmlns:p14="http://schemas.microsoft.com/office/powerpoint/2010/main" val="17373724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9709" y="242455"/>
            <a:ext cx="11125200" cy="1485900"/>
          </a:xfrm>
        </p:spPr>
        <p:txBody>
          <a:bodyPr>
            <a:noAutofit/>
          </a:bodyPr>
          <a:lstStyle/>
          <a:p>
            <a:r>
              <a:rPr lang="en-US" sz="6600" dirty="0"/>
              <a:t>Uses of the BICS/CALP Matrix</a:t>
            </a:r>
          </a:p>
        </p:txBody>
      </p:sp>
      <p:sp>
        <p:nvSpPr>
          <p:cNvPr id="3" name="Content Placeholder 2"/>
          <p:cNvSpPr>
            <a:spLocks noGrp="1"/>
          </p:cNvSpPr>
          <p:nvPr>
            <p:ph idx="1"/>
          </p:nvPr>
        </p:nvSpPr>
        <p:spPr/>
        <p:txBody>
          <a:bodyPr>
            <a:normAutofit lnSpcReduction="10000"/>
          </a:bodyPr>
          <a:lstStyle/>
          <a:p>
            <a:r>
              <a:rPr lang="en-US" sz="4800" dirty="0"/>
              <a:t>Useful for </a:t>
            </a:r>
            <a:r>
              <a:rPr lang="en-US" sz="4800" dirty="0" err="1"/>
              <a:t>analysing</a:t>
            </a:r>
            <a:r>
              <a:rPr lang="en-US" sz="4800" dirty="0"/>
              <a:t> appropriate methods of classroom assessment </a:t>
            </a:r>
          </a:p>
          <a:p>
            <a:r>
              <a:rPr lang="en-US" sz="4800" dirty="0"/>
              <a:t>Example:  Assessing pupils’ understanding of the topic of heights </a:t>
            </a:r>
          </a:p>
          <a:p>
            <a:endParaRPr lang="en-US" dirty="0"/>
          </a:p>
        </p:txBody>
      </p:sp>
    </p:spTree>
    <p:extLst>
      <p:ext uri="{BB962C8B-B14F-4D97-AF65-F5344CB8AC3E}">
        <p14:creationId xmlns:p14="http://schemas.microsoft.com/office/powerpoint/2010/main" val="19542070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Place these four activities in the quadrant </a:t>
            </a:r>
          </a:p>
        </p:txBody>
      </p:sp>
      <p:sp>
        <p:nvSpPr>
          <p:cNvPr id="3" name="Content Placeholder 2"/>
          <p:cNvSpPr>
            <a:spLocks noGrp="1"/>
          </p:cNvSpPr>
          <p:nvPr>
            <p:ph idx="1"/>
          </p:nvPr>
        </p:nvSpPr>
        <p:spPr/>
        <p:txBody>
          <a:bodyPr>
            <a:normAutofit/>
          </a:bodyPr>
          <a:lstStyle/>
          <a:p>
            <a:r>
              <a:rPr lang="en-US" sz="2800" dirty="0"/>
              <a:t>Asking a child to measure the height of an object </a:t>
            </a:r>
          </a:p>
          <a:p>
            <a:r>
              <a:rPr lang="en-US" sz="2800" dirty="0"/>
              <a:t>Oral test – asking the child to measure the heights of objects and compare their heights </a:t>
            </a:r>
          </a:p>
          <a:p>
            <a:r>
              <a:rPr lang="en-US" sz="2800" dirty="0"/>
              <a:t>Asking the child to repeat after a sentence he heard on the audio story tape </a:t>
            </a:r>
          </a:p>
          <a:p>
            <a:r>
              <a:rPr lang="en-US" sz="2800" dirty="0"/>
              <a:t>Written test – asking the child to explain in writing how he would measure the height of an object </a:t>
            </a:r>
          </a:p>
          <a:p>
            <a:endParaRPr lang="en-US" dirty="0"/>
          </a:p>
        </p:txBody>
      </p:sp>
    </p:spTree>
    <p:extLst>
      <p:ext uri="{BB962C8B-B14F-4D97-AF65-F5344CB8AC3E}">
        <p14:creationId xmlns:p14="http://schemas.microsoft.com/office/powerpoint/2010/main" val="2461488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matrix 2.png"/>
          <p:cNvPicPr>
            <a:picLocks noGrp="1" noChangeAspect="1"/>
          </p:cNvPicPr>
          <p:nvPr>
            <p:ph idx="1"/>
          </p:nvPr>
        </p:nvPicPr>
        <p:blipFill>
          <a:blip r:embed="rId3">
            <a:extLst>
              <a:ext uri="{28A0092B-C50C-407E-A947-70E740481C1C}">
                <a14:useLocalDpi xmlns:a14="http://schemas.microsoft.com/office/drawing/2010/main" val="0"/>
              </a:ext>
            </a:extLst>
          </a:blip>
          <a:srcRect t="2800" b="2800"/>
          <a:stretch>
            <a:fillRect/>
          </a:stretch>
        </p:blipFill>
        <p:spPr>
          <a:xfrm>
            <a:off x="1709632" y="647511"/>
            <a:ext cx="8748057" cy="5600890"/>
          </a:xfrm>
        </p:spPr>
      </p:pic>
      <p:sp>
        <p:nvSpPr>
          <p:cNvPr id="5" name="TextBox 4"/>
          <p:cNvSpPr txBox="1"/>
          <p:nvPr/>
        </p:nvSpPr>
        <p:spPr>
          <a:xfrm>
            <a:off x="4237945" y="262791"/>
            <a:ext cx="4133163" cy="769441"/>
          </a:xfrm>
          <a:prstGeom prst="rect">
            <a:avLst/>
          </a:prstGeom>
          <a:solidFill>
            <a:schemeClr val="bg1"/>
          </a:solidFill>
        </p:spPr>
        <p:txBody>
          <a:bodyPr wrap="square" rtlCol="0">
            <a:spAutoFit/>
          </a:bodyPr>
          <a:lstStyle/>
          <a:p>
            <a:r>
              <a:rPr lang="en-US" sz="2400" b="1" dirty="0">
                <a:solidFill>
                  <a:srgbClr val="FF0000"/>
                </a:solidFill>
              </a:rPr>
              <a:t>Cognitively Undemanding </a:t>
            </a:r>
          </a:p>
          <a:p>
            <a:r>
              <a:rPr lang="en-US" sz="2000" dirty="0"/>
              <a:t>Simple language, familiar topics </a:t>
            </a:r>
          </a:p>
        </p:txBody>
      </p:sp>
    </p:spTree>
    <p:extLst>
      <p:ext uri="{BB962C8B-B14F-4D97-AF65-F5344CB8AC3E}">
        <p14:creationId xmlns:p14="http://schemas.microsoft.com/office/powerpoint/2010/main" val="8935375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3273" y="1122218"/>
            <a:ext cx="9601200" cy="3581400"/>
          </a:xfrm>
        </p:spPr>
        <p:txBody>
          <a:bodyPr/>
          <a:lstStyle/>
          <a:p>
            <a:pPr marL="0" indent="0">
              <a:buNone/>
            </a:pPr>
            <a:r>
              <a:rPr lang="en-US" sz="3600" dirty="0"/>
              <a:t>Appropriateness of the task/assessment may be influenced by: </a:t>
            </a:r>
          </a:p>
          <a:p>
            <a:pPr marL="82296" indent="0">
              <a:buNone/>
            </a:pPr>
            <a:r>
              <a:rPr lang="en-US" sz="3600" dirty="0"/>
              <a:t>- The student and topic</a:t>
            </a:r>
            <a:br>
              <a:rPr lang="en-US" sz="3600" dirty="0"/>
            </a:br>
            <a:r>
              <a:rPr lang="en-US" sz="3600" dirty="0"/>
              <a:t>- The teaching and learning approach </a:t>
            </a:r>
          </a:p>
          <a:p>
            <a:pPr marL="82296" indent="0">
              <a:buNone/>
            </a:pPr>
            <a:r>
              <a:rPr lang="en-US" sz="3600" dirty="0"/>
              <a:t>				(Baker, 2011, p.178) </a:t>
            </a:r>
          </a:p>
          <a:p>
            <a:endParaRPr lang="en-US" dirty="0"/>
          </a:p>
        </p:txBody>
      </p:sp>
    </p:spTree>
    <p:extLst>
      <p:ext uri="{BB962C8B-B14F-4D97-AF65-F5344CB8AC3E}">
        <p14:creationId xmlns:p14="http://schemas.microsoft.com/office/powerpoint/2010/main" val="11923912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5400" dirty="0"/>
              <a:t>Foundation Phase Activities </a:t>
            </a:r>
          </a:p>
        </p:txBody>
      </p:sp>
      <p:sp>
        <p:nvSpPr>
          <p:cNvPr id="3" name="Content Placeholder 2"/>
          <p:cNvSpPr>
            <a:spLocks noGrp="1"/>
          </p:cNvSpPr>
          <p:nvPr>
            <p:ph idx="1"/>
          </p:nvPr>
        </p:nvSpPr>
        <p:spPr>
          <a:xfrm>
            <a:off x="1371599" y="1801091"/>
            <a:ext cx="9989127" cy="4544291"/>
          </a:xfrm>
        </p:spPr>
        <p:txBody>
          <a:bodyPr>
            <a:noAutofit/>
          </a:bodyPr>
          <a:lstStyle/>
          <a:p>
            <a:r>
              <a:rPr lang="en-US" sz="3200" dirty="0"/>
              <a:t>Work with a partner and suggest some </a:t>
            </a:r>
            <a:r>
              <a:rPr lang="en-US" sz="3200" b="1" u="sng" dirty="0"/>
              <a:t>continuous provision</a:t>
            </a:r>
            <a:r>
              <a:rPr lang="en-US" sz="3200" b="1" dirty="0"/>
              <a:t> </a:t>
            </a:r>
            <a:r>
              <a:rPr lang="en-US" sz="3200" dirty="0"/>
              <a:t>activities. Where would you place these on the matrix? </a:t>
            </a:r>
          </a:p>
          <a:p>
            <a:r>
              <a:rPr lang="en-US" sz="3200" dirty="0"/>
              <a:t>Now suggest some </a:t>
            </a:r>
            <a:r>
              <a:rPr lang="en-US" sz="3200" b="1" u="sng" dirty="0"/>
              <a:t>enhanced provision </a:t>
            </a:r>
            <a:r>
              <a:rPr lang="en-US" sz="3200" dirty="0"/>
              <a:t>activities. Where would these be placed? </a:t>
            </a:r>
          </a:p>
          <a:p>
            <a:r>
              <a:rPr lang="en-US" sz="3200" dirty="0"/>
              <a:t>What is something you notice about most Foundation Phase activities? </a:t>
            </a:r>
          </a:p>
        </p:txBody>
      </p:sp>
    </p:spTree>
    <p:extLst>
      <p:ext uri="{BB962C8B-B14F-4D97-AF65-F5344CB8AC3E}">
        <p14:creationId xmlns:p14="http://schemas.microsoft.com/office/powerpoint/2010/main" val="9432528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creenshot 2015-10-15 03.31.02.png"/>
          <p:cNvPicPr>
            <a:picLocks noGrp="1" noChangeAspect="1"/>
          </p:cNvPicPr>
          <p:nvPr>
            <p:ph idx="1"/>
          </p:nvPr>
        </p:nvPicPr>
        <p:blipFill>
          <a:blip r:embed="rId3">
            <a:extLst>
              <a:ext uri="{28A0092B-C50C-407E-A947-70E740481C1C}">
                <a14:useLocalDpi xmlns:a14="http://schemas.microsoft.com/office/drawing/2010/main" val="0"/>
              </a:ext>
            </a:extLst>
          </a:blip>
          <a:srcRect t="7223" b="7223"/>
          <a:stretch>
            <a:fillRect/>
          </a:stretch>
        </p:blipFill>
        <p:spPr>
          <a:xfrm>
            <a:off x="5079218" y="135735"/>
            <a:ext cx="3237469" cy="2072770"/>
          </a:xfrm>
        </p:spPr>
      </p:pic>
      <p:sp>
        <p:nvSpPr>
          <p:cNvPr id="2" name="TextBox 1"/>
          <p:cNvSpPr txBox="1"/>
          <p:nvPr/>
        </p:nvSpPr>
        <p:spPr>
          <a:xfrm>
            <a:off x="1052945" y="2208505"/>
            <a:ext cx="11139055" cy="3323987"/>
          </a:xfrm>
          <a:prstGeom prst="rect">
            <a:avLst/>
          </a:prstGeom>
          <a:noFill/>
        </p:spPr>
        <p:txBody>
          <a:bodyPr wrap="square" rtlCol="0">
            <a:spAutoFit/>
          </a:bodyPr>
          <a:lstStyle/>
          <a:p>
            <a:pPr marL="342900" indent="-342900">
              <a:buFont typeface="Arial" charset="0"/>
              <a:buChar char="•"/>
            </a:pPr>
            <a:r>
              <a:rPr lang="en-US" sz="2400" dirty="0"/>
              <a:t>Research supports this model of how bilingual knowledge and ability is stored in the brain. Rather than having two separate areas for different languages, the two languages are stored together and the knowledge is linked and can interact. </a:t>
            </a:r>
          </a:p>
          <a:p>
            <a:endParaRPr lang="en-US" sz="2400" dirty="0"/>
          </a:p>
          <a:p>
            <a:pPr marL="342900" indent="-342900">
              <a:buFont typeface="Arial" charset="0"/>
              <a:buChar char="•"/>
            </a:pPr>
            <a:r>
              <a:rPr lang="en-US" sz="2400" dirty="0"/>
              <a:t>The two languages are kept separate only at the surface level, where they are used to speak, read, write, and so on. They are like an iceberg, with a single big mass under the surface and two small peaks showing above it. This way of understanding bilingualism is also sometimes referred to as the iceberg analogy.</a:t>
            </a:r>
          </a:p>
          <a:p>
            <a:endParaRPr lang="en-US" dirty="0"/>
          </a:p>
        </p:txBody>
      </p:sp>
    </p:spTree>
    <p:extLst>
      <p:ext uri="{BB962C8B-B14F-4D97-AF65-F5344CB8AC3E}">
        <p14:creationId xmlns:p14="http://schemas.microsoft.com/office/powerpoint/2010/main" val="18368871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Common Underlying </a:t>
            </a:r>
            <a:r>
              <a:rPr lang="en-US" dirty="0" err="1"/>
              <a:t>Proficency</a:t>
            </a:r>
            <a:r>
              <a:rPr lang="en-US" dirty="0"/>
              <a:t> (CUP) </a:t>
            </a:r>
          </a:p>
        </p:txBody>
      </p:sp>
      <p:sp>
        <p:nvSpPr>
          <p:cNvPr id="3" name="Content Placeholder 2"/>
          <p:cNvSpPr>
            <a:spLocks noGrp="1"/>
          </p:cNvSpPr>
          <p:nvPr>
            <p:ph idx="1"/>
          </p:nvPr>
        </p:nvSpPr>
        <p:spPr/>
        <p:txBody>
          <a:bodyPr>
            <a:normAutofit/>
          </a:bodyPr>
          <a:lstStyle/>
          <a:p>
            <a:pPr marL="0" indent="0">
              <a:buNone/>
            </a:pPr>
            <a:r>
              <a:rPr lang="en-US" sz="3200" dirty="0"/>
              <a:t>Skills, ideas and concepts children learn in their first language will be transferred to their second language. </a:t>
            </a:r>
          </a:p>
          <a:p>
            <a:pPr marL="82296" indent="0">
              <a:buNone/>
            </a:pPr>
            <a:r>
              <a:rPr lang="en-US" sz="3200" dirty="0"/>
              <a:t>e.g. If a child understands a concept in their L1 it is a case of learning the ‘labels’ for this in English </a:t>
            </a:r>
            <a:r>
              <a:rPr lang="en-US" sz="3200" u="sng" dirty="0"/>
              <a:t>BUT </a:t>
            </a:r>
            <a:r>
              <a:rPr lang="en-US" sz="3200" dirty="0"/>
              <a:t>if a child has to acquire both the concept and the label in an L2 then it becomes a much more demanding task. </a:t>
            </a:r>
            <a:endParaRPr lang="en-US" sz="3200" u="sng" dirty="0"/>
          </a:p>
        </p:txBody>
      </p:sp>
    </p:spTree>
    <p:extLst>
      <p:ext uri="{BB962C8B-B14F-4D97-AF65-F5344CB8AC3E}">
        <p14:creationId xmlns:p14="http://schemas.microsoft.com/office/powerpoint/2010/main" val="14450457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CUP</a:t>
            </a:r>
          </a:p>
        </p:txBody>
      </p:sp>
      <p:sp>
        <p:nvSpPr>
          <p:cNvPr id="3" name="Content Placeholder 2"/>
          <p:cNvSpPr>
            <a:spLocks noGrp="1"/>
          </p:cNvSpPr>
          <p:nvPr>
            <p:ph idx="1"/>
          </p:nvPr>
        </p:nvSpPr>
        <p:spPr>
          <a:xfrm>
            <a:off x="1371600" y="1496291"/>
            <a:ext cx="9906000" cy="4765964"/>
          </a:xfrm>
        </p:spPr>
        <p:txBody>
          <a:bodyPr/>
          <a:lstStyle/>
          <a:p>
            <a:r>
              <a:rPr lang="en-US" sz="2800" dirty="0"/>
              <a:t>Knowledge gained in one language facilitates learning in the second language </a:t>
            </a:r>
          </a:p>
          <a:p>
            <a:r>
              <a:rPr lang="en-US" sz="2800" dirty="0"/>
              <a:t>Conceptual knowledge gained in L1 helps make input comprehensible in L2</a:t>
            </a:r>
          </a:p>
          <a:p>
            <a:r>
              <a:rPr lang="en-US" sz="2800" dirty="0"/>
              <a:t>Provides the base for the development of both L1 and L2</a:t>
            </a:r>
          </a:p>
          <a:p>
            <a:r>
              <a:rPr lang="en-US" sz="2800" dirty="0" err="1"/>
              <a:t>Emphasises</a:t>
            </a:r>
            <a:r>
              <a:rPr lang="en-US" sz="2800" dirty="0"/>
              <a:t> the need to value, use and support the L1 in the classroom. </a:t>
            </a:r>
          </a:p>
          <a:p>
            <a:pPr marL="82296" indent="0">
              <a:buNone/>
            </a:pPr>
            <a:endParaRPr lang="en-US" dirty="0"/>
          </a:p>
        </p:txBody>
      </p:sp>
    </p:spTree>
    <p:extLst>
      <p:ext uri="{BB962C8B-B14F-4D97-AF65-F5344CB8AC3E}">
        <p14:creationId xmlns:p14="http://schemas.microsoft.com/office/powerpoint/2010/main" val="10983810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Use of first/ home language in learning</a:t>
            </a:r>
          </a:p>
        </p:txBody>
      </p:sp>
      <p:sp>
        <p:nvSpPr>
          <p:cNvPr id="3" name="Content Placeholder 2"/>
          <p:cNvSpPr>
            <a:spLocks noGrp="1"/>
          </p:cNvSpPr>
          <p:nvPr>
            <p:ph idx="1"/>
          </p:nvPr>
        </p:nvSpPr>
        <p:spPr>
          <a:xfrm>
            <a:off x="1151582" y="1835727"/>
            <a:ext cx="10818745" cy="5410200"/>
          </a:xfrm>
        </p:spPr>
        <p:txBody>
          <a:bodyPr>
            <a:normAutofit/>
          </a:bodyPr>
          <a:lstStyle/>
          <a:p>
            <a:r>
              <a:rPr lang="en-US" sz="3200" dirty="0"/>
              <a:t>The learner’s first or home language plays a significant role in the learning of the additional language in terms of cognitive, linguistic and socio-cultural influences.</a:t>
            </a:r>
          </a:p>
          <a:p>
            <a:r>
              <a:rPr lang="en-US" sz="3200" dirty="0"/>
              <a:t>Using the learners home language where possible will activate prior knowledge </a:t>
            </a:r>
          </a:p>
          <a:p>
            <a:r>
              <a:rPr lang="en-US" sz="3200" dirty="0"/>
              <a:t>UNESCO (1953) ‘</a:t>
            </a:r>
            <a:r>
              <a:rPr lang="en-US" sz="3200" i="1" dirty="0"/>
              <a:t>The use of  Vernacular Languages in Education</a:t>
            </a:r>
            <a:r>
              <a:rPr lang="en-US" sz="3200" dirty="0"/>
              <a:t>’ argues that learning through a first language enables children to build on what they already know. </a:t>
            </a:r>
          </a:p>
        </p:txBody>
      </p:sp>
    </p:spTree>
    <p:extLst>
      <p:ext uri="{BB962C8B-B14F-4D97-AF65-F5344CB8AC3E}">
        <p14:creationId xmlns:p14="http://schemas.microsoft.com/office/powerpoint/2010/main" val="7214323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Use of first language in the classroom  </a:t>
            </a:r>
          </a:p>
        </p:txBody>
      </p:sp>
      <p:sp>
        <p:nvSpPr>
          <p:cNvPr id="3" name="Content Placeholder 2"/>
          <p:cNvSpPr>
            <a:spLocks noGrp="1"/>
          </p:cNvSpPr>
          <p:nvPr>
            <p:ph idx="1"/>
          </p:nvPr>
        </p:nvSpPr>
        <p:spPr>
          <a:xfrm>
            <a:off x="1371600" y="1551709"/>
            <a:ext cx="9601200" cy="4315691"/>
          </a:xfrm>
        </p:spPr>
        <p:txBody>
          <a:bodyPr>
            <a:normAutofit lnSpcReduction="10000"/>
          </a:bodyPr>
          <a:lstStyle/>
          <a:p>
            <a:r>
              <a:rPr lang="en-US" sz="3200" dirty="0"/>
              <a:t>Schools should </a:t>
            </a:r>
            <a:r>
              <a:rPr lang="en-US" sz="3200" dirty="0" err="1"/>
              <a:t>recognise</a:t>
            </a:r>
            <a:r>
              <a:rPr lang="en-US" sz="3200" dirty="0"/>
              <a:t> “the incontrovertible fact that learning is most successful where the learner has access to using this first language within the class” (</a:t>
            </a:r>
            <a:r>
              <a:rPr lang="en-US" sz="3200" dirty="0" err="1"/>
              <a:t>Smidt</a:t>
            </a:r>
            <a:r>
              <a:rPr lang="en-US" sz="3200" dirty="0"/>
              <a:t>, 2010) </a:t>
            </a:r>
          </a:p>
          <a:p>
            <a:r>
              <a:rPr lang="en-US" sz="3200" dirty="0"/>
              <a:t>Realistically, it is not possible to support every learner through their home language, but what’s important is the ethos, attitudes and beliefs of the school and staff and that the child knows that their language and culture is valued and respected. </a:t>
            </a:r>
          </a:p>
          <a:p>
            <a:endParaRPr lang="en-US" dirty="0"/>
          </a:p>
        </p:txBody>
      </p:sp>
    </p:spTree>
    <p:extLst>
      <p:ext uri="{BB962C8B-B14F-4D97-AF65-F5344CB8AC3E}">
        <p14:creationId xmlns:p14="http://schemas.microsoft.com/office/powerpoint/2010/main" val="2429760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488" y="0"/>
            <a:ext cx="9601200" cy="1485900"/>
          </a:xfrm>
        </p:spPr>
        <p:txBody>
          <a:bodyPr>
            <a:normAutofit/>
          </a:bodyPr>
          <a:lstStyle/>
          <a:p>
            <a:r>
              <a:rPr lang="en-US" dirty="0"/>
              <a:t>There are stages involved in learning a new language… </a:t>
            </a:r>
          </a:p>
        </p:txBody>
      </p:sp>
      <p:sp>
        <p:nvSpPr>
          <p:cNvPr id="3" name="Content Placeholder 2"/>
          <p:cNvSpPr>
            <a:spLocks noGrp="1"/>
          </p:cNvSpPr>
          <p:nvPr>
            <p:ph idx="1"/>
          </p:nvPr>
        </p:nvSpPr>
        <p:spPr>
          <a:xfrm>
            <a:off x="2959608" y="1447800"/>
            <a:ext cx="7498080" cy="655146"/>
          </a:xfrm>
        </p:spPr>
        <p:txBody>
          <a:bodyPr/>
          <a:lstStyle/>
          <a:p>
            <a:r>
              <a:rPr lang="en-US" dirty="0"/>
              <a:t>5 stage model in Wales </a:t>
            </a:r>
          </a:p>
        </p:txBody>
      </p:sp>
    </p:spTree>
    <p:extLst>
      <p:ext uri="{BB962C8B-B14F-4D97-AF65-F5344CB8AC3E}">
        <p14:creationId xmlns:p14="http://schemas.microsoft.com/office/powerpoint/2010/main" val="7248709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descr="5 stage model in wales image .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71600" y="0"/>
            <a:ext cx="10449093" cy="6933510"/>
          </a:xfrm>
          <a:prstGeom prst="rect">
            <a:avLst/>
          </a:prstGeom>
        </p:spPr>
      </p:pic>
    </p:spTree>
    <p:extLst>
      <p:ext uri="{BB962C8B-B14F-4D97-AF65-F5344CB8AC3E}">
        <p14:creationId xmlns:p14="http://schemas.microsoft.com/office/powerpoint/2010/main" val="2313608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the 5 Stage Model? </a:t>
            </a:r>
          </a:p>
        </p:txBody>
      </p:sp>
      <p:sp>
        <p:nvSpPr>
          <p:cNvPr id="3" name="Content Placeholder 2"/>
          <p:cNvSpPr>
            <a:spLocks noGrp="1"/>
          </p:cNvSpPr>
          <p:nvPr>
            <p:ph idx="1"/>
          </p:nvPr>
        </p:nvSpPr>
        <p:spPr/>
        <p:txBody>
          <a:bodyPr/>
          <a:lstStyle/>
          <a:p>
            <a:pPr marL="82296" indent="0">
              <a:buNone/>
            </a:pPr>
            <a:endParaRPr lang="en-US" sz="3600" dirty="0"/>
          </a:p>
          <a:p>
            <a:r>
              <a:rPr lang="en-US" sz="3600" dirty="0"/>
              <a:t>Model of EAL acquisition</a:t>
            </a:r>
          </a:p>
          <a:p>
            <a:r>
              <a:rPr lang="en-US" sz="3600" dirty="0"/>
              <a:t>Useful for general assessment </a:t>
            </a:r>
          </a:p>
          <a:p>
            <a:r>
              <a:rPr lang="en-US" sz="3600" dirty="0"/>
              <a:t>Stages A–E show increasing proficiency </a:t>
            </a:r>
          </a:p>
          <a:p>
            <a:endParaRPr lang="en-US" dirty="0"/>
          </a:p>
        </p:txBody>
      </p:sp>
    </p:spTree>
    <p:extLst>
      <p:ext uri="{BB962C8B-B14F-4D97-AF65-F5344CB8AC3E}">
        <p14:creationId xmlns:p14="http://schemas.microsoft.com/office/powerpoint/2010/main" val="12398907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Isosceles Triangle 7"/>
          <p:cNvSpPr/>
          <p:nvPr/>
        </p:nvSpPr>
        <p:spPr>
          <a:xfrm>
            <a:off x="1981200" y="508000"/>
            <a:ext cx="8356600" cy="6070600"/>
          </a:xfrm>
          <a:prstGeom prst="triangle">
            <a:avLst/>
          </a:prstGeom>
          <a:gradFill flip="none" rotWithShape="1">
            <a:gsLst>
              <a:gs pos="0">
                <a:schemeClr val="bg1">
                  <a:lumMod val="85000"/>
                </a:schemeClr>
              </a:gs>
              <a:gs pos="35000">
                <a:schemeClr val="accent5">
                  <a:lumMod val="0"/>
                  <a:lumOff val="100000"/>
                </a:schemeClr>
              </a:gs>
              <a:gs pos="100000">
                <a:schemeClr val="accent5">
                  <a:lumMod val="100000"/>
                </a:schemeClr>
              </a:gs>
            </a:gsLst>
            <a:lin ang="16200000" scaled="1"/>
            <a:tileRect/>
          </a:gra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0" name="Straight Connector 9"/>
          <p:cNvCxnSpPr/>
          <p:nvPr/>
        </p:nvCxnSpPr>
        <p:spPr>
          <a:xfrm flipV="1">
            <a:off x="5435600" y="1498600"/>
            <a:ext cx="1447800" cy="25400"/>
          </a:xfrm>
          <a:prstGeom prst="line">
            <a:avLst/>
          </a:prstGeom>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a:off x="4864100" y="2540000"/>
            <a:ext cx="260350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a:off x="3860800" y="3683000"/>
            <a:ext cx="439420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3136900" y="4953000"/>
            <a:ext cx="6032500" cy="0"/>
          </a:xfrm>
          <a:prstGeom prst="line">
            <a:avLst/>
          </a:prstGeom>
        </p:spPr>
        <p:style>
          <a:lnRef idx="2">
            <a:schemeClr val="accent1"/>
          </a:lnRef>
          <a:fillRef idx="0">
            <a:schemeClr val="accent1"/>
          </a:fillRef>
          <a:effectRef idx="1">
            <a:schemeClr val="accent1"/>
          </a:effectRef>
          <a:fontRef idx="minor">
            <a:schemeClr val="tx1"/>
          </a:fontRef>
        </p:style>
      </p:cxnSp>
      <p:sp>
        <p:nvSpPr>
          <p:cNvPr id="20" name="TextBox 19"/>
          <p:cNvSpPr txBox="1"/>
          <p:nvPr/>
        </p:nvSpPr>
        <p:spPr>
          <a:xfrm>
            <a:off x="5054600" y="5640864"/>
            <a:ext cx="2413000" cy="369332"/>
          </a:xfrm>
          <a:prstGeom prst="rect">
            <a:avLst/>
          </a:prstGeom>
          <a:noFill/>
        </p:spPr>
        <p:txBody>
          <a:bodyPr wrap="square" rtlCol="0">
            <a:spAutoFit/>
          </a:bodyPr>
          <a:lstStyle/>
          <a:p>
            <a:r>
              <a:rPr lang="en-US" dirty="0"/>
              <a:t>A- New to English</a:t>
            </a:r>
          </a:p>
        </p:txBody>
      </p:sp>
      <p:sp>
        <p:nvSpPr>
          <p:cNvPr id="21" name="TextBox 20"/>
          <p:cNvSpPr txBox="1"/>
          <p:nvPr/>
        </p:nvSpPr>
        <p:spPr>
          <a:xfrm>
            <a:off x="5130800" y="4167664"/>
            <a:ext cx="2413000" cy="369332"/>
          </a:xfrm>
          <a:prstGeom prst="rect">
            <a:avLst/>
          </a:prstGeom>
          <a:noFill/>
        </p:spPr>
        <p:txBody>
          <a:bodyPr wrap="square" rtlCol="0">
            <a:spAutoFit/>
          </a:bodyPr>
          <a:lstStyle/>
          <a:p>
            <a:r>
              <a:rPr lang="en-US" dirty="0"/>
              <a:t>B- Early Acquisition</a:t>
            </a:r>
          </a:p>
        </p:txBody>
      </p:sp>
      <p:sp>
        <p:nvSpPr>
          <p:cNvPr id="22" name="TextBox 21"/>
          <p:cNvSpPr txBox="1"/>
          <p:nvPr/>
        </p:nvSpPr>
        <p:spPr>
          <a:xfrm>
            <a:off x="4864100" y="2989660"/>
            <a:ext cx="2768600" cy="369332"/>
          </a:xfrm>
          <a:prstGeom prst="rect">
            <a:avLst/>
          </a:prstGeom>
          <a:noFill/>
        </p:spPr>
        <p:txBody>
          <a:bodyPr wrap="square" rtlCol="0">
            <a:spAutoFit/>
          </a:bodyPr>
          <a:lstStyle/>
          <a:p>
            <a:r>
              <a:rPr lang="en-US" dirty="0"/>
              <a:t>C- Developing competence</a:t>
            </a:r>
          </a:p>
        </p:txBody>
      </p:sp>
      <p:sp>
        <p:nvSpPr>
          <p:cNvPr id="23" name="TextBox 22"/>
          <p:cNvSpPr txBox="1"/>
          <p:nvPr/>
        </p:nvSpPr>
        <p:spPr>
          <a:xfrm>
            <a:off x="5219700" y="2036128"/>
            <a:ext cx="2413000" cy="369332"/>
          </a:xfrm>
          <a:prstGeom prst="rect">
            <a:avLst/>
          </a:prstGeom>
          <a:noFill/>
        </p:spPr>
        <p:txBody>
          <a:bodyPr wrap="square" rtlCol="0">
            <a:spAutoFit/>
          </a:bodyPr>
          <a:lstStyle/>
          <a:p>
            <a:r>
              <a:rPr lang="en-US" dirty="0"/>
              <a:t>D- competent</a:t>
            </a:r>
          </a:p>
        </p:txBody>
      </p:sp>
      <p:sp>
        <p:nvSpPr>
          <p:cNvPr id="24" name="TextBox 23"/>
          <p:cNvSpPr txBox="1"/>
          <p:nvPr/>
        </p:nvSpPr>
        <p:spPr>
          <a:xfrm>
            <a:off x="5676900" y="1105932"/>
            <a:ext cx="2413000" cy="369332"/>
          </a:xfrm>
          <a:prstGeom prst="rect">
            <a:avLst/>
          </a:prstGeom>
          <a:noFill/>
        </p:spPr>
        <p:txBody>
          <a:bodyPr wrap="square" rtlCol="0">
            <a:spAutoFit/>
          </a:bodyPr>
          <a:lstStyle/>
          <a:p>
            <a:r>
              <a:rPr lang="en-US" dirty="0"/>
              <a:t>E- Fluent </a:t>
            </a:r>
          </a:p>
        </p:txBody>
      </p:sp>
      <p:sp>
        <p:nvSpPr>
          <p:cNvPr id="26" name="TextBox 25"/>
          <p:cNvSpPr txBox="1"/>
          <p:nvPr/>
        </p:nvSpPr>
        <p:spPr>
          <a:xfrm>
            <a:off x="7632700" y="711201"/>
            <a:ext cx="2705100" cy="646331"/>
          </a:xfrm>
          <a:prstGeom prst="rect">
            <a:avLst/>
          </a:prstGeom>
          <a:noFill/>
        </p:spPr>
        <p:txBody>
          <a:bodyPr wrap="square" rtlCol="0">
            <a:spAutoFit/>
          </a:bodyPr>
          <a:lstStyle/>
          <a:p>
            <a:r>
              <a:rPr lang="en-US" dirty="0"/>
              <a:t>Level of Support decreases with fluency. </a:t>
            </a:r>
          </a:p>
        </p:txBody>
      </p:sp>
    </p:spTree>
    <p:extLst>
      <p:ext uri="{BB962C8B-B14F-4D97-AF65-F5344CB8AC3E}">
        <p14:creationId xmlns:p14="http://schemas.microsoft.com/office/powerpoint/2010/main" val="18098739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Five Stage Model of Language acquisition (Wales)</a:t>
            </a:r>
          </a:p>
        </p:txBody>
      </p:sp>
      <p:sp>
        <p:nvSpPr>
          <p:cNvPr id="3" name="Content Placeholder 2"/>
          <p:cNvSpPr>
            <a:spLocks noGrp="1"/>
          </p:cNvSpPr>
          <p:nvPr>
            <p:ph idx="1"/>
          </p:nvPr>
        </p:nvSpPr>
        <p:spPr/>
        <p:txBody>
          <a:bodyPr/>
          <a:lstStyle/>
          <a:p>
            <a:r>
              <a:rPr lang="en-US" dirty="0"/>
              <a:t>The five stages are not equal divisions. Pupils need a different range of language resources to meet the requirements of each stage and those requirements are not equal. Learners may stay at one stage longer than others. </a:t>
            </a:r>
          </a:p>
          <a:p>
            <a:r>
              <a:rPr lang="en-US" dirty="0"/>
              <a:t>Less attention should be paid to individual stage descriptors when assessing in the early years. This is because stages are based on a comparison with an L1 pupil. At age 5 a typical L1 child will have passive knowledge of vocabulary and grammar, EAL pupils are likely to have less by comparison. </a:t>
            </a:r>
          </a:p>
          <a:p>
            <a:r>
              <a:rPr lang="en-US" dirty="0"/>
              <a:t>It should not be the only means of assessment used for EAL pupils.</a:t>
            </a:r>
          </a:p>
        </p:txBody>
      </p:sp>
    </p:spTree>
    <p:extLst>
      <p:ext uri="{BB962C8B-B14F-4D97-AF65-F5344CB8AC3E}">
        <p14:creationId xmlns:p14="http://schemas.microsoft.com/office/powerpoint/2010/main" val="2143815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Any Questions? </a:t>
            </a:r>
          </a:p>
        </p:txBody>
      </p:sp>
      <p:pic>
        <p:nvPicPr>
          <p:cNvPr id="4" name="Content Placeholder 3"/>
          <p:cNvPicPr>
            <a:picLocks noGrp="1" noChangeAspect="1"/>
          </p:cNvPicPr>
          <p:nvPr>
            <p:ph idx="1"/>
          </p:nvPr>
        </p:nvPicPr>
        <p:blipFill>
          <a:blip r:embed="rId2"/>
          <a:stretch>
            <a:fillRect/>
          </a:stretch>
        </p:blipFill>
        <p:spPr>
          <a:xfrm>
            <a:off x="3990109" y="1428750"/>
            <a:ext cx="5098473" cy="5098473"/>
          </a:xfrm>
          <a:prstGeom prst="rect">
            <a:avLst/>
          </a:prstGeom>
        </p:spPr>
      </p:pic>
    </p:spTree>
    <p:extLst>
      <p:ext uri="{BB962C8B-B14F-4D97-AF65-F5344CB8AC3E}">
        <p14:creationId xmlns:p14="http://schemas.microsoft.com/office/powerpoint/2010/main" val="1255293287"/>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majorFont>
      <a:minorFont>
        <a:latin typeface="Franklin Gothic Book" panose="020B0503020102020204"/>
        <a:ea typeface=""/>
        <a:cs typeface=""/>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2115</TotalTime>
  <Words>1123</Words>
  <Application>Microsoft Office PowerPoint</Application>
  <PresentationFormat>Widescreen</PresentationFormat>
  <Paragraphs>110</Paragraphs>
  <Slides>26</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Franklin Gothic Book</vt:lpstr>
      <vt:lpstr>Wingdings 2</vt:lpstr>
      <vt:lpstr>Crop</vt:lpstr>
      <vt:lpstr> eal and SLA Overview</vt:lpstr>
      <vt:lpstr>Re-cap</vt:lpstr>
      <vt:lpstr>BICS (conversational fluency)</vt:lpstr>
      <vt:lpstr>CALP (decontextualised academic language) </vt:lpstr>
      <vt:lpstr> Cummins’s (1981) model of language acquisition with four quadrants. BICS CALP Matrix  </vt:lpstr>
      <vt:lpstr>PowerPoint Presentation</vt:lpstr>
      <vt:lpstr>Uses of the BICS/CALP Matrix   </vt:lpstr>
      <vt:lpstr>Place these activities in the quadrant</vt:lpstr>
      <vt:lpstr>PowerPoint Presentation</vt:lpstr>
      <vt:lpstr>PowerPoint Presentation</vt:lpstr>
      <vt:lpstr>Uses of the BICS/CALP Matrix</vt:lpstr>
      <vt:lpstr>Place these four activities in the quadrant </vt:lpstr>
      <vt:lpstr>PowerPoint Presentation</vt:lpstr>
      <vt:lpstr>PowerPoint Presentation</vt:lpstr>
      <vt:lpstr>Foundation Phase Activities </vt:lpstr>
      <vt:lpstr>PowerPoint Presentation</vt:lpstr>
      <vt:lpstr>Common Underlying Proficency (CUP) </vt:lpstr>
      <vt:lpstr>CUP</vt:lpstr>
      <vt:lpstr>Use of first/ home language in learning</vt:lpstr>
      <vt:lpstr>Use of first language in the classroom  </vt:lpstr>
      <vt:lpstr>There are stages involved in learning a new language… </vt:lpstr>
      <vt:lpstr>PowerPoint Presentation</vt:lpstr>
      <vt:lpstr>What is the 5 Stage Model? </vt:lpstr>
      <vt:lpstr>PowerPoint Presentation</vt:lpstr>
      <vt:lpstr>Five Stage Model of Language acquisition (Wales)</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eal in the early years</dc:title>
  <dc:creator>Laura Jones</dc:creator>
  <cp:lastModifiedBy>Jessica Clapham</cp:lastModifiedBy>
  <cp:revision>88</cp:revision>
  <dcterms:created xsi:type="dcterms:W3CDTF">2017-09-13T16:16:06Z</dcterms:created>
  <dcterms:modified xsi:type="dcterms:W3CDTF">2025-04-26T11:00:45Z</dcterms:modified>
</cp:coreProperties>
</file>