
<file path=[Content_Types].xml><?xml version="1.0" encoding="utf-8"?>
<Types xmlns="http://schemas.openxmlformats.org/package/2006/content-types">
  <Default Extension="fntdata" ContentType="application/x-fontdata"/>
  <Default Extension="gif" ContentType="image/gi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7" r:id="rId2"/>
    <p:sldId id="256" r:id="rId3"/>
    <p:sldId id="258" r:id="rId4"/>
    <p:sldId id="259" r:id="rId5"/>
    <p:sldId id="260" r:id="rId6"/>
    <p:sldId id="264" r:id="rId7"/>
    <p:sldId id="263" r:id="rId8"/>
    <p:sldId id="265" r:id="rId9"/>
    <p:sldId id="266" r:id="rId10"/>
    <p:sldId id="267" r:id="rId11"/>
    <p:sldId id="268" r:id="rId12"/>
    <p:sldId id="269" r:id="rId13"/>
    <p:sldId id="270" r:id="rId14"/>
    <p:sldId id="271" r:id="rId15"/>
    <p:sldId id="272" r:id="rId16"/>
  </p:sldIdLst>
  <p:sldSz cx="12192000" cy="6858000"/>
  <p:notesSz cx="6858000" cy="9144000"/>
  <p:embeddedFontLst>
    <p:embeddedFont>
      <p:font typeface="Calibri" panose="020F0502020204030204" pitchFamily="34" charset="0"/>
      <p:regular r:id="rId17"/>
      <p:bold r:id="rId18"/>
      <p:italic r:id="rId19"/>
      <p:boldItalic r:id="rId20"/>
    </p:embeddedFont>
    <p:embeddedFont>
      <p:font typeface="Calibri Light" panose="020F0302020204030204" pitchFamily="34" charset="0"/>
      <p:regular r:id="rId21"/>
      <p:italic r:id="rId22"/>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7E261E3-AAA1-4C0A-9BA0-549C4631FF53}" v="4" dt="2020-11-09T11:53:19.59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6" autoAdjust="0"/>
    <p:restoredTop sz="94660"/>
  </p:normalViewPr>
  <p:slideViewPr>
    <p:cSldViewPr snapToGrid="0">
      <p:cViewPr varScale="1">
        <p:scale>
          <a:sx n="58" d="100"/>
          <a:sy n="58" d="100"/>
        </p:scale>
        <p:origin x="102"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font" Target="fonts/font2.fntdata"/><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font" Target="fonts/font5.fntdata"/><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font" Target="fonts/font1.fntdata"/><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font" Target="fonts/font4.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font" Target="fonts/font3.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font" Target="fonts/font6.fntdata"/><Relationship Id="rId27" Type="http://schemas.microsoft.com/office/2015/10/relationships/revisionInfo" Target="revisionInfo.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6C5119-BDA4-4FC2-B93C-6880FBCA0EDA}"/>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10A5F201-14E2-434B-9C12-472C1095158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93C78C6-6520-4BAD-A057-45EBC16724EA}"/>
              </a:ext>
            </a:extLst>
          </p:cNvPr>
          <p:cNvSpPr>
            <a:spLocks noGrp="1"/>
          </p:cNvSpPr>
          <p:nvPr>
            <p:ph type="dt" sz="half" idx="10"/>
          </p:nvPr>
        </p:nvSpPr>
        <p:spPr/>
        <p:txBody>
          <a:bodyPr/>
          <a:lstStyle/>
          <a:p>
            <a:fld id="{4AFAF7C7-74CB-412B-8A43-D20F9A58D903}" type="datetimeFigureOut">
              <a:rPr lang="en-GB" smtClean="0"/>
              <a:t>10/11/2020</a:t>
            </a:fld>
            <a:endParaRPr lang="en-GB"/>
          </a:p>
        </p:txBody>
      </p:sp>
      <p:sp>
        <p:nvSpPr>
          <p:cNvPr id="5" name="Footer Placeholder 4">
            <a:extLst>
              <a:ext uri="{FF2B5EF4-FFF2-40B4-BE49-F238E27FC236}">
                <a16:creationId xmlns:a16="http://schemas.microsoft.com/office/drawing/2014/main" id="{4D1A01AD-68DB-44DB-AB1F-59547F3B6D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76078CB-25BF-4AAA-9790-8F7BBC00A0DF}"/>
              </a:ext>
            </a:extLst>
          </p:cNvPr>
          <p:cNvSpPr>
            <a:spLocks noGrp="1"/>
          </p:cNvSpPr>
          <p:nvPr>
            <p:ph type="sldNum" sz="quarter" idx="12"/>
          </p:nvPr>
        </p:nvSpPr>
        <p:spPr/>
        <p:txBody>
          <a:bodyPr/>
          <a:lstStyle/>
          <a:p>
            <a:fld id="{ABFA3A07-B7C5-4673-B3EF-E7ED9CE4DCDD}" type="slidenum">
              <a:rPr lang="en-GB" smtClean="0"/>
              <a:t>‹#›</a:t>
            </a:fld>
            <a:endParaRPr lang="en-GB"/>
          </a:p>
        </p:txBody>
      </p:sp>
    </p:spTree>
    <p:extLst>
      <p:ext uri="{BB962C8B-B14F-4D97-AF65-F5344CB8AC3E}">
        <p14:creationId xmlns:p14="http://schemas.microsoft.com/office/powerpoint/2010/main" val="17458300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DCABB0-2636-49A8-94A9-644F29596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2EF6468-A7CD-431D-8D5B-1CD7DE6FD586}"/>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4A31926-1510-4BB5-936A-D0DF1631A557}"/>
              </a:ext>
            </a:extLst>
          </p:cNvPr>
          <p:cNvSpPr>
            <a:spLocks noGrp="1"/>
          </p:cNvSpPr>
          <p:nvPr>
            <p:ph type="dt" sz="half" idx="10"/>
          </p:nvPr>
        </p:nvSpPr>
        <p:spPr/>
        <p:txBody>
          <a:bodyPr/>
          <a:lstStyle/>
          <a:p>
            <a:fld id="{4AFAF7C7-74CB-412B-8A43-D20F9A58D903}" type="datetimeFigureOut">
              <a:rPr lang="en-GB" smtClean="0"/>
              <a:t>10/11/2020</a:t>
            </a:fld>
            <a:endParaRPr lang="en-GB"/>
          </a:p>
        </p:txBody>
      </p:sp>
      <p:sp>
        <p:nvSpPr>
          <p:cNvPr id="5" name="Footer Placeholder 4">
            <a:extLst>
              <a:ext uri="{FF2B5EF4-FFF2-40B4-BE49-F238E27FC236}">
                <a16:creationId xmlns:a16="http://schemas.microsoft.com/office/drawing/2014/main" id="{2AF29292-794F-48F1-B3F3-3EF2B58660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61A76F-69F8-4AF6-84B8-4C4CFD436674}"/>
              </a:ext>
            </a:extLst>
          </p:cNvPr>
          <p:cNvSpPr>
            <a:spLocks noGrp="1"/>
          </p:cNvSpPr>
          <p:nvPr>
            <p:ph type="sldNum" sz="quarter" idx="12"/>
          </p:nvPr>
        </p:nvSpPr>
        <p:spPr/>
        <p:txBody>
          <a:bodyPr/>
          <a:lstStyle/>
          <a:p>
            <a:fld id="{ABFA3A07-B7C5-4673-B3EF-E7ED9CE4DCDD}" type="slidenum">
              <a:rPr lang="en-GB" smtClean="0"/>
              <a:t>‹#›</a:t>
            </a:fld>
            <a:endParaRPr lang="en-GB"/>
          </a:p>
        </p:txBody>
      </p:sp>
    </p:spTree>
    <p:extLst>
      <p:ext uri="{BB962C8B-B14F-4D97-AF65-F5344CB8AC3E}">
        <p14:creationId xmlns:p14="http://schemas.microsoft.com/office/powerpoint/2010/main" val="34189396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1E6C4F-BEF5-46C7-9676-50DB7848DB5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A046163-14C5-4AC7-9380-E3EFDE98E87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F27873E-F81B-4CBE-B37B-F7E6EF97824E}"/>
              </a:ext>
            </a:extLst>
          </p:cNvPr>
          <p:cNvSpPr>
            <a:spLocks noGrp="1"/>
          </p:cNvSpPr>
          <p:nvPr>
            <p:ph type="dt" sz="half" idx="10"/>
          </p:nvPr>
        </p:nvSpPr>
        <p:spPr/>
        <p:txBody>
          <a:bodyPr/>
          <a:lstStyle/>
          <a:p>
            <a:fld id="{4AFAF7C7-74CB-412B-8A43-D20F9A58D903}" type="datetimeFigureOut">
              <a:rPr lang="en-GB" smtClean="0"/>
              <a:t>10/11/2020</a:t>
            </a:fld>
            <a:endParaRPr lang="en-GB"/>
          </a:p>
        </p:txBody>
      </p:sp>
      <p:sp>
        <p:nvSpPr>
          <p:cNvPr id="5" name="Footer Placeholder 4">
            <a:extLst>
              <a:ext uri="{FF2B5EF4-FFF2-40B4-BE49-F238E27FC236}">
                <a16:creationId xmlns:a16="http://schemas.microsoft.com/office/drawing/2014/main" id="{6FAAF8A1-C522-437F-B7FC-7F3F88BD652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898C2E-A80D-44FC-91BA-55F37478BFB5}"/>
              </a:ext>
            </a:extLst>
          </p:cNvPr>
          <p:cNvSpPr>
            <a:spLocks noGrp="1"/>
          </p:cNvSpPr>
          <p:nvPr>
            <p:ph type="sldNum" sz="quarter" idx="12"/>
          </p:nvPr>
        </p:nvSpPr>
        <p:spPr/>
        <p:txBody>
          <a:bodyPr/>
          <a:lstStyle/>
          <a:p>
            <a:fld id="{ABFA3A07-B7C5-4673-B3EF-E7ED9CE4DCDD}" type="slidenum">
              <a:rPr lang="en-GB" smtClean="0"/>
              <a:t>‹#›</a:t>
            </a:fld>
            <a:endParaRPr lang="en-GB"/>
          </a:p>
        </p:txBody>
      </p:sp>
    </p:spTree>
    <p:extLst>
      <p:ext uri="{BB962C8B-B14F-4D97-AF65-F5344CB8AC3E}">
        <p14:creationId xmlns:p14="http://schemas.microsoft.com/office/powerpoint/2010/main" val="177866193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C4652-77D4-4E0F-9511-EB2A9B93D44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B37E7C0-2E4E-484D-A55A-432DE0B6508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F2B61904-8EE2-4B79-9507-F13BC25BC84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FBE2631D-59BB-4067-B1E5-815B0EC4EC0F}"/>
              </a:ext>
            </a:extLst>
          </p:cNvPr>
          <p:cNvSpPr>
            <a:spLocks noGrp="1"/>
          </p:cNvSpPr>
          <p:nvPr>
            <p:ph type="dt" sz="half" idx="10"/>
          </p:nvPr>
        </p:nvSpPr>
        <p:spPr/>
        <p:txBody>
          <a:bodyPr/>
          <a:lstStyle/>
          <a:p>
            <a:fld id="{4AFAF7C7-74CB-412B-8A43-D20F9A58D903}" type="datetimeFigureOut">
              <a:rPr lang="en-GB" smtClean="0"/>
              <a:t>10/11/2020</a:t>
            </a:fld>
            <a:endParaRPr lang="en-GB"/>
          </a:p>
        </p:txBody>
      </p:sp>
      <p:sp>
        <p:nvSpPr>
          <p:cNvPr id="6" name="Footer Placeholder 5">
            <a:extLst>
              <a:ext uri="{FF2B5EF4-FFF2-40B4-BE49-F238E27FC236}">
                <a16:creationId xmlns:a16="http://schemas.microsoft.com/office/drawing/2014/main" id="{5CBD580D-8152-4EA0-B0AB-3F7D6DA713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545042D-7AF8-4860-93E3-230203658B98}"/>
              </a:ext>
            </a:extLst>
          </p:cNvPr>
          <p:cNvSpPr>
            <a:spLocks noGrp="1"/>
          </p:cNvSpPr>
          <p:nvPr>
            <p:ph type="sldNum" sz="quarter" idx="12"/>
          </p:nvPr>
        </p:nvSpPr>
        <p:spPr/>
        <p:txBody>
          <a:bodyPr/>
          <a:lstStyle/>
          <a:p>
            <a:fld id="{ABFA3A07-B7C5-4673-B3EF-E7ED9CE4DCDD}" type="slidenum">
              <a:rPr lang="en-GB" smtClean="0"/>
              <a:t>‹#›</a:t>
            </a:fld>
            <a:endParaRPr lang="en-GB"/>
          </a:p>
        </p:txBody>
      </p:sp>
    </p:spTree>
    <p:extLst>
      <p:ext uri="{BB962C8B-B14F-4D97-AF65-F5344CB8AC3E}">
        <p14:creationId xmlns:p14="http://schemas.microsoft.com/office/powerpoint/2010/main" val="102093479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7551A0-F852-41C3-8F0E-1831D241F7D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003C2B5-F47D-44D8-B577-11F4D2B6614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8DD1D59E-B94A-4A8F-B847-9BCC13BE585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F614C423-262B-420C-A948-F3D674BF33F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AC24B0C9-B612-4381-9C1D-8C4BF2A531A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C7BE0CF-D7CA-4751-9881-5E41D565DC22}"/>
              </a:ext>
            </a:extLst>
          </p:cNvPr>
          <p:cNvSpPr>
            <a:spLocks noGrp="1"/>
          </p:cNvSpPr>
          <p:nvPr>
            <p:ph type="dt" sz="half" idx="10"/>
          </p:nvPr>
        </p:nvSpPr>
        <p:spPr/>
        <p:txBody>
          <a:bodyPr/>
          <a:lstStyle/>
          <a:p>
            <a:fld id="{4AFAF7C7-74CB-412B-8A43-D20F9A58D903}" type="datetimeFigureOut">
              <a:rPr lang="en-GB" smtClean="0"/>
              <a:t>10/11/2020</a:t>
            </a:fld>
            <a:endParaRPr lang="en-GB"/>
          </a:p>
        </p:txBody>
      </p:sp>
      <p:sp>
        <p:nvSpPr>
          <p:cNvPr id="8" name="Footer Placeholder 7">
            <a:extLst>
              <a:ext uri="{FF2B5EF4-FFF2-40B4-BE49-F238E27FC236}">
                <a16:creationId xmlns:a16="http://schemas.microsoft.com/office/drawing/2014/main" id="{DBFCF0B2-DAA1-42A1-B523-A37E96C7EC9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F2513D59-A0F3-4039-9541-69FBB2DECFCB}"/>
              </a:ext>
            </a:extLst>
          </p:cNvPr>
          <p:cNvSpPr>
            <a:spLocks noGrp="1"/>
          </p:cNvSpPr>
          <p:nvPr>
            <p:ph type="sldNum" sz="quarter" idx="12"/>
          </p:nvPr>
        </p:nvSpPr>
        <p:spPr/>
        <p:txBody>
          <a:bodyPr/>
          <a:lstStyle/>
          <a:p>
            <a:fld id="{ABFA3A07-B7C5-4673-B3EF-E7ED9CE4DCDD}" type="slidenum">
              <a:rPr lang="en-GB" smtClean="0"/>
              <a:t>‹#›</a:t>
            </a:fld>
            <a:endParaRPr lang="en-GB"/>
          </a:p>
        </p:txBody>
      </p:sp>
    </p:spTree>
    <p:extLst>
      <p:ext uri="{BB962C8B-B14F-4D97-AF65-F5344CB8AC3E}">
        <p14:creationId xmlns:p14="http://schemas.microsoft.com/office/powerpoint/2010/main" val="173023190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46526-9D13-4DFD-AAED-8E6CBEEB504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615F65AA-01E5-4FF3-B32D-995C85900A85}"/>
              </a:ext>
            </a:extLst>
          </p:cNvPr>
          <p:cNvSpPr>
            <a:spLocks noGrp="1"/>
          </p:cNvSpPr>
          <p:nvPr>
            <p:ph type="dt" sz="half" idx="10"/>
          </p:nvPr>
        </p:nvSpPr>
        <p:spPr/>
        <p:txBody>
          <a:bodyPr/>
          <a:lstStyle/>
          <a:p>
            <a:fld id="{4AFAF7C7-74CB-412B-8A43-D20F9A58D903}" type="datetimeFigureOut">
              <a:rPr lang="en-GB" smtClean="0"/>
              <a:t>10/11/2020</a:t>
            </a:fld>
            <a:endParaRPr lang="en-GB"/>
          </a:p>
        </p:txBody>
      </p:sp>
      <p:sp>
        <p:nvSpPr>
          <p:cNvPr id="4" name="Footer Placeholder 3">
            <a:extLst>
              <a:ext uri="{FF2B5EF4-FFF2-40B4-BE49-F238E27FC236}">
                <a16:creationId xmlns:a16="http://schemas.microsoft.com/office/drawing/2014/main" id="{BD7C6FF5-CFD9-4950-AB28-0F598BE50A9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55862A7-6A46-4DFC-B026-8D4ABFAE6F69}"/>
              </a:ext>
            </a:extLst>
          </p:cNvPr>
          <p:cNvSpPr>
            <a:spLocks noGrp="1"/>
          </p:cNvSpPr>
          <p:nvPr>
            <p:ph type="sldNum" sz="quarter" idx="12"/>
          </p:nvPr>
        </p:nvSpPr>
        <p:spPr/>
        <p:txBody>
          <a:bodyPr/>
          <a:lstStyle/>
          <a:p>
            <a:fld id="{ABFA3A07-B7C5-4673-B3EF-E7ED9CE4DCDD}" type="slidenum">
              <a:rPr lang="en-GB" smtClean="0"/>
              <a:t>‹#›</a:t>
            </a:fld>
            <a:endParaRPr lang="en-GB"/>
          </a:p>
        </p:txBody>
      </p:sp>
    </p:spTree>
    <p:extLst>
      <p:ext uri="{BB962C8B-B14F-4D97-AF65-F5344CB8AC3E}">
        <p14:creationId xmlns:p14="http://schemas.microsoft.com/office/powerpoint/2010/main" val="22892726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8ECA270-97D2-4B89-83F8-1D7BDD9A4D48}"/>
              </a:ext>
            </a:extLst>
          </p:cNvPr>
          <p:cNvSpPr>
            <a:spLocks noGrp="1"/>
          </p:cNvSpPr>
          <p:nvPr>
            <p:ph type="dt" sz="half" idx="10"/>
          </p:nvPr>
        </p:nvSpPr>
        <p:spPr/>
        <p:txBody>
          <a:bodyPr/>
          <a:lstStyle/>
          <a:p>
            <a:fld id="{4AFAF7C7-74CB-412B-8A43-D20F9A58D903}" type="datetimeFigureOut">
              <a:rPr lang="en-GB" smtClean="0"/>
              <a:t>10/11/2020</a:t>
            </a:fld>
            <a:endParaRPr lang="en-GB"/>
          </a:p>
        </p:txBody>
      </p:sp>
      <p:sp>
        <p:nvSpPr>
          <p:cNvPr id="3" name="Footer Placeholder 2">
            <a:extLst>
              <a:ext uri="{FF2B5EF4-FFF2-40B4-BE49-F238E27FC236}">
                <a16:creationId xmlns:a16="http://schemas.microsoft.com/office/drawing/2014/main" id="{CA90C40B-86BA-42E2-8132-609864311D8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6CCF492-8FDA-4481-BC6A-B3C85E70ACD3}"/>
              </a:ext>
            </a:extLst>
          </p:cNvPr>
          <p:cNvSpPr>
            <a:spLocks noGrp="1"/>
          </p:cNvSpPr>
          <p:nvPr>
            <p:ph type="sldNum" sz="quarter" idx="12"/>
          </p:nvPr>
        </p:nvSpPr>
        <p:spPr/>
        <p:txBody>
          <a:bodyPr/>
          <a:lstStyle/>
          <a:p>
            <a:fld id="{ABFA3A07-B7C5-4673-B3EF-E7ED9CE4DCDD}" type="slidenum">
              <a:rPr lang="en-GB" smtClean="0"/>
              <a:t>‹#›</a:t>
            </a:fld>
            <a:endParaRPr lang="en-GB"/>
          </a:p>
        </p:txBody>
      </p:sp>
    </p:spTree>
    <p:extLst>
      <p:ext uri="{BB962C8B-B14F-4D97-AF65-F5344CB8AC3E}">
        <p14:creationId xmlns:p14="http://schemas.microsoft.com/office/powerpoint/2010/main" val="19343593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CEA0BF-DE07-48BD-9E88-29EFC2D715B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7E86565-9516-4938-94A0-3730A2236EA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1E0C87-09DB-4BBD-A9D8-A5D3C02328E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411DE3E-C72B-4044-B6E1-97A4EED524CD}"/>
              </a:ext>
            </a:extLst>
          </p:cNvPr>
          <p:cNvSpPr>
            <a:spLocks noGrp="1"/>
          </p:cNvSpPr>
          <p:nvPr>
            <p:ph type="dt" sz="half" idx="10"/>
          </p:nvPr>
        </p:nvSpPr>
        <p:spPr/>
        <p:txBody>
          <a:bodyPr/>
          <a:lstStyle/>
          <a:p>
            <a:fld id="{4AFAF7C7-74CB-412B-8A43-D20F9A58D903}" type="datetimeFigureOut">
              <a:rPr lang="en-GB" smtClean="0"/>
              <a:t>10/11/2020</a:t>
            </a:fld>
            <a:endParaRPr lang="en-GB"/>
          </a:p>
        </p:txBody>
      </p:sp>
      <p:sp>
        <p:nvSpPr>
          <p:cNvPr id="6" name="Footer Placeholder 5">
            <a:extLst>
              <a:ext uri="{FF2B5EF4-FFF2-40B4-BE49-F238E27FC236}">
                <a16:creationId xmlns:a16="http://schemas.microsoft.com/office/drawing/2014/main" id="{F5C487EC-82BB-4086-BF3B-068F99F5E8D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4C30DB7-10BF-465E-BA86-200B6D1A0DA4}"/>
              </a:ext>
            </a:extLst>
          </p:cNvPr>
          <p:cNvSpPr>
            <a:spLocks noGrp="1"/>
          </p:cNvSpPr>
          <p:nvPr>
            <p:ph type="sldNum" sz="quarter" idx="12"/>
          </p:nvPr>
        </p:nvSpPr>
        <p:spPr/>
        <p:txBody>
          <a:bodyPr/>
          <a:lstStyle/>
          <a:p>
            <a:fld id="{ABFA3A07-B7C5-4673-B3EF-E7ED9CE4DCDD}" type="slidenum">
              <a:rPr lang="en-GB" smtClean="0"/>
              <a:t>‹#›</a:t>
            </a:fld>
            <a:endParaRPr lang="en-GB"/>
          </a:p>
        </p:txBody>
      </p:sp>
    </p:spTree>
    <p:extLst>
      <p:ext uri="{BB962C8B-B14F-4D97-AF65-F5344CB8AC3E}">
        <p14:creationId xmlns:p14="http://schemas.microsoft.com/office/powerpoint/2010/main" val="34748801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BAB97-79AF-4C16-A31F-1034EFA0A3F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A617738-0F84-41F9-8117-18811415765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CC63E46-9FB4-4214-95BB-A47A2E3C801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EF3F49-05E5-4503-A278-F3229B3255FF}"/>
              </a:ext>
            </a:extLst>
          </p:cNvPr>
          <p:cNvSpPr>
            <a:spLocks noGrp="1"/>
          </p:cNvSpPr>
          <p:nvPr>
            <p:ph type="dt" sz="half" idx="10"/>
          </p:nvPr>
        </p:nvSpPr>
        <p:spPr/>
        <p:txBody>
          <a:bodyPr/>
          <a:lstStyle/>
          <a:p>
            <a:fld id="{4AFAF7C7-74CB-412B-8A43-D20F9A58D903}" type="datetimeFigureOut">
              <a:rPr lang="en-GB" smtClean="0"/>
              <a:t>10/11/2020</a:t>
            </a:fld>
            <a:endParaRPr lang="en-GB"/>
          </a:p>
        </p:txBody>
      </p:sp>
      <p:sp>
        <p:nvSpPr>
          <p:cNvPr id="6" name="Footer Placeholder 5">
            <a:extLst>
              <a:ext uri="{FF2B5EF4-FFF2-40B4-BE49-F238E27FC236}">
                <a16:creationId xmlns:a16="http://schemas.microsoft.com/office/drawing/2014/main" id="{1A657B88-AB56-48F7-A671-9718ADC5681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E694FA6-175D-46B8-84B1-CD23DD5C990B}"/>
              </a:ext>
            </a:extLst>
          </p:cNvPr>
          <p:cNvSpPr>
            <a:spLocks noGrp="1"/>
          </p:cNvSpPr>
          <p:nvPr>
            <p:ph type="sldNum" sz="quarter" idx="12"/>
          </p:nvPr>
        </p:nvSpPr>
        <p:spPr/>
        <p:txBody>
          <a:bodyPr/>
          <a:lstStyle/>
          <a:p>
            <a:fld id="{ABFA3A07-B7C5-4673-B3EF-E7ED9CE4DCDD}" type="slidenum">
              <a:rPr lang="en-GB" smtClean="0"/>
              <a:t>‹#›</a:t>
            </a:fld>
            <a:endParaRPr lang="en-GB"/>
          </a:p>
        </p:txBody>
      </p:sp>
    </p:spTree>
    <p:extLst>
      <p:ext uri="{BB962C8B-B14F-4D97-AF65-F5344CB8AC3E}">
        <p14:creationId xmlns:p14="http://schemas.microsoft.com/office/powerpoint/2010/main" val="12380679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DA53F0-ED4C-4538-BA79-D0901A9D84A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3F1A472-0F5E-4EF2-9BDC-C714D848913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666961-9156-4CAB-A9FA-66B8AEE6CEBA}"/>
              </a:ext>
            </a:extLst>
          </p:cNvPr>
          <p:cNvSpPr>
            <a:spLocks noGrp="1"/>
          </p:cNvSpPr>
          <p:nvPr>
            <p:ph type="dt" sz="half" idx="10"/>
          </p:nvPr>
        </p:nvSpPr>
        <p:spPr/>
        <p:txBody>
          <a:bodyPr/>
          <a:lstStyle/>
          <a:p>
            <a:fld id="{4AFAF7C7-74CB-412B-8A43-D20F9A58D903}" type="datetimeFigureOut">
              <a:rPr lang="en-GB" smtClean="0"/>
              <a:t>10/11/2020</a:t>
            </a:fld>
            <a:endParaRPr lang="en-GB"/>
          </a:p>
        </p:txBody>
      </p:sp>
      <p:sp>
        <p:nvSpPr>
          <p:cNvPr id="5" name="Footer Placeholder 4">
            <a:extLst>
              <a:ext uri="{FF2B5EF4-FFF2-40B4-BE49-F238E27FC236}">
                <a16:creationId xmlns:a16="http://schemas.microsoft.com/office/drawing/2014/main" id="{362E41ED-F1A1-4F55-B264-42DD54DE20C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9CE5FD-FA01-4613-B6B7-DC390CC384E0}"/>
              </a:ext>
            </a:extLst>
          </p:cNvPr>
          <p:cNvSpPr>
            <a:spLocks noGrp="1"/>
          </p:cNvSpPr>
          <p:nvPr>
            <p:ph type="sldNum" sz="quarter" idx="12"/>
          </p:nvPr>
        </p:nvSpPr>
        <p:spPr/>
        <p:txBody>
          <a:bodyPr/>
          <a:lstStyle/>
          <a:p>
            <a:fld id="{ABFA3A07-B7C5-4673-B3EF-E7ED9CE4DCDD}" type="slidenum">
              <a:rPr lang="en-GB" smtClean="0"/>
              <a:t>‹#›</a:t>
            </a:fld>
            <a:endParaRPr lang="en-GB"/>
          </a:p>
        </p:txBody>
      </p:sp>
    </p:spTree>
    <p:extLst>
      <p:ext uri="{BB962C8B-B14F-4D97-AF65-F5344CB8AC3E}">
        <p14:creationId xmlns:p14="http://schemas.microsoft.com/office/powerpoint/2010/main" val="3364066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F9C4C0-83E6-4ABC-8B6F-3F221C1A6706}"/>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B9AE68F-CC60-4C10-8911-9A7F687BA09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1EF0612-5039-4487-AAA2-17B189B695BD}"/>
              </a:ext>
            </a:extLst>
          </p:cNvPr>
          <p:cNvSpPr>
            <a:spLocks noGrp="1"/>
          </p:cNvSpPr>
          <p:nvPr>
            <p:ph type="dt" sz="half" idx="10"/>
          </p:nvPr>
        </p:nvSpPr>
        <p:spPr/>
        <p:txBody>
          <a:bodyPr/>
          <a:lstStyle/>
          <a:p>
            <a:fld id="{4AFAF7C7-74CB-412B-8A43-D20F9A58D903}" type="datetimeFigureOut">
              <a:rPr lang="en-GB" smtClean="0"/>
              <a:t>10/11/2020</a:t>
            </a:fld>
            <a:endParaRPr lang="en-GB"/>
          </a:p>
        </p:txBody>
      </p:sp>
      <p:sp>
        <p:nvSpPr>
          <p:cNvPr id="5" name="Footer Placeholder 4">
            <a:extLst>
              <a:ext uri="{FF2B5EF4-FFF2-40B4-BE49-F238E27FC236}">
                <a16:creationId xmlns:a16="http://schemas.microsoft.com/office/drawing/2014/main" id="{3B2B5FE5-41DF-49C1-98DC-91B5E48F44F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A1B2BFE-1B84-4092-93B8-6BD767237F27}"/>
              </a:ext>
            </a:extLst>
          </p:cNvPr>
          <p:cNvSpPr>
            <a:spLocks noGrp="1"/>
          </p:cNvSpPr>
          <p:nvPr>
            <p:ph type="sldNum" sz="quarter" idx="12"/>
          </p:nvPr>
        </p:nvSpPr>
        <p:spPr/>
        <p:txBody>
          <a:bodyPr/>
          <a:lstStyle/>
          <a:p>
            <a:fld id="{ABFA3A07-B7C5-4673-B3EF-E7ED9CE4DCDD}" type="slidenum">
              <a:rPr lang="en-GB" smtClean="0"/>
              <a:t>‹#›</a:t>
            </a:fld>
            <a:endParaRPr lang="en-GB"/>
          </a:p>
        </p:txBody>
      </p:sp>
    </p:spTree>
    <p:extLst>
      <p:ext uri="{BB962C8B-B14F-4D97-AF65-F5344CB8AC3E}">
        <p14:creationId xmlns:p14="http://schemas.microsoft.com/office/powerpoint/2010/main" val="301872391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5C99B65-BA1B-4C2C-8F47-6DC636E523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2A5084B-D37C-40AC-B2D6-0C76E3EE388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0A3065D-2C55-47F6-83FC-50AA0FF54D6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AFAF7C7-74CB-412B-8A43-D20F9A58D903}" type="datetimeFigureOut">
              <a:rPr lang="en-GB" smtClean="0"/>
              <a:t>10/11/2020</a:t>
            </a:fld>
            <a:endParaRPr lang="en-GB"/>
          </a:p>
        </p:txBody>
      </p:sp>
      <p:sp>
        <p:nvSpPr>
          <p:cNvPr id="5" name="Footer Placeholder 4">
            <a:extLst>
              <a:ext uri="{FF2B5EF4-FFF2-40B4-BE49-F238E27FC236}">
                <a16:creationId xmlns:a16="http://schemas.microsoft.com/office/drawing/2014/main" id="{5B820543-3EB0-45B6-9A19-7C6E78ED8E4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E0C297E-714A-4034-B760-EBF4F48823D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BFA3A07-B7C5-4673-B3EF-E7ED9CE4DCDD}" type="slidenum">
              <a:rPr lang="en-GB" smtClean="0"/>
              <a:t>‹#›</a:t>
            </a:fld>
            <a:endParaRPr lang="en-GB"/>
          </a:p>
        </p:txBody>
      </p:sp>
    </p:spTree>
    <p:extLst>
      <p:ext uri="{BB962C8B-B14F-4D97-AF65-F5344CB8AC3E}">
        <p14:creationId xmlns:p14="http://schemas.microsoft.com/office/powerpoint/2010/main" val="5076088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2.gif"/><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B7B637-DFF4-444F-8269-314135B95813}"/>
              </a:ext>
            </a:extLst>
          </p:cNvPr>
          <p:cNvSpPr>
            <a:spLocks noGrp="1"/>
          </p:cNvSpPr>
          <p:nvPr>
            <p:ph type="ctrTitle"/>
          </p:nvPr>
        </p:nvSpPr>
        <p:spPr/>
        <p:txBody>
          <a:bodyPr/>
          <a:lstStyle/>
          <a:p>
            <a:r>
              <a:rPr lang="en-US" b="1" dirty="0"/>
              <a:t>Representations of Brittany</a:t>
            </a:r>
            <a:endParaRPr lang="en-GB" b="1" dirty="0"/>
          </a:p>
        </p:txBody>
      </p:sp>
      <p:sp>
        <p:nvSpPr>
          <p:cNvPr id="3" name="Subtitle 2">
            <a:extLst>
              <a:ext uri="{FF2B5EF4-FFF2-40B4-BE49-F238E27FC236}">
                <a16:creationId xmlns:a16="http://schemas.microsoft.com/office/drawing/2014/main" id="{85B25AB6-4FFD-4F0A-8F94-8FC2A485EB3F}"/>
              </a:ext>
            </a:extLst>
          </p:cNvPr>
          <p:cNvSpPr>
            <a:spLocks noGrp="1"/>
          </p:cNvSpPr>
          <p:nvPr>
            <p:ph type="subTitle" idx="1"/>
          </p:nvPr>
        </p:nvSpPr>
        <p:spPr/>
        <p:txBody>
          <a:bodyPr>
            <a:normAutofit/>
          </a:bodyPr>
          <a:lstStyle/>
          <a:p>
            <a:r>
              <a:rPr lang="en-GB" sz="4000" b="1" dirty="0">
                <a:effectLst/>
                <a:latin typeface="Arial" panose="020B0604020202020204" pitchFamily="34" charset="0"/>
                <a:ea typeface="Times New Roman" panose="02020603050405020304" pitchFamily="18" charset="0"/>
              </a:rPr>
              <a:t>MODULE CODE: HPCS6007</a:t>
            </a:r>
            <a:endParaRPr lang="en-GB" sz="4000" dirty="0"/>
          </a:p>
          <a:p>
            <a:r>
              <a:rPr lang="en-GB" sz="4000" b="1" dirty="0"/>
              <a:t>Renan</a:t>
            </a:r>
          </a:p>
        </p:txBody>
      </p:sp>
    </p:spTree>
    <p:extLst>
      <p:ext uri="{BB962C8B-B14F-4D97-AF65-F5344CB8AC3E}">
        <p14:creationId xmlns:p14="http://schemas.microsoft.com/office/powerpoint/2010/main" val="314761406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E4B3AF-FE2B-42E3-827F-0AFF568E1EDF}"/>
              </a:ext>
            </a:extLst>
          </p:cNvPr>
          <p:cNvSpPr>
            <a:spLocks noGrp="1"/>
          </p:cNvSpPr>
          <p:nvPr>
            <p:ph type="ctrTitle"/>
          </p:nvPr>
        </p:nvSpPr>
        <p:spPr/>
        <p:txBody>
          <a:bodyPr>
            <a:normAutofit/>
          </a:bodyPr>
          <a:lstStyle/>
          <a:p>
            <a:pPr algn="l" hangingPunct="0"/>
            <a:r>
              <a:rPr lang="en-GB" sz="3200" dirty="0">
                <a:effectLst/>
                <a:latin typeface="Arial" panose="020B0604020202020204" pitchFamily="34" charset="0"/>
                <a:ea typeface="Times New Roman" panose="02020603050405020304" pitchFamily="18" charset="0"/>
                <a:cs typeface="Times New Roman" panose="02020603050405020304" pitchFamily="18" charset="0"/>
              </a:rPr>
              <a:t>1) Renan’s personal autobiography as a Breton</a:t>
            </a:r>
            <a:br>
              <a:rPr lang="en-GB" sz="3200" dirty="0">
                <a:effectLst/>
                <a:latin typeface="Arial" panose="020B0604020202020204" pitchFamily="34" charset="0"/>
                <a:ea typeface="Times New Roman" panose="02020603050405020304" pitchFamily="18" charset="0"/>
                <a:cs typeface="Times New Roman" panose="02020603050405020304" pitchFamily="18" charset="0"/>
              </a:rPr>
            </a:br>
            <a:br>
              <a:rPr lang="en-GB" sz="3200" dirty="0">
                <a:effectLst/>
                <a:latin typeface="Arial" panose="020B0604020202020204" pitchFamily="34" charset="0"/>
                <a:ea typeface="Times New Roman" panose="02020603050405020304" pitchFamily="18" charset="0"/>
                <a:cs typeface="Times New Roman" panose="02020603050405020304" pitchFamily="18" charset="0"/>
              </a:rPr>
            </a:br>
            <a:r>
              <a:rPr lang="en-GB" sz="3200" dirty="0">
                <a:effectLst/>
                <a:latin typeface="Arial" panose="020B0604020202020204" pitchFamily="34" charset="0"/>
                <a:ea typeface="Times New Roman" panose="02020603050405020304" pitchFamily="18" charset="0"/>
                <a:cs typeface="Times New Roman" panose="02020603050405020304" pitchFamily="18" charset="0"/>
              </a:rPr>
              <a:t>2) Renan’s place in the history of ‘</a:t>
            </a:r>
            <a:r>
              <a:rPr lang="en-GB" sz="3200" dirty="0" err="1">
                <a:effectLst/>
                <a:latin typeface="Arial" panose="020B0604020202020204" pitchFamily="34" charset="0"/>
                <a:ea typeface="Times New Roman" panose="02020603050405020304" pitchFamily="18" charset="0"/>
                <a:cs typeface="Times New Roman" panose="02020603050405020304" pitchFamily="18" charset="0"/>
              </a:rPr>
              <a:t>Celticism</a:t>
            </a:r>
            <a:endParaRPr lang="en-GB" sz="3200" dirty="0"/>
          </a:p>
        </p:txBody>
      </p:sp>
      <p:sp>
        <p:nvSpPr>
          <p:cNvPr id="3" name="Subtitle 2">
            <a:extLst>
              <a:ext uri="{FF2B5EF4-FFF2-40B4-BE49-F238E27FC236}">
                <a16:creationId xmlns:a16="http://schemas.microsoft.com/office/drawing/2014/main" id="{8E26AF0C-F0E2-4172-9505-B000CF5D4582}"/>
              </a:ext>
            </a:extLst>
          </p:cNvPr>
          <p:cNvSpPr>
            <a:spLocks noGrp="1"/>
          </p:cNvSpPr>
          <p:nvPr>
            <p:ph type="subTitle" idx="1"/>
          </p:nvPr>
        </p:nvSpPr>
        <p:spPr/>
        <p:txBody>
          <a:bodyPr>
            <a:noAutofit/>
          </a:bodyPr>
          <a:lstStyle/>
          <a:p>
            <a:endParaRPr lang="en-GB" sz="1800" i="1" dirty="0">
              <a:effectLst/>
              <a:latin typeface="Arial" panose="020B0604020202020204" pitchFamily="34" charset="0"/>
              <a:ea typeface="Times New Roman" panose="02020603050405020304" pitchFamily="18" charset="0"/>
              <a:cs typeface="Arial" panose="020B0604020202020204" pitchFamily="34" charset="0"/>
            </a:endParaRPr>
          </a:p>
          <a:p>
            <a:pPr marL="342900" indent="-342900" algn="l">
              <a:buFont typeface="Arial" panose="020B0604020202020204" pitchFamily="34" charset="0"/>
              <a:buChar char="•"/>
            </a:pPr>
            <a:r>
              <a:rPr lang="en-GB" sz="1800" i="1" dirty="0">
                <a:effectLst/>
                <a:latin typeface="Arial" panose="020B0604020202020204" pitchFamily="34" charset="0"/>
                <a:ea typeface="Times New Roman" panose="02020603050405020304" pitchFamily="18" charset="0"/>
                <a:cs typeface="Arial" panose="020B0604020202020204" pitchFamily="34" charset="0"/>
              </a:rPr>
              <a:t>La </a:t>
            </a:r>
            <a:r>
              <a:rPr lang="en-GB" sz="1800" i="1" dirty="0" err="1">
                <a:effectLst/>
                <a:latin typeface="Arial" panose="020B0604020202020204" pitchFamily="34" charset="0"/>
                <a:ea typeface="Times New Roman" panose="02020603050405020304" pitchFamily="18" charset="0"/>
                <a:cs typeface="Arial" panose="020B0604020202020204" pitchFamily="34" charset="0"/>
              </a:rPr>
              <a:t>Poésie</a:t>
            </a:r>
            <a:r>
              <a:rPr lang="en-GB" sz="1800" i="1" dirty="0">
                <a:effectLst/>
                <a:latin typeface="Arial" panose="020B0604020202020204" pitchFamily="34" charset="0"/>
                <a:ea typeface="Times New Roman" panose="02020603050405020304" pitchFamily="18" charset="0"/>
                <a:cs typeface="Arial" panose="020B0604020202020204" pitchFamily="34" charset="0"/>
              </a:rPr>
              <a:t> des race </a:t>
            </a:r>
            <a:r>
              <a:rPr lang="en-GB" sz="1800" i="1" dirty="0" err="1">
                <a:effectLst/>
                <a:latin typeface="Arial" panose="020B0604020202020204" pitchFamily="34" charset="0"/>
                <a:ea typeface="Times New Roman" panose="02020603050405020304" pitchFamily="18" charset="0"/>
                <a:cs typeface="Arial" panose="020B0604020202020204" pitchFamily="34" charset="0"/>
              </a:rPr>
              <a:t>celtiques</a:t>
            </a:r>
            <a:r>
              <a:rPr lang="en-GB" sz="1800" dirty="0">
                <a:effectLst/>
                <a:latin typeface="Arial" panose="020B0604020202020204" pitchFamily="34" charset="0"/>
                <a:ea typeface="Times New Roman" panose="02020603050405020304" pitchFamily="18" charset="0"/>
                <a:cs typeface="Arial" panose="020B0604020202020204" pitchFamily="34" charset="0"/>
              </a:rPr>
              <a:t> (1854)/ </a:t>
            </a:r>
            <a:r>
              <a:rPr lang="en-GB" sz="1800" i="1" dirty="0">
                <a:effectLst/>
                <a:latin typeface="Arial" panose="020B0604020202020204" pitchFamily="34" charset="0"/>
                <a:ea typeface="Times New Roman" panose="02020603050405020304" pitchFamily="18" charset="0"/>
                <a:cs typeface="Arial" panose="020B0604020202020204" pitchFamily="34" charset="0"/>
              </a:rPr>
              <a:t>The Poetry of the Celtic Races</a:t>
            </a:r>
          </a:p>
          <a:p>
            <a:pPr marL="342900" indent="-342900" algn="l">
              <a:buFont typeface="Arial" panose="020B0604020202020204" pitchFamily="34" charset="0"/>
              <a:buChar char="•"/>
            </a:pPr>
            <a:endParaRPr lang="en-GB" sz="1800" i="1" dirty="0">
              <a:effectLst/>
              <a:latin typeface="Arial" panose="020B0604020202020204" pitchFamily="34" charset="0"/>
              <a:ea typeface="Times New Roman" panose="02020603050405020304" pitchFamily="18" charset="0"/>
              <a:cs typeface="Arial" panose="020B0604020202020204" pitchFamily="34" charset="0"/>
            </a:endParaRPr>
          </a:p>
          <a:p>
            <a:pPr marL="342900" indent="-342900" algn="l">
              <a:buFont typeface="Arial" panose="020B0604020202020204" pitchFamily="34" charset="0"/>
              <a:buChar char="•"/>
            </a:pPr>
            <a:r>
              <a:rPr lang="en-GB" sz="1800" i="1" dirty="0">
                <a:effectLst/>
                <a:latin typeface="Arial" panose="020B0604020202020204" pitchFamily="34" charset="0"/>
                <a:ea typeface="Times New Roman" panose="02020603050405020304" pitchFamily="18" charset="0"/>
                <a:cs typeface="Arial" panose="020B0604020202020204" pitchFamily="34" charset="0"/>
              </a:rPr>
              <a:t>Vie de </a:t>
            </a:r>
            <a:r>
              <a:rPr lang="en-GB" sz="1800" i="1" dirty="0" err="1">
                <a:effectLst/>
                <a:latin typeface="Arial" panose="020B0604020202020204" pitchFamily="34" charset="0"/>
                <a:ea typeface="Times New Roman" panose="02020603050405020304" pitchFamily="18" charset="0"/>
                <a:cs typeface="Arial" panose="020B0604020202020204" pitchFamily="34" charset="0"/>
              </a:rPr>
              <a:t>Jésus</a:t>
            </a:r>
            <a:r>
              <a:rPr lang="en-GB" sz="1800" i="1" dirty="0">
                <a:latin typeface="Arial" panose="020B0604020202020204" pitchFamily="34" charset="0"/>
                <a:ea typeface="Times New Roman" panose="02020603050405020304" pitchFamily="18" charset="0"/>
                <a:cs typeface="Arial" panose="020B0604020202020204" pitchFamily="34" charset="0"/>
              </a:rPr>
              <a:t> </a:t>
            </a:r>
            <a:r>
              <a:rPr lang="en-GB" sz="1800" dirty="0">
                <a:latin typeface="Arial" panose="020B0604020202020204" pitchFamily="34" charset="0"/>
                <a:ea typeface="Times New Roman" panose="02020603050405020304" pitchFamily="18" charset="0"/>
                <a:cs typeface="Arial" panose="020B0604020202020204" pitchFamily="34" charset="0"/>
              </a:rPr>
              <a:t>(1863)/ </a:t>
            </a:r>
            <a:r>
              <a:rPr lang="en-GB" sz="1800" i="1" dirty="0">
                <a:latin typeface="Arial" panose="020B0604020202020204" pitchFamily="34" charset="0"/>
                <a:ea typeface="Times New Roman" panose="02020603050405020304" pitchFamily="18" charset="0"/>
                <a:cs typeface="Arial" panose="020B0604020202020204" pitchFamily="34" charset="0"/>
              </a:rPr>
              <a:t>The Life of Jesus</a:t>
            </a:r>
          </a:p>
          <a:p>
            <a:pPr marL="342900" indent="-342900" algn="l">
              <a:buFont typeface="Arial" panose="020B0604020202020204" pitchFamily="34" charset="0"/>
              <a:buChar char="•"/>
            </a:pPr>
            <a:endParaRPr lang="en-GB" sz="1800" i="1" dirty="0">
              <a:latin typeface="Arial" panose="020B0604020202020204" pitchFamily="34" charset="0"/>
              <a:ea typeface="Times New Roman" panose="02020603050405020304" pitchFamily="18" charset="0"/>
              <a:cs typeface="Arial" panose="020B0604020202020204" pitchFamily="34" charset="0"/>
            </a:endParaRPr>
          </a:p>
          <a:p>
            <a:pPr marL="342900" indent="-342900" algn="l">
              <a:buFont typeface="Arial" panose="020B0604020202020204" pitchFamily="34" charset="0"/>
              <a:buChar char="•"/>
            </a:pPr>
            <a:r>
              <a:rPr lang="en-GB" sz="1800" i="1" dirty="0">
                <a:effectLst/>
                <a:latin typeface="Arial" panose="020B0604020202020204" pitchFamily="34" charset="0"/>
                <a:ea typeface="Times New Roman" panose="02020603050405020304" pitchFamily="18" charset="0"/>
                <a:cs typeface="Arial" panose="020B0604020202020204" pitchFamily="34" charset="0"/>
              </a:rPr>
              <a:t>Souvenirs </a:t>
            </a:r>
            <a:r>
              <a:rPr lang="en-GB" sz="1800" i="1" dirty="0" err="1">
                <a:effectLst/>
                <a:latin typeface="Arial" panose="020B0604020202020204" pitchFamily="34" charset="0"/>
                <a:ea typeface="Times New Roman" panose="02020603050405020304" pitchFamily="18" charset="0"/>
                <a:cs typeface="Arial" panose="020B0604020202020204" pitchFamily="34" charset="0"/>
              </a:rPr>
              <a:t>d’enfance</a:t>
            </a:r>
            <a:r>
              <a:rPr lang="en-GB" sz="1800" i="1" dirty="0">
                <a:effectLst/>
                <a:latin typeface="Arial" panose="020B0604020202020204" pitchFamily="34" charset="0"/>
                <a:ea typeface="Times New Roman" panose="02020603050405020304" pitchFamily="18" charset="0"/>
                <a:cs typeface="Arial" panose="020B0604020202020204" pitchFamily="34" charset="0"/>
              </a:rPr>
              <a:t> et de jeunesse</a:t>
            </a:r>
            <a:r>
              <a:rPr lang="en-GB" sz="1800" i="1" dirty="0">
                <a:latin typeface="Arial" panose="020B0604020202020204" pitchFamily="34" charset="0"/>
                <a:ea typeface="Times New Roman" panose="02020603050405020304" pitchFamily="18" charset="0"/>
                <a:cs typeface="Arial" panose="020B0604020202020204" pitchFamily="34" charset="0"/>
              </a:rPr>
              <a:t>/ Recollections of my youth</a:t>
            </a:r>
            <a:endParaRPr lang="en-GB" sz="18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5590315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775F02-3ED9-4AEF-8142-7487061C682E}"/>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Renan’s opening sentences</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10C2E076-079E-4003-8E08-75779109B9E7}"/>
              </a:ext>
            </a:extLst>
          </p:cNvPr>
          <p:cNvSpPr>
            <a:spLocks noGrp="1"/>
          </p:cNvSpPr>
          <p:nvPr>
            <p:ph idx="1"/>
          </p:nvPr>
        </p:nvSpPr>
        <p:spPr/>
        <p:txBody>
          <a:bodyPr>
            <a:normAutofit lnSpcReduction="10000"/>
          </a:bodyPr>
          <a:lstStyle/>
          <a:p>
            <a:r>
              <a:rPr lang="en-US" b="0" i="0" dirty="0">
                <a:solidFill>
                  <a:srgbClr val="000020"/>
                </a:solidFill>
                <a:effectLst/>
                <a:latin typeface="Times New Roman" panose="02020603050405020304" pitchFamily="18" charset="0"/>
              </a:rPr>
              <a:t>EVERY one who travels through the Armorican peninsula experiences a </a:t>
            </a:r>
            <a:r>
              <a:rPr lang="en-US" b="1" i="0" dirty="0">
                <a:solidFill>
                  <a:srgbClr val="000020"/>
                </a:solidFill>
                <a:effectLst/>
                <a:latin typeface="Times New Roman" panose="02020603050405020304" pitchFamily="18" charset="0"/>
              </a:rPr>
              <a:t>change</a:t>
            </a:r>
            <a:r>
              <a:rPr lang="en-US" b="0" i="0" dirty="0">
                <a:solidFill>
                  <a:srgbClr val="000020"/>
                </a:solidFill>
                <a:effectLst/>
                <a:latin typeface="Times New Roman" panose="02020603050405020304" pitchFamily="18" charset="0"/>
              </a:rPr>
              <a:t> of the most </a:t>
            </a:r>
            <a:r>
              <a:rPr lang="en-US" b="1" i="0" dirty="0">
                <a:solidFill>
                  <a:srgbClr val="000020"/>
                </a:solidFill>
                <a:effectLst/>
                <a:latin typeface="Times New Roman" panose="02020603050405020304" pitchFamily="18" charset="0"/>
              </a:rPr>
              <a:t>abrupt</a:t>
            </a:r>
            <a:r>
              <a:rPr lang="en-US" b="0" i="0" dirty="0">
                <a:solidFill>
                  <a:srgbClr val="000020"/>
                </a:solidFill>
                <a:effectLst/>
                <a:latin typeface="Times New Roman" panose="02020603050405020304" pitchFamily="18" charset="0"/>
              </a:rPr>
              <a:t> description, as soon as he leaves behind the district most closely bordering upon the continent, in which the cheerful but commonplace type of face of Normandy and Maine is continually in evidence, and passes into </a:t>
            </a:r>
            <a:r>
              <a:rPr lang="en-US" b="1" i="0" dirty="0">
                <a:solidFill>
                  <a:srgbClr val="000020"/>
                </a:solidFill>
                <a:effectLst/>
                <a:latin typeface="Times New Roman" panose="02020603050405020304" pitchFamily="18" charset="0"/>
              </a:rPr>
              <a:t>the true Brittany</a:t>
            </a:r>
            <a:r>
              <a:rPr lang="en-US" b="0" i="0" dirty="0">
                <a:solidFill>
                  <a:srgbClr val="000020"/>
                </a:solidFill>
                <a:effectLst/>
                <a:latin typeface="Times New Roman" panose="02020603050405020304" pitchFamily="18" charset="0"/>
              </a:rPr>
              <a:t>, that which merits its name by </a:t>
            </a:r>
            <a:r>
              <a:rPr lang="en-US" b="1" i="0" dirty="0">
                <a:solidFill>
                  <a:srgbClr val="000020"/>
                </a:solidFill>
                <a:effectLst/>
                <a:latin typeface="Times New Roman" panose="02020603050405020304" pitchFamily="18" charset="0"/>
              </a:rPr>
              <a:t>language </a:t>
            </a:r>
            <a:r>
              <a:rPr lang="en-US" b="0" i="0" dirty="0">
                <a:solidFill>
                  <a:srgbClr val="000020"/>
                </a:solidFill>
                <a:effectLst/>
                <a:latin typeface="Times New Roman" panose="02020603050405020304" pitchFamily="18" charset="0"/>
              </a:rPr>
              <a:t>and </a:t>
            </a:r>
            <a:r>
              <a:rPr lang="en-US" b="1" i="0" dirty="0">
                <a:solidFill>
                  <a:srgbClr val="000020"/>
                </a:solidFill>
                <a:effectLst/>
                <a:latin typeface="Times New Roman" panose="02020603050405020304" pitchFamily="18" charset="0"/>
              </a:rPr>
              <a:t>race</a:t>
            </a:r>
            <a:r>
              <a:rPr lang="en-US" b="0" i="0" dirty="0">
                <a:solidFill>
                  <a:srgbClr val="000020"/>
                </a:solidFill>
                <a:effectLst/>
                <a:latin typeface="Times New Roman" panose="02020603050405020304" pitchFamily="18" charset="0"/>
              </a:rPr>
              <a:t>. </a:t>
            </a:r>
          </a:p>
          <a:p>
            <a:r>
              <a:rPr lang="en-US" b="0" i="0" dirty="0">
                <a:solidFill>
                  <a:srgbClr val="000020"/>
                </a:solidFill>
                <a:effectLst/>
                <a:latin typeface="Times New Roman" panose="02020603050405020304" pitchFamily="18" charset="0"/>
              </a:rPr>
              <a:t>A cold wind arises full of a vague </a:t>
            </a:r>
            <a:r>
              <a:rPr lang="en-US" b="1" i="0" dirty="0">
                <a:solidFill>
                  <a:srgbClr val="000020"/>
                </a:solidFill>
                <a:effectLst/>
                <a:latin typeface="Times New Roman" panose="02020603050405020304" pitchFamily="18" charset="0"/>
              </a:rPr>
              <a:t>sadness</a:t>
            </a:r>
            <a:r>
              <a:rPr lang="en-US" b="0" i="0" dirty="0">
                <a:solidFill>
                  <a:srgbClr val="000020"/>
                </a:solidFill>
                <a:effectLst/>
                <a:latin typeface="Times New Roman" panose="02020603050405020304" pitchFamily="18" charset="0"/>
              </a:rPr>
              <a:t>, and carries the </a:t>
            </a:r>
            <a:r>
              <a:rPr lang="en-US" b="1" i="0" dirty="0">
                <a:solidFill>
                  <a:srgbClr val="000020"/>
                </a:solidFill>
                <a:effectLst/>
                <a:latin typeface="Times New Roman" panose="02020603050405020304" pitchFamily="18" charset="0"/>
              </a:rPr>
              <a:t>soul</a:t>
            </a:r>
            <a:r>
              <a:rPr lang="en-US" b="0" i="0" dirty="0">
                <a:solidFill>
                  <a:srgbClr val="000020"/>
                </a:solidFill>
                <a:effectLst/>
                <a:latin typeface="Times New Roman" panose="02020603050405020304" pitchFamily="18" charset="0"/>
              </a:rPr>
              <a:t> to other thoughts; the tree-tops are </a:t>
            </a:r>
            <a:r>
              <a:rPr lang="en-US" b="1" i="0" dirty="0">
                <a:solidFill>
                  <a:srgbClr val="000020"/>
                </a:solidFill>
                <a:effectLst/>
                <a:latin typeface="Times New Roman" panose="02020603050405020304" pitchFamily="18" charset="0"/>
              </a:rPr>
              <a:t>bare and twisted</a:t>
            </a:r>
            <a:r>
              <a:rPr lang="en-US" b="0" i="0" dirty="0">
                <a:solidFill>
                  <a:srgbClr val="000020"/>
                </a:solidFill>
                <a:effectLst/>
                <a:latin typeface="Times New Roman" panose="02020603050405020304" pitchFamily="18" charset="0"/>
              </a:rPr>
              <a:t>; the heath with its </a:t>
            </a:r>
            <a:r>
              <a:rPr lang="en-US" b="1" i="0" dirty="0">
                <a:solidFill>
                  <a:srgbClr val="000020"/>
                </a:solidFill>
                <a:effectLst/>
                <a:latin typeface="Times New Roman" panose="02020603050405020304" pitchFamily="18" charset="0"/>
              </a:rPr>
              <a:t>monotony</a:t>
            </a:r>
            <a:r>
              <a:rPr lang="en-US" b="0" i="0" dirty="0">
                <a:solidFill>
                  <a:srgbClr val="000020"/>
                </a:solidFill>
                <a:effectLst/>
                <a:latin typeface="Times New Roman" panose="02020603050405020304" pitchFamily="18" charset="0"/>
              </a:rPr>
              <a:t> of tint stretches away into the distance; at every step the granite protrudes from a soil too scanty to cover it; a sea that is almost always </a:t>
            </a:r>
            <a:r>
              <a:rPr lang="en-US" b="1" i="0" dirty="0" err="1">
                <a:solidFill>
                  <a:srgbClr val="000020"/>
                </a:solidFill>
                <a:effectLst/>
                <a:latin typeface="Times New Roman" panose="02020603050405020304" pitchFamily="18" charset="0"/>
              </a:rPr>
              <a:t>sombre</a:t>
            </a:r>
            <a:r>
              <a:rPr lang="en-US" b="0" i="0" dirty="0">
                <a:solidFill>
                  <a:srgbClr val="000020"/>
                </a:solidFill>
                <a:effectLst/>
                <a:latin typeface="Times New Roman" panose="02020603050405020304" pitchFamily="18" charset="0"/>
              </a:rPr>
              <a:t> girdles the horizon with </a:t>
            </a:r>
            <a:r>
              <a:rPr lang="en-US" b="1" i="0" dirty="0">
                <a:solidFill>
                  <a:srgbClr val="000020"/>
                </a:solidFill>
                <a:effectLst/>
                <a:latin typeface="Times New Roman" panose="02020603050405020304" pitchFamily="18" charset="0"/>
              </a:rPr>
              <a:t>eternal moaning</a:t>
            </a:r>
            <a:r>
              <a:rPr lang="en-US" b="0" i="0" dirty="0">
                <a:solidFill>
                  <a:srgbClr val="000020"/>
                </a:solidFill>
                <a:effectLst/>
                <a:latin typeface="Times New Roman" panose="02020603050405020304" pitchFamily="18" charset="0"/>
              </a:rPr>
              <a:t>. </a:t>
            </a:r>
          </a:p>
        </p:txBody>
      </p:sp>
    </p:spTree>
    <p:extLst>
      <p:ext uri="{BB962C8B-B14F-4D97-AF65-F5344CB8AC3E}">
        <p14:creationId xmlns:p14="http://schemas.microsoft.com/office/powerpoint/2010/main" val="405703271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204B10-9B76-4936-80D8-39EE3B943F00}"/>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Renan’s opening sentences (cont.)</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415F324-CA4D-4626-9D01-561BC3221E6D}"/>
              </a:ext>
            </a:extLst>
          </p:cNvPr>
          <p:cNvSpPr>
            <a:spLocks noGrp="1"/>
          </p:cNvSpPr>
          <p:nvPr>
            <p:ph idx="1"/>
          </p:nvPr>
        </p:nvSpPr>
        <p:spPr/>
        <p:txBody>
          <a:bodyPr>
            <a:normAutofit lnSpcReduction="10000"/>
          </a:bodyPr>
          <a:lstStyle/>
          <a:p>
            <a:r>
              <a:rPr lang="en-US" b="0" i="0" dirty="0">
                <a:solidFill>
                  <a:srgbClr val="000020"/>
                </a:solidFill>
                <a:effectLst/>
                <a:latin typeface="Times New Roman" panose="02020603050405020304" pitchFamily="18" charset="0"/>
              </a:rPr>
              <a:t>The same contrast is manifest in the people: to Norman vulgarity, to a plump and prosperous population, happy to live, full of its own interests, egoistical as are all these who make a habit of enjoyment, succeeds a </a:t>
            </a:r>
            <a:r>
              <a:rPr lang="en-US" b="1" i="0" dirty="0">
                <a:solidFill>
                  <a:srgbClr val="000020"/>
                </a:solidFill>
                <a:effectLst/>
                <a:latin typeface="Times New Roman" panose="02020603050405020304" pitchFamily="18" charset="0"/>
              </a:rPr>
              <a:t>timid </a:t>
            </a:r>
            <a:r>
              <a:rPr lang="en-US" b="0" i="0" dirty="0">
                <a:solidFill>
                  <a:srgbClr val="000020"/>
                </a:solidFill>
                <a:effectLst/>
                <a:latin typeface="Times New Roman" panose="02020603050405020304" pitchFamily="18" charset="0"/>
              </a:rPr>
              <a:t>and </a:t>
            </a:r>
            <a:r>
              <a:rPr lang="en-US" b="1" i="0" dirty="0">
                <a:solidFill>
                  <a:srgbClr val="000020"/>
                </a:solidFill>
                <a:effectLst/>
                <a:latin typeface="Times New Roman" panose="02020603050405020304" pitchFamily="18" charset="0"/>
              </a:rPr>
              <a:t>reserved</a:t>
            </a:r>
            <a:r>
              <a:rPr lang="en-US" b="0" i="0" dirty="0">
                <a:solidFill>
                  <a:srgbClr val="000020"/>
                </a:solidFill>
                <a:effectLst/>
                <a:latin typeface="Times New Roman" panose="02020603050405020304" pitchFamily="18" charset="0"/>
              </a:rPr>
              <a:t> race living altogether within itself, heavy in appearance but capable of </a:t>
            </a:r>
            <a:r>
              <a:rPr lang="en-US" b="1" i="0" dirty="0">
                <a:solidFill>
                  <a:srgbClr val="000020"/>
                </a:solidFill>
                <a:effectLst/>
                <a:latin typeface="Times New Roman" panose="02020603050405020304" pitchFamily="18" charset="0"/>
              </a:rPr>
              <a:t>profound feeling</a:t>
            </a:r>
            <a:r>
              <a:rPr lang="en-US" b="0" i="0" dirty="0">
                <a:solidFill>
                  <a:srgbClr val="000020"/>
                </a:solidFill>
                <a:effectLst/>
                <a:latin typeface="Times New Roman" panose="02020603050405020304" pitchFamily="18" charset="0"/>
              </a:rPr>
              <a:t>, and of an adorable delicacy in its </a:t>
            </a:r>
            <a:r>
              <a:rPr lang="en-US" b="1" i="0" dirty="0">
                <a:solidFill>
                  <a:srgbClr val="000020"/>
                </a:solidFill>
                <a:effectLst/>
                <a:latin typeface="Times New Roman" panose="02020603050405020304" pitchFamily="18" charset="0"/>
              </a:rPr>
              <a:t>religious</a:t>
            </a:r>
            <a:r>
              <a:rPr lang="en-US" b="0" i="0" dirty="0">
                <a:solidFill>
                  <a:srgbClr val="000020"/>
                </a:solidFill>
                <a:effectLst/>
                <a:latin typeface="Times New Roman" panose="02020603050405020304" pitchFamily="18" charset="0"/>
              </a:rPr>
              <a:t> instincts. </a:t>
            </a:r>
          </a:p>
          <a:p>
            <a:r>
              <a:rPr lang="en-US" b="0" i="0" dirty="0">
                <a:solidFill>
                  <a:srgbClr val="000020"/>
                </a:solidFill>
                <a:effectLst/>
                <a:latin typeface="Times New Roman" panose="02020603050405020304" pitchFamily="18" charset="0"/>
              </a:rPr>
              <a:t>A like change is apparent, I am told, in passing from England into Wales, from the Lowlands of Scotland, English by language and manners, into the Gaelic Highlands; and too, though with a perceptible difference, when one buries oneself in the districts of Ireland where the race has remained pure from all admixture of alien blood. It seems like entering on the subterranean strata of </a:t>
            </a:r>
            <a:r>
              <a:rPr lang="en-US" b="1" i="0" dirty="0">
                <a:solidFill>
                  <a:srgbClr val="000020"/>
                </a:solidFill>
                <a:effectLst/>
                <a:latin typeface="Times New Roman" panose="02020603050405020304" pitchFamily="18" charset="0"/>
              </a:rPr>
              <a:t>another world</a:t>
            </a:r>
            <a:r>
              <a:rPr lang="en-US" b="0" i="0" dirty="0">
                <a:solidFill>
                  <a:srgbClr val="000020"/>
                </a:solidFill>
                <a:effectLst/>
                <a:latin typeface="Times New Roman" panose="02020603050405020304" pitchFamily="18" charset="0"/>
              </a:rPr>
              <a:t>,</a:t>
            </a:r>
            <a:endParaRPr lang="en-GB" dirty="0"/>
          </a:p>
          <a:p>
            <a:endParaRPr lang="en-GB" dirty="0"/>
          </a:p>
        </p:txBody>
      </p:sp>
    </p:spTree>
    <p:extLst>
      <p:ext uri="{BB962C8B-B14F-4D97-AF65-F5344CB8AC3E}">
        <p14:creationId xmlns:p14="http://schemas.microsoft.com/office/powerpoint/2010/main" val="39710485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5F144-49DA-4314-88C9-BCAFC1A42501}"/>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Renan on the Celts and spirituality</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B0CF7AD0-AE1F-42E2-BEA1-6E0085F77D9E}"/>
              </a:ext>
            </a:extLst>
          </p:cNvPr>
          <p:cNvSpPr>
            <a:spLocks noGrp="1"/>
          </p:cNvSpPr>
          <p:nvPr>
            <p:ph idx="1"/>
          </p:nvPr>
        </p:nvSpPr>
        <p:spPr/>
        <p:txBody>
          <a:bodyPr>
            <a:normAutofit/>
          </a:bodyPr>
          <a:lstStyle/>
          <a:p>
            <a:r>
              <a:rPr lang="en-GB" sz="3600" dirty="0">
                <a:solidFill>
                  <a:srgbClr val="000020"/>
                </a:solidFill>
                <a:effectLst/>
                <a:latin typeface="Times New Roman" panose="02020603050405020304" pitchFamily="18" charset="0"/>
                <a:ea typeface="Times New Roman" panose="02020603050405020304" pitchFamily="18" charset="0"/>
              </a:rPr>
              <a:t>Among the Cymry, on the contrary, the principle of the marvel is in nature herself, in her hidden forces, in her inexhaustible fecundity</a:t>
            </a:r>
          </a:p>
          <a:p>
            <a:r>
              <a:rPr lang="en-GB" sz="3600" i="1" dirty="0">
                <a:solidFill>
                  <a:srgbClr val="000020"/>
                </a:solidFill>
                <a:latin typeface="Times New Roman" panose="02020603050405020304" pitchFamily="18" charset="0"/>
                <a:ea typeface="Times New Roman" panose="02020603050405020304" pitchFamily="18" charset="0"/>
              </a:rPr>
              <a:t>- </a:t>
            </a:r>
            <a:r>
              <a:rPr lang="en-GB" sz="3600" i="1" dirty="0">
                <a:solidFill>
                  <a:srgbClr val="000020"/>
                </a:solidFill>
                <a:effectLst/>
                <a:latin typeface="Times New Roman" panose="02020603050405020304" pitchFamily="18" charset="0"/>
                <a:ea typeface="Times New Roman" panose="02020603050405020304" pitchFamily="18" charset="0"/>
              </a:rPr>
              <a:t>The Poetry of the Celtic Races</a:t>
            </a:r>
            <a:endParaRPr lang="en-GB" sz="3600" i="1" dirty="0"/>
          </a:p>
        </p:txBody>
      </p:sp>
    </p:spTree>
    <p:extLst>
      <p:ext uri="{BB962C8B-B14F-4D97-AF65-F5344CB8AC3E}">
        <p14:creationId xmlns:p14="http://schemas.microsoft.com/office/powerpoint/2010/main" val="62309666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0622C-3AAD-4094-98DE-69CB9B31AB94}"/>
              </a:ext>
            </a:extLst>
          </p:cNvPr>
          <p:cNvSpPr>
            <a:spLocks noGrp="1"/>
          </p:cNvSpPr>
          <p:nvPr>
            <p:ph type="title"/>
          </p:nvPr>
        </p:nvSpPr>
        <p:spPr>
          <a:xfrm>
            <a:off x="5214579" y="629266"/>
            <a:ext cx="6422849" cy="1676603"/>
          </a:xfrm>
        </p:spPr>
        <p:txBody>
          <a:bodyPr>
            <a:normAutofit/>
          </a:bodyPr>
          <a:lstStyle/>
          <a:p>
            <a:r>
              <a:rPr lang="en-US" dirty="0">
                <a:latin typeface="Times New Roman" panose="02020603050405020304" pitchFamily="18" charset="0"/>
                <a:cs typeface="Times New Roman" panose="02020603050405020304" pitchFamily="18" charset="0"/>
              </a:rPr>
              <a:t>Renan’s autobiography</a:t>
            </a:r>
            <a:endParaRPr lang="en-GB" dirty="0">
              <a:latin typeface="Times New Roman" panose="02020603050405020304" pitchFamily="18" charset="0"/>
              <a:cs typeface="Times New Roman" panose="02020603050405020304" pitchFamily="18" charset="0"/>
            </a:endParaRPr>
          </a:p>
        </p:txBody>
      </p:sp>
      <p:sp>
        <p:nvSpPr>
          <p:cNvPr id="71" name="Rectangle 70">
            <a:extLst>
              <a:ext uri="{FF2B5EF4-FFF2-40B4-BE49-F238E27FC236}">
                <a16:creationId xmlns:a16="http://schemas.microsoft.com/office/drawing/2014/main" id="{8E20FA99-AAAC-4AF3-9FAE-707420324F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636008" cy="6858000"/>
          </a:xfrm>
          <a:prstGeom prst="rect">
            <a:avLst/>
          </a:prstGeom>
          <a:solidFill>
            <a:srgbClr val="8D775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ounded Rectangle 9">
            <a:extLst>
              <a:ext uri="{FF2B5EF4-FFF2-40B4-BE49-F238E27FC236}">
                <a16:creationId xmlns:a16="http://schemas.microsoft.com/office/drawing/2014/main" id="{9573BE85-6043-4C3A-A7DD-483A0A5FB7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4632" y="559407"/>
            <a:ext cx="3666744" cy="5739187"/>
          </a:xfrm>
          <a:prstGeom prst="roundRect">
            <a:avLst>
              <a:gd name="adj" fmla="val 0"/>
            </a:avLst>
          </a:prstGeom>
          <a:solidFill>
            <a:srgbClr val="FFFFFF"/>
          </a:solidFill>
          <a:ln w="9525">
            <a:solidFill>
              <a:srgbClr val="C8CACA"/>
            </a:solidFill>
          </a:ln>
          <a:effectLst>
            <a:outerShdw blurRad="57150" dist="19050" dir="5400000" algn="t" rotWithShape="0">
              <a:prstClr val="black">
                <a:alpha val="6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Souvenirs d'enfance et de jeunesse - Ernest Renan - Babelio">
            <a:extLst>
              <a:ext uri="{FF2B5EF4-FFF2-40B4-BE49-F238E27FC236}">
                <a16:creationId xmlns:a16="http://schemas.microsoft.com/office/drawing/2014/main" id="{0A2FFF8E-6ECF-4ADC-9FC7-66ACFC3DFC4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r="4" b="2688"/>
          <a:stretch/>
        </p:blipFill>
        <p:spPr bwMode="auto">
          <a:xfrm>
            <a:off x="649224" y="722376"/>
            <a:ext cx="3337560" cy="5413248"/>
          </a:xfrm>
          <a:prstGeom prst="rect">
            <a:avLst/>
          </a:prstGeom>
          <a:noFill/>
          <a:effectLst/>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9D2D044F-F85E-4AD7-AB41-28FDD3422072}"/>
              </a:ext>
            </a:extLst>
          </p:cNvPr>
          <p:cNvSpPr>
            <a:spLocks noGrp="1"/>
          </p:cNvSpPr>
          <p:nvPr>
            <p:ph idx="1"/>
          </p:nvPr>
        </p:nvSpPr>
        <p:spPr>
          <a:xfrm>
            <a:off x="5214581" y="2438400"/>
            <a:ext cx="6422848" cy="3785419"/>
          </a:xfrm>
        </p:spPr>
        <p:txBody>
          <a:bodyPr>
            <a:normAutofit/>
          </a:bodyPr>
          <a:lstStyle/>
          <a:p>
            <a:pPr marL="0" indent="0">
              <a:buNone/>
            </a:pPr>
            <a:r>
              <a:rPr lang="en-GB" sz="2000" i="1" dirty="0">
                <a:latin typeface="Arial" panose="020B0604020202020204" pitchFamily="34" charset="0"/>
                <a:ea typeface="Times New Roman" panose="02020603050405020304" pitchFamily="18" charset="0"/>
                <a:cs typeface="Arial" panose="020B0604020202020204" pitchFamily="34" charset="0"/>
              </a:rPr>
              <a:t>Souvenirs </a:t>
            </a:r>
            <a:r>
              <a:rPr lang="en-GB" sz="2000" i="1" dirty="0" err="1">
                <a:latin typeface="Arial" panose="020B0604020202020204" pitchFamily="34" charset="0"/>
                <a:ea typeface="Times New Roman" panose="02020603050405020304" pitchFamily="18" charset="0"/>
                <a:cs typeface="Arial" panose="020B0604020202020204" pitchFamily="34" charset="0"/>
              </a:rPr>
              <a:t>d’enfance</a:t>
            </a:r>
            <a:r>
              <a:rPr lang="en-GB" sz="2000" i="1" dirty="0">
                <a:latin typeface="Arial" panose="020B0604020202020204" pitchFamily="34" charset="0"/>
                <a:ea typeface="Times New Roman" panose="02020603050405020304" pitchFamily="18" charset="0"/>
                <a:cs typeface="Arial" panose="020B0604020202020204" pitchFamily="34" charset="0"/>
              </a:rPr>
              <a:t> et de jeunesse </a:t>
            </a:r>
            <a:r>
              <a:rPr lang="en-GB" sz="2000" dirty="0">
                <a:latin typeface="Arial" panose="020B0604020202020204" pitchFamily="34" charset="0"/>
                <a:ea typeface="Times New Roman" panose="02020603050405020304" pitchFamily="18" charset="0"/>
                <a:cs typeface="Arial" panose="020B0604020202020204" pitchFamily="34" charset="0"/>
              </a:rPr>
              <a:t>(1883)</a:t>
            </a:r>
          </a:p>
          <a:p>
            <a:pPr marL="0" indent="0">
              <a:buNone/>
            </a:pPr>
            <a:br>
              <a:rPr lang="en-GB" sz="2000">
                <a:latin typeface="Arial" panose="020B0604020202020204" pitchFamily="34" charset="0"/>
                <a:ea typeface="Times New Roman" panose="02020603050405020304" pitchFamily="18" charset="0"/>
                <a:cs typeface="Arial" panose="020B0604020202020204" pitchFamily="34" charset="0"/>
              </a:rPr>
            </a:br>
            <a:r>
              <a:rPr lang="en-GB" sz="2000" i="1">
                <a:latin typeface="Arial" panose="020B0604020202020204" pitchFamily="34" charset="0"/>
                <a:ea typeface="Times New Roman" panose="02020603050405020304" pitchFamily="18" charset="0"/>
                <a:cs typeface="Arial" panose="020B0604020202020204" pitchFamily="34" charset="0"/>
              </a:rPr>
              <a:t>Recollections of my youth </a:t>
            </a:r>
            <a:r>
              <a:rPr lang="en-GB" sz="2000">
                <a:latin typeface="Arial" panose="020B0604020202020204" pitchFamily="34" charset="0"/>
                <a:ea typeface="Times New Roman" panose="02020603050405020304" pitchFamily="18" charset="0"/>
                <a:cs typeface="Arial" panose="020B0604020202020204" pitchFamily="34" charset="0"/>
              </a:rPr>
              <a:t>(1897)</a:t>
            </a:r>
            <a:endParaRPr lang="en-GB" sz="2000"/>
          </a:p>
        </p:txBody>
      </p:sp>
    </p:spTree>
    <p:extLst>
      <p:ext uri="{BB962C8B-B14F-4D97-AF65-F5344CB8AC3E}">
        <p14:creationId xmlns:p14="http://schemas.microsoft.com/office/powerpoint/2010/main" val="25350230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2" name="Rectangle 70">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FEFE63-ABF8-43BF-AB1B-E5EC13A1C266}"/>
              </a:ext>
            </a:extLst>
          </p:cNvPr>
          <p:cNvSpPr>
            <a:spLocks noGrp="1"/>
          </p:cNvSpPr>
          <p:nvPr>
            <p:ph type="title"/>
          </p:nvPr>
        </p:nvSpPr>
        <p:spPr>
          <a:xfrm>
            <a:off x="838200" y="365125"/>
            <a:ext cx="10515600" cy="1306443"/>
          </a:xfrm>
        </p:spPr>
        <p:txBody>
          <a:bodyPr>
            <a:normAutofit/>
          </a:bodyPr>
          <a:lstStyle/>
          <a:p>
            <a:r>
              <a:rPr lang="fr-FR" sz="4000" dirty="0">
                <a:effectLst/>
                <a:latin typeface="Times New Roman" panose="02020603050405020304" pitchFamily="18" charset="0"/>
                <a:ea typeface="Times New Roman" panose="02020603050405020304" pitchFamily="18" charset="0"/>
                <a:cs typeface="Times New Roman" panose="02020603050405020304" pitchFamily="18" charset="0"/>
              </a:rPr>
              <a:t>Tréguier </a:t>
            </a:r>
            <a:br>
              <a:rPr lang="en-GB" sz="4000" dirty="0">
                <a:effectLst/>
                <a:latin typeface="Times New Roman" panose="02020603050405020304" pitchFamily="18" charset="0"/>
                <a:ea typeface="Times New Roman" panose="02020603050405020304" pitchFamily="18" charset="0"/>
                <a:cs typeface="Times New Roman" panose="02020603050405020304" pitchFamily="18" charset="0"/>
              </a:rPr>
            </a:br>
            <a:endParaRPr lang="en-GB" sz="40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CAE48A7-7390-472F-9826-0401E25F619C}"/>
              </a:ext>
            </a:extLst>
          </p:cNvPr>
          <p:cNvSpPr>
            <a:spLocks noGrp="1"/>
          </p:cNvSpPr>
          <p:nvPr>
            <p:ph idx="1"/>
          </p:nvPr>
        </p:nvSpPr>
        <p:spPr>
          <a:xfrm>
            <a:off x="838200" y="1825625"/>
            <a:ext cx="4152774" cy="4303464"/>
          </a:xfrm>
        </p:spPr>
        <p:txBody>
          <a:bodyPr>
            <a:normAutofit/>
          </a:bodyPr>
          <a:lstStyle/>
          <a:p>
            <a:r>
              <a:rPr lang="en-GB" sz="2400" dirty="0">
                <a:effectLst/>
                <a:latin typeface="Times New Roman" panose="02020603050405020304" pitchFamily="18" charset="0"/>
                <a:ea typeface="Times New Roman" panose="02020603050405020304" pitchFamily="18" charset="0"/>
              </a:rPr>
              <a:t>a town of priests, cut off from all trade and industry, a vast monastery within whose walls no sounds from the outer world ever penetrated, where ordinary human pursuits were looked upon as vanity and vexation of spirit, while those things which laymen treated as chimerical were regarded as the only realities.</a:t>
            </a:r>
          </a:p>
          <a:p>
            <a:endParaRPr lang="en-GB" sz="2000" dirty="0"/>
          </a:p>
        </p:txBody>
      </p:sp>
      <p:pic>
        <p:nvPicPr>
          <p:cNvPr id="2050" name="Picture 2" descr="Tréguier Weather Forecast">
            <a:extLst>
              <a:ext uri="{FF2B5EF4-FFF2-40B4-BE49-F238E27FC236}">
                <a16:creationId xmlns:a16="http://schemas.microsoft.com/office/drawing/2014/main" id="{F9A4D86E-40EC-470C-BC55-364A0D06E03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9693" r="3" b="3"/>
          <a:stretch/>
        </p:blipFill>
        <p:spPr bwMode="auto">
          <a:xfrm>
            <a:off x="5183500" y="1904282"/>
            <a:ext cx="6170299" cy="422480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8315197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440FC5-BF04-4721-AE78-6A2DB7F9B03E}"/>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Ker-Is legend (The sunken land of Is)</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0571251-2D48-412A-BE10-B8C1FB53591B}"/>
              </a:ext>
            </a:extLst>
          </p:cNvPr>
          <p:cNvSpPr>
            <a:spLocks noGrp="1"/>
          </p:cNvSpPr>
          <p:nvPr>
            <p:ph idx="1"/>
          </p:nvPr>
        </p:nvSpPr>
        <p:spPr/>
        <p:txBody>
          <a:bodyPr>
            <a:normAutofit/>
          </a:bodyPr>
          <a:lstStyle/>
          <a:p>
            <a:r>
              <a:rPr lang="en-GB" dirty="0">
                <a:solidFill>
                  <a:srgbClr val="000000"/>
                </a:solidFill>
                <a:effectLst/>
                <a:latin typeface="Times New Roman" panose="02020603050405020304" pitchFamily="18" charset="0"/>
                <a:ea typeface="Times New Roman" panose="02020603050405020304" pitchFamily="18" charset="0"/>
              </a:rPr>
              <a:t>One of the most popular legends in Brittany is that relating to an imaginary town called Is, which is supposed to have been swallowed up by the sea at some unknown time. […] I often fancy that I have at the bottom of my heart a city of Is with its bells calling to prayer a recalcitrant congregation. At times I halt to listen to these gentle vibrations which seem as if they came from immeasurable depths, like voices from another world. Since old age began to steal over me, I have loved more especially during the repose which summer brings with it, to gather up these distant echoes of a vanished Atlantis.</a:t>
            </a:r>
            <a:endParaRPr lang="en-GB" dirty="0"/>
          </a:p>
        </p:txBody>
      </p:sp>
    </p:spTree>
    <p:extLst>
      <p:ext uri="{BB962C8B-B14F-4D97-AF65-F5344CB8AC3E}">
        <p14:creationId xmlns:p14="http://schemas.microsoft.com/office/powerpoint/2010/main" val="364659165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8">
            <a:extLst>
              <a:ext uri="{FF2B5EF4-FFF2-40B4-BE49-F238E27FC236}">
                <a16:creationId xmlns:a16="http://schemas.microsoft.com/office/drawing/2014/main" id="{6B5E2835-4E47-45B3-9CFE-732FF7B054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4" descr="A group of people walking in front of a building&#10;&#10;Description automatically generated">
            <a:extLst>
              <a:ext uri="{FF2B5EF4-FFF2-40B4-BE49-F238E27FC236}">
                <a16:creationId xmlns:a16="http://schemas.microsoft.com/office/drawing/2014/main" id="{74C43E15-24EB-4AE3-AFD2-89AB0FDA4E79}"/>
              </a:ext>
            </a:extLst>
          </p:cNvPr>
          <p:cNvPicPr>
            <a:picLocks noChangeAspect="1"/>
          </p:cNvPicPr>
          <p:nvPr/>
        </p:nvPicPr>
        <p:blipFill rotWithShape="1">
          <a:blip r:embed="rId2">
            <a:extLst>
              <a:ext uri="{28A0092B-C50C-407E-A947-70E740481C1C}">
                <a14:useLocalDpi xmlns:a14="http://schemas.microsoft.com/office/drawing/2010/main" val="0"/>
              </a:ext>
            </a:extLst>
          </a:blip>
          <a:srcRect l="1516" r="11377" b="-1"/>
          <a:stretch/>
        </p:blipFill>
        <p:spPr>
          <a:xfrm>
            <a:off x="3242695" y="10"/>
            <a:ext cx="8949307" cy="6857990"/>
          </a:xfrm>
          <a:custGeom>
            <a:avLst/>
            <a:gdLst/>
            <a:ahLst/>
            <a:cxnLst/>
            <a:rect l="l" t="t" r="r" b="b"/>
            <a:pathLst>
              <a:path w="8949307" h="6858000">
                <a:moveTo>
                  <a:pt x="0" y="0"/>
                </a:moveTo>
                <a:lnTo>
                  <a:pt x="8949307" y="0"/>
                </a:lnTo>
                <a:lnTo>
                  <a:pt x="8949307" y="6858000"/>
                </a:lnTo>
                <a:lnTo>
                  <a:pt x="0" y="6858000"/>
                </a:lnTo>
                <a:lnTo>
                  <a:pt x="62983" y="6788730"/>
                </a:lnTo>
                <a:cubicBezTo>
                  <a:pt x="773509" y="5928900"/>
                  <a:pt x="1212979" y="4741056"/>
                  <a:pt x="1212979" y="3429000"/>
                </a:cubicBezTo>
                <a:cubicBezTo>
                  <a:pt x="1212979" y="2116944"/>
                  <a:pt x="773509" y="929100"/>
                  <a:pt x="62983" y="69271"/>
                </a:cubicBezTo>
                <a:close/>
              </a:path>
            </a:pathLst>
          </a:custGeom>
        </p:spPr>
      </p:pic>
      <p:sp useBgFill="1">
        <p:nvSpPr>
          <p:cNvPr id="11" name="Freeform: Shape 10">
            <a:extLst>
              <a:ext uri="{FF2B5EF4-FFF2-40B4-BE49-F238E27FC236}">
                <a16:creationId xmlns:a16="http://schemas.microsoft.com/office/drawing/2014/main" id="{5B45AD5D-AA52-4F7B-9362-576A39AD9E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455673" cy="6858000"/>
          </a:xfrm>
          <a:custGeom>
            <a:avLst/>
            <a:gdLst>
              <a:gd name="connsiteX0" fmla="*/ 0 w 4455673"/>
              <a:gd name="connsiteY0" fmla="*/ 0 h 6858000"/>
              <a:gd name="connsiteX1" fmla="*/ 3242695 w 4455673"/>
              <a:gd name="connsiteY1" fmla="*/ 0 h 6858000"/>
              <a:gd name="connsiteX2" fmla="*/ 3305678 w 4455673"/>
              <a:gd name="connsiteY2" fmla="*/ 69271 h 6858000"/>
              <a:gd name="connsiteX3" fmla="*/ 4455673 w 4455673"/>
              <a:gd name="connsiteY3" fmla="*/ 3429000 h 6858000"/>
              <a:gd name="connsiteX4" fmla="*/ 3305678 w 4455673"/>
              <a:gd name="connsiteY4" fmla="*/ 6788730 h 6858000"/>
              <a:gd name="connsiteX5" fmla="*/ 3242695 w 4455673"/>
              <a:gd name="connsiteY5" fmla="*/ 6858000 h 6858000"/>
              <a:gd name="connsiteX6" fmla="*/ 0 w 4455673"/>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55673" h="6858000">
                <a:moveTo>
                  <a:pt x="0" y="0"/>
                </a:moveTo>
                <a:lnTo>
                  <a:pt x="3242695" y="0"/>
                </a:lnTo>
                <a:lnTo>
                  <a:pt x="3305678" y="69271"/>
                </a:lnTo>
                <a:cubicBezTo>
                  <a:pt x="4016204" y="929100"/>
                  <a:pt x="4455673" y="2116944"/>
                  <a:pt x="4455673" y="3429000"/>
                </a:cubicBezTo>
                <a:cubicBezTo>
                  <a:pt x="4455673" y="4741056"/>
                  <a:pt x="4016204" y="5928900"/>
                  <a:pt x="3305678" y="6788730"/>
                </a:cubicBezTo>
                <a:lnTo>
                  <a:pt x="3242695" y="6858000"/>
                </a:lnTo>
                <a:lnTo>
                  <a:pt x="0" y="6858000"/>
                </a:lnTo>
                <a:close/>
              </a:path>
            </a:pathLst>
          </a:custGeom>
          <a:ln w="9525">
            <a:solidFill>
              <a:srgbClr val="D5D5D5"/>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3" name="Freeform: Shape 12">
            <a:extLst>
              <a:ext uri="{FF2B5EF4-FFF2-40B4-BE49-F238E27FC236}">
                <a16:creationId xmlns:a16="http://schemas.microsoft.com/office/drawing/2014/main" id="{AEDD7960-4866-4399-BEF6-DD1431AB4E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446529" cy="6858000"/>
          </a:xfrm>
          <a:custGeom>
            <a:avLst/>
            <a:gdLst>
              <a:gd name="connsiteX0" fmla="*/ 0 w 4446529"/>
              <a:gd name="connsiteY0" fmla="*/ 0 h 6858000"/>
              <a:gd name="connsiteX1" fmla="*/ 3233551 w 4446529"/>
              <a:gd name="connsiteY1" fmla="*/ 0 h 6858000"/>
              <a:gd name="connsiteX2" fmla="*/ 3296534 w 4446529"/>
              <a:gd name="connsiteY2" fmla="*/ 69271 h 6858000"/>
              <a:gd name="connsiteX3" fmla="*/ 4446529 w 4446529"/>
              <a:gd name="connsiteY3" fmla="*/ 3429000 h 6858000"/>
              <a:gd name="connsiteX4" fmla="*/ 3296534 w 4446529"/>
              <a:gd name="connsiteY4" fmla="*/ 6788730 h 6858000"/>
              <a:gd name="connsiteX5" fmla="*/ 3233551 w 4446529"/>
              <a:gd name="connsiteY5" fmla="*/ 6858000 h 6858000"/>
              <a:gd name="connsiteX6" fmla="*/ 0 w 4446529"/>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446529" h="6858000">
                <a:moveTo>
                  <a:pt x="0" y="0"/>
                </a:moveTo>
                <a:lnTo>
                  <a:pt x="3233551" y="0"/>
                </a:lnTo>
                <a:lnTo>
                  <a:pt x="3296534" y="69271"/>
                </a:lnTo>
                <a:cubicBezTo>
                  <a:pt x="4007060" y="929100"/>
                  <a:pt x="4446529" y="2116944"/>
                  <a:pt x="4446529" y="3429000"/>
                </a:cubicBezTo>
                <a:cubicBezTo>
                  <a:pt x="4446529" y="4741056"/>
                  <a:pt x="4007060" y="5928900"/>
                  <a:pt x="3296534" y="6788730"/>
                </a:cubicBezTo>
                <a:lnTo>
                  <a:pt x="3233551"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7B44874-E39B-47BC-A5B5-7C2EEEAB503F}"/>
              </a:ext>
            </a:extLst>
          </p:cNvPr>
          <p:cNvSpPr>
            <a:spLocks noGrp="1"/>
          </p:cNvSpPr>
          <p:nvPr>
            <p:ph type="title"/>
          </p:nvPr>
        </p:nvSpPr>
        <p:spPr>
          <a:xfrm>
            <a:off x="371094" y="1161288"/>
            <a:ext cx="3438144" cy="1125728"/>
          </a:xfrm>
        </p:spPr>
        <p:txBody>
          <a:bodyPr anchor="b">
            <a:normAutofit/>
          </a:bodyPr>
          <a:lstStyle/>
          <a:p>
            <a:r>
              <a:rPr lang="fr-FR" sz="2800" dirty="0">
                <a:effectLst/>
                <a:latin typeface="Arial" panose="020B0604020202020204" pitchFamily="34" charset="0"/>
                <a:ea typeface="Times New Roman" panose="02020603050405020304" pitchFamily="18" charset="0"/>
                <a:cs typeface="Times New Roman" panose="02020603050405020304" pitchFamily="18" charset="0"/>
              </a:rPr>
              <a:t>Tréguier </a:t>
            </a:r>
            <a:r>
              <a:rPr lang="fr-FR" sz="2800" dirty="0" err="1">
                <a:effectLst/>
                <a:latin typeface="Arial" panose="020B0604020202020204" pitchFamily="34" charset="0"/>
                <a:ea typeface="Times New Roman" panose="02020603050405020304" pitchFamily="18" charset="0"/>
                <a:cs typeface="Times New Roman" panose="02020603050405020304" pitchFamily="18" charset="0"/>
              </a:rPr>
              <a:t>cathedral</a:t>
            </a:r>
            <a:r>
              <a:rPr lang="fr-FR" sz="2800" dirty="0">
                <a:effectLst/>
                <a:latin typeface="Arial" panose="020B0604020202020204" pitchFamily="34" charset="0"/>
                <a:ea typeface="Times New Roman" panose="02020603050405020304" pitchFamily="18" charset="0"/>
                <a:cs typeface="Times New Roman" panose="02020603050405020304" pitchFamily="18" charset="0"/>
              </a:rPr>
              <a:t> spire</a:t>
            </a:r>
            <a:endParaRPr lang="en-GB" sz="2800" dirty="0"/>
          </a:p>
        </p:txBody>
      </p:sp>
      <p:sp>
        <p:nvSpPr>
          <p:cNvPr id="15" name="Rectangle 14">
            <a:extLst>
              <a:ext uri="{FF2B5EF4-FFF2-40B4-BE49-F238E27FC236}">
                <a16:creationId xmlns:a16="http://schemas.microsoft.com/office/drawing/2014/main" id="{55D4142C-5077-457F-A6AD-3FECFDB396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662559" y="605790"/>
            <a:ext cx="73152" cy="54864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7" name="Rectangle 16">
            <a:extLst>
              <a:ext uri="{FF2B5EF4-FFF2-40B4-BE49-F238E27FC236}">
                <a16:creationId xmlns:a16="http://schemas.microsoft.com/office/drawing/2014/main" id="{7A5F0580-5EE9-419F-96EE-B6529EF6E7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28244" y="2443480"/>
            <a:ext cx="33375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 name="Content Placeholder 2">
            <a:extLst>
              <a:ext uri="{FF2B5EF4-FFF2-40B4-BE49-F238E27FC236}">
                <a16:creationId xmlns:a16="http://schemas.microsoft.com/office/drawing/2014/main" id="{1EDB0F9B-0EA3-4DBC-BFB1-1B7C4A057710}"/>
              </a:ext>
            </a:extLst>
          </p:cNvPr>
          <p:cNvSpPr>
            <a:spLocks noGrp="1"/>
          </p:cNvSpPr>
          <p:nvPr>
            <p:ph idx="1"/>
          </p:nvPr>
        </p:nvSpPr>
        <p:spPr>
          <a:xfrm>
            <a:off x="371094" y="2461768"/>
            <a:ext cx="3930450" cy="4250186"/>
          </a:xfrm>
        </p:spPr>
        <p:txBody>
          <a:bodyPr anchor="t">
            <a:normAutofit/>
          </a:bodyPr>
          <a:lstStyle/>
          <a:p>
            <a:r>
              <a:rPr lang="en-GB" sz="1800" dirty="0">
                <a:effectLst/>
                <a:latin typeface="Arial" panose="020B0604020202020204" pitchFamily="34" charset="0"/>
                <a:ea typeface="Times New Roman" panose="02020603050405020304" pitchFamily="18" charset="0"/>
                <a:cs typeface="Arial" panose="020B0604020202020204" pitchFamily="34" charset="0"/>
              </a:rPr>
              <a:t>The cathedral, a masterpiece of airy lightness, a hopeless effort to realise in granite an impossible ideal, first of all warped my judgment. </a:t>
            </a:r>
            <a:endParaRPr lang="en-GB" sz="1800" dirty="0">
              <a:latin typeface="Arial" panose="020B0604020202020204" pitchFamily="34" charset="0"/>
              <a:cs typeface="Arial" panose="020B0604020202020204" pitchFamily="34" charset="0"/>
            </a:endParaRPr>
          </a:p>
          <a:p>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That architectural paradox made me a man of chimeras</a:t>
            </a:r>
          </a:p>
          <a:p>
            <a:r>
              <a:rPr lang="en-GB" sz="180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I felt myself again when I got back to the lofty steeple, the pointed nave, and the cloisters with their fifteenth century tombs, being always at my ease when in the company of the dead.</a:t>
            </a:r>
            <a:endParaRPr lang="en-GB" sz="1800" dirty="0">
              <a:effectLst/>
              <a:latin typeface="Arial" panose="020B0604020202020204" pitchFamily="34" charset="0"/>
              <a:ea typeface="Times New Roman" panose="02020603050405020304" pitchFamily="18" charset="0"/>
              <a:cs typeface="Arial" panose="020B0604020202020204" pitchFamily="34" charset="0"/>
            </a:endParaRPr>
          </a:p>
          <a:p>
            <a:endParaRPr lang="en-GB" sz="1700" dirty="0"/>
          </a:p>
        </p:txBody>
      </p:sp>
    </p:spTree>
    <p:extLst>
      <p:ext uri="{BB962C8B-B14F-4D97-AF65-F5344CB8AC3E}">
        <p14:creationId xmlns:p14="http://schemas.microsoft.com/office/powerpoint/2010/main" val="40865855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4392FB-8AE6-4291-8918-6FC38DA565E5}"/>
              </a:ext>
            </a:extLst>
          </p:cNvPr>
          <p:cNvSpPr>
            <a:spLocks noGrp="1"/>
          </p:cNvSpPr>
          <p:nvPr>
            <p:ph type="title"/>
          </p:nvPr>
        </p:nvSpPr>
        <p:spPr/>
        <p:txBody>
          <a:bodyPr/>
          <a:lstStyle/>
          <a:p>
            <a:r>
              <a:rPr lang="fr-FR" sz="4400" dirty="0">
                <a:effectLst/>
                <a:latin typeface="Times New Roman" panose="02020603050405020304" pitchFamily="18" charset="0"/>
                <a:ea typeface="Times New Roman" panose="02020603050405020304" pitchFamily="18" charset="0"/>
                <a:cs typeface="Times New Roman" panose="02020603050405020304" pitchFamily="18" charset="0"/>
              </a:rPr>
              <a:t>Tréguier, </a:t>
            </a:r>
            <a:r>
              <a:rPr lang="fr-FR" sz="4400" dirty="0" err="1">
                <a:effectLst/>
                <a:latin typeface="Times New Roman" panose="02020603050405020304" pitchFamily="18" charset="0"/>
                <a:ea typeface="Times New Roman" panose="02020603050405020304" pitchFamily="18" charset="0"/>
                <a:cs typeface="Times New Roman" panose="02020603050405020304" pitchFamily="18" charset="0"/>
              </a:rPr>
              <a:t>spirituality</a:t>
            </a:r>
            <a:r>
              <a:rPr lang="fr-FR" sz="4400" dirty="0">
                <a:effectLst/>
                <a:latin typeface="Times New Roman" panose="02020603050405020304" pitchFamily="18" charset="0"/>
                <a:ea typeface="Times New Roman" panose="02020603050405020304" pitchFamily="18" charset="0"/>
                <a:cs typeface="Times New Roman" panose="02020603050405020304" pitchFamily="18" charset="0"/>
              </a:rPr>
              <a:t> and </a:t>
            </a:r>
            <a:r>
              <a:rPr lang="fr-FR" sz="4400" dirty="0" err="1">
                <a:effectLst/>
                <a:latin typeface="Times New Roman" panose="02020603050405020304" pitchFamily="18" charset="0"/>
                <a:ea typeface="Times New Roman" panose="02020603050405020304" pitchFamily="18" charset="0"/>
                <a:cs typeface="Times New Roman" panose="02020603050405020304" pitchFamily="18" charset="0"/>
              </a:rPr>
              <a:t>Bretonness</a:t>
            </a:r>
            <a:r>
              <a:rPr lang="fr-FR" sz="4400" dirty="0">
                <a:effectLst/>
                <a:latin typeface="Times New Roman" panose="02020603050405020304" pitchFamily="18" charset="0"/>
                <a:ea typeface="Times New Roman" panose="02020603050405020304" pitchFamily="18" charset="0"/>
                <a:cs typeface="Times New Roman" panose="02020603050405020304" pitchFamily="18" charset="0"/>
              </a:rPr>
              <a:t> </a:t>
            </a:r>
            <a:br>
              <a:rPr lang="en-GB" sz="4400" dirty="0">
                <a:effectLst/>
                <a:latin typeface="Times New Roman" panose="02020603050405020304" pitchFamily="18" charset="0"/>
                <a:ea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5257455A-378E-4A07-84E9-EFF6E16FFD5E}"/>
              </a:ext>
            </a:extLst>
          </p:cNvPr>
          <p:cNvSpPr>
            <a:spLocks noGrp="1"/>
          </p:cNvSpPr>
          <p:nvPr>
            <p:ph idx="1"/>
          </p:nvPr>
        </p:nvSpPr>
        <p:spPr/>
        <p:txBody>
          <a:bodyPr>
            <a:normAutofit/>
          </a:bodyPr>
          <a:lstStyle/>
          <a:p>
            <a:r>
              <a:rPr lang="en-GB" sz="2400" dirty="0">
                <a:solidFill>
                  <a:srgbClr val="000000"/>
                </a:solidFill>
                <a:effectLst/>
                <a:latin typeface="Times New Roman" panose="02020603050405020304" pitchFamily="18" charset="0"/>
                <a:ea typeface="Times New Roman" panose="02020603050405020304" pitchFamily="18" charset="0"/>
              </a:rPr>
              <a:t>There is as a rule a good deal of insanity at </a:t>
            </a:r>
            <a:r>
              <a:rPr lang="en-GB" sz="2400" dirty="0" err="1">
                <a:solidFill>
                  <a:srgbClr val="000000"/>
                </a:solidFill>
                <a:effectLst/>
                <a:latin typeface="Times New Roman" panose="02020603050405020304" pitchFamily="18" charset="0"/>
                <a:ea typeface="Times New Roman" panose="02020603050405020304" pitchFamily="18" charset="0"/>
              </a:rPr>
              <a:t>Tréguier</a:t>
            </a:r>
            <a:r>
              <a:rPr lang="en-GB" sz="2400" dirty="0">
                <a:solidFill>
                  <a:srgbClr val="000000"/>
                </a:solidFill>
                <a:effectLst/>
                <a:latin typeface="Times New Roman" panose="02020603050405020304" pitchFamily="18" charset="0"/>
                <a:ea typeface="Times New Roman" panose="02020603050405020304" pitchFamily="18" charset="0"/>
              </a:rPr>
              <a:t>, for, like all dreamy races, which exhaust their mental energies in pursuit of the ideal, the Bretons of this district only too readily allow themselves to sink, when they are not supported by a powerful will, into a condition half way between intoxication and folly, and in many cases brought about by the unsatisfied aspirations of the heart.</a:t>
            </a:r>
          </a:p>
          <a:p>
            <a:endParaRPr lang="en-GB" sz="2400" dirty="0">
              <a:solidFill>
                <a:srgbClr val="000000"/>
              </a:solidFill>
              <a:effectLst/>
              <a:latin typeface="Times New Roman" panose="02020603050405020304" pitchFamily="18" charset="0"/>
              <a:ea typeface="Times New Roman" panose="02020603050405020304" pitchFamily="18" charset="0"/>
            </a:endParaRPr>
          </a:p>
          <a:p>
            <a:r>
              <a:rPr lang="en-GB" sz="2400" dirty="0">
                <a:solidFill>
                  <a:srgbClr val="000000"/>
                </a:solidFill>
                <a:effectLst/>
                <a:latin typeface="Times New Roman" panose="02020603050405020304" pitchFamily="18" charset="0"/>
                <a:ea typeface="Times New Roman" panose="02020603050405020304" pitchFamily="18" charset="0"/>
              </a:rPr>
              <a:t>It would be no use telling this to the Parisians, they would only laugh at me.</a:t>
            </a:r>
          </a:p>
          <a:p>
            <a:endParaRPr lang="en-GB" sz="2400" dirty="0">
              <a:effectLst/>
              <a:latin typeface="Times New Roman" panose="02020603050405020304" pitchFamily="18" charset="0"/>
              <a:ea typeface="Times New Roman" panose="02020603050405020304" pitchFamily="18" charset="0"/>
            </a:endParaRPr>
          </a:p>
          <a:p>
            <a:r>
              <a:rPr lang="en-GB" sz="2400" dirty="0">
                <a:solidFill>
                  <a:srgbClr val="000000"/>
                </a:solidFill>
                <a:effectLst/>
                <a:latin typeface="Times New Roman" panose="02020603050405020304" pitchFamily="18" charset="0"/>
                <a:ea typeface="Times New Roman" panose="02020603050405020304" pitchFamily="18" charset="0"/>
              </a:rPr>
              <a:t>There is no race which yields so many victims to love</a:t>
            </a:r>
            <a:endParaRPr lang="en-GB" sz="2400" dirty="0"/>
          </a:p>
        </p:txBody>
      </p:sp>
    </p:spTree>
    <p:extLst>
      <p:ext uri="{BB962C8B-B14F-4D97-AF65-F5344CB8AC3E}">
        <p14:creationId xmlns:p14="http://schemas.microsoft.com/office/powerpoint/2010/main" val="306543041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881DC0-970B-4A8B-8E0C-9AB38CA901EE}"/>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Celts are doomed!</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6CEEFE84-2C47-48CA-9221-DB914C0CCD5A}"/>
              </a:ext>
            </a:extLst>
          </p:cNvPr>
          <p:cNvSpPr>
            <a:spLocks noGrp="1"/>
          </p:cNvSpPr>
          <p:nvPr>
            <p:ph idx="1"/>
          </p:nvPr>
        </p:nvSpPr>
        <p:spPr/>
        <p:txBody>
          <a:bodyPr>
            <a:normAutofit/>
          </a:bodyPr>
          <a:lstStyle/>
          <a:p>
            <a:r>
              <a:rPr lang="en-GB" sz="3600" dirty="0">
                <a:solidFill>
                  <a:srgbClr val="000000"/>
                </a:solidFill>
                <a:effectLst/>
                <a:latin typeface="Times New Roman" panose="02020603050405020304" pitchFamily="18" charset="0"/>
                <a:ea typeface="Times New Roman" panose="02020603050405020304" pitchFamily="18" charset="0"/>
              </a:rPr>
              <a:t>There never was a race of men less suited for industry and trade</a:t>
            </a:r>
            <a:endParaRPr lang="en-GB" sz="3600" dirty="0">
              <a:solidFill>
                <a:srgbClr val="000000"/>
              </a:solidFill>
              <a:latin typeface="Times New Roman" panose="02020603050405020304" pitchFamily="18" charset="0"/>
              <a:ea typeface="Times New Roman" panose="02020603050405020304" pitchFamily="18" charset="0"/>
            </a:endParaRPr>
          </a:p>
          <a:p>
            <a:endParaRPr lang="en-GB" sz="3600" dirty="0">
              <a:solidFill>
                <a:srgbClr val="000000"/>
              </a:solidFill>
              <a:latin typeface="Times New Roman" panose="02020603050405020304" pitchFamily="18" charset="0"/>
            </a:endParaRPr>
          </a:p>
          <a:p>
            <a:r>
              <a:rPr lang="en-GB" sz="3600" dirty="0">
                <a:solidFill>
                  <a:srgbClr val="000000"/>
                </a:solidFill>
                <a:effectLst/>
                <a:latin typeface="Times New Roman" panose="02020603050405020304" pitchFamily="18" charset="0"/>
                <a:ea typeface="Times New Roman" panose="02020603050405020304" pitchFamily="18" charset="0"/>
              </a:rPr>
              <a:t>Religion is the form behind which the Celtic races disguise their love of the ideal</a:t>
            </a:r>
            <a:endParaRPr lang="en-GB" sz="3600" dirty="0"/>
          </a:p>
        </p:txBody>
      </p:sp>
    </p:spTree>
    <p:extLst>
      <p:ext uri="{BB962C8B-B14F-4D97-AF65-F5344CB8AC3E}">
        <p14:creationId xmlns:p14="http://schemas.microsoft.com/office/powerpoint/2010/main" val="4239666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DA55A7-A470-47C9-B79B-A03B8325F9E4}"/>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Paris v. provinces</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05A10BF5-08AC-4E4C-88F9-AECD1A6FD2EA}"/>
              </a:ext>
            </a:extLst>
          </p:cNvPr>
          <p:cNvSpPr>
            <a:spLocks noGrp="1"/>
          </p:cNvSpPr>
          <p:nvPr>
            <p:ph idx="1"/>
          </p:nvPr>
        </p:nvSpPr>
        <p:spPr/>
        <p:txBody>
          <a:bodyPr/>
          <a:lstStyle/>
          <a:p>
            <a:pPr algn="just" hangingPunct="0"/>
            <a:r>
              <a:rPr lang="en-GB" dirty="0">
                <a:solidFill>
                  <a:srgbClr val="000000"/>
                </a:solidFill>
                <a:effectLst/>
                <a:latin typeface="Times New Roman" panose="02020603050405020304" pitchFamily="18" charset="0"/>
                <a:ea typeface="Times New Roman" panose="02020603050405020304" pitchFamily="18" charset="0"/>
              </a:rPr>
              <a:t>From the most obscure of little towns in the most remote of provinces I was thrust without preparation into the vortex of all that is most sprightly and alert in Parisian society. The world stood revealed to me, and my self became a double one. The Gascon got the better of the Breton</a:t>
            </a:r>
            <a:r>
              <a:rPr lang="en-GB" dirty="0">
                <a:effectLst/>
                <a:latin typeface="Times New Roman" panose="02020603050405020304" pitchFamily="18" charset="0"/>
                <a:ea typeface="Times New Roman" panose="02020603050405020304" pitchFamily="18" charset="0"/>
              </a:rPr>
              <a:t> […]. In so far as regards my inner self I remained the same. But what a change in the outward show! Hitherto I had lived in a hypogeum, lighted by smoky lamps; now I was going to see the sun and the light of day’</a:t>
            </a:r>
          </a:p>
          <a:p>
            <a:pPr hangingPunct="0"/>
            <a:r>
              <a:rPr lang="en-GB"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Hypogeum = an underground chamber</a:t>
            </a:r>
            <a:endParaRPr lang="en-GB" dirty="0">
              <a:effectLst/>
              <a:latin typeface="Times New Roman" panose="02020603050405020304" pitchFamily="18" charset="0"/>
              <a:ea typeface="Times New Roman" panose="02020603050405020304" pitchFamily="18"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9782580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0EBF8C-6662-48CB-BF4E-E057D8DEC61F}"/>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Breton roots</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5BF4C1D3-722D-46B5-B19B-1C72B9888EC5}"/>
              </a:ext>
            </a:extLst>
          </p:cNvPr>
          <p:cNvSpPr>
            <a:spLocks noGrp="1"/>
          </p:cNvSpPr>
          <p:nvPr>
            <p:ph idx="1"/>
          </p:nvPr>
        </p:nvSpPr>
        <p:spPr/>
        <p:txBody>
          <a:bodyPr>
            <a:normAutofit/>
          </a:bodyPr>
          <a:lstStyle/>
          <a:p>
            <a:r>
              <a:rPr lang="en-GB"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Their [Breton priests] every word was my law, and I had so much respect for them that I never thought to doubt anything they told me until I was sixteen years of age, when I came to Paris.</a:t>
            </a:r>
            <a:r>
              <a:rPr lang="en-GB" dirty="0">
                <a:effectLst/>
                <a:latin typeface="Times New Roman" panose="02020603050405020304" pitchFamily="18" charset="0"/>
                <a:cs typeface="Times New Roman" panose="02020603050405020304" pitchFamily="18" charset="0"/>
              </a:rPr>
              <a:t> Since that time I have studied under many teachers far more brilliant and learned, but none have inspired such feelings of veneration</a:t>
            </a:r>
          </a:p>
          <a:p>
            <a:endParaRPr lang="en-GB" dirty="0">
              <a:latin typeface="Times New Roman" panose="02020603050405020304" pitchFamily="18" charset="0"/>
              <a:cs typeface="Times New Roman" panose="02020603050405020304" pitchFamily="18" charset="0"/>
            </a:endParaRPr>
          </a:p>
          <a:p>
            <a:r>
              <a:rPr lang="en-GB"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My vocation was thoroughly matured when I came to Paris; before leaving Brittany my life had been mapped out. My race, my family, my native place, […] had made of me an idealist, shut out from everything else</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8867996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49AC59-F266-461A-B276-4BB2D84096E5}"/>
              </a:ext>
            </a:extLst>
          </p:cNvPr>
          <p:cNvSpPr>
            <a:spLocks noGrp="1"/>
          </p:cNvSpPr>
          <p:nvPr>
            <p:ph type="title"/>
          </p:nvPr>
        </p:nvSpPr>
        <p:spPr/>
        <p:txBody>
          <a:bodyPr/>
          <a:lstStyle/>
          <a:p>
            <a:r>
              <a:rPr lang="en-US" dirty="0">
                <a:latin typeface="Times New Roman" panose="02020603050405020304" pitchFamily="18" charset="0"/>
                <a:cs typeface="Times New Roman" panose="02020603050405020304" pitchFamily="18" charset="0"/>
              </a:rPr>
              <a:t>Brittany and the past</a:t>
            </a:r>
            <a:endParaRPr lang="en-GB"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8394D2C-3E42-4C9F-9ABF-F454684AF5E5}"/>
              </a:ext>
            </a:extLst>
          </p:cNvPr>
          <p:cNvSpPr>
            <a:spLocks noGrp="1"/>
          </p:cNvSpPr>
          <p:nvPr>
            <p:ph idx="1"/>
          </p:nvPr>
        </p:nvSpPr>
        <p:spPr/>
        <p:txBody>
          <a:bodyPr/>
          <a:lstStyle/>
          <a:p>
            <a:r>
              <a:rPr lang="en-GB" sz="2400" dirty="0">
                <a:solidFill>
                  <a:srgbClr val="000000"/>
                </a:solidFill>
                <a:effectLst/>
                <a:latin typeface="Times New Roman" panose="02020603050405020304" pitchFamily="18" charset="0"/>
                <a:ea typeface="Times New Roman" panose="02020603050405020304" pitchFamily="18" charset="0"/>
              </a:rPr>
              <a:t>I have been in actual contact with the primitive ages. The most remote past was still in existence in Brittany </a:t>
            </a:r>
            <a:r>
              <a:rPr lang="en-GB" sz="2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up to 1830. The world of the fourteenth and fifteenth centuries passed daily before the eyes of those who lived in the towns. The epoch of the Welsh emigration (the fifth and the sixth centuries) was plainly visible in the country to the practised eye.</a:t>
            </a:r>
          </a:p>
          <a:p>
            <a:endParaRPr lang="en-GB" sz="2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endParaRPr>
          </a:p>
          <a:p>
            <a:r>
              <a:rPr lang="en-GB" sz="2400" dirty="0">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There are no longer masses which believe; a great number of the people decline to recognise the supernatural, and the day is not far distant, when beliefs of this kind will die out altogether in the masses,</a:t>
            </a:r>
            <a:r>
              <a:rPr lang="en-GB" sz="2400" dirty="0">
                <a:effectLst/>
                <a:latin typeface="Times New Roman" panose="02020603050405020304" pitchFamily="18" charset="0"/>
                <a:cs typeface="Times New Roman" panose="02020603050405020304" pitchFamily="18" charset="0"/>
              </a:rPr>
              <a:t> just as the belief in familiar spirits and ghosts have disappeared</a:t>
            </a:r>
            <a:endParaRPr lang="en-GB" sz="2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92408284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5DE12B-8F0F-4DF4-8683-C25C387CBD9A}"/>
              </a:ext>
            </a:extLst>
          </p:cNvPr>
          <p:cNvSpPr>
            <a:spLocks noGrp="1"/>
          </p:cNvSpPr>
          <p:nvPr>
            <p:ph type="title"/>
          </p:nvPr>
        </p:nvSpPr>
        <p:spPr/>
        <p:txBody>
          <a:bodyPr>
            <a:noAutofit/>
          </a:bodyPr>
          <a:lstStyle/>
          <a:p>
            <a:pPr algn="ctr"/>
            <a:r>
              <a:rPr lang="en-GB" sz="4800" dirty="0" err="1">
                <a:effectLst/>
                <a:latin typeface="Arial" panose="020B0604020202020204" pitchFamily="34" charset="0"/>
                <a:ea typeface="Times New Roman" panose="02020603050405020304" pitchFamily="18" charset="0"/>
                <a:cs typeface="Times New Roman" panose="02020603050405020304" pitchFamily="18" charset="0"/>
              </a:rPr>
              <a:t>Celticism</a:t>
            </a:r>
            <a:br>
              <a:rPr lang="en-GB" sz="4800" dirty="0">
                <a:effectLst/>
                <a:latin typeface="Times New Roman" panose="02020603050405020304" pitchFamily="18" charset="0"/>
                <a:ea typeface="Times New Roman" panose="02020603050405020304" pitchFamily="18" charset="0"/>
              </a:rPr>
            </a:br>
            <a:endParaRPr lang="en-GB" sz="4800" dirty="0"/>
          </a:p>
        </p:txBody>
      </p:sp>
      <p:sp>
        <p:nvSpPr>
          <p:cNvPr id="3" name="Content Placeholder 2">
            <a:extLst>
              <a:ext uri="{FF2B5EF4-FFF2-40B4-BE49-F238E27FC236}">
                <a16:creationId xmlns:a16="http://schemas.microsoft.com/office/drawing/2014/main" id="{5EEADD0B-F489-4B09-BE0A-4B9D94289C25}"/>
              </a:ext>
            </a:extLst>
          </p:cNvPr>
          <p:cNvSpPr>
            <a:spLocks noGrp="1"/>
          </p:cNvSpPr>
          <p:nvPr>
            <p:ph idx="1"/>
          </p:nvPr>
        </p:nvSpPr>
        <p:spPr/>
        <p:txBody>
          <a:bodyPr>
            <a:normAutofit/>
          </a:bodyPr>
          <a:lstStyle/>
          <a:p>
            <a:r>
              <a:rPr lang="en-GB" dirty="0">
                <a:effectLst/>
                <a:latin typeface="Arial" panose="020B0604020202020204" pitchFamily="34" charset="0"/>
                <a:ea typeface="Times New Roman" panose="02020603050405020304" pitchFamily="18" charset="0"/>
                <a:cs typeface="Times New Roman" panose="02020603050405020304" pitchFamily="18" charset="0"/>
              </a:rPr>
              <a:t>Matthew Arnold interpreted and embellished Renan for the British audience, in what was arguably the most influential piece ever written in the field of Celtic studies’  (Malcolm Chapman, </a:t>
            </a:r>
            <a:r>
              <a:rPr lang="en-GB" i="1" dirty="0">
                <a:effectLst/>
                <a:latin typeface="Arial" panose="020B0604020202020204" pitchFamily="34" charset="0"/>
                <a:ea typeface="Times New Roman" panose="02020603050405020304" pitchFamily="18" charset="0"/>
                <a:cs typeface="Times New Roman" panose="02020603050405020304" pitchFamily="18" charset="0"/>
              </a:rPr>
              <a:t>The Celts</a:t>
            </a:r>
            <a:r>
              <a:rPr lang="en-GB" dirty="0">
                <a:effectLst/>
                <a:latin typeface="Arial" panose="020B0604020202020204" pitchFamily="34" charset="0"/>
                <a:ea typeface="Times New Roman" panose="02020603050405020304" pitchFamily="18" charset="0"/>
                <a:cs typeface="Times New Roman" panose="02020603050405020304" pitchFamily="18" charset="0"/>
              </a:rPr>
              <a:t>, p. 215)</a:t>
            </a:r>
          </a:p>
          <a:p>
            <a:endParaRPr lang="en-GB" dirty="0">
              <a:latin typeface="Arial" panose="020B0604020202020204" pitchFamily="34" charset="0"/>
              <a:cs typeface="Times New Roman" panose="02020603050405020304" pitchFamily="18" charset="0"/>
            </a:endParaRPr>
          </a:p>
          <a:p>
            <a:r>
              <a:rPr lang="en-GB" dirty="0">
                <a:effectLst/>
                <a:latin typeface="Arial" panose="020B0604020202020204" pitchFamily="34" charset="0"/>
                <a:ea typeface="Times New Roman" panose="02020603050405020304" pitchFamily="18" charset="0"/>
                <a:cs typeface="Times New Roman" panose="02020603050405020304" pitchFamily="18" charset="0"/>
              </a:rPr>
              <a:t>a conflation of the domesticity and femininity of Renan’s childhood; of the emotionality that he felt his intellectuality had lost him; all the supposed characteristics of primitive literature, </a:t>
            </a:r>
            <a:r>
              <a:rPr lang="en-GB" i="1" dirty="0">
                <a:effectLst/>
                <a:latin typeface="Arial" panose="020B0604020202020204" pitchFamily="34" charset="0"/>
                <a:ea typeface="Times New Roman" panose="02020603050405020304" pitchFamily="18" charset="0"/>
                <a:cs typeface="Times New Roman" panose="02020603050405020304" pitchFamily="18" charset="0"/>
              </a:rPr>
              <a:t>naïveté</a:t>
            </a:r>
            <a:r>
              <a:rPr lang="en-GB" dirty="0">
                <a:effectLst/>
                <a:latin typeface="Arial" panose="020B0604020202020204" pitchFamily="34" charset="0"/>
                <a:ea typeface="Times New Roman" panose="02020603050405020304" pitchFamily="18" charset="0"/>
                <a:cs typeface="Times New Roman" panose="02020603050405020304" pitchFamily="18" charset="0"/>
              </a:rPr>
              <a:t>, spontaneity, and simple unaffected truth’ (Malcolm Chapman, </a:t>
            </a:r>
            <a:r>
              <a:rPr lang="en-GB" i="1" dirty="0">
                <a:effectLst/>
                <a:latin typeface="Arial" panose="020B0604020202020204" pitchFamily="34" charset="0"/>
                <a:ea typeface="Times New Roman" panose="02020603050405020304" pitchFamily="18" charset="0"/>
                <a:cs typeface="Times New Roman" panose="02020603050405020304" pitchFamily="18" charset="0"/>
              </a:rPr>
              <a:t>The Gaelic Vision in Scottish Culture, </a:t>
            </a:r>
            <a:r>
              <a:rPr lang="en-GB" dirty="0">
                <a:effectLst/>
                <a:latin typeface="Arial" panose="020B0604020202020204" pitchFamily="34" charset="0"/>
                <a:ea typeface="Times New Roman" panose="02020603050405020304" pitchFamily="18" charset="0"/>
                <a:cs typeface="Times New Roman" panose="02020603050405020304" pitchFamily="18" charset="0"/>
              </a:rPr>
              <a:t>p. 84)</a:t>
            </a:r>
            <a:endParaRPr lang="en-GB" dirty="0"/>
          </a:p>
        </p:txBody>
      </p:sp>
    </p:spTree>
    <p:extLst>
      <p:ext uri="{BB962C8B-B14F-4D97-AF65-F5344CB8AC3E}">
        <p14:creationId xmlns:p14="http://schemas.microsoft.com/office/powerpoint/2010/main" val="23835136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41</TotalTime>
  <Words>1274</Words>
  <Application>Microsoft Office PowerPoint</Application>
  <PresentationFormat>Widescreen</PresentationFormat>
  <Paragraphs>55</Paragraphs>
  <Slides>15</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Arial</vt:lpstr>
      <vt:lpstr>Times New Roman</vt:lpstr>
      <vt:lpstr>Calibri</vt:lpstr>
      <vt:lpstr>Calibri Light</vt:lpstr>
      <vt:lpstr>Office Theme</vt:lpstr>
      <vt:lpstr>Representations of Brittany</vt:lpstr>
      <vt:lpstr>1) Renan’s personal autobiography as a Breton  2) Renan’s place in the history of ‘Celticism</vt:lpstr>
      <vt:lpstr>Renan’s opening sentences</vt:lpstr>
      <vt:lpstr>Renan’s opening sentences (cont.)</vt:lpstr>
      <vt:lpstr>Renan on the Celts and spirituality</vt:lpstr>
      <vt:lpstr>Renan’s autobiography</vt:lpstr>
      <vt:lpstr>Tréguier  </vt:lpstr>
      <vt:lpstr>Ker-Is legend (The sunken land of Is)</vt:lpstr>
      <vt:lpstr>Tréguier cathedral spire</vt:lpstr>
      <vt:lpstr>Tréguier, spirituality and Bretonness  </vt:lpstr>
      <vt:lpstr>Celts are doomed!</vt:lpstr>
      <vt:lpstr>Paris v. provinces</vt:lpstr>
      <vt:lpstr>Breton roots</vt:lpstr>
      <vt:lpstr>Brittany and the past</vt:lpstr>
      <vt:lpstr>Celticism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Representations of Brittany</dc:title>
  <dc:creator>Nicholas Shilton</dc:creator>
  <cp:lastModifiedBy>Nicholas Shilton</cp:lastModifiedBy>
  <cp:revision>3</cp:revision>
  <dcterms:created xsi:type="dcterms:W3CDTF">2020-11-09T09:21:44Z</dcterms:created>
  <dcterms:modified xsi:type="dcterms:W3CDTF">2020-11-10T09:13:03Z</dcterms:modified>
</cp:coreProperties>
</file>