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165" autoAdjust="0"/>
  </p:normalViewPr>
  <p:slideViewPr>
    <p:cSldViewPr snapToGrid="0">
      <p:cViewPr varScale="1">
        <p:scale>
          <a:sx n="76" d="100"/>
          <a:sy n="76" d="100"/>
        </p:scale>
        <p:origin x="62" y="1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213570-84BC-4774-A84F-8D6E8F7E4322}"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02A1F8-DB50-4EFF-9856-291E468B5B1A}" type="slidenum">
              <a:rPr lang="en-GB" smtClean="0"/>
              <a:t>‹#›</a:t>
            </a:fld>
            <a:endParaRPr lang="en-GB"/>
          </a:p>
        </p:txBody>
      </p:sp>
    </p:spTree>
    <p:extLst>
      <p:ext uri="{BB962C8B-B14F-4D97-AF65-F5344CB8AC3E}">
        <p14:creationId xmlns:p14="http://schemas.microsoft.com/office/powerpoint/2010/main" val="416443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Basil’s Bakery was established in 2015 in the retail park of Coventry and evolved until 2019. Furthermore, the sales stagnated at 25% during post-pandemic, which is comparatively lower than the pre-pandemic levels. The hybrid working, increasing overheads, retail closures and declining footfall threatens the viability. This presentation evaluates the internal and external challenges along with applying analytical tools to determine strategic options and root causes for sustainable recovery.</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C202A1F8-DB50-4EFF-9856-291E468B5B1A}" type="slidenum">
              <a:rPr lang="en-GB" smtClean="0"/>
              <a:t>2</a:t>
            </a:fld>
            <a:endParaRPr lang="en-GB"/>
          </a:p>
        </p:txBody>
      </p:sp>
    </p:spTree>
    <p:extLst>
      <p:ext uri="{BB962C8B-B14F-4D97-AF65-F5344CB8AC3E}">
        <p14:creationId xmlns:p14="http://schemas.microsoft.com/office/powerpoint/2010/main" val="4223349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The stagnation of sales evolved from decreased retail park traffic, hybrid work and shop closures that reduces the daily demand. Moreover, the loyal consumers request pre-order services and delivery. However, the operational problems restrict adoption. In addition, the unpredictable organic supply costs, consumer dissatisfaction with waiting times and rising overheads, which imposed pressures. Hence, Basil’s Bakery faces decline in structural demand along with the operational inefficiencies.</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C202A1F8-DB50-4EFF-9856-291E468B5B1A}" type="slidenum">
              <a:rPr lang="en-GB" smtClean="0"/>
              <a:t>3</a:t>
            </a:fld>
            <a:endParaRPr lang="en-GB"/>
          </a:p>
        </p:txBody>
      </p:sp>
    </p:spTree>
    <p:extLst>
      <p:ext uri="{BB962C8B-B14F-4D97-AF65-F5344CB8AC3E}">
        <p14:creationId xmlns:p14="http://schemas.microsoft.com/office/powerpoint/2010/main" val="19765108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Basil’s Bakery is founded in the retail park of Coventry and has faced sales stagnation during post-2020 lockdown with data 25% lower than the 2019 data. The retail closures, hybrid work and decreasing footfall reduced demand. However, the operational limits restrict adoption irrespective of loyal consumers requesting pre-orders and delivery. Hence, the inefficiencies, unpredictable organic supply costs and increasing overheads impose threats to sustainability and require strategic recovery options.</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C202A1F8-DB50-4EFF-9856-291E468B5B1A}" type="slidenum">
              <a:rPr lang="en-GB" smtClean="0"/>
              <a:t>4</a:t>
            </a:fld>
            <a:endParaRPr lang="en-GB"/>
          </a:p>
        </p:txBody>
      </p:sp>
    </p:spTree>
    <p:extLst>
      <p:ext uri="{BB962C8B-B14F-4D97-AF65-F5344CB8AC3E}">
        <p14:creationId xmlns:p14="http://schemas.microsoft.com/office/powerpoint/2010/main" val="7742560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Basil’s Bakery in the retail park of Coventry faces numerous pressures including stricter food import rules complicating supply chains and Brexit-trade frictions. Furthermore, the rising rent, insurance and utilities due to inflation increase costs. Additionally, the hybrid work decreases weekday demand, whereas health-conscious consumers socially prefer organic produce. Moreover, the absence of digital ordering systems technologically limits the competitiveness along with restricting adaptation to evolving consumer estimations.</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C202A1F8-DB50-4EFF-9856-291E468B5B1A}" type="slidenum">
              <a:rPr lang="en-GB" smtClean="0"/>
              <a:t>5</a:t>
            </a:fld>
            <a:endParaRPr lang="en-GB"/>
          </a:p>
        </p:txBody>
      </p:sp>
    </p:spTree>
    <p:extLst>
      <p:ext uri="{BB962C8B-B14F-4D97-AF65-F5344CB8AC3E}">
        <p14:creationId xmlns:p14="http://schemas.microsoft.com/office/powerpoint/2010/main" val="2956324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Basil’s Bakery suffers extreme internal and external pressure. The organic supply remains vulnerable to crop failures and climate change environmentally. Furthermore, the compliance with food safety employment law and increasing business rates intensify hindrances legally. Hence, the concerned external pressures evolve internal weaknesses. Basil’s Bakery risks the long-term decline without effective cost control and digital adaptation irrespective of loyal consumer base and improved product quality.</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C202A1F8-DB50-4EFF-9856-291E468B5B1A}" type="slidenum">
              <a:rPr lang="en-GB" smtClean="0"/>
              <a:t>6</a:t>
            </a:fld>
            <a:endParaRPr lang="en-GB"/>
          </a:p>
        </p:txBody>
      </p:sp>
    </p:spTree>
    <p:extLst>
      <p:ext uri="{BB962C8B-B14F-4D97-AF65-F5344CB8AC3E}">
        <p14:creationId xmlns:p14="http://schemas.microsoft.com/office/powerpoint/2010/main" val="2525148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Basil’s Bakery suffers from interconnected causes regarding stagnation. People evolve problems connected from the absence of delivery staff and limited capacity of Basil’s Bakery. Moreover, process inefficiencies involve long wait times and weak pre-order systems. In addition, the environment represents shop closures and declining retail traffic. Furthermore, the rising costs and volatile organic materials articulates operational pressures that influence growth and sustainability prospects collectively.</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C202A1F8-DB50-4EFF-9856-291E468B5B1A}" type="slidenum">
              <a:rPr lang="en-GB" smtClean="0"/>
              <a:t>7</a:t>
            </a:fld>
            <a:endParaRPr lang="en-GB"/>
          </a:p>
        </p:txBody>
      </p:sp>
    </p:spTree>
    <p:extLst>
      <p:ext uri="{BB962C8B-B14F-4D97-AF65-F5344CB8AC3E}">
        <p14:creationId xmlns:p14="http://schemas.microsoft.com/office/powerpoint/2010/main" val="15471307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Basil’s Bakery stagnation evolves from numerous interconnected causes including the absence of digital tools restricts delivery and order efficiency. Furthermore, the weak management adaptation to the post-COVID demand shifts evaluates challenges. Additionally, the stagnant revenue and increasing overheads intensified the financial inefficiency. Hence, sales stagnation is multi-causal and requires both external market repositioning and operational innovation for securing long-term viability and sustainable recovery.</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C202A1F8-DB50-4EFF-9856-291E468B5B1A}" type="slidenum">
              <a:rPr lang="en-GB" smtClean="0"/>
              <a:t>8</a:t>
            </a:fld>
            <a:endParaRPr lang="en-GB"/>
          </a:p>
        </p:txBody>
      </p:sp>
    </p:spTree>
    <p:extLst>
      <p:ext uri="{BB962C8B-B14F-4D97-AF65-F5344CB8AC3E}">
        <p14:creationId xmlns:p14="http://schemas.microsoft.com/office/powerpoint/2010/main" val="8715248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Basil’s Bakery has faced persistent hindrances since the pandemic of COVID-19. The sales remain 25%, which is comparatively lower than the sales level of 2019 and is evolved due to hybrid working patterns and reduced footfall. The increasing overheads as well as volatile organic supply additionally affected finances, whereas the absence of digital pre-order and delivery services restricted competitiveness. Furthermore, the decline of the retail park has affected the consumer base and made the strategic adaptation relevant. Hence, the market diversification, cost control and digitalisation are important aspects to ensure long-term viability and restore sustainability extensively.</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C202A1F8-DB50-4EFF-9856-291E468B5B1A}" type="slidenum">
              <a:rPr lang="en-GB" smtClean="0"/>
              <a:t>9</a:t>
            </a:fld>
            <a:endParaRPr lang="en-GB"/>
          </a:p>
        </p:txBody>
      </p:sp>
    </p:spTree>
    <p:extLst>
      <p:ext uri="{BB962C8B-B14F-4D97-AF65-F5344CB8AC3E}">
        <p14:creationId xmlns:p14="http://schemas.microsoft.com/office/powerpoint/2010/main" val="385397413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C39E5529-9C26-411E-AFDE-1E45463D7439}" type="datetimeFigureOut">
              <a:rPr lang="en-GB" smtClean="0"/>
              <a:t>12/07/2026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E2316D07-5323-4A5B-81B6-C362D379ACA6}"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14658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9E5529-9C26-411E-AFDE-1E45463D7439}"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316D07-5323-4A5B-81B6-C362D379ACA6}" type="slidenum">
              <a:rPr lang="en-GB" smtClean="0"/>
              <a:t>‹#›</a:t>
            </a:fld>
            <a:endParaRPr lang="en-GB"/>
          </a:p>
        </p:txBody>
      </p:sp>
    </p:spTree>
    <p:extLst>
      <p:ext uri="{BB962C8B-B14F-4D97-AF65-F5344CB8AC3E}">
        <p14:creationId xmlns:p14="http://schemas.microsoft.com/office/powerpoint/2010/main" val="1868607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9E5529-9C26-411E-AFDE-1E45463D7439}"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316D07-5323-4A5B-81B6-C362D379ACA6}"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61131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9E5529-9C26-411E-AFDE-1E45463D7439}"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316D07-5323-4A5B-81B6-C362D379ACA6}" type="slidenum">
              <a:rPr lang="en-GB" smtClean="0"/>
              <a:t>‹#›</a:t>
            </a:fld>
            <a:endParaRPr lang="en-GB"/>
          </a:p>
        </p:txBody>
      </p:sp>
    </p:spTree>
    <p:extLst>
      <p:ext uri="{BB962C8B-B14F-4D97-AF65-F5344CB8AC3E}">
        <p14:creationId xmlns:p14="http://schemas.microsoft.com/office/powerpoint/2010/main" val="39028570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9E5529-9C26-411E-AFDE-1E45463D7439}"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316D07-5323-4A5B-81B6-C362D379ACA6}"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7541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39E5529-9C26-411E-AFDE-1E45463D7439}"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316D07-5323-4A5B-81B6-C362D379ACA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26383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9E5529-9C26-411E-AFDE-1E45463D7439}"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316D07-5323-4A5B-81B6-C362D379ACA6}" type="slidenum">
              <a:rPr lang="en-GB" smtClean="0"/>
              <a:t>‹#›</a:t>
            </a:fld>
            <a:endParaRPr lang="en-GB"/>
          </a:p>
        </p:txBody>
      </p:sp>
    </p:spTree>
    <p:extLst>
      <p:ext uri="{BB962C8B-B14F-4D97-AF65-F5344CB8AC3E}">
        <p14:creationId xmlns:p14="http://schemas.microsoft.com/office/powerpoint/2010/main" val="3197831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9E5529-9C26-411E-AFDE-1E45463D7439}"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316D07-5323-4A5B-81B6-C362D379ACA6}"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89957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9E5529-9C26-411E-AFDE-1E45463D7439}"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316D07-5323-4A5B-81B6-C362D379ACA6}" type="slidenum">
              <a:rPr lang="en-GB" smtClean="0"/>
              <a:t>‹#›</a:t>
            </a:fld>
            <a:endParaRPr lang="en-GB"/>
          </a:p>
        </p:txBody>
      </p:sp>
    </p:spTree>
    <p:extLst>
      <p:ext uri="{BB962C8B-B14F-4D97-AF65-F5344CB8AC3E}">
        <p14:creationId xmlns:p14="http://schemas.microsoft.com/office/powerpoint/2010/main" val="1938671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9E5529-9C26-411E-AFDE-1E45463D7439}"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316D07-5323-4A5B-81B6-C362D379ACA6}" type="slidenum">
              <a:rPr lang="en-GB" smtClean="0"/>
              <a:t>‹#›</a:t>
            </a:fld>
            <a:endParaRPr lang="en-GB"/>
          </a:p>
        </p:txBody>
      </p:sp>
    </p:spTree>
    <p:extLst>
      <p:ext uri="{BB962C8B-B14F-4D97-AF65-F5344CB8AC3E}">
        <p14:creationId xmlns:p14="http://schemas.microsoft.com/office/powerpoint/2010/main" val="3322177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9E5529-9C26-411E-AFDE-1E45463D7439}"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316D07-5323-4A5B-81B6-C362D379ACA6}"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067500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9E5529-9C26-411E-AFDE-1E45463D7439}"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316D07-5323-4A5B-81B6-C362D379ACA6}"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13945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9E5529-9C26-411E-AFDE-1E45463D7439}"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316D07-5323-4A5B-81B6-C362D379ACA6}" type="slidenum">
              <a:rPr lang="en-GB" smtClean="0"/>
              <a:t>‹#›</a:t>
            </a:fld>
            <a:endParaRPr lang="en-GB"/>
          </a:p>
        </p:txBody>
      </p:sp>
    </p:spTree>
    <p:extLst>
      <p:ext uri="{BB962C8B-B14F-4D97-AF65-F5344CB8AC3E}">
        <p14:creationId xmlns:p14="http://schemas.microsoft.com/office/powerpoint/2010/main" val="40642005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9E5529-9C26-411E-AFDE-1E45463D7439}"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316D07-5323-4A5B-81B6-C362D379ACA6}"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742130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9E5529-9C26-411E-AFDE-1E45463D7439}"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316D07-5323-4A5B-81B6-C362D379ACA6}"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530144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9E5529-9C26-411E-AFDE-1E45463D7439}"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316D07-5323-4A5B-81B6-C362D379ACA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28495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9E5529-9C26-411E-AFDE-1E45463D7439}"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316D07-5323-4A5B-81B6-C362D379ACA6}"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6809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39E5529-9C26-411E-AFDE-1E45463D7439}" type="datetimeFigureOut">
              <a:rPr lang="en-GB" smtClean="0"/>
              <a:t>12/07/2026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2316D07-5323-4A5B-81B6-C362D379ACA6}" type="slidenum">
              <a:rPr lang="en-GB" smtClean="0"/>
              <a:t>‹#›</a:t>
            </a:fld>
            <a:endParaRPr lang="en-GB"/>
          </a:p>
        </p:txBody>
      </p:sp>
    </p:spTree>
    <p:extLst>
      <p:ext uri="{BB962C8B-B14F-4D97-AF65-F5344CB8AC3E}">
        <p14:creationId xmlns:p14="http://schemas.microsoft.com/office/powerpoint/2010/main" val="18374974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link.springer.com/article/10.1007/s10479-024-06261-5" TargetMode="External"/><Relationship Id="rId7" Type="http://schemas.openxmlformats.org/officeDocument/2006/relationships/hyperlink" Target="https://www.researchgate.net/profile/Farhana-Rahman-9/publication/365632583_INDUSTRY_STAGNATION_AND_STRATEGIC_CHALLENGES/links/637c26c854eb5f547cf24f65/INDUSTRY-STAGNATION-AND-STRATEGIC-CHALLENGES.pdf" TargetMode="External"/><Relationship Id="rId2" Type="http://schemas.openxmlformats.org/officeDocument/2006/relationships/hyperlink" Target="https://doi.org/10.1108/BFJ-08-2022-0694" TargetMode="External"/><Relationship Id="rId1" Type="http://schemas.openxmlformats.org/officeDocument/2006/relationships/slideLayout" Target="../slideLayouts/slideLayout2.xml"/><Relationship Id="rId6" Type="http://schemas.openxmlformats.org/officeDocument/2006/relationships/hyperlink" Target="https://doi.org/10.1016/j.jtrangeo.2023.103733" TargetMode="External"/><Relationship Id="rId5" Type="http://schemas.openxmlformats.org/officeDocument/2006/relationships/hyperlink" Target="https://link.springer.com/content/pdf/10.1007/978-3-031-17215-1.pdf" TargetMode="External"/><Relationship Id="rId4" Type="http://schemas.openxmlformats.org/officeDocument/2006/relationships/hyperlink" Target="https://doi.org/10.1177/23998083211048497"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7867148-73CE-4054-A025-E18D2582149E}"/>
              </a:ext>
            </a:extLst>
          </p:cNvPr>
          <p:cNvSpPr>
            <a:spLocks noGrp="1"/>
          </p:cNvSpPr>
          <p:nvPr>
            <p:ph type="subTitle" idx="1"/>
          </p:nvPr>
        </p:nvSpPr>
        <p:spPr>
          <a:xfrm>
            <a:off x="2692398" y="3657597"/>
            <a:ext cx="6815669" cy="1650190"/>
          </a:xfrm>
        </p:spPr>
        <p:txBody>
          <a:bodyPr>
            <a:normAutofit fontScale="47500" lnSpcReduction="20000"/>
          </a:bodyPr>
          <a:lstStyle/>
          <a:p>
            <a:r>
              <a:rPr lang="en-GB" sz="3100" b="1" dirty="0">
                <a:effectLst/>
                <a:latin typeface="Calibri" panose="020F0502020204030204" pitchFamily="34" charset="0"/>
                <a:ea typeface="Calibri" panose="020F0502020204030204" pitchFamily="34" charset="0"/>
                <a:cs typeface="Calibri" panose="020F0502020204030204" pitchFamily="34" charset="0"/>
              </a:rPr>
              <a:t>Module </a:t>
            </a:r>
            <a:r>
              <a:rPr lang="en-GB" sz="3100" b="1" dirty="0">
                <a:latin typeface="Calibri" panose="020F0502020204030204" pitchFamily="34" charset="0"/>
                <a:ea typeface="Calibri" panose="020F0502020204030204" pitchFamily="34" charset="0"/>
                <a:cs typeface="Calibri" panose="020F0502020204030204" pitchFamily="34" charset="0"/>
              </a:rPr>
              <a:t>Name: </a:t>
            </a:r>
            <a:r>
              <a:rPr lang="en-GB" sz="3100" b="1" dirty="0">
                <a:effectLst/>
                <a:latin typeface="Calibri" panose="020F0502020204030204" pitchFamily="34" charset="0"/>
                <a:ea typeface="Calibri" panose="020F0502020204030204" pitchFamily="34" charset="0"/>
                <a:cs typeface="Calibri" panose="020F0502020204030204" pitchFamily="34" charset="0"/>
              </a:rPr>
              <a:t>PROBLEM SOLVING AND DECISION MAKING</a:t>
            </a:r>
          </a:p>
          <a:p>
            <a:r>
              <a:rPr lang="en-GB" sz="3300" dirty="0">
                <a:latin typeface="Calibri" panose="020F0502020204030204" pitchFamily="34" charset="0"/>
                <a:ea typeface="Calibri" panose="020F0502020204030204" pitchFamily="34" charset="0"/>
                <a:cs typeface="Calibri" panose="020F0502020204030204" pitchFamily="34" charset="0"/>
              </a:rPr>
              <a:t>Module Code: LCLM4004</a:t>
            </a:r>
          </a:p>
          <a:p>
            <a:r>
              <a:rPr lang="en-GB" sz="3300" dirty="0">
                <a:latin typeface="Calibri" panose="020F0502020204030204" pitchFamily="34" charset="0"/>
                <a:ea typeface="Calibri" panose="020F0502020204030204" pitchFamily="34" charset="0"/>
                <a:cs typeface="Calibri" panose="020F0502020204030204" pitchFamily="34" charset="0"/>
              </a:rPr>
              <a:t>Lecturer’s Name: Charles </a:t>
            </a:r>
            <a:r>
              <a:rPr lang="en-GB" sz="3300" dirty="0" err="1">
                <a:latin typeface="Calibri" panose="020F0502020204030204" pitchFamily="34" charset="0"/>
                <a:ea typeface="Calibri" panose="020F0502020204030204" pitchFamily="34" charset="0"/>
                <a:cs typeface="Calibri" panose="020F0502020204030204" pitchFamily="34" charset="0"/>
              </a:rPr>
              <a:t>Obinwa</a:t>
            </a:r>
            <a:endParaRPr lang="en-GB" sz="3300" dirty="0">
              <a:effectLst/>
              <a:latin typeface="Calibri" panose="020F0502020204030204" pitchFamily="34" charset="0"/>
              <a:ea typeface="Calibri" panose="020F0502020204030204" pitchFamily="34" charset="0"/>
              <a:cs typeface="Calibri" panose="020F0502020204030204" pitchFamily="34" charset="0"/>
            </a:endParaRPr>
          </a:p>
          <a:p>
            <a:r>
              <a:rPr lang="en-GB" sz="3300" dirty="0">
                <a:latin typeface="Calibri" panose="020F0502020204030204" pitchFamily="34" charset="0"/>
                <a:ea typeface="Calibri" panose="020F0502020204030204" pitchFamily="34" charset="0"/>
                <a:cs typeface="Calibri" panose="020F0502020204030204" pitchFamily="34" charset="0"/>
              </a:rPr>
              <a:t>Student Name: Tina Tamara Powell</a:t>
            </a:r>
          </a:p>
          <a:p>
            <a:r>
              <a:rPr lang="en-GB" sz="3300" dirty="0">
                <a:effectLst/>
                <a:latin typeface="Calibri" panose="020F0502020204030204" pitchFamily="34" charset="0"/>
                <a:ea typeface="Calibri" panose="020F0502020204030204" pitchFamily="34" charset="0"/>
                <a:cs typeface="Calibri" panose="020F0502020204030204" pitchFamily="34" charset="0"/>
              </a:rPr>
              <a:t>Student ID: 2534140</a:t>
            </a:r>
          </a:p>
          <a:p>
            <a:endParaRPr lang="en-GB" sz="1800" dirty="0">
              <a:effectLst/>
              <a:latin typeface="Arial" panose="020B0604020202020204" pitchFamily="34" charset="0"/>
              <a:ea typeface="Arial" panose="020B0604020202020204" pitchFamily="34" charset="0"/>
            </a:endParaRPr>
          </a:p>
        </p:txBody>
      </p:sp>
      <p:pic>
        <p:nvPicPr>
          <p:cNvPr id="2050" name="Picture 2">
            <a:extLst>
              <a:ext uri="{FF2B5EF4-FFF2-40B4-BE49-F238E27FC236}">
                <a16:creationId xmlns:a16="http://schemas.microsoft.com/office/drawing/2014/main" id="{A8E1986C-EEF1-4FDB-96C7-9041A4725E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4382" y="1702613"/>
            <a:ext cx="2683236" cy="1650190"/>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7657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9F702-EB2D-4B6F-AE2F-F24AA3462BC6}"/>
              </a:ext>
            </a:extLst>
          </p:cNvPr>
          <p:cNvSpPr>
            <a:spLocks noGrp="1"/>
          </p:cNvSpPr>
          <p:nvPr>
            <p:ph type="title"/>
          </p:nvPr>
        </p:nvSpPr>
        <p:spPr/>
        <p:txBody>
          <a:bodyPr>
            <a:normAutofit/>
          </a:bodyPr>
          <a:lstStyle/>
          <a:p>
            <a:r>
              <a:rPr lang="en-GB" sz="36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INTRODUCTION</a:t>
            </a:r>
            <a:endParaRPr lang="en-GB" sz="36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131B8A97-E49C-41C8-A167-B5F90AA12E82}"/>
              </a:ext>
            </a:extLst>
          </p:cNvPr>
          <p:cNvSpPr>
            <a:spLocks noGrp="1"/>
          </p:cNvSpPr>
          <p:nvPr>
            <p:ph idx="1"/>
          </p:nvPr>
        </p:nvSpPr>
        <p:spPr>
          <a:xfrm>
            <a:off x="1295401" y="2556932"/>
            <a:ext cx="6010834" cy="3318936"/>
          </a:xfrm>
        </p:spPr>
        <p:txBody>
          <a:bodyPr>
            <a:normAutofit fontScale="92500" lnSpcReduction="10000"/>
          </a:bodyPr>
          <a:lstStyle/>
          <a:p>
            <a:pPr marL="342900" marR="0" lvl="0" indent="-342900" algn="just">
              <a:lnSpc>
                <a:spcPct val="150000"/>
              </a:lnSpc>
              <a:spcBef>
                <a:spcPts val="0"/>
              </a:spcBef>
              <a:spcAft>
                <a:spcPts val="0"/>
              </a:spcAft>
              <a:buFont typeface="Arial" panose="020B0604020202020204" pitchFamily="34" charset="0"/>
              <a:buChar char="●"/>
            </a:pP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Basil’s Bakery steadily grew until 2019 and developed a loyal customer base.</a:t>
            </a:r>
          </a:p>
          <a:p>
            <a:pPr marL="342900" marR="0" lvl="0" indent="-342900" algn="just">
              <a:lnSpc>
                <a:spcPct val="150000"/>
              </a:lnSpc>
              <a:spcBef>
                <a:spcPts val="0"/>
              </a:spcBef>
              <a:spcAft>
                <a:spcPts val="0"/>
              </a:spcAft>
              <a:buFont typeface="Arial" panose="020B0604020202020204" pitchFamily="34" charset="0"/>
              <a:buChar char="●"/>
            </a:pPr>
            <a:r>
              <a:rPr lang="en-GB" sz="1700" dirty="0">
                <a:solidFill>
                  <a:srgbClr val="000000"/>
                </a:solidFill>
                <a:latin typeface="Calibri" panose="020F0502020204030204" pitchFamily="34" charset="0"/>
                <a:ea typeface="Calibri" panose="020F0502020204030204" pitchFamily="34" charset="0"/>
                <a:cs typeface="Calibri" panose="020F0502020204030204" pitchFamily="34" charset="0"/>
              </a:rPr>
              <a:t>5W2H will be used to identify and scope the problems.</a:t>
            </a:r>
          </a:p>
          <a:p>
            <a:pPr marL="342900" marR="0" lvl="0" indent="-342900" algn="just">
              <a:lnSpc>
                <a:spcPct val="150000"/>
              </a:lnSpc>
              <a:spcBef>
                <a:spcPts val="0"/>
              </a:spcBef>
              <a:spcAft>
                <a:spcPts val="0"/>
              </a:spcAft>
              <a:buFont typeface="Arial" panose="020B0604020202020204" pitchFamily="34" charset="0"/>
              <a:buChar char="●"/>
            </a:pPr>
            <a:r>
              <a:rPr lang="en-GB" sz="1700" dirty="0">
                <a:latin typeface="Calibri" panose="020F0502020204030204" pitchFamily="34" charset="0"/>
                <a:ea typeface="Calibri" panose="020F0502020204030204" pitchFamily="34" charset="0"/>
                <a:cs typeface="Calibri" panose="020F0502020204030204" pitchFamily="34" charset="0"/>
              </a:rPr>
              <a:t>Fishbone diagram will be used as a visual diagram of  the problem.</a:t>
            </a:r>
            <a:endParaRPr lang="en-GB" sz="17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Sales decreased 25% lower than the pre‑COVID levels.</a:t>
            </a:r>
            <a:endParaRPr lang="en-GB" sz="17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Hybrid working, retail closures, increasing overheads and declining footfall reduced demand (Enoch</a:t>
            </a:r>
            <a:r>
              <a:rPr lang="en-GB" sz="1700" i="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et al., </a:t>
            </a: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2022).</a:t>
            </a:r>
            <a:endParaRPr lang="en-GB" sz="17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This presentation evaluates the analytical tools applied to determine root causes and sustainable recovery options.</a:t>
            </a:r>
            <a:endParaRPr lang="en-GB" sz="1700" u="none" strike="noStrike"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86984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24B1D-2FF5-4947-839B-355F16B998C6}"/>
              </a:ext>
            </a:extLst>
          </p:cNvPr>
          <p:cNvSpPr>
            <a:spLocks noGrp="1"/>
          </p:cNvSpPr>
          <p:nvPr>
            <p:ph type="title"/>
          </p:nvPr>
        </p:nvSpPr>
        <p:spPr/>
        <p:txBody>
          <a:bodyPr>
            <a:normAutofit/>
          </a:bodyPr>
          <a:lstStyle/>
          <a:p>
            <a:r>
              <a:rPr lang="en-GB" sz="36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NATURE AND SCOPE OF THE ISSUES</a:t>
            </a:r>
            <a:endParaRPr lang="en-GB" sz="36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A433BA04-2867-445A-A9D3-7546B009EE6D}"/>
              </a:ext>
            </a:extLst>
          </p:cNvPr>
          <p:cNvSpPr>
            <a:spLocks noGrp="1"/>
          </p:cNvSpPr>
          <p:nvPr>
            <p:ph idx="1"/>
          </p:nvPr>
        </p:nvSpPr>
        <p:spPr>
          <a:xfrm>
            <a:off x="1295401" y="2556932"/>
            <a:ext cx="6534149" cy="3318936"/>
          </a:xfrm>
        </p:spPr>
        <p:txBody>
          <a:bodyPr>
            <a:normAutofit fontScale="925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Declining retail traffic, shop closures and hybrid work decreased demand.</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Loyal consumers look for delivery and pre‑order services, which is operationally unmet.</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Increasing overheads, long waiting times and unpredictable organic supply costs evolved operational pressures (</a:t>
            </a:r>
            <a:r>
              <a:rPr lang="en-GB" sz="1800" u="none" strike="noStrike"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Drezner</a:t>
            </a: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and Barron, 2024).</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Demand erosion as well as inefficiencies that imposed threats to business sustainability.</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4100" name="Picture 4">
            <a:extLst>
              <a:ext uri="{FF2B5EF4-FFF2-40B4-BE49-F238E27FC236}">
                <a16:creationId xmlns:a16="http://schemas.microsoft.com/office/drawing/2014/main" id="{57618F84-BC94-4231-9DE0-C40647CDE3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19814" y="2895250"/>
            <a:ext cx="3172060" cy="2784115"/>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89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72E63-0197-4A0F-8AE0-5ADE3F3E3CF0}"/>
              </a:ext>
            </a:extLst>
          </p:cNvPr>
          <p:cNvSpPr>
            <a:spLocks noGrp="1"/>
          </p:cNvSpPr>
          <p:nvPr>
            <p:ph type="title"/>
          </p:nvPr>
        </p:nvSpPr>
        <p:spPr/>
        <p:txBody>
          <a:bodyPr>
            <a:normAutofit/>
          </a:bodyPr>
          <a:lstStyle/>
          <a:p>
            <a:r>
              <a:rPr lang="en-GB" sz="3600" b="1"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5W2H</a:t>
            </a:r>
            <a:r>
              <a:rPr lang="en-GB" sz="36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MODEL</a:t>
            </a:r>
            <a:endParaRPr lang="en-GB" sz="36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33AEB22F-B1A5-4248-B9E6-05D5451643DD}"/>
              </a:ext>
            </a:extLst>
          </p:cNvPr>
          <p:cNvSpPr>
            <a:spLocks noGrp="1"/>
          </p:cNvSpPr>
          <p:nvPr>
            <p:ph idx="1"/>
          </p:nvPr>
        </p:nvSpPr>
        <p:spPr>
          <a:xfrm>
            <a:off x="1295401" y="2556932"/>
            <a:ext cx="5353049" cy="3318936"/>
          </a:xfrm>
        </p:spPr>
        <p:txBody>
          <a:bodyPr>
            <a:normAutofit/>
          </a:bodyPr>
          <a:lstStyle/>
          <a:p>
            <a:pPr marL="342900" marR="0" lvl="0" indent="-342900" algn="just">
              <a:lnSpc>
                <a:spcPct val="150000"/>
              </a:lnSpc>
              <a:spcBef>
                <a:spcPts val="0"/>
              </a:spcBef>
              <a:spcAft>
                <a:spcPts val="0"/>
              </a:spcAft>
              <a:buFont typeface="Arial" panose="020B0604020202020204" pitchFamily="34" charset="0"/>
              <a:buChar char="●"/>
            </a:pPr>
            <a:r>
              <a:rPr lang="en-GB" sz="1700" b="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What</a:t>
            </a: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Sales stagnation and rising costs </a:t>
            </a:r>
            <a:endParaRPr lang="en-GB" sz="17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700" b="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Why</a:t>
            </a: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Declining footfall, hybrid work and closures.</a:t>
            </a:r>
            <a:endParaRPr lang="en-GB" sz="17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700" b="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Where</a:t>
            </a: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Coventry retail park.</a:t>
            </a:r>
            <a:endParaRPr lang="en-GB" sz="17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700" b="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When</a:t>
            </a: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Post‑2020 lockdown and stagnation 2023–25.</a:t>
            </a:r>
            <a:endParaRPr lang="en-GB" sz="17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700" b="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Who</a:t>
            </a: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Local shoppers and retail workers.</a:t>
            </a:r>
            <a:endParaRPr lang="en-GB" sz="17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700" b="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How</a:t>
            </a: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Artisan onsite baking and limited pre‑orders.</a:t>
            </a:r>
          </a:p>
          <a:p>
            <a:pPr marL="342900" marR="0" lvl="0" indent="-342900" algn="just">
              <a:lnSpc>
                <a:spcPct val="150000"/>
              </a:lnSpc>
              <a:spcBef>
                <a:spcPts val="0"/>
              </a:spcBef>
              <a:spcAft>
                <a:spcPts val="0"/>
              </a:spcAft>
              <a:buFont typeface="Arial" panose="020B0604020202020204" pitchFamily="34" charset="0"/>
              <a:buChar char="●"/>
            </a:pPr>
            <a:r>
              <a:rPr lang="en-GB" sz="1700" b="1" dirty="0">
                <a:solidFill>
                  <a:srgbClr val="000000"/>
                </a:solidFill>
                <a:latin typeface="Calibri" panose="020F0502020204030204" pitchFamily="34" charset="0"/>
                <a:ea typeface="Calibri" panose="020F0502020204030204" pitchFamily="34" charset="0"/>
                <a:cs typeface="Calibri" panose="020F0502020204030204" pitchFamily="34" charset="0"/>
              </a:rPr>
              <a:t>How much</a:t>
            </a:r>
            <a:r>
              <a:rPr lang="en-GB" sz="1700" dirty="0">
                <a:solidFill>
                  <a:srgbClr val="000000"/>
                </a:solidFill>
                <a:latin typeface="Calibri" panose="020F0502020204030204" pitchFamily="34" charset="0"/>
                <a:ea typeface="Calibri" panose="020F0502020204030204" pitchFamily="34" charset="0"/>
                <a:cs typeface="Calibri" panose="020F0502020204030204" pitchFamily="34" charset="0"/>
              </a:rPr>
              <a:t>: Sales decreased by 25%.</a:t>
            </a:r>
            <a:endPar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just">
              <a:lnSpc>
                <a:spcPct val="150000"/>
              </a:lnSpc>
              <a:spcBef>
                <a:spcPts val="0"/>
              </a:spcBef>
              <a:spcAft>
                <a:spcPts val="0"/>
              </a:spcAft>
              <a:buNone/>
            </a:pPr>
            <a:endParaRPr lang="en-GB" sz="1700" u="none" strike="noStrike"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5124" name="Picture 4">
            <a:extLst>
              <a:ext uri="{FF2B5EF4-FFF2-40B4-BE49-F238E27FC236}">
                <a16:creationId xmlns:a16="http://schemas.microsoft.com/office/drawing/2014/main" id="{3864A64D-97FC-4BC7-82BD-26317F264E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5064" y="2966244"/>
            <a:ext cx="3521985" cy="2633662"/>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50723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F3593-5ECA-49A9-86A8-06CAE8302FE4}"/>
              </a:ext>
            </a:extLst>
          </p:cNvPr>
          <p:cNvSpPr>
            <a:spLocks noGrp="1"/>
          </p:cNvSpPr>
          <p:nvPr>
            <p:ph type="title"/>
          </p:nvPr>
        </p:nvSpPr>
        <p:spPr/>
        <p:txBody>
          <a:bodyPr>
            <a:normAutofit/>
          </a:bodyPr>
          <a:lstStyle/>
          <a:p>
            <a:r>
              <a:rPr lang="en-GB" sz="36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PESTEL ANALYSIS (PART 1)</a:t>
            </a:r>
            <a:endParaRPr lang="en-GB" sz="36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50B93E3C-92E7-43DA-B550-FF033BFB3149}"/>
              </a:ext>
            </a:extLst>
          </p:cNvPr>
          <p:cNvSpPr>
            <a:spLocks noGrp="1"/>
          </p:cNvSpPr>
          <p:nvPr>
            <p:ph idx="1"/>
          </p:nvPr>
        </p:nvSpPr>
        <p:spPr>
          <a:xfrm>
            <a:off x="1295401" y="2556932"/>
            <a:ext cx="6048374" cy="3318936"/>
          </a:xfrm>
        </p:spPr>
        <p:txBody>
          <a:bodyPr>
            <a:normAutofit/>
          </a:bodyPr>
          <a:lstStyle/>
          <a:p>
            <a:pPr marL="342900" marR="0" lvl="0" indent="-342900" algn="just">
              <a:lnSpc>
                <a:spcPct val="150000"/>
              </a:lnSpc>
              <a:spcBef>
                <a:spcPts val="0"/>
              </a:spcBef>
              <a:spcAft>
                <a:spcPts val="0"/>
              </a:spcAft>
              <a:buFont typeface="Arial" panose="020B0604020202020204" pitchFamily="34" charset="0"/>
              <a:buChar char="●"/>
            </a:pPr>
            <a:r>
              <a:rPr lang="en-GB" sz="1700" b="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Political</a:t>
            </a: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Brexit trade frictions and food import rules.</a:t>
            </a:r>
            <a:endParaRPr lang="en-GB" sz="17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700" b="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Economic</a:t>
            </a: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Inflation leading to rising utilities, rent and insurance.</a:t>
            </a:r>
            <a:endParaRPr lang="en-GB" sz="17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700" b="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Social</a:t>
            </a: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Hybrid work reduces weekday demand and the health‑conscious consumers value organic produce</a:t>
            </a:r>
            <a:endParaRPr lang="en-GB" sz="17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700" b="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Technological</a:t>
            </a: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Lack of digital ordering and delivery systems restricts competitiveness.</a:t>
            </a:r>
            <a:endParaRPr lang="en-GB" sz="1700" u="none" strike="noStrike"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6146" name="Picture 2">
            <a:extLst>
              <a:ext uri="{FF2B5EF4-FFF2-40B4-BE49-F238E27FC236}">
                <a16:creationId xmlns:a16="http://schemas.microsoft.com/office/drawing/2014/main" id="{E64B0E30-9D33-4B45-A09A-A08874395E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3800" y="2747169"/>
            <a:ext cx="3662363" cy="2938462"/>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2358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C861C-2EC8-4B5C-9B46-CD29B0C2AC9A}"/>
              </a:ext>
            </a:extLst>
          </p:cNvPr>
          <p:cNvSpPr>
            <a:spLocks noGrp="1"/>
          </p:cNvSpPr>
          <p:nvPr>
            <p:ph type="title"/>
          </p:nvPr>
        </p:nvSpPr>
        <p:spPr/>
        <p:txBody>
          <a:bodyPr>
            <a:normAutofit/>
          </a:bodyPr>
          <a:lstStyle/>
          <a:p>
            <a:r>
              <a:rPr lang="en-GB" sz="36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PESTEL ANALYSIS (PART 2)</a:t>
            </a:r>
            <a:endParaRPr lang="en-GB" sz="36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A921C7D5-48B0-4F87-8CDD-039649619BD5}"/>
              </a:ext>
            </a:extLst>
          </p:cNvPr>
          <p:cNvSpPr>
            <a:spLocks noGrp="1"/>
          </p:cNvSpPr>
          <p:nvPr>
            <p:ph idx="1"/>
          </p:nvPr>
        </p:nvSpPr>
        <p:spPr>
          <a:xfrm>
            <a:off x="1295401" y="2556932"/>
            <a:ext cx="5448299" cy="3318936"/>
          </a:xfrm>
        </p:spPr>
        <p:txBody>
          <a:bodyPr>
            <a:normAutofit lnSpcReduction="10000"/>
          </a:bodyPr>
          <a:lstStyle/>
          <a:p>
            <a:pPr marL="342900" marR="0" lvl="0" indent="-342900" algn="just">
              <a:lnSpc>
                <a:spcPct val="150000"/>
              </a:lnSpc>
              <a:spcBef>
                <a:spcPts val="0"/>
              </a:spcBef>
              <a:spcAft>
                <a:spcPts val="0"/>
              </a:spcAft>
              <a:buFont typeface="Arial" panose="020B0604020202020204" pitchFamily="34" charset="0"/>
              <a:buChar char="●"/>
            </a:pPr>
            <a:r>
              <a:rPr lang="en-GB" sz="1800" b="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Environmental</a:t>
            </a: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Organic supply vulnerable to climate change and crop failures (Lorenz and Lal, 2023).</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b="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Legal</a:t>
            </a: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Food safety, employment law and increasing business rates.</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External pressures evaluate structural decline and internal inefficiencies.</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Long‑term viability is threatened without cost control and digital adaptation.</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ED66982A-35BE-4AC9-B070-65B179127C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6054" y="2756956"/>
            <a:ext cx="3942946" cy="3195112"/>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1489104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72EFD-D2E6-4A58-93E3-CACC8B224698}"/>
              </a:ext>
            </a:extLst>
          </p:cNvPr>
          <p:cNvSpPr>
            <a:spLocks noGrp="1"/>
          </p:cNvSpPr>
          <p:nvPr>
            <p:ph type="title"/>
          </p:nvPr>
        </p:nvSpPr>
        <p:spPr/>
        <p:txBody>
          <a:bodyPr>
            <a:normAutofit/>
          </a:bodyPr>
          <a:lstStyle/>
          <a:p>
            <a:r>
              <a:rPr lang="en-GB" sz="36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FISHBONE DIAGRAM (PART 1)</a:t>
            </a:r>
            <a:endParaRPr lang="en-GB" sz="36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58C2DD6F-9A5D-41E9-AD2E-93C97816B8E4}"/>
              </a:ext>
            </a:extLst>
          </p:cNvPr>
          <p:cNvSpPr>
            <a:spLocks noGrp="1"/>
          </p:cNvSpPr>
          <p:nvPr>
            <p:ph idx="1"/>
          </p:nvPr>
        </p:nvSpPr>
        <p:spPr>
          <a:xfrm>
            <a:off x="1295401" y="2556932"/>
            <a:ext cx="5181599" cy="3318936"/>
          </a:xfrm>
        </p:spPr>
        <p:txBody>
          <a:bodyPr>
            <a:normAutofit/>
          </a:bodyPr>
          <a:lstStyle/>
          <a:p>
            <a:pPr marL="342900" marR="0" lvl="0" indent="-342900" algn="just">
              <a:lnSpc>
                <a:spcPct val="150000"/>
              </a:lnSpc>
              <a:spcBef>
                <a:spcPts val="0"/>
              </a:spcBef>
              <a:spcAft>
                <a:spcPts val="0"/>
              </a:spcAft>
              <a:buFont typeface="Arial" panose="020B0604020202020204" pitchFamily="34" charset="0"/>
              <a:buChar char="●"/>
            </a:pPr>
            <a:r>
              <a:rPr lang="en-GB" sz="1700" b="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People</a:t>
            </a: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Limited capacity and no delivery staff of Basil’s Bakery.</a:t>
            </a:r>
            <a:endParaRPr lang="en-GB" sz="17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700" b="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Process</a:t>
            </a: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Inefficient pre‑order system and long wait times.</a:t>
            </a:r>
            <a:endParaRPr lang="en-GB" sz="17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700" b="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Environment</a:t>
            </a: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Declining retail park traffic and shop closures (</a:t>
            </a:r>
            <a:r>
              <a:rPr lang="en-GB" sz="1700" u="none" strike="noStrike"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Merten</a:t>
            </a: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and </a:t>
            </a:r>
            <a:r>
              <a:rPr lang="en-GB" sz="1700" u="none" strike="noStrike"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Kuhnimhof</a:t>
            </a: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2023).</a:t>
            </a:r>
            <a:endParaRPr lang="en-GB" sz="17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700" b="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Materials</a:t>
            </a:r>
            <a:r>
              <a:rPr lang="en-GB" sz="17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Organic supply volatility and increasing costs.</a:t>
            </a:r>
            <a:endParaRPr lang="en-GB" sz="1700" u="none" strike="noStrike"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D2B79677-1F6F-1A45-8544-3D0B057FA75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52492" y="2465203"/>
            <a:ext cx="4371033" cy="2692251"/>
          </a:xfrm>
          <a:prstGeom prst="rect">
            <a:avLst/>
          </a:prstGeom>
        </p:spPr>
      </p:pic>
    </p:spTree>
    <p:extLst>
      <p:ext uri="{BB962C8B-B14F-4D97-AF65-F5344CB8AC3E}">
        <p14:creationId xmlns:p14="http://schemas.microsoft.com/office/powerpoint/2010/main" val="3135140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8DAE6-5811-4202-B677-C98C336377EA}"/>
              </a:ext>
            </a:extLst>
          </p:cNvPr>
          <p:cNvSpPr>
            <a:spLocks noGrp="1"/>
          </p:cNvSpPr>
          <p:nvPr>
            <p:ph type="title"/>
          </p:nvPr>
        </p:nvSpPr>
        <p:spPr/>
        <p:txBody>
          <a:bodyPr>
            <a:normAutofit/>
          </a:bodyPr>
          <a:lstStyle/>
          <a:p>
            <a:r>
              <a:rPr lang="en-GB" sz="36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FISHBONE DIAGRAM (PART 2)</a:t>
            </a:r>
            <a:endParaRPr lang="en-GB" sz="36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42F8C03-257E-40C1-B615-662EEEFDF849}"/>
              </a:ext>
            </a:extLst>
          </p:cNvPr>
          <p:cNvSpPr>
            <a:spLocks noGrp="1"/>
          </p:cNvSpPr>
          <p:nvPr>
            <p:ph idx="1"/>
          </p:nvPr>
        </p:nvSpPr>
        <p:spPr>
          <a:xfrm>
            <a:off x="1295401" y="2556932"/>
            <a:ext cx="5486399" cy="3318936"/>
          </a:xfrm>
        </p:spPr>
        <p:txBody>
          <a:bodyPr>
            <a:normAutofit fontScale="925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GB" sz="1800" b="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Machines</a:t>
            </a: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Lack of digital tools restricts delivery and orders efficiency.</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b="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Management</a:t>
            </a: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No strategic adaptation to demand shifts during post‑COVID.</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b="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Money</a:t>
            </a: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Increasing overheads as well as stagnant revenue intensify pressures.</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Multi‑causal stagnation primarily demands operational innovation as well as market repositioning (Rahman and Ullah, 2022).</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F8BA654E-C802-482B-9290-AF372A3EA64C}"/>
              </a:ext>
            </a:extLst>
          </p:cNvPr>
          <p:cNvPicPr>
            <a:picLocks noChangeAspect="1"/>
          </p:cNvPicPr>
          <p:nvPr/>
        </p:nvPicPr>
        <p:blipFill>
          <a:blip r:embed="rId3"/>
          <a:stretch>
            <a:fillRect/>
          </a:stretch>
        </p:blipFill>
        <p:spPr>
          <a:xfrm>
            <a:off x="6924675" y="2865720"/>
            <a:ext cx="4271312" cy="285375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61936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26059-B6FB-4B7D-A822-0F739E1DB11D}"/>
              </a:ext>
            </a:extLst>
          </p:cNvPr>
          <p:cNvSpPr>
            <a:spLocks noGrp="1"/>
          </p:cNvSpPr>
          <p:nvPr>
            <p:ph type="title"/>
          </p:nvPr>
        </p:nvSpPr>
        <p:spPr/>
        <p:txBody>
          <a:bodyPr>
            <a:normAutofit/>
          </a:bodyPr>
          <a:lstStyle/>
          <a:p>
            <a:r>
              <a:rPr lang="en-GB" sz="36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KEY FINDINGS</a:t>
            </a:r>
            <a:endParaRPr lang="en-GB" sz="36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97754DA7-BE2C-40AF-8F5A-B10617F8B456}"/>
              </a:ext>
            </a:extLst>
          </p:cNvPr>
          <p:cNvSpPr>
            <a:spLocks noGrp="1"/>
          </p:cNvSpPr>
          <p:nvPr>
            <p:ph idx="1"/>
          </p:nvPr>
        </p:nvSpPr>
        <p:spPr>
          <a:xfrm>
            <a:off x="1295401" y="2556932"/>
            <a:ext cx="6419849" cy="3318936"/>
          </a:xfrm>
        </p:spPr>
        <p:txBody>
          <a:bodyPr>
            <a:normAutofit fontScale="925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Sales stagnated 25% and is below 2019 due to decreased footfall and hybrid work.</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Increasing overheads as well as volatile organic supply affected finances.</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Lack of delivery and digital pre‑order services restricted competitiveness (Bonfanti </a:t>
            </a:r>
            <a:r>
              <a:rPr lang="en-GB" sz="1800" i="1"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et al., </a:t>
            </a: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2023).</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declining nature of retail parks reduces the consumer base.</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Strategic adaptation is vital including digitalisation, cost control and market diversification.</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8194" name="Picture 2">
            <a:extLst>
              <a:ext uri="{FF2B5EF4-FFF2-40B4-BE49-F238E27FC236}">
                <a16:creationId xmlns:a16="http://schemas.microsoft.com/office/drawing/2014/main" id="{0F969BC0-218A-4063-AA33-B237D5DA23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1458" y="2732619"/>
            <a:ext cx="3253741" cy="3143249"/>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2436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0953C-8576-4360-9BE3-522A7EF9AA0A}"/>
              </a:ext>
            </a:extLst>
          </p:cNvPr>
          <p:cNvSpPr>
            <a:spLocks noGrp="1"/>
          </p:cNvSpPr>
          <p:nvPr>
            <p:ph type="title"/>
          </p:nvPr>
        </p:nvSpPr>
        <p:spPr/>
        <p:txBody>
          <a:bodyPr>
            <a:normAutofit/>
          </a:bodyPr>
          <a:lstStyle/>
          <a:p>
            <a:r>
              <a:rPr lang="en-GB" sz="3600" b="1" dirty="0">
                <a:effectLst/>
                <a:latin typeface="Calibri" panose="020F0502020204030204" pitchFamily="34" charset="0"/>
                <a:ea typeface="Calibri" panose="020F0502020204030204" pitchFamily="34" charset="0"/>
                <a:cs typeface="Calibri" panose="020F0502020204030204" pitchFamily="34" charset="0"/>
              </a:rPr>
              <a:t>REFERENCE LIST</a:t>
            </a:r>
            <a:endParaRPr lang="en-GB" sz="36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126CF85C-7955-44E2-99BE-4DBEB0E35D13}"/>
              </a:ext>
            </a:extLst>
          </p:cNvPr>
          <p:cNvSpPr>
            <a:spLocks noGrp="1"/>
          </p:cNvSpPr>
          <p:nvPr>
            <p:ph idx="1"/>
          </p:nvPr>
        </p:nvSpPr>
        <p:spPr>
          <a:xfrm>
            <a:off x="1295400" y="2556931"/>
            <a:ext cx="9677399" cy="3415243"/>
          </a:xfrm>
        </p:spPr>
        <p:txBody>
          <a:bodyPr>
            <a:normAutofit/>
          </a:bodyPr>
          <a:lstStyle/>
          <a:p>
            <a:pPr marL="0" marR="0" indent="0" algn="just">
              <a:lnSpc>
                <a:spcPct val="150000"/>
              </a:lnSpc>
              <a:spcBef>
                <a:spcPts val="0"/>
              </a:spcBef>
              <a:spcAft>
                <a:spcPts val="0"/>
              </a:spcAft>
              <a:buNone/>
            </a:pPr>
            <a:r>
              <a:rPr lang="en-GB" sz="10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Bonfanti, A., Rossato, C., </a:t>
            </a:r>
            <a:r>
              <a:rPr lang="en-GB" sz="1000"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Vigolo</a:t>
            </a:r>
            <a:r>
              <a:rPr lang="en-GB" sz="10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V. and Vargas-Sánchez, A. (2023) ‘Improving online food ordering and delivery service quality by managing customer expectations: evidence from Italy’, </a:t>
            </a:r>
            <a:r>
              <a:rPr lang="en-GB" sz="1000" i="1" dirty="0">
                <a:effectLst/>
                <a:latin typeface="Calibri" panose="020F0502020204030204" pitchFamily="34" charset="0"/>
                <a:ea typeface="Calibri" panose="020F0502020204030204" pitchFamily="34" charset="0"/>
                <a:cs typeface="Calibri" panose="020F0502020204030204" pitchFamily="34" charset="0"/>
              </a:rPr>
              <a:t>British Food Journal</a:t>
            </a:r>
            <a:r>
              <a:rPr lang="en-GB" sz="1000" dirty="0">
                <a:effectLst/>
                <a:latin typeface="Calibri" panose="020F0502020204030204" pitchFamily="34" charset="0"/>
                <a:ea typeface="Calibri" panose="020F0502020204030204" pitchFamily="34" charset="0"/>
                <a:cs typeface="Calibri" panose="020F0502020204030204" pitchFamily="34" charset="0"/>
              </a:rPr>
              <a:t>, 125(13), pp. 164-182. Available at:</a:t>
            </a:r>
            <a:r>
              <a:rPr lang="en-GB" sz="1000" u="none" strike="noStrike"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 </a:t>
            </a:r>
            <a:r>
              <a:rPr lang="en-GB" sz="1000" u="sng" dirty="0">
                <a:solidFill>
                  <a:srgbClr val="1155CC"/>
                </a:solidFill>
                <a:effectLst/>
                <a:latin typeface="Calibri" panose="020F0502020204030204" pitchFamily="34" charset="0"/>
                <a:ea typeface="Calibri" panose="020F0502020204030204" pitchFamily="34" charset="0"/>
                <a:cs typeface="Calibri" panose="020F0502020204030204" pitchFamily="34" charset="0"/>
                <a:hlinkClick r:id="rId2"/>
              </a:rPr>
              <a:t>https://doi.org/10.1108/BFJ-08-2022-0694</a:t>
            </a:r>
            <a:endParaRPr lang="en-GB" sz="1000" dirty="0">
              <a:effectLst/>
              <a:latin typeface="Calibri" panose="020F0502020204030204" pitchFamily="34" charset="0"/>
              <a:ea typeface="Calibri" panose="020F0502020204030204" pitchFamily="34" charset="0"/>
              <a:cs typeface="Calibri" panose="020F0502020204030204" pitchFamily="34" charset="0"/>
            </a:endParaRPr>
          </a:p>
          <a:p>
            <a:pPr marL="0" marR="0" indent="0" algn="just">
              <a:lnSpc>
                <a:spcPct val="150000"/>
              </a:lnSpc>
              <a:spcBef>
                <a:spcPts val="0"/>
              </a:spcBef>
              <a:spcAft>
                <a:spcPts val="0"/>
              </a:spcAft>
              <a:buNone/>
            </a:pPr>
            <a:r>
              <a:rPr lang="en-GB" sz="10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Drezner, N. and Barron, Y. (2024) ‘An emergency supply policy for an inventory replenishment model with returns and partial backorders’, </a:t>
            </a:r>
            <a:r>
              <a:rPr lang="en-GB" sz="1000"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Annals of Operations Research</a:t>
            </a:r>
            <a:r>
              <a:rPr lang="en-GB" sz="10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343(1), pp. 175-221. Available at:</a:t>
            </a:r>
            <a:r>
              <a:rPr lang="en-GB" sz="1000" u="none" strike="noStrike" dirty="0">
                <a:solidFill>
                  <a:srgbClr val="222222"/>
                </a:solidFill>
                <a:effectLst/>
                <a:latin typeface="Calibri" panose="020F0502020204030204" pitchFamily="34" charset="0"/>
                <a:ea typeface="Calibri" panose="020F0502020204030204" pitchFamily="34" charset="0"/>
                <a:cs typeface="Calibri" panose="020F0502020204030204" pitchFamily="34" charset="0"/>
                <a:hlinkClick r:id="rId3"/>
              </a:rPr>
              <a:t> </a:t>
            </a:r>
            <a:r>
              <a:rPr lang="en-GB" sz="1000" u="sng" dirty="0">
                <a:solidFill>
                  <a:srgbClr val="1155CC"/>
                </a:solidFill>
                <a:effectLst/>
                <a:latin typeface="Calibri" panose="020F0502020204030204" pitchFamily="34" charset="0"/>
                <a:ea typeface="Calibri" panose="020F0502020204030204" pitchFamily="34" charset="0"/>
                <a:cs typeface="Calibri" panose="020F0502020204030204" pitchFamily="34" charset="0"/>
                <a:hlinkClick r:id="rId3"/>
              </a:rPr>
              <a:t>https://</a:t>
            </a:r>
            <a:r>
              <a:rPr lang="en-GB" sz="1000" u="sng" dirty="0" err="1">
                <a:solidFill>
                  <a:srgbClr val="1155CC"/>
                </a:solidFill>
                <a:effectLst/>
                <a:latin typeface="Calibri" panose="020F0502020204030204" pitchFamily="34" charset="0"/>
                <a:ea typeface="Calibri" panose="020F0502020204030204" pitchFamily="34" charset="0"/>
                <a:cs typeface="Calibri" panose="020F0502020204030204" pitchFamily="34" charset="0"/>
                <a:hlinkClick r:id="rId3"/>
              </a:rPr>
              <a:t>link.springer.com</a:t>
            </a:r>
            <a:r>
              <a:rPr lang="en-GB" sz="1000" u="sng" dirty="0">
                <a:solidFill>
                  <a:srgbClr val="1155CC"/>
                </a:solidFill>
                <a:effectLst/>
                <a:latin typeface="Calibri" panose="020F0502020204030204" pitchFamily="34" charset="0"/>
                <a:ea typeface="Calibri" panose="020F0502020204030204" pitchFamily="34" charset="0"/>
                <a:cs typeface="Calibri" panose="020F0502020204030204" pitchFamily="34" charset="0"/>
                <a:hlinkClick r:id="rId3"/>
              </a:rPr>
              <a:t>/article/10.1007/</a:t>
            </a:r>
            <a:r>
              <a:rPr lang="en-GB" sz="1000" u="sng" dirty="0" err="1">
                <a:solidFill>
                  <a:srgbClr val="1155CC"/>
                </a:solidFill>
                <a:effectLst/>
                <a:latin typeface="Calibri" panose="020F0502020204030204" pitchFamily="34" charset="0"/>
                <a:ea typeface="Calibri" panose="020F0502020204030204" pitchFamily="34" charset="0"/>
                <a:cs typeface="Calibri" panose="020F0502020204030204" pitchFamily="34" charset="0"/>
                <a:hlinkClick r:id="rId3"/>
              </a:rPr>
              <a:t>s10479</a:t>
            </a:r>
            <a:r>
              <a:rPr lang="en-GB" sz="1000" u="sng" dirty="0">
                <a:solidFill>
                  <a:srgbClr val="1155CC"/>
                </a:solidFill>
                <a:effectLst/>
                <a:latin typeface="Calibri" panose="020F0502020204030204" pitchFamily="34" charset="0"/>
                <a:ea typeface="Calibri" panose="020F0502020204030204" pitchFamily="34" charset="0"/>
                <a:cs typeface="Calibri" panose="020F0502020204030204" pitchFamily="34" charset="0"/>
                <a:hlinkClick r:id="rId3"/>
              </a:rPr>
              <a:t>-024-06261-5</a:t>
            </a:r>
            <a:endParaRPr lang="en-GB" sz="1000" dirty="0">
              <a:effectLst/>
              <a:latin typeface="Calibri" panose="020F0502020204030204" pitchFamily="34" charset="0"/>
              <a:ea typeface="Calibri" panose="020F0502020204030204" pitchFamily="34" charset="0"/>
              <a:cs typeface="Calibri" panose="020F0502020204030204" pitchFamily="34" charset="0"/>
            </a:endParaRPr>
          </a:p>
          <a:p>
            <a:pPr marL="0" marR="0" indent="0" algn="just">
              <a:lnSpc>
                <a:spcPct val="150000"/>
              </a:lnSpc>
              <a:spcBef>
                <a:spcPts val="0"/>
              </a:spcBef>
              <a:spcAft>
                <a:spcPts val="0"/>
              </a:spcAft>
              <a:buNone/>
            </a:pPr>
            <a:r>
              <a:rPr lang="en-GB" sz="10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Enoch, M., </a:t>
            </a:r>
            <a:r>
              <a:rPr lang="en-GB" sz="1000"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Monsuur</a:t>
            </a:r>
            <a:r>
              <a:rPr lang="en-GB" sz="10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F., </a:t>
            </a:r>
            <a:r>
              <a:rPr lang="en-GB" sz="1000"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Palaiologou</a:t>
            </a:r>
            <a:r>
              <a:rPr lang="en-GB" sz="10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G., </a:t>
            </a:r>
            <a:r>
              <a:rPr lang="en-GB" sz="1000"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Quddus</a:t>
            </a:r>
            <a:r>
              <a:rPr lang="en-GB" sz="10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M.A., Ellis-Chadwick, F., Morton, C. and Rayner, R. (2022) ‘When COVID-19 came to town: Measuring the impact of the coronavirus pandemic on footfall on six high streets in England’, </a:t>
            </a:r>
            <a:r>
              <a:rPr lang="en-GB" sz="1000" i="1" dirty="0">
                <a:effectLst/>
                <a:latin typeface="Calibri" panose="020F0502020204030204" pitchFamily="34" charset="0"/>
                <a:ea typeface="Calibri" panose="020F0502020204030204" pitchFamily="34" charset="0"/>
                <a:cs typeface="Calibri" panose="020F0502020204030204" pitchFamily="34" charset="0"/>
              </a:rPr>
              <a:t>Environment and Planning B: Urban Analytics and City Science</a:t>
            </a:r>
            <a:r>
              <a:rPr lang="en-GB" sz="1000" dirty="0">
                <a:effectLst/>
                <a:latin typeface="Calibri" panose="020F0502020204030204" pitchFamily="34" charset="0"/>
                <a:ea typeface="Calibri" panose="020F0502020204030204" pitchFamily="34" charset="0"/>
                <a:cs typeface="Calibri" panose="020F0502020204030204" pitchFamily="34" charset="0"/>
              </a:rPr>
              <a:t>, 49(3), pp. 1091-1111. Available at:</a:t>
            </a:r>
            <a:r>
              <a:rPr lang="en-GB" sz="1000" u="none" strike="noStrike"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 </a:t>
            </a:r>
            <a:r>
              <a:rPr lang="en-GB" sz="1000" u="sng" dirty="0">
                <a:solidFill>
                  <a:srgbClr val="1155CC"/>
                </a:solidFill>
                <a:effectLst/>
                <a:latin typeface="Calibri" panose="020F0502020204030204" pitchFamily="34" charset="0"/>
                <a:ea typeface="Calibri" panose="020F0502020204030204" pitchFamily="34" charset="0"/>
                <a:cs typeface="Calibri" panose="020F0502020204030204" pitchFamily="34" charset="0"/>
                <a:hlinkClick r:id="rId4"/>
              </a:rPr>
              <a:t>https://</a:t>
            </a:r>
            <a:r>
              <a:rPr lang="en-GB" sz="1000" u="sng" dirty="0" err="1">
                <a:solidFill>
                  <a:srgbClr val="1155CC"/>
                </a:solidFill>
                <a:effectLst/>
                <a:latin typeface="Calibri" panose="020F0502020204030204" pitchFamily="34" charset="0"/>
                <a:ea typeface="Calibri" panose="020F0502020204030204" pitchFamily="34" charset="0"/>
                <a:cs typeface="Calibri" panose="020F0502020204030204" pitchFamily="34" charset="0"/>
                <a:hlinkClick r:id="rId4"/>
              </a:rPr>
              <a:t>doi.org</a:t>
            </a:r>
            <a:r>
              <a:rPr lang="en-GB" sz="1000" u="sng" dirty="0">
                <a:solidFill>
                  <a:srgbClr val="1155CC"/>
                </a:solidFill>
                <a:effectLst/>
                <a:latin typeface="Calibri" panose="020F0502020204030204" pitchFamily="34" charset="0"/>
                <a:ea typeface="Calibri" panose="020F0502020204030204" pitchFamily="34" charset="0"/>
                <a:cs typeface="Calibri" panose="020F0502020204030204" pitchFamily="34" charset="0"/>
                <a:hlinkClick r:id="rId4"/>
              </a:rPr>
              <a:t>/10.1177/23998083211048497</a:t>
            </a:r>
            <a:endParaRPr lang="en-GB" sz="1000" dirty="0">
              <a:effectLst/>
              <a:latin typeface="Calibri" panose="020F0502020204030204" pitchFamily="34" charset="0"/>
              <a:ea typeface="Calibri" panose="020F0502020204030204" pitchFamily="34" charset="0"/>
              <a:cs typeface="Calibri" panose="020F0502020204030204" pitchFamily="34" charset="0"/>
            </a:endParaRPr>
          </a:p>
          <a:p>
            <a:pPr marL="0" marR="0" indent="0" algn="just">
              <a:lnSpc>
                <a:spcPct val="150000"/>
              </a:lnSpc>
              <a:spcBef>
                <a:spcPts val="0"/>
              </a:spcBef>
              <a:spcAft>
                <a:spcPts val="0"/>
              </a:spcAft>
              <a:buNone/>
            </a:pPr>
            <a:r>
              <a:rPr lang="en-GB" sz="10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Lorenz, K. and Lal, R. (2023) </a:t>
            </a:r>
            <a:r>
              <a:rPr lang="en-GB" sz="1000"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Organic agriculture and climate change</a:t>
            </a:r>
            <a:r>
              <a:rPr lang="en-GB" sz="10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(pp. 129-175). Berlin: Springer. Available at:</a:t>
            </a:r>
            <a:r>
              <a:rPr lang="en-GB" sz="1000" u="none" strike="noStrike" dirty="0">
                <a:solidFill>
                  <a:srgbClr val="222222"/>
                </a:solidFill>
                <a:effectLst/>
                <a:latin typeface="Calibri" panose="020F0502020204030204" pitchFamily="34" charset="0"/>
                <a:ea typeface="Calibri" panose="020F0502020204030204" pitchFamily="34" charset="0"/>
                <a:cs typeface="Calibri" panose="020F0502020204030204" pitchFamily="34" charset="0"/>
                <a:hlinkClick r:id="rId5"/>
              </a:rPr>
              <a:t> </a:t>
            </a:r>
            <a:r>
              <a:rPr lang="en-GB" sz="1000" u="sng" dirty="0">
                <a:solidFill>
                  <a:srgbClr val="1155CC"/>
                </a:solidFill>
                <a:effectLst/>
                <a:latin typeface="Calibri" panose="020F0502020204030204" pitchFamily="34" charset="0"/>
                <a:ea typeface="Calibri" panose="020F0502020204030204" pitchFamily="34" charset="0"/>
                <a:cs typeface="Calibri" panose="020F0502020204030204" pitchFamily="34" charset="0"/>
                <a:hlinkClick r:id="rId5"/>
              </a:rPr>
              <a:t>https://</a:t>
            </a:r>
            <a:r>
              <a:rPr lang="en-GB" sz="1000" u="sng" dirty="0" err="1">
                <a:solidFill>
                  <a:srgbClr val="1155CC"/>
                </a:solidFill>
                <a:effectLst/>
                <a:latin typeface="Calibri" panose="020F0502020204030204" pitchFamily="34" charset="0"/>
                <a:ea typeface="Calibri" panose="020F0502020204030204" pitchFamily="34" charset="0"/>
                <a:cs typeface="Calibri" panose="020F0502020204030204" pitchFamily="34" charset="0"/>
                <a:hlinkClick r:id="rId5"/>
              </a:rPr>
              <a:t>link.springer.com</a:t>
            </a:r>
            <a:r>
              <a:rPr lang="en-GB" sz="1000" u="sng" dirty="0">
                <a:solidFill>
                  <a:srgbClr val="1155CC"/>
                </a:solidFill>
                <a:effectLst/>
                <a:latin typeface="Calibri" panose="020F0502020204030204" pitchFamily="34" charset="0"/>
                <a:ea typeface="Calibri" panose="020F0502020204030204" pitchFamily="34" charset="0"/>
                <a:cs typeface="Calibri" panose="020F0502020204030204" pitchFamily="34" charset="0"/>
                <a:hlinkClick r:id="rId5"/>
              </a:rPr>
              <a:t>/content/pdf/10.1007/978-3-031-17215-</a:t>
            </a:r>
            <a:r>
              <a:rPr lang="en-GB" sz="1000" u="sng" dirty="0" err="1">
                <a:solidFill>
                  <a:srgbClr val="1155CC"/>
                </a:solidFill>
                <a:effectLst/>
                <a:latin typeface="Calibri" panose="020F0502020204030204" pitchFamily="34" charset="0"/>
                <a:ea typeface="Calibri" panose="020F0502020204030204" pitchFamily="34" charset="0"/>
                <a:cs typeface="Calibri" panose="020F0502020204030204" pitchFamily="34" charset="0"/>
                <a:hlinkClick r:id="rId5"/>
              </a:rPr>
              <a:t>1.pdf</a:t>
            </a:r>
            <a:endParaRPr lang="en-GB" sz="1000" dirty="0">
              <a:effectLst/>
              <a:latin typeface="Calibri" panose="020F0502020204030204" pitchFamily="34" charset="0"/>
              <a:ea typeface="Calibri" panose="020F0502020204030204" pitchFamily="34" charset="0"/>
              <a:cs typeface="Calibri" panose="020F0502020204030204" pitchFamily="34" charset="0"/>
            </a:endParaRPr>
          </a:p>
          <a:p>
            <a:pPr marL="0" marR="0" indent="0" algn="just">
              <a:lnSpc>
                <a:spcPct val="150000"/>
              </a:lnSpc>
              <a:spcBef>
                <a:spcPts val="0"/>
              </a:spcBef>
              <a:spcAft>
                <a:spcPts val="0"/>
              </a:spcAft>
              <a:buNone/>
            </a:pPr>
            <a:r>
              <a:rPr lang="en-GB" sz="1000"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Merten</a:t>
            </a:r>
            <a:r>
              <a:rPr lang="en-GB" sz="10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L. and </a:t>
            </a:r>
            <a:r>
              <a:rPr lang="en-GB" sz="1000"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Kuhnimhof</a:t>
            </a:r>
            <a:r>
              <a:rPr lang="en-GB" sz="10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T. (2023) ‘Impacts of parking and accessibility on retail-oriented city centres’, </a:t>
            </a:r>
            <a:r>
              <a:rPr lang="en-GB" sz="1000" i="1" dirty="0">
                <a:effectLst/>
                <a:latin typeface="Calibri" panose="020F0502020204030204" pitchFamily="34" charset="0"/>
                <a:ea typeface="Calibri" panose="020F0502020204030204" pitchFamily="34" charset="0"/>
                <a:cs typeface="Calibri" panose="020F0502020204030204" pitchFamily="34" charset="0"/>
              </a:rPr>
              <a:t>Journal of Transport Geography</a:t>
            </a:r>
            <a:r>
              <a:rPr lang="en-GB" sz="1000" dirty="0">
                <a:effectLst/>
                <a:latin typeface="Calibri" panose="020F0502020204030204" pitchFamily="34" charset="0"/>
                <a:ea typeface="Calibri" panose="020F0502020204030204" pitchFamily="34" charset="0"/>
                <a:cs typeface="Calibri" panose="020F0502020204030204" pitchFamily="34" charset="0"/>
              </a:rPr>
              <a:t>, 113, p. 103733. Available at:</a:t>
            </a:r>
            <a:r>
              <a:rPr lang="en-GB" sz="1000" u="none" strike="noStrike"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6"/>
              </a:rPr>
              <a:t> </a:t>
            </a:r>
            <a:r>
              <a:rPr lang="en-GB" sz="1000" u="sng" dirty="0">
                <a:solidFill>
                  <a:srgbClr val="1155CC"/>
                </a:solidFill>
                <a:effectLst/>
                <a:latin typeface="Calibri" panose="020F0502020204030204" pitchFamily="34" charset="0"/>
                <a:ea typeface="Calibri" panose="020F0502020204030204" pitchFamily="34" charset="0"/>
                <a:cs typeface="Calibri" panose="020F0502020204030204" pitchFamily="34" charset="0"/>
                <a:hlinkClick r:id="rId6"/>
              </a:rPr>
              <a:t>https://</a:t>
            </a:r>
            <a:r>
              <a:rPr lang="en-GB" sz="1000" u="sng" dirty="0" err="1">
                <a:solidFill>
                  <a:srgbClr val="1155CC"/>
                </a:solidFill>
                <a:effectLst/>
                <a:latin typeface="Calibri" panose="020F0502020204030204" pitchFamily="34" charset="0"/>
                <a:ea typeface="Calibri" panose="020F0502020204030204" pitchFamily="34" charset="0"/>
                <a:cs typeface="Calibri" panose="020F0502020204030204" pitchFamily="34" charset="0"/>
                <a:hlinkClick r:id="rId6"/>
              </a:rPr>
              <a:t>doi.org</a:t>
            </a:r>
            <a:r>
              <a:rPr lang="en-GB" sz="1000" u="sng" dirty="0">
                <a:solidFill>
                  <a:srgbClr val="1155CC"/>
                </a:solidFill>
                <a:effectLst/>
                <a:latin typeface="Calibri" panose="020F0502020204030204" pitchFamily="34" charset="0"/>
                <a:ea typeface="Calibri" panose="020F0502020204030204" pitchFamily="34" charset="0"/>
                <a:cs typeface="Calibri" panose="020F0502020204030204" pitchFamily="34" charset="0"/>
                <a:hlinkClick r:id="rId6"/>
              </a:rPr>
              <a:t>/10.1016/</a:t>
            </a:r>
            <a:r>
              <a:rPr lang="en-GB" sz="1000" u="sng" dirty="0" err="1">
                <a:solidFill>
                  <a:srgbClr val="1155CC"/>
                </a:solidFill>
                <a:effectLst/>
                <a:latin typeface="Calibri" panose="020F0502020204030204" pitchFamily="34" charset="0"/>
                <a:ea typeface="Calibri" panose="020F0502020204030204" pitchFamily="34" charset="0"/>
                <a:cs typeface="Calibri" panose="020F0502020204030204" pitchFamily="34" charset="0"/>
                <a:hlinkClick r:id="rId6"/>
              </a:rPr>
              <a:t>j.jtrangeo.2023.103733</a:t>
            </a:r>
            <a:endParaRPr lang="en-GB" sz="1000" dirty="0">
              <a:effectLst/>
              <a:latin typeface="Calibri" panose="020F0502020204030204" pitchFamily="34" charset="0"/>
              <a:ea typeface="Calibri" panose="020F0502020204030204" pitchFamily="34" charset="0"/>
              <a:cs typeface="Calibri" panose="020F0502020204030204" pitchFamily="34" charset="0"/>
            </a:endParaRPr>
          </a:p>
          <a:p>
            <a:pPr marL="0" marR="0" indent="0" algn="just">
              <a:lnSpc>
                <a:spcPct val="150000"/>
              </a:lnSpc>
              <a:spcBef>
                <a:spcPts val="0"/>
              </a:spcBef>
              <a:spcAft>
                <a:spcPts val="0"/>
              </a:spcAft>
              <a:buNone/>
            </a:pPr>
            <a:r>
              <a:rPr lang="en-GB" sz="10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Rahman, F. and Ullah, M.S. (2022) ‘Industry stagnation and strategic challenges’, </a:t>
            </a:r>
            <a:r>
              <a:rPr lang="en-GB" sz="1000"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Vision 2041 Strategic Leadership in Business</a:t>
            </a:r>
            <a:r>
              <a:rPr lang="en-GB" sz="10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(August), pp. 125-146.</a:t>
            </a:r>
            <a:r>
              <a:rPr lang="en-GB" sz="1000" u="none" strike="noStrike" dirty="0">
                <a:solidFill>
                  <a:srgbClr val="222222"/>
                </a:solidFill>
                <a:effectLst/>
                <a:latin typeface="Calibri" panose="020F0502020204030204" pitchFamily="34" charset="0"/>
                <a:ea typeface="Calibri" panose="020F0502020204030204" pitchFamily="34" charset="0"/>
                <a:cs typeface="Calibri" panose="020F0502020204030204" pitchFamily="34" charset="0"/>
                <a:hlinkClick r:id="rId7"/>
              </a:rPr>
              <a:t>  Available at: </a:t>
            </a:r>
            <a:r>
              <a:rPr lang="en-GB" sz="1000" u="sng" dirty="0">
                <a:solidFill>
                  <a:srgbClr val="1155CC"/>
                </a:solidFill>
                <a:effectLst/>
                <a:latin typeface="Calibri" panose="020F0502020204030204" pitchFamily="34" charset="0"/>
                <a:ea typeface="Calibri" panose="020F0502020204030204" pitchFamily="34" charset="0"/>
                <a:cs typeface="Calibri" panose="020F0502020204030204" pitchFamily="34" charset="0"/>
                <a:hlinkClick r:id="rId7"/>
              </a:rPr>
              <a:t>https://www.researchgate.net/profile/Farhana-Rahman-9/publication/365632583_INDUSTRY_STAGNATION_AND_STRATEGIC_CHALLENGES/links/637c26c854eb5f547cf24f65/INDUSTRY-STAGNATION-AND-STRATEGIC-CHALLENGES.pdf</a:t>
            </a:r>
            <a:endParaRPr lang="en-GB" sz="10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110567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4AFE690-8D8E-4A98-B2AB-F679CA3075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67100" y="2647950"/>
            <a:ext cx="5257800" cy="33337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93879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130</TotalTime>
  <Words>1549</Words>
  <Application>Microsoft Office PowerPoint</Application>
  <PresentationFormat>Widescreen</PresentationFormat>
  <Paragraphs>74</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Garamond</vt:lpstr>
      <vt:lpstr>Times New Roman</vt:lpstr>
      <vt:lpstr>Organic</vt:lpstr>
      <vt:lpstr>PowerPoint Presentation</vt:lpstr>
      <vt:lpstr>INTRODUCTION</vt:lpstr>
      <vt:lpstr>NATURE AND SCOPE OF THE ISSUES</vt:lpstr>
      <vt:lpstr>5W2H MODEL</vt:lpstr>
      <vt:lpstr>PESTEL ANALYSIS (PART 1)</vt:lpstr>
      <vt:lpstr>PESTEL ANALYSIS (PART 2)</vt:lpstr>
      <vt:lpstr>FISHBONE DIAGRAM (PART 1)</vt:lpstr>
      <vt:lpstr>FISHBONE DIAGRAM (PART 2)</vt:lpstr>
      <vt:lpstr>KEY FINDINGS</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Tina Tamara Powell (2534140)</cp:lastModifiedBy>
  <cp:revision>10</cp:revision>
  <dcterms:created xsi:type="dcterms:W3CDTF">2026-06-19T05:47:19Z</dcterms:created>
  <dcterms:modified xsi:type="dcterms:W3CDTF">2026-07-12T15:18:41Z</dcterms:modified>
</cp:coreProperties>
</file>