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A356312-9734-A5C9-BD4E-164F39C18029}" name="M J" initials="MJ" userId="7addb432213e9c3f"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8E7CC6-2A48-67D2-6416-F7DE70B791FF}" v="5" dt="2026-02-10T13:49:00.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589" autoAdjust="0"/>
  </p:normalViewPr>
  <p:slideViewPr>
    <p:cSldViewPr snapToGrid="0">
      <p:cViewPr varScale="1">
        <p:scale>
          <a:sx n="56" d="100"/>
          <a:sy n="56" d="100"/>
        </p:scale>
        <p:origin x="1062"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 J" userId="7addb432213e9c3f" providerId="Windows Live" clId="Web-{988E7CC6-2A48-67D2-6416-F7DE70B791FF}"/>
    <pc:docChg chg="mod">
      <pc:chgData name="M J" userId="7addb432213e9c3f" providerId="Windows Live" clId="Web-{988E7CC6-2A48-67D2-6416-F7DE70B791FF}" dt="2026-02-10T13:47:06.149" v="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9859D5-8E96-4535-AF01-C3378BCDD958}"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US"/>
        </a:p>
      </dgm:t>
    </dgm:pt>
    <dgm:pt modelId="{60CCB735-5B8D-4873-9452-449FF6E8464D}">
      <dgm:prSet/>
      <dgm:spPr/>
      <dgm:t>
        <a:bodyPr/>
        <a:lstStyle/>
        <a:p>
          <a:r>
            <a:rPr lang="en-US" b="1" dirty="0"/>
            <a:t>SDG 3:</a:t>
          </a:r>
          <a:r>
            <a:rPr lang="en-US" dirty="0"/>
            <a:t> Ensure health and promote well-being for all ages.</a:t>
          </a:r>
        </a:p>
      </dgm:t>
    </dgm:pt>
    <dgm:pt modelId="{996DCBFC-6698-4C1C-8C63-178D907FE845}" type="parTrans" cxnId="{505EA0ED-A406-4031-9FA0-F37B296086B3}">
      <dgm:prSet/>
      <dgm:spPr/>
      <dgm:t>
        <a:bodyPr/>
        <a:lstStyle/>
        <a:p>
          <a:endParaRPr lang="en-US"/>
        </a:p>
      </dgm:t>
    </dgm:pt>
    <dgm:pt modelId="{577AEFB9-69AE-4F40-8185-C75874035ECA}" type="sibTrans" cxnId="{505EA0ED-A406-4031-9FA0-F37B296086B3}">
      <dgm:prSet/>
      <dgm:spPr/>
      <dgm:t>
        <a:bodyPr/>
        <a:lstStyle/>
        <a:p>
          <a:endParaRPr lang="en-US"/>
        </a:p>
      </dgm:t>
    </dgm:pt>
    <dgm:pt modelId="{9A738571-838C-4C6A-B2D8-9B59C8D0B00B}">
      <dgm:prSet/>
      <dgm:spPr/>
      <dgm:t>
        <a:bodyPr/>
        <a:lstStyle/>
        <a:p>
          <a:r>
            <a:rPr lang="en-US" dirty="0"/>
            <a:t>The goals involve the </a:t>
          </a:r>
          <a:r>
            <a:rPr lang="en-US" dirty="0" err="1"/>
            <a:t>minimisation</a:t>
          </a:r>
          <a:r>
            <a:rPr lang="en-US" dirty="0"/>
            <a:t> of maternal and child death.</a:t>
          </a:r>
        </a:p>
      </dgm:t>
    </dgm:pt>
    <dgm:pt modelId="{9E1A5B77-A8E0-4FFE-BBB9-9C833A16DB39}" type="parTrans" cxnId="{DEE9B768-F1A1-458A-9E44-57E0D03A682E}">
      <dgm:prSet/>
      <dgm:spPr/>
      <dgm:t>
        <a:bodyPr/>
        <a:lstStyle/>
        <a:p>
          <a:endParaRPr lang="en-US"/>
        </a:p>
      </dgm:t>
    </dgm:pt>
    <dgm:pt modelId="{47E99D8D-DA21-4576-B92B-CBF03067F580}" type="sibTrans" cxnId="{DEE9B768-F1A1-458A-9E44-57E0D03A682E}">
      <dgm:prSet/>
      <dgm:spPr/>
      <dgm:t>
        <a:bodyPr/>
        <a:lstStyle/>
        <a:p>
          <a:endParaRPr lang="en-US"/>
        </a:p>
      </dgm:t>
    </dgm:pt>
    <dgm:pt modelId="{16951E95-8CE8-4F28-9EEB-8713AF7128B5}">
      <dgm:prSet/>
      <dgm:spPr/>
      <dgm:t>
        <a:bodyPr/>
        <a:lstStyle/>
        <a:p>
          <a:r>
            <a:rPr lang="en-US" dirty="0"/>
            <a:t>Progress: there is a reduction in maternal mortality and under-5 deaths, though there still are gaps.</a:t>
          </a:r>
        </a:p>
      </dgm:t>
    </dgm:pt>
    <dgm:pt modelId="{C7BAD97A-95D8-4ABD-9B24-816065169249}" type="parTrans" cxnId="{1820B386-1C6E-4156-84ED-49984B3CEC2A}">
      <dgm:prSet/>
      <dgm:spPr/>
      <dgm:t>
        <a:bodyPr/>
        <a:lstStyle/>
        <a:p>
          <a:endParaRPr lang="en-US"/>
        </a:p>
      </dgm:t>
    </dgm:pt>
    <dgm:pt modelId="{5D1E646D-9779-4A4C-9616-2EF28DBF9E72}" type="sibTrans" cxnId="{1820B386-1C6E-4156-84ED-49984B3CEC2A}">
      <dgm:prSet/>
      <dgm:spPr/>
      <dgm:t>
        <a:bodyPr/>
        <a:lstStyle/>
        <a:p>
          <a:endParaRPr lang="en-US"/>
        </a:p>
      </dgm:t>
    </dgm:pt>
    <dgm:pt modelId="{72B2691C-3BAF-4048-A1F5-7B777B60D668}">
      <dgm:prSet/>
      <dgm:spPr/>
      <dgm:t>
        <a:bodyPr/>
        <a:lstStyle/>
        <a:p>
          <a:r>
            <a:rPr lang="en-US" dirty="0"/>
            <a:t>The overall agenda cuts across communicable and non-communicable diseases.</a:t>
          </a:r>
        </a:p>
      </dgm:t>
    </dgm:pt>
    <dgm:pt modelId="{590C40DE-ADC3-4BB7-952D-8BB0E5405F76}" type="parTrans" cxnId="{53AA1344-89F4-4616-B032-4FCD68A95171}">
      <dgm:prSet/>
      <dgm:spPr/>
      <dgm:t>
        <a:bodyPr/>
        <a:lstStyle/>
        <a:p>
          <a:endParaRPr lang="en-US"/>
        </a:p>
      </dgm:t>
    </dgm:pt>
    <dgm:pt modelId="{FB284464-54F3-497A-B675-7A17FF32D4D4}" type="sibTrans" cxnId="{53AA1344-89F4-4616-B032-4FCD68A95171}">
      <dgm:prSet/>
      <dgm:spPr/>
      <dgm:t>
        <a:bodyPr/>
        <a:lstStyle/>
        <a:p>
          <a:endParaRPr lang="en-US"/>
        </a:p>
      </dgm:t>
    </dgm:pt>
    <dgm:pt modelId="{1D83CD48-419C-455C-BAF3-E7602719D98E}" type="pres">
      <dgm:prSet presAssocID="{469859D5-8E96-4535-AF01-C3378BCDD958}" presName="matrix" presStyleCnt="0">
        <dgm:presLayoutVars>
          <dgm:chMax val="1"/>
          <dgm:dir/>
          <dgm:resizeHandles val="exact"/>
        </dgm:presLayoutVars>
      </dgm:prSet>
      <dgm:spPr/>
    </dgm:pt>
    <dgm:pt modelId="{E3172D99-540E-4CA3-AB94-8A5C19ED8984}" type="pres">
      <dgm:prSet presAssocID="{469859D5-8E96-4535-AF01-C3378BCDD958}" presName="axisShape" presStyleLbl="bgShp" presStyleIdx="0" presStyleCnt="1"/>
      <dgm:spPr/>
    </dgm:pt>
    <dgm:pt modelId="{166516BC-BF8B-40EE-B7F4-52D6A20EEC19}" type="pres">
      <dgm:prSet presAssocID="{469859D5-8E96-4535-AF01-C3378BCDD958}" presName="rect1" presStyleLbl="node1" presStyleIdx="0" presStyleCnt="4">
        <dgm:presLayoutVars>
          <dgm:chMax val="0"/>
          <dgm:chPref val="0"/>
          <dgm:bulletEnabled val="1"/>
        </dgm:presLayoutVars>
      </dgm:prSet>
      <dgm:spPr/>
    </dgm:pt>
    <dgm:pt modelId="{2C27BF6E-8975-4DE8-9797-09371FCCC846}" type="pres">
      <dgm:prSet presAssocID="{469859D5-8E96-4535-AF01-C3378BCDD958}" presName="rect2" presStyleLbl="node1" presStyleIdx="1" presStyleCnt="4">
        <dgm:presLayoutVars>
          <dgm:chMax val="0"/>
          <dgm:chPref val="0"/>
          <dgm:bulletEnabled val="1"/>
        </dgm:presLayoutVars>
      </dgm:prSet>
      <dgm:spPr/>
    </dgm:pt>
    <dgm:pt modelId="{1F9D749C-B984-45A3-ACD4-A20561731440}" type="pres">
      <dgm:prSet presAssocID="{469859D5-8E96-4535-AF01-C3378BCDD958}" presName="rect3" presStyleLbl="node1" presStyleIdx="2" presStyleCnt="4">
        <dgm:presLayoutVars>
          <dgm:chMax val="0"/>
          <dgm:chPref val="0"/>
          <dgm:bulletEnabled val="1"/>
        </dgm:presLayoutVars>
      </dgm:prSet>
      <dgm:spPr/>
    </dgm:pt>
    <dgm:pt modelId="{6999917F-A6A9-4328-8BA2-05A1BAED6433}" type="pres">
      <dgm:prSet presAssocID="{469859D5-8E96-4535-AF01-C3378BCDD958}" presName="rect4" presStyleLbl="node1" presStyleIdx="3" presStyleCnt="4">
        <dgm:presLayoutVars>
          <dgm:chMax val="0"/>
          <dgm:chPref val="0"/>
          <dgm:bulletEnabled val="1"/>
        </dgm:presLayoutVars>
      </dgm:prSet>
      <dgm:spPr/>
    </dgm:pt>
  </dgm:ptLst>
  <dgm:cxnLst>
    <dgm:cxn modelId="{A6E8C641-D373-484A-9F27-F5B19153F0A0}" type="presOf" srcId="{469859D5-8E96-4535-AF01-C3378BCDD958}" destId="{1D83CD48-419C-455C-BAF3-E7602719D98E}" srcOrd="0" destOrd="0" presId="urn:microsoft.com/office/officeart/2005/8/layout/matrix2"/>
    <dgm:cxn modelId="{53AA1344-89F4-4616-B032-4FCD68A95171}" srcId="{469859D5-8E96-4535-AF01-C3378BCDD958}" destId="{72B2691C-3BAF-4048-A1F5-7B777B60D668}" srcOrd="3" destOrd="0" parTransId="{590C40DE-ADC3-4BB7-952D-8BB0E5405F76}" sibTransId="{FB284464-54F3-497A-B675-7A17FF32D4D4}"/>
    <dgm:cxn modelId="{DEE9B768-F1A1-458A-9E44-57E0D03A682E}" srcId="{469859D5-8E96-4535-AF01-C3378BCDD958}" destId="{9A738571-838C-4C6A-B2D8-9B59C8D0B00B}" srcOrd="1" destOrd="0" parTransId="{9E1A5B77-A8E0-4FFE-BBB9-9C833A16DB39}" sibTransId="{47E99D8D-DA21-4576-B92B-CBF03067F580}"/>
    <dgm:cxn modelId="{3E484D70-2D5F-4258-B4B3-7440C9528A93}" type="presOf" srcId="{16951E95-8CE8-4F28-9EEB-8713AF7128B5}" destId="{1F9D749C-B984-45A3-ACD4-A20561731440}" srcOrd="0" destOrd="0" presId="urn:microsoft.com/office/officeart/2005/8/layout/matrix2"/>
    <dgm:cxn modelId="{F5B5E076-3024-40BF-9A4B-3AE3A6E9971A}" type="presOf" srcId="{60CCB735-5B8D-4873-9452-449FF6E8464D}" destId="{166516BC-BF8B-40EE-B7F4-52D6A20EEC19}" srcOrd="0" destOrd="0" presId="urn:microsoft.com/office/officeart/2005/8/layout/matrix2"/>
    <dgm:cxn modelId="{FCF85857-4D45-4A30-B615-1180E514A5AE}" type="presOf" srcId="{72B2691C-3BAF-4048-A1F5-7B777B60D668}" destId="{6999917F-A6A9-4328-8BA2-05A1BAED6433}" srcOrd="0" destOrd="0" presId="urn:microsoft.com/office/officeart/2005/8/layout/matrix2"/>
    <dgm:cxn modelId="{1820B386-1C6E-4156-84ED-49984B3CEC2A}" srcId="{469859D5-8E96-4535-AF01-C3378BCDD958}" destId="{16951E95-8CE8-4F28-9EEB-8713AF7128B5}" srcOrd="2" destOrd="0" parTransId="{C7BAD97A-95D8-4ABD-9B24-816065169249}" sibTransId="{5D1E646D-9779-4A4C-9616-2EF28DBF9E72}"/>
    <dgm:cxn modelId="{4BD2B3E2-2130-4C7E-9378-036BFC0441A0}" type="presOf" srcId="{9A738571-838C-4C6A-B2D8-9B59C8D0B00B}" destId="{2C27BF6E-8975-4DE8-9797-09371FCCC846}" srcOrd="0" destOrd="0" presId="urn:microsoft.com/office/officeart/2005/8/layout/matrix2"/>
    <dgm:cxn modelId="{505EA0ED-A406-4031-9FA0-F37B296086B3}" srcId="{469859D5-8E96-4535-AF01-C3378BCDD958}" destId="{60CCB735-5B8D-4873-9452-449FF6E8464D}" srcOrd="0" destOrd="0" parTransId="{996DCBFC-6698-4C1C-8C63-178D907FE845}" sibTransId="{577AEFB9-69AE-4F40-8185-C75874035ECA}"/>
    <dgm:cxn modelId="{2874B22B-4719-44BC-BD30-39AA20763F2B}" type="presParOf" srcId="{1D83CD48-419C-455C-BAF3-E7602719D98E}" destId="{E3172D99-540E-4CA3-AB94-8A5C19ED8984}" srcOrd="0" destOrd="0" presId="urn:microsoft.com/office/officeart/2005/8/layout/matrix2"/>
    <dgm:cxn modelId="{1667B073-82BF-47A1-A3DE-EBEE73E91006}" type="presParOf" srcId="{1D83CD48-419C-455C-BAF3-E7602719D98E}" destId="{166516BC-BF8B-40EE-B7F4-52D6A20EEC19}" srcOrd="1" destOrd="0" presId="urn:microsoft.com/office/officeart/2005/8/layout/matrix2"/>
    <dgm:cxn modelId="{622B4295-2F19-4561-A94C-13074F4E4F6A}" type="presParOf" srcId="{1D83CD48-419C-455C-BAF3-E7602719D98E}" destId="{2C27BF6E-8975-4DE8-9797-09371FCCC846}" srcOrd="2" destOrd="0" presId="urn:microsoft.com/office/officeart/2005/8/layout/matrix2"/>
    <dgm:cxn modelId="{314F608D-05EA-42B0-B86E-5ED848E43DEC}" type="presParOf" srcId="{1D83CD48-419C-455C-BAF3-E7602719D98E}" destId="{1F9D749C-B984-45A3-ACD4-A20561731440}" srcOrd="3" destOrd="0" presId="urn:microsoft.com/office/officeart/2005/8/layout/matrix2"/>
    <dgm:cxn modelId="{07D6A52A-83A3-41B5-AF60-4E2C68753622}" type="presParOf" srcId="{1D83CD48-419C-455C-BAF3-E7602719D98E}" destId="{6999917F-A6A9-4328-8BA2-05A1BAED6433}"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72D99-540E-4CA3-AB94-8A5C19ED8984}">
      <dsp:nvSpPr>
        <dsp:cNvPr id="0" name=""/>
        <dsp:cNvSpPr/>
      </dsp:nvSpPr>
      <dsp:spPr>
        <a:xfrm>
          <a:off x="1258438" y="0"/>
          <a:ext cx="4675967" cy="4675967"/>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516BC-BF8B-40EE-B7F4-52D6A20EEC19}">
      <dsp:nvSpPr>
        <dsp:cNvPr id="0" name=""/>
        <dsp:cNvSpPr/>
      </dsp:nvSpPr>
      <dsp:spPr>
        <a:xfrm>
          <a:off x="1562376" y="303937"/>
          <a:ext cx="1870386" cy="18703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SDG 3:</a:t>
          </a:r>
          <a:r>
            <a:rPr lang="en-US" sz="1600" kern="1200" dirty="0"/>
            <a:t> Ensure health and promote well-being for all ages.</a:t>
          </a:r>
        </a:p>
      </dsp:txBody>
      <dsp:txXfrm>
        <a:off x="1653681" y="395242"/>
        <a:ext cx="1687776" cy="1687776"/>
      </dsp:txXfrm>
    </dsp:sp>
    <dsp:sp modelId="{2C27BF6E-8975-4DE8-9797-09371FCCC846}">
      <dsp:nvSpPr>
        <dsp:cNvPr id="0" name=""/>
        <dsp:cNvSpPr/>
      </dsp:nvSpPr>
      <dsp:spPr>
        <a:xfrm>
          <a:off x="3760080" y="303937"/>
          <a:ext cx="1870386" cy="18703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goals involve the </a:t>
          </a:r>
          <a:r>
            <a:rPr lang="en-US" sz="1600" kern="1200" dirty="0" err="1"/>
            <a:t>minimisation</a:t>
          </a:r>
          <a:r>
            <a:rPr lang="en-US" sz="1600" kern="1200" dirty="0"/>
            <a:t> of maternal and child death.</a:t>
          </a:r>
        </a:p>
      </dsp:txBody>
      <dsp:txXfrm>
        <a:off x="3851385" y="395242"/>
        <a:ext cx="1687776" cy="1687776"/>
      </dsp:txXfrm>
    </dsp:sp>
    <dsp:sp modelId="{1F9D749C-B984-45A3-ACD4-A20561731440}">
      <dsp:nvSpPr>
        <dsp:cNvPr id="0" name=""/>
        <dsp:cNvSpPr/>
      </dsp:nvSpPr>
      <dsp:spPr>
        <a:xfrm>
          <a:off x="1562376" y="2501642"/>
          <a:ext cx="1870386" cy="18703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Progress: there is a reduction in maternal mortality and under-5 deaths, though there still are gaps.</a:t>
          </a:r>
        </a:p>
      </dsp:txBody>
      <dsp:txXfrm>
        <a:off x="1653681" y="2592947"/>
        <a:ext cx="1687776" cy="1687776"/>
      </dsp:txXfrm>
    </dsp:sp>
    <dsp:sp modelId="{6999917F-A6A9-4328-8BA2-05A1BAED6433}">
      <dsp:nvSpPr>
        <dsp:cNvPr id="0" name=""/>
        <dsp:cNvSpPr/>
      </dsp:nvSpPr>
      <dsp:spPr>
        <a:xfrm>
          <a:off x="3760080" y="2501642"/>
          <a:ext cx="1870386" cy="187038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overall agenda cuts across communicable and non-communicable diseases.</a:t>
          </a:r>
        </a:p>
      </dsp:txBody>
      <dsp:txXfrm>
        <a:off x="3851385" y="2592947"/>
        <a:ext cx="1687776" cy="1687776"/>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8A600-3498-4399-96B5-3517FAA01E05}"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E5E2AE-F1D7-4213-8FFD-504D4AF6535C}" type="slidenum">
              <a:rPr lang="en-GB" smtClean="0"/>
              <a:t>‹#›</a:t>
            </a:fld>
            <a:endParaRPr lang="en-GB"/>
          </a:p>
        </p:txBody>
      </p:sp>
    </p:spTree>
    <p:extLst>
      <p:ext uri="{BB962C8B-B14F-4D97-AF65-F5344CB8AC3E}">
        <p14:creationId xmlns:p14="http://schemas.microsoft.com/office/powerpoint/2010/main" val="744479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E5E2AE-F1D7-4213-8FFD-504D4AF6535C}" type="slidenum">
              <a:rPr lang="en-GB" smtClean="0"/>
              <a:t>1</a:t>
            </a:fld>
            <a:endParaRPr lang="en-GB"/>
          </a:p>
        </p:txBody>
      </p:sp>
    </p:spTree>
    <p:extLst>
      <p:ext uri="{BB962C8B-B14F-4D97-AF65-F5344CB8AC3E}">
        <p14:creationId xmlns:p14="http://schemas.microsoft.com/office/powerpoint/2010/main" val="77839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Equity and resilient health and social care systems in the United Kingdom are to be promoted through the integration of health and well-being and sustainable development. Universal access to quality healthcare and wellbeing promotion across all ages is the priority of Sustainable Development Goal 3 (Good Health and Well-Being), which informs the policies of countries and the planning of services. Goal 3 of the SDGs focuses on the elimination of non-communicable diseases, as well as the enhancement of mental health across the world, and it marks the beginning of global cooperation in terms of sustainable health results (Un.org, 2025). According to Hall (2026), the pressing problems in the UK health sector: increasing emergency numbers due to avoidable conditions, a huge workforce loss rate caused by mental health issues, etc., highlight the necessity of integrated and holistic strategies in health services provision.</a:t>
            </a:r>
            <a:endParaRPr lang="en-GB" dirty="0"/>
          </a:p>
        </p:txBody>
      </p:sp>
      <p:sp>
        <p:nvSpPr>
          <p:cNvPr id="4" name="Slide Number Placeholder 3"/>
          <p:cNvSpPr>
            <a:spLocks noGrp="1"/>
          </p:cNvSpPr>
          <p:nvPr>
            <p:ph type="sldNum" sz="quarter" idx="5"/>
          </p:nvPr>
        </p:nvSpPr>
        <p:spPr/>
        <p:txBody>
          <a:bodyPr/>
          <a:lstStyle/>
          <a:p>
            <a:fld id="{93E5E2AE-F1D7-4213-8FFD-504D4AF6535C}" type="slidenum">
              <a:rPr lang="en-GB" smtClean="0"/>
              <a:t>2</a:t>
            </a:fld>
            <a:endParaRPr lang="en-GB"/>
          </a:p>
        </p:txBody>
      </p:sp>
    </p:spTree>
    <p:extLst>
      <p:ext uri="{BB962C8B-B14F-4D97-AF65-F5344CB8AC3E}">
        <p14:creationId xmlns:p14="http://schemas.microsoft.com/office/powerpoint/2010/main" val="2257060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Health is a multidimensional process that takes into consideration physical, mental, and social well-being, rather than the lack of disease. According to the WHO, well-being is the positive condition whereby people are able to achieve their potential, handle healthy stresses, and give back to society. Well-being will rely on socio-economic conditions and the quality of life. Good Health and Well-Being SDG 3 2030 Agenda under the UN focuses on healthy people of all ages with wellbeing and universal health coverage, as well as disease burden reduction (Who.int, 2021). </a:t>
            </a:r>
            <a:r>
              <a:rPr lang="en-GB" sz="1200" kern="1200" dirty="0">
                <a:solidFill>
                  <a:schemeClr val="tx1"/>
                </a:solidFill>
                <a:effectLst/>
                <a:latin typeface="+mn-lt"/>
                <a:ea typeface="+mn-ea"/>
                <a:cs typeface="+mn-cs"/>
              </a:rPr>
              <a:t>Well-being has both subjective and objective components (life satisfaction and perceived mental health, respectively), and the presence of income, housing quality, and access to services, which have a direct impact on SDG 3 goals of universal health coverage and mental health promotion.</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3</a:t>
            </a:fld>
            <a:endParaRPr lang="en-GB"/>
          </a:p>
        </p:txBody>
      </p:sp>
    </p:spTree>
    <p:extLst>
      <p:ext uri="{BB962C8B-B14F-4D97-AF65-F5344CB8AC3E}">
        <p14:creationId xmlns:p14="http://schemas.microsoft.com/office/powerpoint/2010/main" val="176959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Integrated care is supported by health and well-being theories. Biopsychosocial Model believes that biological, psychological, and social influences are dynamically interacting to influence health outcomes and the experiences of patients instead of relying on strictly biomedical explanations of disease (Bolton, 2023). This is the holistic perspective that informs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practise</a:t>
            </a:r>
            <a:r>
              <a:rPr lang="en-US" sz="1200" b="0" i="0" u="none" strike="noStrike" kern="1200" dirty="0">
                <a:solidFill>
                  <a:schemeClr val="tx1"/>
                </a:solidFill>
                <a:effectLst/>
                <a:latin typeface="+mn-lt"/>
                <a:ea typeface="+mn-ea"/>
                <a:cs typeface="+mn-cs"/>
              </a:rPr>
              <a:t> and joint treatment planning in clinical </a:t>
            </a:r>
            <a:r>
              <a:rPr lang="en-US" sz="1200" b="0" i="0" u="none" strike="noStrike" kern="1200" dirty="0" err="1">
                <a:solidFill>
                  <a:schemeClr val="tx1"/>
                </a:solidFill>
                <a:effectLst/>
                <a:latin typeface="+mn-lt"/>
                <a:ea typeface="+mn-ea"/>
                <a:cs typeface="+mn-cs"/>
              </a:rPr>
              <a:t>practise</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Cholley</a:t>
            </a:r>
            <a:r>
              <a:rPr lang="en-US" sz="1200" b="0" i="0" u="none" strike="noStrike" kern="1200" dirty="0">
                <a:solidFill>
                  <a:schemeClr val="tx1"/>
                </a:solidFill>
                <a:effectLst/>
                <a:latin typeface="+mn-lt"/>
                <a:ea typeface="+mn-ea"/>
                <a:cs typeface="+mn-cs"/>
              </a:rPr>
              <a:t>-Gomez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(2023) report the Social Ecological Model that explains the various, stratified health determinants of individual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to societal policies that explain why numerous interventions are necessary at multiple levels. </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4</a:t>
            </a:fld>
            <a:endParaRPr lang="en-GB"/>
          </a:p>
        </p:txBody>
      </p:sp>
    </p:spTree>
    <p:extLst>
      <p:ext uri="{BB962C8B-B14F-4D97-AF65-F5344CB8AC3E}">
        <p14:creationId xmlns:p14="http://schemas.microsoft.com/office/powerpoint/2010/main" val="1503688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Sustainable Development Goal 3 (SDG 3) of the United Nations focuses on ensuring healthy living and promoting wellness of all people regardless of their age, which is why it is central to the 2030 Agenda on Sustainable Development. SDG 3 incorporates the reduction of maternal mortality, the prevention of deaths among children, the fight against communicable and non-communicable diseases, and mental well-being and health, which proves a high-level public health agenda. According to Unstats.un.org (2025), the global maternal mortality has reduced by 228 to 197 deaths per 100,000 live births between 2015 and 2023, and under-5 mortality dropped to 37 per 1,000 live births in 2023, but there are still issues in most areas.</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5</a:t>
            </a:fld>
            <a:endParaRPr lang="en-GB"/>
          </a:p>
        </p:txBody>
      </p:sp>
    </p:spTree>
    <p:extLst>
      <p:ext uri="{BB962C8B-B14F-4D97-AF65-F5344CB8AC3E}">
        <p14:creationId xmlns:p14="http://schemas.microsoft.com/office/powerpoint/2010/main" val="3661653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the UK setting, SDG 3 informs the health policy, tracking the achievement of universal health coverage and better wellbeing. National reports monitor such indicators as the access and health outcomes of health services, and these are the basis of strategies to help reduce modern health burdens such as non-communicable diseases and mental health. </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6</a:t>
            </a:fld>
            <a:endParaRPr lang="en-GB"/>
          </a:p>
        </p:txBody>
      </p:sp>
    </p:spTree>
    <p:extLst>
      <p:ext uri="{BB962C8B-B14F-4D97-AF65-F5344CB8AC3E}">
        <p14:creationId xmlns:p14="http://schemas.microsoft.com/office/powerpoint/2010/main" val="1335353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UK health policy governance determines the priorities and provision of health and wellbeing, and sustainable development throughout the health and social care system. The NHS Long Term Plan (10 Year Health Plan) focuses on transforming care, including prevention, digital innovation, community services, and sustainability to meet the overall needs of the population and reduce inequalities. It also incorporates environmental sustainability commitments like the achievement of net zero carbon emissions by 2040 with interim targets of reducing emissions by 80 per cent by 2028-32 (Longtermplan.nhs.uk, 2019). These policies provide the framework of integrated, holistic care in line with the concept of sustainable development. </a:t>
            </a:r>
            <a:r>
              <a:rPr lang="en-GB" sz="1200" kern="1200" dirty="0">
                <a:solidFill>
                  <a:schemeClr val="tx1"/>
                </a:solidFill>
                <a:effectLst/>
                <a:latin typeface="+mn-lt"/>
                <a:ea typeface="+mn-ea"/>
                <a:cs typeface="+mn-cs"/>
              </a:rPr>
              <a:t>Nonetheless, the holistic policy implementation is limited by the long-term financial issues, ongoing shortage of workforce, and the growing regulatory burden, which restrict the service capacity, shorter continuity of care, and the development of the SDG 3 goals.</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7</a:t>
            </a:fld>
            <a:endParaRPr lang="en-GB"/>
          </a:p>
        </p:txBody>
      </p:sp>
    </p:spTree>
    <p:extLst>
      <p:ext uri="{BB962C8B-B14F-4D97-AF65-F5344CB8AC3E}">
        <p14:creationId xmlns:p14="http://schemas.microsoft.com/office/powerpoint/2010/main" val="713891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Cross-sector governance models like Health in All Policies (HiAP) enable health equity through health considerations across all non-health sectors, including transport, housing, and the environment, with an aim of tackling broader determinants of health. HiAP focuses on the measurement of health impact and multi-government collaboration as a way of reducing the adverse impacts on health of the population and </a:t>
            </a:r>
            <a:r>
              <a:rPr lang="en-US" sz="1200" b="0" i="0" u="none" strike="noStrike" kern="1200" dirty="0" err="1">
                <a:solidFill>
                  <a:schemeClr val="tx1"/>
                </a:solidFill>
                <a:effectLst/>
                <a:latin typeface="+mn-lt"/>
                <a:ea typeface="+mn-ea"/>
                <a:cs typeface="+mn-cs"/>
              </a:rPr>
              <a:t>minimising</a:t>
            </a:r>
            <a:r>
              <a:rPr lang="en-US" sz="1200" b="0" i="0" u="none" strike="noStrike" kern="1200" dirty="0">
                <a:solidFill>
                  <a:schemeClr val="tx1"/>
                </a:solidFill>
                <a:effectLst/>
                <a:latin typeface="+mn-lt"/>
                <a:ea typeface="+mn-ea"/>
                <a:cs typeface="+mn-cs"/>
              </a:rPr>
              <a:t> the disparities (</a:t>
            </a:r>
            <a:r>
              <a:rPr lang="en-US" sz="1200" b="0" i="0" u="none" strike="noStrike" kern="1200" dirty="0" err="1">
                <a:solidFill>
                  <a:schemeClr val="tx1"/>
                </a:solidFill>
                <a:effectLst/>
                <a:latin typeface="+mn-lt"/>
                <a:ea typeface="+mn-ea"/>
                <a:cs typeface="+mn-cs"/>
              </a:rPr>
              <a:t>Greszczuk</a:t>
            </a:r>
            <a:r>
              <a:rPr lang="en-US" sz="1200" b="0" i="0" u="none" strike="noStrike" kern="1200" dirty="0">
                <a:solidFill>
                  <a:schemeClr val="tx1"/>
                </a:solidFill>
                <a:effectLst/>
                <a:latin typeface="+mn-lt"/>
                <a:ea typeface="+mn-ea"/>
                <a:cs typeface="+mn-cs"/>
              </a:rPr>
              <a:t>, 2019). </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8</a:t>
            </a:fld>
            <a:endParaRPr lang="en-GB"/>
          </a:p>
        </p:txBody>
      </p:sp>
    </p:spTree>
    <p:extLst>
      <p:ext uri="{BB962C8B-B14F-4D97-AF65-F5344CB8AC3E}">
        <p14:creationId xmlns:p14="http://schemas.microsoft.com/office/powerpoint/2010/main" val="3977262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case study of health, well-being, and sustainable development in preventive care is the NHS Health Check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which is a public health initiative in the UK. It has covered approximately 41 per cent of adults aged 4074 with very good opportunities of identifying modifiable risk factors of cardiovascular disease and connecting people to support services since 2009 (Ference et al. 2019). The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has helped to reduce hospital admissions and early diagnosis of the disease, and it provides a payback of about 2.93 per 1 pound and is useful in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change and long-term prevention priorities as per SDG 3.</a:t>
            </a:r>
            <a:endParaRPr lang="en-GB" dirty="0"/>
          </a:p>
        </p:txBody>
      </p:sp>
      <p:sp>
        <p:nvSpPr>
          <p:cNvPr id="4" name="Slide Number Placeholder 3"/>
          <p:cNvSpPr>
            <a:spLocks noGrp="1"/>
          </p:cNvSpPr>
          <p:nvPr>
            <p:ph type="sldNum" sz="quarter" idx="5"/>
          </p:nvPr>
        </p:nvSpPr>
        <p:spPr/>
        <p:txBody>
          <a:bodyPr/>
          <a:lstStyle/>
          <a:p>
            <a:fld id="{93E5E2AE-F1D7-4213-8FFD-504D4AF6535C}" type="slidenum">
              <a:rPr lang="en-GB" smtClean="0"/>
              <a:t>9</a:t>
            </a:fld>
            <a:endParaRPr lang="en-GB"/>
          </a:p>
        </p:txBody>
      </p:sp>
    </p:spTree>
    <p:extLst>
      <p:ext uri="{BB962C8B-B14F-4D97-AF65-F5344CB8AC3E}">
        <p14:creationId xmlns:p14="http://schemas.microsoft.com/office/powerpoint/2010/main" val="2074499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Making Every Contact Count (</a:t>
            </a:r>
            <a:r>
              <a:rPr lang="en-US" sz="1200" b="0" i="0" u="none" strike="noStrike" kern="1200" dirty="0" err="1">
                <a:solidFill>
                  <a:schemeClr val="tx1"/>
                </a:solidFill>
                <a:effectLst/>
                <a:latin typeface="+mn-lt"/>
                <a:ea typeface="+mn-ea"/>
                <a:cs typeface="+mn-cs"/>
              </a:rPr>
              <a:t>MECC</a:t>
            </a:r>
            <a:r>
              <a:rPr lang="en-US" sz="1200" b="0" i="0" u="none" strike="noStrike" kern="1200" dirty="0">
                <a:solidFill>
                  <a:schemeClr val="tx1"/>
                </a:solidFill>
                <a:effectLst/>
                <a:latin typeface="+mn-lt"/>
                <a:ea typeface="+mn-ea"/>
                <a:cs typeface="+mn-cs"/>
              </a:rPr>
              <a:t>) is a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change project that is incorporated into normal healthcare and community services in England (Nice.org.uk, 2018). </a:t>
            </a:r>
            <a:r>
              <a:rPr lang="en-US" sz="1200" b="0" i="0" u="none" strike="noStrike" kern="1200" dirty="0" err="1">
                <a:solidFill>
                  <a:schemeClr val="tx1"/>
                </a:solidFill>
                <a:effectLst/>
                <a:latin typeface="+mn-lt"/>
                <a:ea typeface="+mn-ea"/>
                <a:cs typeface="+mn-cs"/>
              </a:rPr>
              <a:t>MECC</a:t>
            </a:r>
            <a:r>
              <a:rPr lang="en-US" sz="1200" b="0" i="0" u="none" strike="noStrike" kern="1200" dirty="0">
                <a:solidFill>
                  <a:schemeClr val="tx1"/>
                </a:solidFill>
                <a:effectLst/>
                <a:latin typeface="+mn-lt"/>
                <a:ea typeface="+mn-ea"/>
                <a:cs typeface="+mn-cs"/>
              </a:rPr>
              <a:t> enhances health and care employees to achieve wellbeing outcomes and sustainable prevention using everyday encounters to promote healthier lifestyle choices, including better diet and physical activity.</a:t>
            </a:r>
            <a:endParaRPr lang="en-GB" dirty="0"/>
          </a:p>
        </p:txBody>
      </p:sp>
      <p:sp>
        <p:nvSpPr>
          <p:cNvPr id="4" name="Slide Number Placeholder 3"/>
          <p:cNvSpPr>
            <a:spLocks noGrp="1"/>
          </p:cNvSpPr>
          <p:nvPr>
            <p:ph type="sldNum" sz="quarter" idx="5"/>
          </p:nvPr>
        </p:nvSpPr>
        <p:spPr/>
        <p:txBody>
          <a:bodyPr/>
          <a:lstStyle/>
          <a:p>
            <a:fld id="{93E5E2AE-F1D7-4213-8FFD-504D4AF6535C}" type="slidenum">
              <a:rPr lang="en-GB" smtClean="0"/>
              <a:t>10</a:t>
            </a:fld>
            <a:endParaRPr lang="en-GB"/>
          </a:p>
        </p:txBody>
      </p:sp>
    </p:spTree>
    <p:extLst>
      <p:ext uri="{BB962C8B-B14F-4D97-AF65-F5344CB8AC3E}">
        <p14:creationId xmlns:p14="http://schemas.microsoft.com/office/powerpoint/2010/main" val="2602267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Health disparities in the UK are still high and are influenced by the status of deprivation, ethnicity and geography. Residents of the most deprived localities have poorer outcomes, access to NHS care is worse, and they have to wait longer than the wealthiest populations. The disparities in life expectancy have not been resolved, and the difference between the best and the worst places is more than 10 years of male life expectancy (Ons.gov.uk, 2021). </a:t>
            </a:r>
            <a:r>
              <a:rPr lang="en-GB" sz="1200" kern="1200" dirty="0">
                <a:solidFill>
                  <a:schemeClr val="tx1"/>
                </a:solidFill>
                <a:effectLst/>
                <a:latin typeface="+mn-lt"/>
                <a:ea typeface="+mn-ea"/>
                <a:cs typeface="+mn-cs"/>
              </a:rPr>
              <a:t>To develop further, culturally specific services, enhanced digital inclusion plans, and specific funding of vulnerable communities should contribute to minimising structural disparities and faster equitable delivery of SDG 3 results in the UK.</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11</a:t>
            </a:fld>
            <a:endParaRPr lang="en-GB"/>
          </a:p>
        </p:txBody>
      </p:sp>
    </p:spTree>
    <p:extLst>
      <p:ext uri="{BB962C8B-B14F-4D97-AF65-F5344CB8AC3E}">
        <p14:creationId xmlns:p14="http://schemas.microsoft.com/office/powerpoint/2010/main" val="3018530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Digital exclusion worsens the health inequities because it restricts accessibility to online health services, information and care navigation. There are millions who are not online or have low digital skills that make the adoption of digital NHS tools challenging in the UK (‌Taylor, 2025). Poor health literacy also obstructs comprehension of health information, particularly with vulnerable populations, which increases service access and health disparities. </a:t>
            </a:r>
            <a:endParaRPr lang="en-US" b="0" dirty="0">
              <a:effectLst/>
            </a:endParaRPr>
          </a:p>
        </p:txBody>
      </p:sp>
      <p:sp>
        <p:nvSpPr>
          <p:cNvPr id="4" name="Slide Number Placeholder 3"/>
          <p:cNvSpPr>
            <a:spLocks noGrp="1"/>
          </p:cNvSpPr>
          <p:nvPr>
            <p:ph type="sldNum" sz="quarter" idx="5"/>
          </p:nvPr>
        </p:nvSpPr>
        <p:spPr/>
        <p:txBody>
          <a:bodyPr/>
          <a:lstStyle/>
          <a:p>
            <a:fld id="{93E5E2AE-F1D7-4213-8FFD-504D4AF6535C}" type="slidenum">
              <a:rPr lang="en-GB" smtClean="0"/>
              <a:t>12</a:t>
            </a:fld>
            <a:endParaRPr lang="en-GB"/>
          </a:p>
        </p:txBody>
      </p:sp>
    </p:spTree>
    <p:extLst>
      <p:ext uri="{BB962C8B-B14F-4D97-AF65-F5344CB8AC3E}">
        <p14:creationId xmlns:p14="http://schemas.microsoft.com/office/powerpoint/2010/main" val="3580937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Health, well-being, and sustainable development are fundamental ingredients of the successful delivery of equitable, effective, and future-proof health and social care services in the UK. Preventive-based and inclusive care is possible through the alignment of holistic health strategies with the Sustainable Development Goals, through strong policy, theory, and </a:t>
            </a:r>
            <a:r>
              <a:rPr lang="en-US" sz="1200" b="0" i="0" u="none" strike="noStrike" kern="1200" dirty="0" err="1">
                <a:solidFill>
                  <a:schemeClr val="tx1"/>
                </a:solidFill>
                <a:effectLst/>
                <a:latin typeface="+mn-lt"/>
                <a:ea typeface="+mn-ea"/>
                <a:cs typeface="+mn-cs"/>
              </a:rPr>
              <a:t>practise</a:t>
            </a:r>
            <a:r>
              <a:rPr lang="en-US" sz="1200" b="0" i="0" u="none" strike="noStrike"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93E5E2AE-F1D7-4213-8FFD-504D4AF6535C}" type="slidenum">
              <a:rPr lang="en-GB" smtClean="0"/>
              <a:t>13</a:t>
            </a:fld>
            <a:endParaRPr lang="en-GB"/>
          </a:p>
        </p:txBody>
      </p:sp>
    </p:spTree>
    <p:extLst>
      <p:ext uri="{BB962C8B-B14F-4D97-AF65-F5344CB8AC3E}">
        <p14:creationId xmlns:p14="http://schemas.microsoft.com/office/powerpoint/2010/main" val="2932651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5EB73-DBE5-66E7-0502-8D1B00B55A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F53652-EC5F-B832-E2C4-21A0DE34A0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FEDD9D-127F-5B00-9103-CA8A634541E9}"/>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5" name="Footer Placeholder 4">
            <a:extLst>
              <a:ext uri="{FF2B5EF4-FFF2-40B4-BE49-F238E27FC236}">
                <a16:creationId xmlns:a16="http://schemas.microsoft.com/office/drawing/2014/main" id="{1C3AEE6E-267A-4962-1221-49CE8BEC5F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0AE391-4AEE-4F33-CCB6-49D36E54E3ED}"/>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2166425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036E4-5039-6849-A7AD-DC2F14C8B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3D9BA-84B9-1111-45D4-13A099606D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573743-AB15-41C9-236E-7DB02489488D}"/>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5" name="Footer Placeholder 4">
            <a:extLst>
              <a:ext uri="{FF2B5EF4-FFF2-40B4-BE49-F238E27FC236}">
                <a16:creationId xmlns:a16="http://schemas.microsoft.com/office/drawing/2014/main" id="{3B7CCC17-E2E7-1C31-B29A-DD6A5D1A5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7BB610-E18B-70B2-CF13-423DACD43D71}"/>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20884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4FD31-2C0C-17D5-6E59-4EF983F984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C460B7-2DF8-EAFC-3D75-2F966150BE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0110AD-5A1A-7340-D0F6-5530EF29F809}"/>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5" name="Footer Placeholder 4">
            <a:extLst>
              <a:ext uri="{FF2B5EF4-FFF2-40B4-BE49-F238E27FC236}">
                <a16:creationId xmlns:a16="http://schemas.microsoft.com/office/drawing/2014/main" id="{B35BFDA7-57CD-856B-9CF2-AC2C1E8D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A4F7FA-7EC2-8586-55F9-30C14E9064BA}"/>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1527596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24C3A-065B-D8BC-0587-45D38E2F38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566987-082E-1016-AE2E-2D9FC83954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B7DCB6-8EEC-0E33-9815-3B37D29865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0D329A-3BC8-BD1D-9BD9-A66C39A5BAF9}"/>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6" name="Footer Placeholder 5">
            <a:extLst>
              <a:ext uri="{FF2B5EF4-FFF2-40B4-BE49-F238E27FC236}">
                <a16:creationId xmlns:a16="http://schemas.microsoft.com/office/drawing/2014/main" id="{FBB65EA0-7D64-8B32-0430-3699B661E6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98A303-8468-8782-6C48-B045BCCED4EC}"/>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325844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B310F-98F8-EC12-9A4F-E0080C251A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30BCBA-090E-B413-B713-9FC79B5F8A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6BDF2B-BC50-C588-BEFB-BEF4ED1B6C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399211-4CB5-8D75-6224-85CCCBA496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FA5DCF-B624-77EA-BB19-BB0680DB09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F52BEB-F47F-33DF-B6D1-4D228002AE64}"/>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8" name="Footer Placeholder 7">
            <a:extLst>
              <a:ext uri="{FF2B5EF4-FFF2-40B4-BE49-F238E27FC236}">
                <a16:creationId xmlns:a16="http://schemas.microsoft.com/office/drawing/2014/main" id="{464FF032-092D-9EE7-3088-61665187E5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25184C-60BC-1155-8492-22D399F84AE5}"/>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1167377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B7C1-554B-CE24-52A0-E8B7A059E3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0B297F-0606-3FF4-838B-F3FF97AA750A}"/>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4" name="Footer Placeholder 3">
            <a:extLst>
              <a:ext uri="{FF2B5EF4-FFF2-40B4-BE49-F238E27FC236}">
                <a16:creationId xmlns:a16="http://schemas.microsoft.com/office/drawing/2014/main" id="{9121BE1B-96D2-04AB-79BA-E30114C642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2D3CC3-74F7-EB8F-6967-1F7FCEA6BD69}"/>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65454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BEAD94-579A-6451-24C7-6030C2C4E709}"/>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3" name="Footer Placeholder 2">
            <a:extLst>
              <a:ext uri="{FF2B5EF4-FFF2-40B4-BE49-F238E27FC236}">
                <a16:creationId xmlns:a16="http://schemas.microsoft.com/office/drawing/2014/main" id="{EF32C06B-2B45-2BFE-4325-C74C7646A5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F9C632-8E30-ABD6-912E-6E614FF20C8A}"/>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82095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E21E2-53AC-CB3D-5B3D-CA9826EE8D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F3D477-18D0-37C1-DDC5-BC56D5EB32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EF0A82-D1D9-BC47-0219-F6B464675C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FAF607-C169-7B6C-292C-DB48E55D62D8}"/>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6" name="Footer Placeholder 5">
            <a:extLst>
              <a:ext uri="{FF2B5EF4-FFF2-40B4-BE49-F238E27FC236}">
                <a16:creationId xmlns:a16="http://schemas.microsoft.com/office/drawing/2014/main" id="{629A5784-735D-91DC-0BE4-0A42A5A96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EC14A4-21A7-0472-9AC8-9F7FB15B13B4}"/>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326017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B027-E56C-E7E2-E3D7-85B2076BA8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7B2257-57E7-5547-D9A8-7942BB0B81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C4F39A-F66D-231E-2F78-C51D4911F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7183CA-86DA-1AC8-E839-1A7EE7CA6C60}"/>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6" name="Footer Placeholder 5">
            <a:extLst>
              <a:ext uri="{FF2B5EF4-FFF2-40B4-BE49-F238E27FC236}">
                <a16:creationId xmlns:a16="http://schemas.microsoft.com/office/drawing/2014/main" id="{DCA0BA68-4F78-31C3-00A5-498ECD30A9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5A172E-D1FE-F6FA-5840-65E3D37511C6}"/>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4152536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FF56F-B6DA-46E8-A45E-712EC61C34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4B3421-B72B-D55D-08B6-09C74D3AF8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CA3732-AB3F-4F4B-C610-DB6A101525E1}"/>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5" name="Footer Placeholder 4">
            <a:extLst>
              <a:ext uri="{FF2B5EF4-FFF2-40B4-BE49-F238E27FC236}">
                <a16:creationId xmlns:a16="http://schemas.microsoft.com/office/drawing/2014/main" id="{42E0DB50-A253-A6ED-3156-2B2ACFD8E2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A794D6-99F4-D8C7-672E-71B35E11B283}"/>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3887211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ADB88A-159E-E5E4-2DC7-2422062995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BCCE3-D472-27C0-1170-D8F0F7F953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58268-3139-D16B-ABD0-6CF9545C4DBC}"/>
              </a:ext>
            </a:extLst>
          </p:cNvPr>
          <p:cNvSpPr>
            <a:spLocks noGrp="1"/>
          </p:cNvSpPr>
          <p:nvPr>
            <p:ph type="dt" sz="half" idx="10"/>
          </p:nvPr>
        </p:nvSpPr>
        <p:spPr/>
        <p:txBody>
          <a:bodyPr/>
          <a:lstStyle/>
          <a:p>
            <a:fld id="{845EB07A-F763-4585-8F8B-5582FE842CF1}" type="datetimeFigureOut">
              <a:rPr lang="en-GB" smtClean="0"/>
              <a:t>12/02/2026</a:t>
            </a:fld>
            <a:endParaRPr lang="en-GB"/>
          </a:p>
        </p:txBody>
      </p:sp>
      <p:sp>
        <p:nvSpPr>
          <p:cNvPr id="5" name="Footer Placeholder 4">
            <a:extLst>
              <a:ext uri="{FF2B5EF4-FFF2-40B4-BE49-F238E27FC236}">
                <a16:creationId xmlns:a16="http://schemas.microsoft.com/office/drawing/2014/main" id="{4245741A-E3FB-DDD7-04C2-918372FF32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C358A1-FD35-6D7C-06A8-0E9379C006F0}"/>
              </a:ext>
            </a:extLst>
          </p:cNvPr>
          <p:cNvSpPr>
            <a:spLocks noGrp="1"/>
          </p:cNvSpPr>
          <p:nvPr>
            <p:ph type="sldNum" sz="quarter" idx="12"/>
          </p:nvPr>
        </p:nvSpPr>
        <p:spPr/>
        <p:txBody>
          <a:bodyPr/>
          <a:lstStyle/>
          <a:p>
            <a:fld id="{18D51BC9-38E8-4442-84B1-F783C926D7AE}" type="slidenum">
              <a:rPr lang="en-GB" smtClean="0"/>
              <a:t>‹#›</a:t>
            </a:fld>
            <a:endParaRPr lang="en-GB"/>
          </a:p>
        </p:txBody>
      </p:sp>
    </p:spTree>
    <p:extLst>
      <p:ext uri="{BB962C8B-B14F-4D97-AF65-F5344CB8AC3E}">
        <p14:creationId xmlns:p14="http://schemas.microsoft.com/office/powerpoint/2010/main" val="1629493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272484-D99E-1F33-F36C-1E994E26DC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39517C-EF8E-428C-759B-C2CC8630F0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D9C533-5979-60CA-1BF8-B7EE517E45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5EB07A-F763-4585-8F8B-5582FE842CF1}" type="datetimeFigureOut">
              <a:rPr lang="en-GB" smtClean="0"/>
              <a:t>12/02/2026</a:t>
            </a:fld>
            <a:endParaRPr lang="en-GB"/>
          </a:p>
        </p:txBody>
      </p:sp>
      <p:sp>
        <p:nvSpPr>
          <p:cNvPr id="5" name="Footer Placeholder 4">
            <a:extLst>
              <a:ext uri="{FF2B5EF4-FFF2-40B4-BE49-F238E27FC236}">
                <a16:creationId xmlns:a16="http://schemas.microsoft.com/office/drawing/2014/main" id="{53A2F7F7-43BB-191F-1469-0A20B098F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35DD7B7-9403-82E5-8662-DAD563B5B9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D51BC9-38E8-4442-84B1-F783C926D7AE}" type="slidenum">
              <a:rPr lang="en-GB" smtClean="0"/>
              <a:t>‹#›</a:t>
            </a:fld>
            <a:endParaRPr lang="en-GB"/>
          </a:p>
        </p:txBody>
      </p:sp>
    </p:spTree>
    <p:extLst>
      <p:ext uri="{BB962C8B-B14F-4D97-AF65-F5344CB8AC3E}">
        <p14:creationId xmlns:p14="http://schemas.microsoft.com/office/powerpoint/2010/main" val="11792869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sdgdata.gov.uk/3/" TargetMode="External"/><Relationship Id="rId13" Type="http://schemas.openxmlformats.org/officeDocument/2006/relationships/hyperlink" Target="https://www.ons.gov.uk/peoplepopulationandcommunity/healthandsocialcare/healthinequalities" TargetMode="External"/><Relationship Id="rId3" Type="http://schemas.openxmlformats.org/officeDocument/2006/relationships/hyperlink" Target="https://www.theguardian.com/society/2026/feb/03/emergency-pneumonia-cases-skyrocket-england" TargetMode="External"/><Relationship Id="rId7" Type="http://schemas.openxmlformats.org/officeDocument/2006/relationships/hyperlink" Target="https://unstats.un.org/sdgs/files/report/2025/2025_Factsheets.pdf" TargetMode="External"/><Relationship Id="rId12" Type="http://schemas.openxmlformats.org/officeDocument/2006/relationships/hyperlink" Target="https://stpsupport.nice.org.uk/mecc/index.html" TargetMode="External"/><Relationship Id="rId2" Type="http://schemas.openxmlformats.org/officeDocument/2006/relationships/hyperlink" Target="https://sdgs.un.org/goals/goal3" TargetMode="External"/><Relationship Id="rId1" Type="http://schemas.openxmlformats.org/officeDocument/2006/relationships/slideLayout" Target="../slideLayouts/slideLayout2.xml"/><Relationship Id="rId6" Type="http://schemas.openxmlformats.org/officeDocument/2006/relationships/hyperlink" Target="https://www.frontiersin.org/journals/public-health/articles/10.3389/fpubh.2023.1106206/pdf" TargetMode="External"/><Relationship Id="rId11" Type="http://schemas.openxmlformats.org/officeDocument/2006/relationships/hyperlink" Target="https://doi.org/10.1016/j.jacc.2012.09.017" TargetMode="External"/><Relationship Id="rId5" Type="http://schemas.openxmlformats.org/officeDocument/2006/relationships/hyperlink" Target="https://www.cambridge.org/core/services/aop-cambridge-core/content/view/8FC915C01228857ED6B5E123536E8994/S0033291723002660a.pdf/div-class-title-a-revitalized-biopsychosocial-model-core-theory-research-paradigms-and-clinical-implications-div.pdf" TargetMode="External"/><Relationship Id="rId10" Type="http://schemas.openxmlformats.org/officeDocument/2006/relationships/hyperlink" Target="https://www.health.org.uk/sites/default/files/upload/publications/2019/Implementing%20health%20in%20all%20policies.pdf" TargetMode="External"/><Relationship Id="rId4" Type="http://schemas.openxmlformats.org/officeDocument/2006/relationships/hyperlink" Target="https://www.who.int/activities/promoting-well-being" TargetMode="External"/><Relationship Id="rId9" Type="http://schemas.openxmlformats.org/officeDocument/2006/relationships/hyperlink" Target="https://www.longtermplan.nhs.uk/" TargetMode="External"/><Relationship Id="rId14" Type="http://schemas.openxmlformats.org/officeDocument/2006/relationships/hyperlink" Target="https://www.hsj.co.uk/technology-and-innovation/tackling-health-inequalities-in-a-digital-nhs-making-inclusion-the-national-priority/7040370.article"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382A294-9917-4BE2-73B7-74FEB5688CF8}"/>
              </a:ext>
            </a:extLst>
          </p:cNvPr>
          <p:cNvSpPr>
            <a:spLocks noGrp="1"/>
          </p:cNvSpPr>
          <p:nvPr>
            <p:ph type="ctrTitle"/>
          </p:nvPr>
        </p:nvSpPr>
        <p:spPr>
          <a:xfrm>
            <a:off x="340770" y="134902"/>
            <a:ext cx="9876649" cy="2838938"/>
          </a:xfrm>
        </p:spPr>
        <p:txBody>
          <a:bodyPr>
            <a:normAutofit fontScale="90000"/>
          </a:bodyPr>
          <a:lstStyle/>
          <a:p>
            <a:pPr algn="l"/>
            <a:r>
              <a:rPr lang="en-GB" sz="5600" b="1" dirty="0">
                <a:solidFill>
                  <a:srgbClr val="FFFFFF"/>
                </a:solidFill>
              </a:rPr>
              <a:t>Health, Wellbeing and Sustainable Development - BMHP6030</a:t>
            </a:r>
            <a:br>
              <a:rPr lang="en-GB" sz="5600" b="1" dirty="0">
                <a:solidFill>
                  <a:srgbClr val="FFFFFF"/>
                </a:solidFill>
              </a:rPr>
            </a:br>
            <a:r>
              <a:rPr lang="en-GB" sz="3600" b="1" dirty="0">
                <a:solidFill>
                  <a:srgbClr val="FFFFFF"/>
                </a:solidFill>
              </a:rPr>
              <a:t>Component 1: Presentation</a:t>
            </a:r>
            <a:br>
              <a:rPr lang="en-GB" sz="5600" b="1" dirty="0">
                <a:solidFill>
                  <a:srgbClr val="FFFFFF"/>
                </a:solidFill>
              </a:rPr>
            </a:br>
            <a:endParaRPr lang="en-GB" sz="5600" b="1" dirty="0">
              <a:solidFill>
                <a:srgbClr val="FFFFFF"/>
              </a:solidFill>
            </a:endParaRPr>
          </a:p>
        </p:txBody>
      </p:sp>
      <p:sp>
        <p:nvSpPr>
          <p:cNvPr id="3" name="Subtitle 2">
            <a:extLst>
              <a:ext uri="{FF2B5EF4-FFF2-40B4-BE49-F238E27FC236}">
                <a16:creationId xmlns:a16="http://schemas.microsoft.com/office/drawing/2014/main" id="{8DF863F4-69EC-F452-DAFB-DEC13CC3A4C1}"/>
              </a:ext>
            </a:extLst>
          </p:cNvPr>
          <p:cNvSpPr>
            <a:spLocks noGrp="1"/>
          </p:cNvSpPr>
          <p:nvPr>
            <p:ph type="subTitle" idx="1"/>
          </p:nvPr>
        </p:nvSpPr>
        <p:spPr>
          <a:xfrm>
            <a:off x="4788817" y="4698613"/>
            <a:ext cx="7081130" cy="1825629"/>
          </a:xfrm>
        </p:spPr>
        <p:txBody>
          <a:bodyPr>
            <a:normAutofit/>
          </a:bodyPr>
          <a:lstStyle/>
          <a:p>
            <a:pPr algn="l"/>
            <a:r>
              <a:rPr lang="en-US" sz="3600" b="1" dirty="0">
                <a:solidFill>
                  <a:srgbClr val="FFFFFF"/>
                </a:solidFill>
              </a:rPr>
              <a:t>Student name: Maricela Moraru</a:t>
            </a:r>
          </a:p>
          <a:p>
            <a:pPr algn="l"/>
            <a:r>
              <a:rPr lang="en-US" sz="3600" b="1" dirty="0">
                <a:solidFill>
                  <a:srgbClr val="FFFFFF"/>
                </a:solidFill>
              </a:rPr>
              <a:t>Student ID: 2238835</a:t>
            </a:r>
            <a:endParaRPr lang="en-GB" sz="3600" b="1" dirty="0">
              <a:solidFill>
                <a:srgbClr val="FFFFFF"/>
              </a:solidFill>
            </a:endParaRPr>
          </a:p>
        </p:txBody>
      </p:sp>
      <p:sp>
        <p:nvSpPr>
          <p:cNvPr id="1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01722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D6E71-37E8-1B8F-A096-EAD641B08E14}"/>
              </a:ext>
            </a:extLst>
          </p:cNvPr>
          <p:cNvSpPr>
            <a:spLocks noGrp="1"/>
          </p:cNvSpPr>
          <p:nvPr>
            <p:ph type="title"/>
          </p:nvPr>
        </p:nvSpPr>
        <p:spPr>
          <a:xfrm>
            <a:off x="640080" y="325369"/>
            <a:ext cx="4368602" cy="1956841"/>
          </a:xfrm>
        </p:spPr>
        <p:txBody>
          <a:bodyPr anchor="b">
            <a:normAutofit/>
          </a:bodyPr>
          <a:lstStyle/>
          <a:p>
            <a:r>
              <a:rPr lang="en-GB" sz="5400" b="1"/>
              <a:t>Introduction</a:t>
            </a:r>
            <a:endParaRPr lang="en-GB" sz="5400"/>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BA58DF-E08F-3F69-6866-485952F21803}"/>
              </a:ext>
            </a:extLst>
          </p:cNvPr>
          <p:cNvSpPr>
            <a:spLocks noGrp="1"/>
          </p:cNvSpPr>
          <p:nvPr>
            <p:ph idx="1"/>
          </p:nvPr>
        </p:nvSpPr>
        <p:spPr>
          <a:xfrm>
            <a:off x="640080" y="2872899"/>
            <a:ext cx="4243589" cy="3320668"/>
          </a:xfrm>
        </p:spPr>
        <p:txBody>
          <a:bodyPr>
            <a:normAutofit/>
          </a:bodyPr>
          <a:lstStyle/>
          <a:p>
            <a:pPr fontAlgn="base"/>
            <a:r>
              <a:rPr lang="en-US" sz="1700" dirty="0"/>
              <a:t>Goal 3 of SDG focuses on the healthy lives and well-being of all ages.</a:t>
            </a:r>
          </a:p>
          <a:p>
            <a:pPr fontAlgn="base"/>
            <a:r>
              <a:rPr lang="en-US" sz="1700" dirty="0"/>
              <a:t>Including wellbeing in care is beneficial to sustainable and equitable systems.</a:t>
            </a:r>
          </a:p>
          <a:p>
            <a:pPr fontAlgn="base"/>
            <a:r>
              <a:rPr lang="en-US" sz="1700" dirty="0"/>
              <a:t>The UK health trends indicate an increased burden of preventable diseases and pressure on mental health in the workforce.</a:t>
            </a:r>
          </a:p>
          <a:p>
            <a:pPr fontAlgn="base"/>
            <a:r>
              <a:rPr lang="en-US" sz="1700" dirty="0"/>
              <a:t>Holistic health is a necessity to achieve national and global long-term objectives.</a:t>
            </a:r>
          </a:p>
          <a:p>
            <a:endParaRPr lang="en-GB" sz="1700" dirty="0"/>
          </a:p>
        </p:txBody>
      </p:sp>
      <p:pic>
        <p:nvPicPr>
          <p:cNvPr id="1026" name="Picture 2" descr="Health - United Nations Sustainable Development">
            <a:extLst>
              <a:ext uri="{FF2B5EF4-FFF2-40B4-BE49-F238E27FC236}">
                <a16:creationId xmlns:a16="http://schemas.microsoft.com/office/drawing/2014/main" id="{C22A7687-D8E0-FF7D-6830-A233205708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8" b="29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768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9FF4E-A759-C144-4B60-05E27693348E}"/>
              </a:ext>
            </a:extLst>
          </p:cNvPr>
          <p:cNvSpPr>
            <a:spLocks noGrp="1"/>
          </p:cNvSpPr>
          <p:nvPr>
            <p:ph type="title"/>
          </p:nvPr>
        </p:nvSpPr>
        <p:spPr>
          <a:xfrm>
            <a:off x="645064" y="525982"/>
            <a:ext cx="4282983" cy="1200361"/>
          </a:xfrm>
        </p:spPr>
        <p:txBody>
          <a:bodyPr anchor="b">
            <a:normAutofit/>
          </a:bodyPr>
          <a:lstStyle/>
          <a:p>
            <a:r>
              <a:rPr lang="en-GB" sz="3600" b="1"/>
              <a:t>Definitions and Key Concepts</a:t>
            </a:r>
            <a:endParaRPr lang="en-GB" sz="3600"/>
          </a:p>
        </p:txBody>
      </p:sp>
      <p:sp>
        <p:nvSpPr>
          <p:cNvPr id="2057" name="Rectangle 20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1606C8-FA5C-BCA1-1FDF-E9835F5F6598}"/>
              </a:ext>
            </a:extLst>
          </p:cNvPr>
          <p:cNvSpPr>
            <a:spLocks noGrp="1"/>
          </p:cNvSpPr>
          <p:nvPr>
            <p:ph idx="1"/>
          </p:nvPr>
        </p:nvSpPr>
        <p:spPr>
          <a:xfrm>
            <a:off x="645066" y="2031101"/>
            <a:ext cx="4282984" cy="3511943"/>
          </a:xfrm>
        </p:spPr>
        <p:txBody>
          <a:bodyPr anchor="ctr">
            <a:normAutofit fontScale="92500" lnSpcReduction="10000"/>
          </a:bodyPr>
          <a:lstStyle/>
          <a:p>
            <a:pPr fontAlgn="base"/>
            <a:r>
              <a:rPr lang="en-US" sz="1800" b="1" dirty="0"/>
              <a:t>Health:</a:t>
            </a:r>
            <a:r>
              <a:rPr lang="en-US" sz="1800" dirty="0"/>
              <a:t> physical, mental, and social well-being beyond disease.</a:t>
            </a:r>
          </a:p>
          <a:p>
            <a:pPr fontAlgn="base"/>
            <a:r>
              <a:rPr lang="en-US" sz="1800" b="1" dirty="0"/>
              <a:t>Wellbeing:</a:t>
            </a:r>
            <a:r>
              <a:rPr lang="en-US" sz="1800" dirty="0"/>
              <a:t> quality of life, resilience, purpose.</a:t>
            </a:r>
          </a:p>
          <a:p>
            <a:pPr fontAlgn="base"/>
            <a:r>
              <a:rPr lang="en-US" sz="1800" b="1" dirty="0"/>
              <a:t>SDG 3:</a:t>
            </a:r>
            <a:r>
              <a:rPr lang="en-US" sz="1800" dirty="0"/>
              <a:t> ensure healthy lives, well-being for all by 2030.</a:t>
            </a:r>
          </a:p>
          <a:p>
            <a:pPr fontAlgn="base"/>
            <a:r>
              <a:rPr lang="en-US" sz="1800" b="1" dirty="0"/>
              <a:t>Sustainable development:</a:t>
            </a:r>
            <a:r>
              <a:rPr lang="en-US" sz="1800" dirty="0"/>
              <a:t> benefits now without future harm.</a:t>
            </a:r>
          </a:p>
          <a:p>
            <a:pPr fontAlgn="base"/>
            <a:r>
              <a:rPr lang="en-US" sz="1800" dirty="0"/>
              <a:t>All concepts are interlinked, shaping equitable care strategies.</a:t>
            </a:r>
          </a:p>
          <a:p>
            <a:r>
              <a:rPr lang="en-US" sz="1800" dirty="0"/>
              <a:t>Subjective (life satisfaction) + Objective (income, housing) → SDG 3 mental health &amp; UHC targets</a:t>
            </a:r>
            <a:endParaRPr lang="en-GB" sz="1800" dirty="0"/>
          </a:p>
        </p:txBody>
      </p:sp>
      <p:sp>
        <p:nvSpPr>
          <p:cNvPr id="2062" name="Rectangle 206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stainable Development Goal 3 - Points to Remember | Epomedicine">
            <a:extLst>
              <a:ext uri="{FF2B5EF4-FFF2-40B4-BE49-F238E27FC236}">
                <a16:creationId xmlns:a16="http://schemas.microsoft.com/office/drawing/2014/main" id="{9EADD102-B9C8-A9CF-A614-DC6687EEAA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314619"/>
            <a:ext cx="5628018" cy="3995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731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DFB6A2-77B8-44F2-65C0-D9577118BADB}"/>
              </a:ext>
            </a:extLst>
          </p:cNvPr>
          <p:cNvSpPr>
            <a:spLocks noGrp="1"/>
          </p:cNvSpPr>
          <p:nvPr>
            <p:ph type="title"/>
          </p:nvPr>
        </p:nvSpPr>
        <p:spPr>
          <a:xfrm>
            <a:off x="838200" y="609600"/>
            <a:ext cx="3739341" cy="1330839"/>
          </a:xfrm>
        </p:spPr>
        <p:txBody>
          <a:bodyPr>
            <a:normAutofit/>
          </a:bodyPr>
          <a:lstStyle/>
          <a:p>
            <a:r>
              <a:rPr lang="en-GB" b="1" dirty="0"/>
              <a:t>Theories</a:t>
            </a:r>
            <a:endParaRPr lang="en-GB" dirty="0"/>
          </a:p>
        </p:txBody>
      </p:sp>
      <p:sp>
        <p:nvSpPr>
          <p:cNvPr id="3" name="Content Placeholder 2">
            <a:extLst>
              <a:ext uri="{FF2B5EF4-FFF2-40B4-BE49-F238E27FC236}">
                <a16:creationId xmlns:a16="http://schemas.microsoft.com/office/drawing/2014/main" id="{5FFE2A7F-AA45-A3ED-C5A7-348631E62D4E}"/>
              </a:ext>
            </a:extLst>
          </p:cNvPr>
          <p:cNvSpPr>
            <a:spLocks noGrp="1"/>
          </p:cNvSpPr>
          <p:nvPr>
            <p:ph idx="1"/>
          </p:nvPr>
        </p:nvSpPr>
        <p:spPr>
          <a:xfrm>
            <a:off x="862366" y="2194102"/>
            <a:ext cx="3427001" cy="3908586"/>
          </a:xfrm>
        </p:spPr>
        <p:txBody>
          <a:bodyPr>
            <a:normAutofit lnSpcReduction="10000"/>
          </a:bodyPr>
          <a:lstStyle/>
          <a:p>
            <a:pPr fontAlgn="base"/>
            <a:r>
              <a:rPr lang="en-US" sz="1700" b="1" dirty="0"/>
              <a:t>Biopsychosocial Model:</a:t>
            </a:r>
            <a:r>
              <a:rPr lang="en-US" sz="1700" dirty="0"/>
              <a:t> integrates biological, psychological, and social determinants of health.</a:t>
            </a:r>
          </a:p>
          <a:p>
            <a:pPr fontAlgn="base"/>
            <a:r>
              <a:rPr lang="en-US" sz="1700" b="1" dirty="0"/>
              <a:t>Social Ecological Model:</a:t>
            </a:r>
            <a:r>
              <a:rPr lang="en-US" sz="1700" dirty="0"/>
              <a:t> health is influenced by individual, community, and policy levels.</a:t>
            </a:r>
          </a:p>
          <a:p>
            <a:pPr fontAlgn="base"/>
            <a:r>
              <a:rPr lang="en-US" sz="1700" dirty="0"/>
              <a:t>The preventive care is promoted by holistic models.</a:t>
            </a:r>
          </a:p>
          <a:p>
            <a:pPr fontAlgn="base"/>
            <a:r>
              <a:rPr lang="en-US" sz="1700" dirty="0"/>
              <a:t>These are the theories that support person-</a:t>
            </a:r>
            <a:r>
              <a:rPr lang="en-US" sz="1700" dirty="0" err="1"/>
              <a:t>centred</a:t>
            </a:r>
            <a:r>
              <a:rPr lang="en-US" sz="1700" dirty="0"/>
              <a:t>, sustainable health systems in line with SDG-related care integration.</a:t>
            </a:r>
          </a:p>
          <a:p>
            <a:endParaRPr lang="en-GB" sz="1700" dirty="0"/>
          </a:p>
        </p:txBody>
      </p:sp>
      <p:pic>
        <p:nvPicPr>
          <p:cNvPr id="3074" name="Picture 2" descr="The Biopsychosocial Model of Mental Health – Delphis Learning">
            <a:extLst>
              <a:ext uri="{FF2B5EF4-FFF2-40B4-BE49-F238E27FC236}">
                <a16:creationId xmlns:a16="http://schemas.microsoft.com/office/drawing/2014/main" id="{ECA4C331-985D-2504-FB2D-3791DB170EF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625104"/>
            <a:ext cx="6155141" cy="3631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381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E1085-73B4-DFFB-E71A-569253367337}"/>
              </a:ext>
            </a:extLst>
          </p:cNvPr>
          <p:cNvSpPr>
            <a:spLocks noGrp="1"/>
          </p:cNvSpPr>
          <p:nvPr>
            <p:ph type="title"/>
          </p:nvPr>
        </p:nvSpPr>
        <p:spPr>
          <a:xfrm>
            <a:off x="838200" y="175433"/>
            <a:ext cx="10515600" cy="1325563"/>
          </a:xfrm>
        </p:spPr>
        <p:style>
          <a:lnRef idx="2">
            <a:schemeClr val="accent2"/>
          </a:lnRef>
          <a:fillRef idx="1">
            <a:schemeClr val="lt1"/>
          </a:fillRef>
          <a:effectRef idx="0">
            <a:schemeClr val="accent2"/>
          </a:effectRef>
          <a:fontRef idx="minor">
            <a:schemeClr val="dk1"/>
          </a:fontRef>
        </p:style>
        <p:txBody>
          <a:bodyPr/>
          <a:lstStyle/>
          <a:p>
            <a:pPr algn="ctr"/>
            <a:r>
              <a:rPr lang="en-GB" b="1" dirty="0"/>
              <a:t>Sustainable Development Goals</a:t>
            </a:r>
            <a:endParaRPr lang="en-GB" dirty="0"/>
          </a:p>
        </p:txBody>
      </p:sp>
      <p:graphicFrame>
        <p:nvGraphicFramePr>
          <p:cNvPr id="4102" name="Content Placeholder 2">
            <a:extLst>
              <a:ext uri="{FF2B5EF4-FFF2-40B4-BE49-F238E27FC236}">
                <a16:creationId xmlns:a16="http://schemas.microsoft.com/office/drawing/2014/main" id="{0BE42394-1A10-3A4E-A482-242B2182A905}"/>
              </a:ext>
            </a:extLst>
          </p:cNvPr>
          <p:cNvGraphicFramePr>
            <a:graphicFrameLocks noGrp="1"/>
          </p:cNvGraphicFramePr>
          <p:nvPr>
            <p:ph idx="1"/>
            <p:extLst>
              <p:ext uri="{D42A27DB-BD31-4B8C-83A1-F6EECF244321}">
                <p14:modId xmlns:p14="http://schemas.microsoft.com/office/powerpoint/2010/main" val="1509271431"/>
              </p:ext>
            </p:extLst>
          </p:nvPr>
        </p:nvGraphicFramePr>
        <p:xfrm>
          <a:off x="4788309" y="1690687"/>
          <a:ext cx="7192844" cy="4675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SDG 3 - Good health and well being | Space4Water Portal">
            <a:extLst>
              <a:ext uri="{FF2B5EF4-FFF2-40B4-BE49-F238E27FC236}">
                <a16:creationId xmlns:a16="http://schemas.microsoft.com/office/drawing/2014/main" id="{4D36C531-6E6C-8C50-5EE8-D737D54D166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1182" y="1690687"/>
            <a:ext cx="4597127"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98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9" name="Rectangle 513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0C3BE-DA3D-43A2-A42A-50A04A1A05D7}"/>
              </a:ext>
            </a:extLst>
          </p:cNvPr>
          <p:cNvSpPr>
            <a:spLocks noGrp="1"/>
          </p:cNvSpPr>
          <p:nvPr>
            <p:ph type="title"/>
          </p:nvPr>
        </p:nvSpPr>
        <p:spPr>
          <a:xfrm>
            <a:off x="645064" y="525982"/>
            <a:ext cx="4282983" cy="1200361"/>
          </a:xfrm>
        </p:spPr>
        <p:txBody>
          <a:bodyPr anchor="b">
            <a:normAutofit/>
          </a:bodyPr>
          <a:lstStyle/>
          <a:p>
            <a:r>
              <a:rPr lang="en-GB" sz="3600" b="1"/>
              <a:t>Sustainable Development Goals</a:t>
            </a:r>
            <a:endParaRPr lang="en-GB" sz="3600"/>
          </a:p>
        </p:txBody>
      </p:sp>
      <p:sp>
        <p:nvSpPr>
          <p:cNvPr id="5140" name="Rectangle 513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CEA2DA-EB9A-1F77-28FF-2E02EE3F836D}"/>
              </a:ext>
            </a:extLst>
          </p:cNvPr>
          <p:cNvSpPr>
            <a:spLocks noGrp="1"/>
          </p:cNvSpPr>
          <p:nvPr>
            <p:ph idx="1"/>
          </p:nvPr>
        </p:nvSpPr>
        <p:spPr>
          <a:xfrm>
            <a:off x="645066" y="2031101"/>
            <a:ext cx="4282984" cy="3511943"/>
          </a:xfrm>
        </p:spPr>
        <p:txBody>
          <a:bodyPr anchor="ctr">
            <a:normAutofit/>
          </a:bodyPr>
          <a:lstStyle/>
          <a:p>
            <a:pPr fontAlgn="base"/>
            <a:r>
              <a:rPr lang="en-US" sz="1800" dirty="0"/>
              <a:t>UK SDG 3 monitoring helps to promote universal wellbeing and health care.</a:t>
            </a:r>
          </a:p>
          <a:p>
            <a:pPr fontAlgn="base"/>
            <a:r>
              <a:rPr lang="en-US" sz="1800" dirty="0"/>
              <a:t>It is focused on the prevention of non-communicable disease (e.g., cancer).</a:t>
            </a:r>
          </a:p>
          <a:p>
            <a:pPr fontAlgn="base"/>
            <a:r>
              <a:rPr lang="en-US" sz="1800" dirty="0"/>
              <a:t>SDG 3 is also connected with other broader social determinants such as education, poverty (Sdgdata.gov.uk, 2023).</a:t>
            </a:r>
          </a:p>
          <a:p>
            <a:pPr fontAlgn="base"/>
            <a:r>
              <a:rPr lang="en-US" sz="1800" dirty="0"/>
              <a:t>Integration is geared towards sustainable health systems that are equitable.</a:t>
            </a:r>
          </a:p>
          <a:p>
            <a:endParaRPr lang="en-GB" sz="1800" dirty="0"/>
          </a:p>
        </p:txBody>
      </p:sp>
      <p:sp>
        <p:nvSpPr>
          <p:cNvPr id="5141" name="Rectangle 51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2" name="Rectangle 514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3" name="Rectangle 514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DG 3 - Good health and well-being - Statistics Explained - Eurostat">
            <a:extLst>
              <a:ext uri="{FF2B5EF4-FFF2-40B4-BE49-F238E27FC236}">
                <a16:creationId xmlns:a16="http://schemas.microsoft.com/office/drawing/2014/main" id="{00C41952-01E2-B66F-8EA5-E9064F4887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2541" y="650494"/>
            <a:ext cx="5258411" cy="532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085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5A1EA3-B44D-2DE2-03DE-BE336C50C561}"/>
              </a:ext>
            </a:extLst>
          </p:cNvPr>
          <p:cNvPicPr>
            <a:picLocks noChangeAspect="1"/>
          </p:cNvPicPr>
          <p:nvPr/>
        </p:nvPicPr>
        <p:blipFill>
          <a:blip r:embed="rId3"/>
          <a:srcRect l="37264" r="3569"/>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54F90-F8C0-6CA7-A776-F6570B6D5571}"/>
              </a:ext>
            </a:extLst>
          </p:cNvPr>
          <p:cNvSpPr>
            <a:spLocks noGrp="1"/>
          </p:cNvSpPr>
          <p:nvPr>
            <p:ph type="title"/>
          </p:nvPr>
        </p:nvSpPr>
        <p:spPr>
          <a:xfrm>
            <a:off x="6115317" y="405685"/>
            <a:ext cx="5464968" cy="1559301"/>
          </a:xfrm>
        </p:spPr>
        <p:txBody>
          <a:bodyPr>
            <a:normAutofit/>
          </a:bodyPr>
          <a:lstStyle/>
          <a:p>
            <a:r>
              <a:rPr lang="en-GB" sz="4000" b="1"/>
              <a:t>Policy and Governance</a:t>
            </a:r>
            <a:endParaRPr lang="en-GB" sz="4000"/>
          </a:p>
        </p:txBody>
      </p:sp>
      <p:sp>
        <p:nvSpPr>
          <p:cNvPr id="3" name="Content Placeholder 2">
            <a:extLst>
              <a:ext uri="{FF2B5EF4-FFF2-40B4-BE49-F238E27FC236}">
                <a16:creationId xmlns:a16="http://schemas.microsoft.com/office/drawing/2014/main" id="{BD70BA46-3746-C0F9-2222-FF2576E65862}"/>
              </a:ext>
            </a:extLst>
          </p:cNvPr>
          <p:cNvSpPr>
            <a:spLocks noGrp="1"/>
          </p:cNvSpPr>
          <p:nvPr>
            <p:ph idx="1"/>
          </p:nvPr>
        </p:nvSpPr>
        <p:spPr>
          <a:xfrm>
            <a:off x="6115317" y="2743200"/>
            <a:ext cx="5247340" cy="3496878"/>
          </a:xfrm>
        </p:spPr>
        <p:txBody>
          <a:bodyPr anchor="ctr">
            <a:normAutofit/>
          </a:bodyPr>
          <a:lstStyle/>
          <a:p>
            <a:pPr fontAlgn="base"/>
            <a:r>
              <a:rPr lang="en-US" sz="2000" dirty="0"/>
              <a:t>NHS Long Term Plan is a plan of care provision with its focus on prevention and digital services.</a:t>
            </a:r>
          </a:p>
          <a:p>
            <a:pPr fontAlgn="base"/>
            <a:r>
              <a:rPr lang="en-US" sz="2000" dirty="0"/>
              <a:t>Movement away from the hospital to communities.</a:t>
            </a:r>
          </a:p>
          <a:p>
            <a:pPr fontAlgn="base"/>
            <a:r>
              <a:rPr lang="en-US" sz="2000" dirty="0"/>
              <a:t>One of the environmental sustainability goals is a net-zero by 2040.</a:t>
            </a:r>
          </a:p>
          <a:p>
            <a:pPr fontAlgn="base"/>
            <a:r>
              <a:rPr lang="en-US" sz="2000" dirty="0"/>
              <a:t>The system of governance facilitates fair and sustainable service delivery.</a:t>
            </a:r>
          </a:p>
          <a:p>
            <a:endParaRPr lang="en-GB" sz="2000" dirty="0"/>
          </a:p>
        </p:txBody>
      </p:sp>
    </p:spTree>
    <p:extLst>
      <p:ext uri="{BB962C8B-B14F-4D97-AF65-F5344CB8AC3E}">
        <p14:creationId xmlns:p14="http://schemas.microsoft.com/office/powerpoint/2010/main" val="189336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Slide Background">
            <a:extLst>
              <a:ext uri="{FF2B5EF4-FFF2-40B4-BE49-F238E27FC236}">
                <a16:creationId xmlns:a16="http://schemas.microsoft.com/office/drawing/2014/main" id="{90D0877E-6CD0-4206-8A18-56CEE73EF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177" name="Rectangle 7176">
            <a:extLst>
              <a:ext uri="{FF2B5EF4-FFF2-40B4-BE49-F238E27FC236}">
                <a16:creationId xmlns:a16="http://schemas.microsoft.com/office/drawing/2014/main" id="{E18AC0D4-F32D-4067-9F63-E553F4AFF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2806021"/>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42B468-29FD-3E4E-403E-5D8451CA1DBA}"/>
              </a:ext>
            </a:extLst>
          </p:cNvPr>
          <p:cNvSpPr>
            <a:spLocks noGrp="1"/>
          </p:cNvSpPr>
          <p:nvPr>
            <p:ph type="title"/>
          </p:nvPr>
        </p:nvSpPr>
        <p:spPr>
          <a:xfrm>
            <a:off x="761802" y="342306"/>
            <a:ext cx="4703816" cy="2121408"/>
          </a:xfrm>
        </p:spPr>
        <p:txBody>
          <a:bodyPr anchor="ctr">
            <a:normAutofit/>
          </a:bodyPr>
          <a:lstStyle/>
          <a:p>
            <a:r>
              <a:rPr lang="en-GB" sz="4000" b="1"/>
              <a:t>Policy and Governance</a:t>
            </a:r>
            <a:endParaRPr lang="en-GB" sz="4000"/>
          </a:p>
        </p:txBody>
      </p:sp>
      <p:sp>
        <p:nvSpPr>
          <p:cNvPr id="3" name="Content Placeholder 2">
            <a:extLst>
              <a:ext uri="{FF2B5EF4-FFF2-40B4-BE49-F238E27FC236}">
                <a16:creationId xmlns:a16="http://schemas.microsoft.com/office/drawing/2014/main" id="{1DE236D5-589F-DC19-997D-30E72A4A913B}"/>
              </a:ext>
            </a:extLst>
          </p:cNvPr>
          <p:cNvSpPr>
            <a:spLocks noGrp="1"/>
          </p:cNvSpPr>
          <p:nvPr>
            <p:ph idx="1"/>
          </p:nvPr>
        </p:nvSpPr>
        <p:spPr>
          <a:xfrm>
            <a:off x="6096000" y="342307"/>
            <a:ext cx="5250873" cy="2121407"/>
          </a:xfrm>
        </p:spPr>
        <p:txBody>
          <a:bodyPr anchor="ctr">
            <a:normAutofit/>
          </a:bodyPr>
          <a:lstStyle/>
          <a:p>
            <a:pPr fontAlgn="base"/>
            <a:r>
              <a:rPr lang="en-US" sz="2000" dirty="0"/>
              <a:t>Health in All Policies is an intersectoral concept of health.</a:t>
            </a:r>
          </a:p>
          <a:p>
            <a:pPr fontAlgn="base"/>
            <a:r>
              <a:rPr lang="en-US" sz="2000" dirty="0"/>
              <a:t>Tends to shape the transport, housing, and environment policy.</a:t>
            </a:r>
          </a:p>
          <a:p>
            <a:pPr fontAlgn="base"/>
            <a:r>
              <a:rPr lang="en-US" sz="2000" dirty="0"/>
              <a:t>Promotes effectiveness in evaluating the health impact and equity.</a:t>
            </a:r>
          </a:p>
          <a:p>
            <a:endParaRPr lang="en-GB" sz="2000" dirty="0"/>
          </a:p>
        </p:txBody>
      </p:sp>
      <p:pic>
        <p:nvPicPr>
          <p:cNvPr id="7170" name="Picture 2" descr="From Health in All Policies to Health for All Policies - The Lancet Public  Health">
            <a:extLst>
              <a:ext uri="{FF2B5EF4-FFF2-40B4-BE49-F238E27FC236}">
                <a16:creationId xmlns:a16="http://schemas.microsoft.com/office/drawing/2014/main" id="{28DF6F55-F751-75BB-735F-71578255345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1802" y="3283920"/>
            <a:ext cx="10668003" cy="288925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157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9" name="Rectangle 820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4F1C5-1AB5-3E87-7204-F121D183CDD1}"/>
              </a:ext>
            </a:extLst>
          </p:cNvPr>
          <p:cNvSpPr>
            <a:spLocks noGrp="1"/>
          </p:cNvSpPr>
          <p:nvPr>
            <p:ph type="title"/>
          </p:nvPr>
        </p:nvSpPr>
        <p:spPr>
          <a:xfrm>
            <a:off x="411480" y="991443"/>
            <a:ext cx="4443154" cy="1087819"/>
          </a:xfrm>
        </p:spPr>
        <p:txBody>
          <a:bodyPr anchor="b">
            <a:normAutofit/>
          </a:bodyPr>
          <a:lstStyle/>
          <a:p>
            <a:r>
              <a:rPr lang="en-GB" sz="3400" b="1"/>
              <a:t>Examples and Case Studies</a:t>
            </a:r>
            <a:endParaRPr lang="en-GB" sz="3400"/>
          </a:p>
        </p:txBody>
      </p:sp>
      <p:sp>
        <p:nvSpPr>
          <p:cNvPr id="8210" name="Rectangle 8209">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11" name="Rectangle 8210">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D332CDA-F5F4-F7E8-1B89-85CE10127406}"/>
              </a:ext>
            </a:extLst>
          </p:cNvPr>
          <p:cNvSpPr>
            <a:spLocks noGrp="1"/>
          </p:cNvSpPr>
          <p:nvPr>
            <p:ph idx="1"/>
          </p:nvPr>
        </p:nvSpPr>
        <p:spPr>
          <a:xfrm>
            <a:off x="411480" y="2684095"/>
            <a:ext cx="4443154" cy="3492868"/>
          </a:xfrm>
        </p:spPr>
        <p:txBody>
          <a:bodyPr>
            <a:normAutofit/>
          </a:bodyPr>
          <a:lstStyle/>
          <a:p>
            <a:pPr fontAlgn="base"/>
            <a:r>
              <a:rPr lang="en-US" sz="1800" dirty="0"/>
              <a:t>Covered 41 per cent of the target population (Ference et al. 2021).</a:t>
            </a:r>
          </a:p>
          <a:p>
            <a:pPr fontAlgn="base"/>
            <a:r>
              <a:rPr lang="en-US" sz="1800" dirty="0"/>
              <a:t>Associated with low admissions and early disease diagnosis.</a:t>
            </a:r>
          </a:p>
          <a:p>
            <a:pPr fontAlgn="base"/>
            <a:r>
              <a:rPr lang="en-US" sz="1800" dirty="0"/>
              <a:t>Payback period Economic return of: £2.93/1.</a:t>
            </a:r>
          </a:p>
          <a:p>
            <a:pPr fontAlgn="base"/>
            <a:r>
              <a:rPr lang="en-US" sz="1800" dirty="0"/>
              <a:t>The prevention and well-being priorities in line with SDG 3.</a:t>
            </a:r>
          </a:p>
          <a:p>
            <a:endParaRPr lang="en-GB" sz="1800" dirty="0"/>
          </a:p>
        </p:txBody>
      </p:sp>
      <p:pic>
        <p:nvPicPr>
          <p:cNvPr id="8194" name="Picture 2" descr="NHS Health Check - Delivery">
            <a:extLst>
              <a:ext uri="{FF2B5EF4-FFF2-40B4-BE49-F238E27FC236}">
                <a16:creationId xmlns:a16="http://schemas.microsoft.com/office/drawing/2014/main" id="{396D14F9-A5E5-1B23-F689-111A16F133B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85816" y="1123023"/>
            <a:ext cx="6440424" cy="455659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1345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25" name="Rectangle 9224">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6F5D83-2468-39AA-1643-B34155D6028A}"/>
              </a:ext>
            </a:extLst>
          </p:cNvPr>
          <p:cNvSpPr>
            <a:spLocks noGrp="1"/>
          </p:cNvSpPr>
          <p:nvPr>
            <p:ph type="title"/>
          </p:nvPr>
        </p:nvSpPr>
        <p:spPr>
          <a:xfrm>
            <a:off x="841247" y="978619"/>
            <a:ext cx="3410712" cy="1106424"/>
          </a:xfrm>
        </p:spPr>
        <p:txBody>
          <a:bodyPr>
            <a:normAutofit/>
          </a:bodyPr>
          <a:lstStyle/>
          <a:p>
            <a:r>
              <a:rPr lang="en-US" sz="2800" b="1"/>
              <a:t>Examples and Case Studies contd. </a:t>
            </a:r>
            <a:endParaRPr lang="en-GB" sz="2800"/>
          </a:p>
        </p:txBody>
      </p:sp>
      <p:sp>
        <p:nvSpPr>
          <p:cNvPr id="9227" name="Rectangle 9226">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229" name="Rectangle 9228">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1F4E44D-2DCB-DB8E-8D5D-1CE97CCDA6FC}"/>
              </a:ext>
            </a:extLst>
          </p:cNvPr>
          <p:cNvSpPr>
            <a:spLocks noGrp="1"/>
          </p:cNvSpPr>
          <p:nvPr>
            <p:ph idx="1"/>
          </p:nvPr>
        </p:nvSpPr>
        <p:spPr>
          <a:xfrm>
            <a:off x="841248" y="2252870"/>
            <a:ext cx="3412219" cy="3560251"/>
          </a:xfrm>
        </p:spPr>
        <p:txBody>
          <a:bodyPr>
            <a:normAutofit/>
          </a:bodyPr>
          <a:lstStyle/>
          <a:p>
            <a:pPr fontAlgn="base"/>
            <a:r>
              <a:rPr lang="en-US" sz="1700" dirty="0"/>
              <a:t>MECC </a:t>
            </a:r>
            <a:r>
              <a:rPr lang="en-US" sz="1700" dirty="0" err="1"/>
              <a:t>utilises</a:t>
            </a:r>
            <a:r>
              <a:rPr lang="en-US" sz="1700" dirty="0"/>
              <a:t> regular contacts and short health counselling.</a:t>
            </a:r>
          </a:p>
          <a:p>
            <a:pPr fontAlgn="base"/>
            <a:r>
              <a:rPr lang="en-US" sz="1700" dirty="0"/>
              <a:t>Favours change of </a:t>
            </a:r>
            <a:r>
              <a:rPr lang="en-US" sz="1700" dirty="0" err="1"/>
              <a:t>behaviour</a:t>
            </a:r>
            <a:r>
              <a:rPr lang="en-US" sz="1700" dirty="0"/>
              <a:t> in diet, activity and wellbeing.</a:t>
            </a:r>
          </a:p>
          <a:p>
            <a:pPr fontAlgn="base"/>
            <a:r>
              <a:rPr lang="en-US" sz="1700" dirty="0"/>
              <a:t>Integrated care systems have different implementations.</a:t>
            </a:r>
          </a:p>
          <a:p>
            <a:pPr fontAlgn="base"/>
            <a:r>
              <a:rPr lang="en-US" sz="1700" dirty="0"/>
              <a:t>Coverage Health Checks Complements Prevention </a:t>
            </a:r>
            <a:r>
              <a:rPr lang="en-US" sz="1700" dirty="0" err="1"/>
              <a:t>programmes</a:t>
            </a:r>
            <a:r>
              <a:rPr lang="en-US" sz="1700" dirty="0"/>
              <a:t>.</a:t>
            </a:r>
          </a:p>
          <a:p>
            <a:endParaRPr lang="en-GB" sz="1700" dirty="0"/>
          </a:p>
        </p:txBody>
      </p:sp>
      <p:pic>
        <p:nvPicPr>
          <p:cNvPr id="9218" name="Picture 2" descr="Making Every Contact Count - Essex Wellbeing ServiceEssex Wellbeing Service">
            <a:extLst>
              <a:ext uri="{FF2B5EF4-FFF2-40B4-BE49-F238E27FC236}">
                <a16:creationId xmlns:a16="http://schemas.microsoft.com/office/drawing/2014/main" id="{6CBA156E-25DF-33E1-F1FF-BF6E340BAC2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20640" y="1456548"/>
            <a:ext cx="6656832" cy="3844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896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54F4E-3E0B-210A-A69B-8FAC0A9C4BCF}"/>
              </a:ext>
            </a:extLst>
          </p:cNvPr>
          <p:cNvSpPr>
            <a:spLocks noGrp="1"/>
          </p:cNvSpPr>
          <p:nvPr>
            <p:ph type="title"/>
          </p:nvPr>
        </p:nvSpPr>
        <p:spPr>
          <a:xfrm>
            <a:off x="589560" y="856180"/>
            <a:ext cx="4560584" cy="1128068"/>
          </a:xfrm>
        </p:spPr>
        <p:txBody>
          <a:bodyPr anchor="ctr">
            <a:normAutofit/>
          </a:bodyPr>
          <a:lstStyle/>
          <a:p>
            <a:r>
              <a:rPr lang="en-GB" sz="4000" b="1"/>
              <a:t>Equity and Access</a:t>
            </a:r>
            <a:endParaRPr lang="en-GB" sz="4000"/>
          </a:p>
        </p:txBody>
      </p:sp>
      <p:grpSp>
        <p:nvGrpSpPr>
          <p:cNvPr id="10251" name="Group 1025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252" name="Rectangle 1025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55" name="Rectangle 1025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E3D2F0-B60A-01ED-871B-351E2C194883}"/>
              </a:ext>
            </a:extLst>
          </p:cNvPr>
          <p:cNvSpPr>
            <a:spLocks noGrp="1"/>
          </p:cNvSpPr>
          <p:nvPr>
            <p:ph idx="1"/>
          </p:nvPr>
        </p:nvSpPr>
        <p:spPr>
          <a:xfrm>
            <a:off x="590719" y="2330505"/>
            <a:ext cx="4559425" cy="3979585"/>
          </a:xfrm>
        </p:spPr>
        <p:txBody>
          <a:bodyPr anchor="ctr">
            <a:normAutofit/>
          </a:bodyPr>
          <a:lstStyle/>
          <a:p>
            <a:pPr fontAlgn="base"/>
            <a:r>
              <a:rPr lang="en-US" sz="2000" dirty="0"/>
              <a:t>Access and outcomes are influenced by inequalities in deprivation.</a:t>
            </a:r>
          </a:p>
          <a:p>
            <a:pPr fontAlgn="base"/>
            <a:r>
              <a:rPr lang="en-US" sz="2000" dirty="0"/>
              <a:t>There are longer waits in service in deprived areas.</a:t>
            </a:r>
          </a:p>
          <a:p>
            <a:pPr fontAlgn="base"/>
            <a:r>
              <a:rPr lang="en-US" sz="2000" dirty="0"/>
              <a:t>The situation of ethnic minorities is worse.</a:t>
            </a:r>
          </a:p>
          <a:p>
            <a:pPr fontAlgn="base"/>
            <a:r>
              <a:rPr lang="en-US" sz="2000" dirty="0"/>
              <a:t>Policy attempts to eradicate structural inequities do not succeed.</a:t>
            </a:r>
          </a:p>
          <a:p>
            <a:endParaRPr lang="en-GB" sz="2000" dirty="0"/>
          </a:p>
        </p:txBody>
      </p:sp>
      <p:sp>
        <p:nvSpPr>
          <p:cNvPr id="10257" name="Rectangle 1025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9" name="Rectangle 1025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Goal 3 | Department of Economic and Social Affairs">
            <a:extLst>
              <a:ext uri="{FF2B5EF4-FFF2-40B4-BE49-F238E27FC236}">
                <a16:creationId xmlns:a16="http://schemas.microsoft.com/office/drawing/2014/main" id="{E59D7480-5D26-CCD4-3E05-4A28C1837A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831" r="38064"/>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171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3" name="Rectangle 1128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4" name="Freeform: Shape 1128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86F663-68A1-01D7-5B93-9F475F9B97FB}"/>
              </a:ext>
            </a:extLst>
          </p:cNvPr>
          <p:cNvSpPr>
            <a:spLocks noGrp="1"/>
          </p:cNvSpPr>
          <p:nvPr>
            <p:ph type="title"/>
          </p:nvPr>
        </p:nvSpPr>
        <p:spPr>
          <a:xfrm>
            <a:off x="838200" y="609600"/>
            <a:ext cx="3739341" cy="1330839"/>
          </a:xfrm>
        </p:spPr>
        <p:txBody>
          <a:bodyPr>
            <a:normAutofit/>
          </a:bodyPr>
          <a:lstStyle/>
          <a:p>
            <a:r>
              <a:rPr lang="en-GB" b="1"/>
              <a:t>Equity and Access</a:t>
            </a:r>
            <a:endParaRPr lang="en-GB" dirty="0"/>
          </a:p>
        </p:txBody>
      </p:sp>
      <p:sp>
        <p:nvSpPr>
          <p:cNvPr id="3" name="Content Placeholder 2">
            <a:extLst>
              <a:ext uri="{FF2B5EF4-FFF2-40B4-BE49-F238E27FC236}">
                <a16:creationId xmlns:a16="http://schemas.microsoft.com/office/drawing/2014/main" id="{284ACDD5-C525-31BB-33BC-9CB2D2B60612}"/>
              </a:ext>
            </a:extLst>
          </p:cNvPr>
          <p:cNvSpPr>
            <a:spLocks noGrp="1"/>
          </p:cNvSpPr>
          <p:nvPr>
            <p:ph idx="1"/>
          </p:nvPr>
        </p:nvSpPr>
        <p:spPr>
          <a:xfrm>
            <a:off x="862366" y="2194102"/>
            <a:ext cx="3427001" cy="3908586"/>
          </a:xfrm>
        </p:spPr>
        <p:txBody>
          <a:bodyPr>
            <a:normAutofit/>
          </a:bodyPr>
          <a:lstStyle/>
          <a:p>
            <a:pPr fontAlgn="base"/>
            <a:r>
              <a:rPr lang="en-US" sz="2000" dirty="0"/>
              <a:t>Online healthcare is restricted to those who are digitally included.</a:t>
            </a:r>
          </a:p>
          <a:p>
            <a:pPr fontAlgn="base"/>
            <a:r>
              <a:rPr lang="en-US" sz="2000" dirty="0"/>
              <a:t>In the UK, millions of people are unskilled in digital or online skills.</a:t>
            </a:r>
          </a:p>
          <a:p>
            <a:pPr fontAlgn="base"/>
            <a:r>
              <a:rPr lang="en-US" sz="2000" dirty="0"/>
              <a:t>Poor health literacy increases barriers to access.</a:t>
            </a:r>
          </a:p>
          <a:p>
            <a:pPr fontAlgn="base"/>
            <a:r>
              <a:rPr lang="en-US" sz="2000" dirty="0"/>
              <a:t>Health inequities are enhanced by the presence of digital inequities.</a:t>
            </a:r>
          </a:p>
          <a:p>
            <a:endParaRPr lang="en-GB" sz="2000" dirty="0"/>
          </a:p>
        </p:txBody>
      </p:sp>
      <p:pic>
        <p:nvPicPr>
          <p:cNvPr id="11266" name="Picture 2" descr="Social Factors and Policies Promoting Good Health and Well-Being as a  Sustainable Development Goal: Current Achievements and Future Pathways">
            <a:extLst>
              <a:ext uri="{FF2B5EF4-FFF2-40B4-BE49-F238E27FC236}">
                <a16:creationId xmlns:a16="http://schemas.microsoft.com/office/drawing/2014/main" id="{123AD20C-553C-DA27-14D5-42C9CA8C08D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45457" y="1748206"/>
            <a:ext cx="6155141" cy="3385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625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A22C2-6DFB-5F2D-4D3F-0892F38CF8F3}"/>
              </a:ext>
            </a:extLst>
          </p:cNvPr>
          <p:cNvSpPr>
            <a:spLocks noGrp="1"/>
          </p:cNvSpPr>
          <p:nvPr>
            <p:ph type="title"/>
          </p:nvPr>
        </p:nvSpPr>
        <p:spPr>
          <a:xfrm>
            <a:off x="589560" y="856180"/>
            <a:ext cx="4560584" cy="1128068"/>
          </a:xfrm>
        </p:spPr>
        <p:txBody>
          <a:bodyPr anchor="ctr">
            <a:normAutofit/>
          </a:bodyPr>
          <a:lstStyle/>
          <a:p>
            <a:r>
              <a:rPr lang="en-GB" sz="4000" b="1"/>
              <a:t>Conclusion</a:t>
            </a:r>
            <a:endParaRPr lang="en-GB" sz="4000"/>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BEE94-0D7C-069C-5C8F-DB53D2D9CAF9}"/>
              </a:ext>
            </a:extLst>
          </p:cNvPr>
          <p:cNvSpPr>
            <a:spLocks noGrp="1"/>
          </p:cNvSpPr>
          <p:nvPr>
            <p:ph idx="1"/>
          </p:nvPr>
        </p:nvSpPr>
        <p:spPr>
          <a:xfrm>
            <a:off x="590719" y="2330505"/>
            <a:ext cx="4559425" cy="3979585"/>
          </a:xfrm>
        </p:spPr>
        <p:txBody>
          <a:bodyPr anchor="ctr">
            <a:normAutofit/>
          </a:bodyPr>
          <a:lstStyle/>
          <a:p>
            <a:pPr fontAlgn="base"/>
            <a:r>
              <a:rPr lang="en-US" sz="2000" dirty="0"/>
              <a:t>Integration facilitates quality care that is prevention-oriented.</a:t>
            </a:r>
          </a:p>
          <a:p>
            <a:pPr fontAlgn="base"/>
            <a:r>
              <a:rPr lang="en-US" sz="2000" dirty="0"/>
              <a:t>SDG 3 offers a national and global strategic framework.</a:t>
            </a:r>
          </a:p>
          <a:p>
            <a:pPr fontAlgn="base"/>
            <a:r>
              <a:rPr lang="en-US" sz="2000" dirty="0"/>
              <a:t>Holistic service design is led by policy and theory.</a:t>
            </a:r>
          </a:p>
          <a:p>
            <a:pPr fontAlgn="base"/>
            <a:r>
              <a:rPr lang="en-US" sz="2000" dirty="0"/>
              <a:t>Sustainable health systems require the reduction of inequalities.</a:t>
            </a:r>
          </a:p>
          <a:p>
            <a:endParaRPr lang="en-GB" sz="20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SDG3 - Office of Sustainability">
            <a:extLst>
              <a:ext uri="{FF2B5EF4-FFF2-40B4-BE49-F238E27FC236}">
                <a16:creationId xmlns:a16="http://schemas.microsoft.com/office/drawing/2014/main" id="{49206F28-2B42-B75D-CE27-F8E6CDCF9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3065"/>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298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D1C8E-E054-0537-091E-BBE8AA6E3F2B}"/>
              </a:ext>
            </a:extLst>
          </p:cNvPr>
          <p:cNvSpPr>
            <a:spLocks noGrp="1"/>
          </p:cNvSpPr>
          <p:nvPr>
            <p:ph type="title"/>
          </p:nvPr>
        </p:nvSpPr>
        <p:spPr>
          <a:xfrm>
            <a:off x="431321" y="386930"/>
            <a:ext cx="10952039" cy="1188950"/>
          </a:xfrm>
        </p:spPr>
        <p:style>
          <a:lnRef idx="1">
            <a:schemeClr val="accent6"/>
          </a:lnRef>
          <a:fillRef idx="2">
            <a:schemeClr val="accent6"/>
          </a:fillRef>
          <a:effectRef idx="1">
            <a:schemeClr val="accent6"/>
          </a:effectRef>
          <a:fontRef idx="minor">
            <a:schemeClr val="dk1"/>
          </a:fontRef>
        </p:style>
        <p:txBody>
          <a:bodyPr anchor="b">
            <a:normAutofit/>
          </a:bodyPr>
          <a:lstStyle/>
          <a:p>
            <a:r>
              <a:rPr lang="en-GB" sz="5400" b="1" dirty="0"/>
              <a:t>Reference</a:t>
            </a:r>
            <a:endParaRPr lang="en-GB" sz="5400" dirty="0"/>
          </a:p>
        </p:txBody>
      </p:sp>
      <p:grpSp>
        <p:nvGrpSpPr>
          <p:cNvPr id="24" name="Group 2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5" name="Rectangle 2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BFB10C-8A61-DE21-D44D-041BE89F9A1B}"/>
              </a:ext>
            </a:extLst>
          </p:cNvPr>
          <p:cNvSpPr>
            <a:spLocks noGrp="1"/>
          </p:cNvSpPr>
          <p:nvPr>
            <p:ph idx="1"/>
          </p:nvPr>
        </p:nvSpPr>
        <p:spPr>
          <a:xfrm>
            <a:off x="189781" y="2203079"/>
            <a:ext cx="11193579" cy="4147845"/>
          </a:xfrm>
        </p:spPr>
        <p:txBody>
          <a:bodyPr anchor="ctr">
            <a:normAutofit fontScale="92500"/>
          </a:bodyPr>
          <a:lstStyle/>
          <a:p>
            <a:pPr algn="just"/>
            <a:r>
              <a:rPr lang="en-US" sz="1000" dirty="0">
                <a:latin typeface="Times New Roman" panose="02020603050405020304" pitchFamily="18" charset="0"/>
                <a:cs typeface="Times New Roman" panose="02020603050405020304" pitchFamily="18" charset="0"/>
              </a:rPr>
              <a:t>Un.org. (2025). </a:t>
            </a:r>
            <a:r>
              <a:rPr lang="en-US" sz="1000" i="1" dirty="0">
                <a:latin typeface="Times New Roman" panose="02020603050405020304" pitchFamily="18" charset="0"/>
                <a:cs typeface="Times New Roman" panose="02020603050405020304" pitchFamily="18" charset="0"/>
              </a:rPr>
              <a:t>Goal 3 | Department of Economic and Social Affairs</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2"/>
              </a:rPr>
              <a:t>https://sdgs.un.org/goals/goal3</a:t>
            </a:r>
            <a:r>
              <a:rPr lang="en-US" sz="1000" dirty="0">
                <a:latin typeface="Times New Roman" panose="02020603050405020304" pitchFamily="18" charset="0"/>
                <a:cs typeface="Times New Roman" panose="02020603050405020304" pitchFamily="18" charset="0"/>
              </a:rPr>
              <a:t> [Accessed 9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‌Hall, R. (2026). </a:t>
            </a:r>
            <a:r>
              <a:rPr lang="en-US" sz="1000" i="1" dirty="0">
                <a:latin typeface="Times New Roman" panose="02020603050405020304" pitchFamily="18" charset="0"/>
                <a:cs typeface="Times New Roman" panose="02020603050405020304" pitchFamily="18" charset="0"/>
              </a:rPr>
              <a:t>Emergency pneumonia cases surge to half a million a year in England</a:t>
            </a:r>
            <a:r>
              <a:rPr lang="en-US" sz="1000" dirty="0">
                <a:latin typeface="Times New Roman" panose="02020603050405020304" pitchFamily="18" charset="0"/>
                <a:cs typeface="Times New Roman" panose="02020603050405020304" pitchFamily="18" charset="0"/>
              </a:rPr>
              <a:t>. The Guardian. Available at: </a:t>
            </a:r>
            <a:r>
              <a:rPr lang="en-US" sz="1000" u="sng" dirty="0">
                <a:latin typeface="Times New Roman" panose="02020603050405020304" pitchFamily="18" charset="0"/>
                <a:cs typeface="Times New Roman" panose="02020603050405020304" pitchFamily="18" charset="0"/>
                <a:hlinkClick r:id="rId3"/>
              </a:rPr>
              <a:t>https://www.theguardian.com/society/2026/feb/03/emergency-pneumonia-cases-skyrocket-england</a:t>
            </a:r>
            <a:r>
              <a:rPr lang="en-US" sz="1000" dirty="0">
                <a:latin typeface="Times New Roman" panose="02020603050405020304" pitchFamily="18" charset="0"/>
                <a:cs typeface="Times New Roman" panose="02020603050405020304" pitchFamily="18" charset="0"/>
              </a:rPr>
              <a:t> [Accessed 9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Who.int. (2021). </a:t>
            </a:r>
            <a:r>
              <a:rPr lang="en-US" sz="1000" i="1" dirty="0">
                <a:latin typeface="Times New Roman" panose="02020603050405020304" pitchFamily="18" charset="0"/>
                <a:cs typeface="Times New Roman" panose="02020603050405020304" pitchFamily="18" charset="0"/>
              </a:rPr>
              <a:t>Promoting well-being</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4"/>
              </a:rPr>
              <a:t>https://www.who.int/activities/promoting-well-being</a:t>
            </a:r>
            <a:r>
              <a:rPr lang="en-US" sz="1000" dirty="0">
                <a:latin typeface="Times New Roman" panose="02020603050405020304" pitchFamily="18" charset="0"/>
                <a:cs typeface="Times New Roman" panose="02020603050405020304" pitchFamily="18" charset="0"/>
              </a:rPr>
              <a:t> [Accessed 10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Bolton, D., (2023). A revitalized biopsychosocial model: core theory, research paradigms, and clinical implications. </a:t>
            </a:r>
            <a:r>
              <a:rPr lang="en-US" sz="1000" i="1" dirty="0">
                <a:latin typeface="Times New Roman" panose="02020603050405020304" pitchFamily="18" charset="0"/>
                <a:cs typeface="Times New Roman" panose="02020603050405020304" pitchFamily="18" charset="0"/>
              </a:rPr>
              <a:t>Psychological medicine</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53</a:t>
            </a:r>
            <a:r>
              <a:rPr lang="en-US" sz="1000" dirty="0">
                <a:latin typeface="Times New Roman" panose="02020603050405020304" pitchFamily="18" charset="0"/>
                <a:cs typeface="Times New Roman" panose="02020603050405020304" pitchFamily="18" charset="0"/>
              </a:rPr>
              <a:t>(16), </a:t>
            </a:r>
            <a:r>
              <a:rPr lang="en-US" sz="1000" dirty="0" err="1">
                <a:latin typeface="Times New Roman" panose="02020603050405020304" pitchFamily="18" charset="0"/>
                <a:cs typeface="Times New Roman" panose="02020603050405020304" pitchFamily="18" charset="0"/>
              </a:rPr>
              <a:t>pp.7504</a:t>
            </a:r>
            <a:r>
              <a:rPr lang="en-US" sz="1000" dirty="0">
                <a:latin typeface="Times New Roman" panose="02020603050405020304" pitchFamily="18" charset="0"/>
                <a:cs typeface="Times New Roman" panose="02020603050405020304" pitchFamily="18" charset="0"/>
              </a:rPr>
              <a:t>-7511. Available at: </a:t>
            </a:r>
            <a:r>
              <a:rPr lang="en-US" sz="1000" u="sng" dirty="0">
                <a:latin typeface="Times New Roman" panose="02020603050405020304" pitchFamily="18" charset="0"/>
                <a:cs typeface="Times New Roman" panose="02020603050405020304" pitchFamily="18" charset="0"/>
                <a:hlinkClick r:id="rId5"/>
              </a:rPr>
              <a:t>https://www.cambridge.org/core/services/aop-cambridge-core/content/view/8FC915C01228857ED6B5E123536E8994/S0033291723002660a.pdf/div-class-title-a-revitalized-biopsychosocial-model-core-theory-research-paradigms-and-clinical-implications-div.pdf</a:t>
            </a:r>
            <a:r>
              <a:rPr lang="en-US" sz="1000" dirty="0">
                <a:latin typeface="Times New Roman" panose="02020603050405020304" pitchFamily="18" charset="0"/>
                <a:cs typeface="Times New Roman" panose="02020603050405020304" pitchFamily="18" charset="0"/>
              </a:rPr>
              <a:t> [Accessed 9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err="1">
                <a:latin typeface="Times New Roman" panose="02020603050405020304" pitchFamily="18" charset="0"/>
                <a:cs typeface="Times New Roman" panose="02020603050405020304" pitchFamily="18" charset="0"/>
              </a:rPr>
              <a:t>Cholley</a:t>
            </a:r>
            <a:r>
              <a:rPr lang="en-US" sz="1000" dirty="0">
                <a:latin typeface="Times New Roman" panose="02020603050405020304" pitchFamily="18" charset="0"/>
                <a:cs typeface="Times New Roman" panose="02020603050405020304" pitchFamily="18" charset="0"/>
              </a:rPr>
              <a:t>-Gomez, M., </a:t>
            </a:r>
            <a:r>
              <a:rPr lang="en-US" sz="1000" dirty="0" err="1">
                <a:latin typeface="Times New Roman" panose="02020603050405020304" pitchFamily="18" charset="0"/>
                <a:cs typeface="Times New Roman" panose="02020603050405020304" pitchFamily="18" charset="0"/>
              </a:rPr>
              <a:t>Laujac</a:t>
            </a:r>
            <a:r>
              <a:rPr lang="en-US" sz="1000" dirty="0">
                <a:latin typeface="Times New Roman" panose="02020603050405020304" pitchFamily="18" charset="0"/>
                <a:cs typeface="Times New Roman" panose="02020603050405020304" pitchFamily="18" charset="0"/>
              </a:rPr>
              <a:t>, S., </a:t>
            </a:r>
            <a:r>
              <a:rPr lang="en-US" sz="1000" dirty="0" err="1">
                <a:latin typeface="Times New Roman" panose="02020603050405020304" pitchFamily="18" charset="0"/>
                <a:cs typeface="Times New Roman" panose="02020603050405020304" pitchFamily="18" charset="0"/>
              </a:rPr>
              <a:t>Delpierre</a:t>
            </a:r>
            <a:r>
              <a:rPr lang="en-US" sz="1000" dirty="0">
                <a:latin typeface="Times New Roman" panose="02020603050405020304" pitchFamily="18" charset="0"/>
                <a:cs typeface="Times New Roman" panose="02020603050405020304" pitchFamily="18" charset="0"/>
              </a:rPr>
              <a:t>, C. and </a:t>
            </a:r>
            <a:r>
              <a:rPr lang="en-US" sz="1000" dirty="0" err="1">
                <a:latin typeface="Times New Roman" panose="02020603050405020304" pitchFamily="18" charset="0"/>
                <a:cs typeface="Times New Roman" panose="02020603050405020304" pitchFamily="18" charset="0"/>
              </a:rPr>
              <a:t>Carayol</a:t>
            </a:r>
            <a:r>
              <a:rPr lang="en-US" sz="1000" dirty="0">
                <a:latin typeface="Times New Roman" panose="02020603050405020304" pitchFamily="18" charset="0"/>
                <a:cs typeface="Times New Roman" panose="02020603050405020304" pitchFamily="18" charset="0"/>
              </a:rPr>
              <a:t>, M., (2023). Effectiveness of multilevel interventions based on socio-ecological model to decrease sedentary time in children: a systematic review of controlled studies. </a:t>
            </a:r>
            <a:r>
              <a:rPr lang="en-US" sz="1000" i="1" dirty="0">
                <a:latin typeface="Times New Roman" panose="02020603050405020304" pitchFamily="18" charset="0"/>
                <a:cs typeface="Times New Roman" panose="02020603050405020304" pitchFamily="18" charset="0"/>
              </a:rPr>
              <a:t>Frontiers in Public Health</a:t>
            </a:r>
            <a:r>
              <a:rPr lang="en-US" sz="1000" dirty="0">
                <a:latin typeface="Times New Roman" panose="02020603050405020304" pitchFamily="18" charset="0"/>
                <a:cs typeface="Times New Roman" panose="02020603050405020304" pitchFamily="18" charset="0"/>
              </a:rPr>
              <a:t>, </a:t>
            </a:r>
            <a:r>
              <a:rPr lang="en-US" sz="1000" i="1" dirty="0">
                <a:latin typeface="Times New Roman" panose="02020603050405020304" pitchFamily="18" charset="0"/>
                <a:cs typeface="Times New Roman" panose="02020603050405020304" pitchFamily="18" charset="0"/>
              </a:rPr>
              <a:t>11</a:t>
            </a:r>
            <a:r>
              <a:rPr lang="en-US" sz="1000" dirty="0">
                <a:latin typeface="Times New Roman" panose="02020603050405020304" pitchFamily="18" charset="0"/>
                <a:cs typeface="Times New Roman" panose="02020603050405020304" pitchFamily="18" charset="0"/>
              </a:rPr>
              <a:t>, </a:t>
            </a:r>
            <a:r>
              <a:rPr lang="en-US" sz="1000" dirty="0" err="1">
                <a:latin typeface="Times New Roman" panose="02020603050405020304" pitchFamily="18" charset="0"/>
                <a:cs typeface="Times New Roman" panose="02020603050405020304" pitchFamily="18" charset="0"/>
              </a:rPr>
              <a:t>p.1106206</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6"/>
              </a:rPr>
              <a:t>https://www.frontiersin.org/journals/public-health/articles/10.3389/fpubh.2023.1106206/pdf</a:t>
            </a:r>
            <a:r>
              <a:rPr lang="en-US" sz="1000" dirty="0">
                <a:latin typeface="Times New Roman" panose="02020603050405020304" pitchFamily="18" charset="0"/>
                <a:cs typeface="Times New Roman" panose="02020603050405020304" pitchFamily="18" charset="0"/>
              </a:rPr>
              <a:t> [Accessed 9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Unstats.un.org. (2025). WHERE WE STAND. Available at: </a:t>
            </a:r>
            <a:r>
              <a:rPr lang="en-US" sz="1000" u="sng" dirty="0">
                <a:latin typeface="Times New Roman" panose="02020603050405020304" pitchFamily="18" charset="0"/>
                <a:cs typeface="Times New Roman" panose="02020603050405020304" pitchFamily="18" charset="0"/>
                <a:hlinkClick r:id="rId7"/>
              </a:rPr>
              <a:t>https://unstats.un.org/sdgs/files/report/2025/2025_Factsheets.pdf</a:t>
            </a:r>
            <a:r>
              <a:rPr lang="en-US" sz="1000" dirty="0">
                <a:latin typeface="Times New Roman" panose="02020603050405020304" pitchFamily="18" charset="0"/>
                <a:cs typeface="Times New Roman" panose="02020603050405020304" pitchFamily="18" charset="0"/>
              </a:rPr>
              <a:t> [Accessed 11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‌Sdgdata.gov.uk. (2023). </a:t>
            </a:r>
            <a:r>
              <a:rPr lang="en-US" sz="1000" i="1" dirty="0">
                <a:latin typeface="Times New Roman" panose="02020603050405020304" pitchFamily="18" charset="0"/>
                <a:cs typeface="Times New Roman" panose="02020603050405020304" pitchFamily="18" charset="0"/>
              </a:rPr>
              <a:t>Goal 3 - Good Health and Well-Being - U.K. Indicators For The Sustainable Development Goals</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8"/>
              </a:rPr>
              <a:t>https://sdgdata.gov.uk/3/</a:t>
            </a:r>
            <a:r>
              <a:rPr lang="en-US" sz="1000" dirty="0">
                <a:latin typeface="Times New Roman" panose="02020603050405020304" pitchFamily="18" charset="0"/>
                <a:cs typeface="Times New Roman" panose="02020603050405020304" pitchFamily="18" charset="0"/>
              </a:rPr>
              <a:t> [Accessed 7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Longtermplan.nhs.uk. (2019). </a:t>
            </a:r>
            <a:r>
              <a:rPr lang="en-US" sz="1000" i="1" dirty="0">
                <a:latin typeface="Times New Roman" panose="02020603050405020304" pitchFamily="18" charset="0"/>
                <a:cs typeface="Times New Roman" panose="02020603050405020304" pitchFamily="18" charset="0"/>
              </a:rPr>
              <a:t>NHS Long Term Plan</a:t>
            </a:r>
            <a:r>
              <a:rPr lang="en-US" sz="1000" dirty="0">
                <a:latin typeface="Times New Roman" panose="02020603050405020304" pitchFamily="18" charset="0"/>
                <a:cs typeface="Times New Roman" panose="02020603050405020304" pitchFamily="18" charset="0"/>
              </a:rPr>
              <a:t>. Longtermplan.nhs.uk. Available at: </a:t>
            </a:r>
            <a:r>
              <a:rPr lang="en-US" sz="1000" u="sng" dirty="0">
                <a:latin typeface="Times New Roman" panose="02020603050405020304" pitchFamily="18" charset="0"/>
                <a:cs typeface="Times New Roman" panose="02020603050405020304" pitchFamily="18" charset="0"/>
                <a:hlinkClick r:id="rId9"/>
              </a:rPr>
              <a:t>https://www.longtermplan.nhs.uk/</a:t>
            </a:r>
            <a:r>
              <a:rPr lang="en-US" sz="1000" dirty="0">
                <a:latin typeface="Times New Roman" panose="02020603050405020304" pitchFamily="18" charset="0"/>
                <a:cs typeface="Times New Roman" panose="02020603050405020304" pitchFamily="18" charset="0"/>
              </a:rPr>
              <a:t> [Accessed 5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err="1">
                <a:latin typeface="Times New Roman" panose="02020603050405020304" pitchFamily="18" charset="0"/>
                <a:cs typeface="Times New Roman" panose="02020603050405020304" pitchFamily="18" charset="0"/>
              </a:rPr>
              <a:t>Greszczuk</a:t>
            </a:r>
            <a:r>
              <a:rPr lang="en-US" sz="1000" dirty="0">
                <a:latin typeface="Times New Roman" panose="02020603050405020304" pitchFamily="18" charset="0"/>
                <a:cs typeface="Times New Roman" panose="02020603050405020304" pitchFamily="18" charset="0"/>
              </a:rPr>
              <a:t>, C., (2019)‌. </a:t>
            </a:r>
            <a:r>
              <a:rPr lang="en-US" sz="1000" i="1" dirty="0">
                <a:latin typeface="Times New Roman" panose="02020603050405020304" pitchFamily="18" charset="0"/>
                <a:cs typeface="Times New Roman" panose="02020603050405020304" pitchFamily="18" charset="0"/>
              </a:rPr>
              <a:t>Implementing health in all policies Lessons from around the world.</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10"/>
              </a:rPr>
              <a:t>https://www.health.org.uk/sites/default/files/upload/publications/2019/Implementing%20health%20in%20all%20policies.pdf</a:t>
            </a:r>
            <a:r>
              <a:rPr lang="en-US" sz="1000" dirty="0">
                <a:latin typeface="Times New Roman" panose="02020603050405020304" pitchFamily="18" charset="0"/>
                <a:cs typeface="Times New Roman" panose="02020603050405020304" pitchFamily="18" charset="0"/>
              </a:rPr>
              <a:t> [Accessed 9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Ference, B.A., Yoo, W., Alesh, I., Mahajan, N., Mirowska, K.K., </a:t>
            </a:r>
            <a:r>
              <a:rPr lang="en-US" sz="1000" dirty="0" err="1">
                <a:latin typeface="Times New Roman" panose="02020603050405020304" pitchFamily="18" charset="0"/>
                <a:cs typeface="Times New Roman" panose="02020603050405020304" pitchFamily="18" charset="0"/>
              </a:rPr>
              <a:t>Mewada</a:t>
            </a:r>
            <a:r>
              <a:rPr lang="en-US" sz="1000" dirty="0">
                <a:latin typeface="Times New Roman" panose="02020603050405020304" pitchFamily="18" charset="0"/>
                <a:cs typeface="Times New Roman" panose="02020603050405020304" pitchFamily="18" charset="0"/>
              </a:rPr>
              <a:t>, A., Kahn, J., Afonso, L., Williams, K.A. and Flack, J.M. (2021). Effect of Long-Term Exposure to Lower Low-Density Lipoprotein Cholesterol Beginning Early in Life on the Risk of Coronary Heart Disease. </a:t>
            </a:r>
            <a:r>
              <a:rPr lang="en-US" sz="1000" i="1" dirty="0">
                <a:latin typeface="Times New Roman" panose="02020603050405020304" pitchFamily="18" charset="0"/>
                <a:cs typeface="Times New Roman" panose="02020603050405020304" pitchFamily="18" charset="0"/>
              </a:rPr>
              <a:t>Journal of the American College of Cardiology</a:t>
            </a:r>
            <a:r>
              <a:rPr lang="en-US" sz="1000" dirty="0">
                <a:latin typeface="Times New Roman" panose="02020603050405020304" pitchFamily="18" charset="0"/>
                <a:cs typeface="Times New Roman" panose="02020603050405020304" pitchFamily="18" charset="0"/>
              </a:rPr>
              <a:t>, 60(25), </a:t>
            </a:r>
            <a:r>
              <a:rPr lang="en-US" sz="1000" dirty="0" err="1">
                <a:latin typeface="Times New Roman" panose="02020603050405020304" pitchFamily="18" charset="0"/>
                <a:cs typeface="Times New Roman" panose="02020603050405020304" pitchFamily="18" charset="0"/>
              </a:rPr>
              <a:t>pp.2631</a:t>
            </a:r>
            <a:r>
              <a:rPr lang="en-US" sz="1000" dirty="0">
                <a:latin typeface="Times New Roman" panose="02020603050405020304" pitchFamily="18" charset="0"/>
                <a:cs typeface="Times New Roman" panose="02020603050405020304" pitchFamily="18" charset="0"/>
              </a:rPr>
              <a:t>–2639. Available at: </a:t>
            </a:r>
            <a:r>
              <a:rPr lang="en-US" sz="1000" u="sng" dirty="0">
                <a:latin typeface="Times New Roman" panose="02020603050405020304" pitchFamily="18" charset="0"/>
                <a:cs typeface="Times New Roman" panose="02020603050405020304" pitchFamily="18" charset="0"/>
                <a:hlinkClick r:id="rId11"/>
              </a:rPr>
              <a:t>https://doi.org/10.1016/j.jacc.2012.09.017</a:t>
            </a:r>
            <a:r>
              <a:rPr lang="en-US" sz="1000" dirty="0">
                <a:latin typeface="Times New Roman" panose="02020603050405020304" pitchFamily="18" charset="0"/>
                <a:cs typeface="Times New Roman" panose="02020603050405020304" pitchFamily="18" charset="0"/>
              </a:rPr>
              <a:t> [Accessed 9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‌Nice.org.uk. (2018). </a:t>
            </a:r>
            <a:r>
              <a:rPr lang="en-US" sz="1000" i="1" dirty="0">
                <a:latin typeface="Times New Roman" panose="02020603050405020304" pitchFamily="18" charset="0"/>
                <a:cs typeface="Times New Roman" panose="02020603050405020304" pitchFamily="18" charset="0"/>
              </a:rPr>
              <a:t>Making Every Contact Count</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12"/>
              </a:rPr>
              <a:t>https://stpsupport.nice.org.uk/mecc/index.html</a:t>
            </a:r>
            <a:r>
              <a:rPr lang="en-US" sz="1000" dirty="0">
                <a:latin typeface="Times New Roman" panose="02020603050405020304" pitchFamily="18" charset="0"/>
                <a:cs typeface="Times New Roman" panose="02020603050405020304" pitchFamily="18" charset="0"/>
              </a:rPr>
              <a:t> [Accessed 10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Ons.gov.uk. (2021). </a:t>
            </a:r>
            <a:r>
              <a:rPr lang="en-US" sz="1000" i="1" dirty="0">
                <a:latin typeface="Times New Roman" panose="02020603050405020304" pitchFamily="18" charset="0"/>
                <a:cs typeface="Times New Roman" panose="02020603050405020304" pitchFamily="18" charset="0"/>
              </a:rPr>
              <a:t>Health inequalities - Office for National Statistics</a:t>
            </a:r>
            <a:r>
              <a:rPr lang="en-US" sz="1000" dirty="0">
                <a:latin typeface="Times New Roman" panose="02020603050405020304" pitchFamily="18" charset="0"/>
                <a:cs typeface="Times New Roman" panose="02020603050405020304" pitchFamily="18" charset="0"/>
              </a:rPr>
              <a:t>. Available at: </a:t>
            </a:r>
            <a:r>
              <a:rPr lang="en-US" sz="1000" u="sng" dirty="0">
                <a:latin typeface="Times New Roman" panose="02020603050405020304" pitchFamily="18" charset="0"/>
                <a:cs typeface="Times New Roman" panose="02020603050405020304" pitchFamily="18" charset="0"/>
                <a:hlinkClick r:id="rId13"/>
              </a:rPr>
              <a:t>https://www.ons.gov.uk/peoplepopulationandcommunity/healthandsocialcare/healthinequalities</a:t>
            </a:r>
            <a:r>
              <a:rPr lang="en-US" sz="1000" dirty="0">
                <a:latin typeface="Times New Roman" panose="02020603050405020304" pitchFamily="18" charset="0"/>
                <a:cs typeface="Times New Roman" panose="02020603050405020304" pitchFamily="18" charset="0"/>
              </a:rPr>
              <a:t> [Accessed 11 February. 2026].</a:t>
            </a:r>
            <a:endParaRPr lang="en-US" sz="1000" b="0" dirty="0">
              <a:effectLst/>
              <a:latin typeface="Times New Roman" panose="02020603050405020304" pitchFamily="18"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‌Taylor, P. (2025). </a:t>
            </a:r>
            <a:r>
              <a:rPr lang="en-US" sz="1000" i="1" dirty="0">
                <a:latin typeface="Times New Roman" panose="02020603050405020304" pitchFamily="18" charset="0"/>
                <a:cs typeface="Times New Roman" panose="02020603050405020304" pitchFamily="18" charset="0"/>
              </a:rPr>
              <a:t>Tackling health inequalities in a digital NHS: Making inclusion the national priority</a:t>
            </a:r>
            <a:r>
              <a:rPr lang="en-US" sz="1000" dirty="0">
                <a:latin typeface="Times New Roman" panose="02020603050405020304" pitchFamily="18" charset="0"/>
                <a:cs typeface="Times New Roman" panose="02020603050405020304" pitchFamily="18" charset="0"/>
              </a:rPr>
              <a:t>. Health Service Journal. Available at: </a:t>
            </a:r>
            <a:r>
              <a:rPr lang="en-US" sz="1000" u="sng" dirty="0">
                <a:latin typeface="Times New Roman" panose="02020603050405020304" pitchFamily="18" charset="0"/>
                <a:cs typeface="Times New Roman" panose="02020603050405020304" pitchFamily="18" charset="0"/>
                <a:hlinkClick r:id="rId14"/>
              </a:rPr>
              <a:t>https://www.hsj.co.uk/technology-and-innovation/tackling-health-inequalities-in-a-digital-nhs-making-inclusion-the-national-priority/7040370.article</a:t>
            </a:r>
            <a:r>
              <a:rPr lang="en-US" sz="1000" dirty="0">
                <a:latin typeface="Times New Roman" panose="02020603050405020304" pitchFamily="18" charset="0"/>
                <a:cs typeface="Times New Roman" panose="02020603050405020304" pitchFamily="18" charset="0"/>
              </a:rPr>
              <a:t> [Accessed 4 February. 2026].</a:t>
            </a:r>
            <a:endParaRPr lang="en-US" sz="10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5314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13,700+ Thank You Stock Videos and Royalty-Free Footage - iStock | Thank you  card, Appreciation, Gratitude">
            <a:extLst>
              <a:ext uri="{FF2B5EF4-FFF2-40B4-BE49-F238E27FC236}">
                <a16:creationId xmlns:a16="http://schemas.microsoft.com/office/drawing/2014/main" id="{AA9DA6BD-B60C-7C2C-367F-7E6B57739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712"/>
          <a:stretch>
            <a:fillRect/>
          </a:stretch>
        </p:blipFill>
        <p:spPr bwMode="auto">
          <a:xfrm>
            <a:off x="307775" y="261437"/>
            <a:ext cx="11576450"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8941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TotalTime>
  <Words>2636</Words>
  <Application>Microsoft Office PowerPoint</Application>
  <PresentationFormat>Widescreen</PresentationFormat>
  <Paragraphs>103</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Health, Wellbeing and Sustainable Development - BMHP6030 Component 1: Presentation </vt:lpstr>
      <vt:lpstr>Introduction</vt:lpstr>
      <vt:lpstr>Definitions and Key Concepts</vt:lpstr>
      <vt:lpstr>Theories</vt:lpstr>
      <vt:lpstr>Sustainable Development Goals</vt:lpstr>
      <vt:lpstr>Sustainable Development Goals</vt:lpstr>
      <vt:lpstr>Policy and Governance</vt:lpstr>
      <vt:lpstr>Policy and Governance</vt:lpstr>
      <vt:lpstr>Examples and Case Studies</vt:lpstr>
      <vt:lpstr>Examples and Case Studies contd. </vt:lpstr>
      <vt:lpstr>Equity and Access</vt:lpstr>
      <vt:lpstr>Equity and Access</vt:lpstr>
      <vt:lpstr>Conclusion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Maricela Moraru</dc:creator>
  <cp:lastModifiedBy>R S</cp:lastModifiedBy>
  <cp:revision>4</cp:revision>
  <dcterms:created xsi:type="dcterms:W3CDTF">2026-02-09T12:11:58Z</dcterms:created>
  <dcterms:modified xsi:type="dcterms:W3CDTF">2026-02-12T13:04:59Z</dcterms:modified>
</cp:coreProperties>
</file>