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57"/>
    <p:restoredTop sz="94705"/>
  </p:normalViewPr>
  <p:slideViewPr>
    <p:cSldViewPr snapToGrid="0">
      <p:cViewPr>
        <p:scale>
          <a:sx n="79" d="100"/>
          <a:sy n="79" d="100"/>
        </p:scale>
        <p:origin x="-32" y="8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4D0195-A996-FE4A-87DA-58C412F46F70}" type="datetimeFigureOut">
              <a:rPr lang="en-US" smtClean="0"/>
              <a:t>1/18/23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B3D9CC-A3B3-524A-A292-82F8FB7AF3D1}" type="slidenum">
              <a:rPr lang="en-US" smtClean="0"/>
              <a:t>‹#›</a:t>
            </a:fld>
            <a:endParaRPr lang="en-US"/>
          </a:p>
        </p:txBody>
      </p:sp>
    </p:spTree>
    <p:extLst>
      <p:ext uri="{BB962C8B-B14F-4D97-AF65-F5344CB8AC3E}">
        <p14:creationId xmlns:p14="http://schemas.microsoft.com/office/powerpoint/2010/main" val="183558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B3D9CC-A3B3-524A-A292-82F8FB7AF3D1}" type="slidenum">
              <a:rPr lang="en-US" smtClean="0"/>
              <a:t>2</a:t>
            </a:fld>
            <a:endParaRPr lang="en-US"/>
          </a:p>
        </p:txBody>
      </p:sp>
    </p:spTree>
    <p:extLst>
      <p:ext uri="{BB962C8B-B14F-4D97-AF65-F5344CB8AC3E}">
        <p14:creationId xmlns:p14="http://schemas.microsoft.com/office/powerpoint/2010/main" val="3523799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85E49-CC2D-21A1-6674-EFF784822C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8B78B17-5FC8-FB04-FE10-14B98CD0AF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869D37-DAEA-A666-32C3-95CB123349DC}"/>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5" name="Footer Placeholder 4">
            <a:extLst>
              <a:ext uri="{FF2B5EF4-FFF2-40B4-BE49-F238E27FC236}">
                <a16:creationId xmlns:a16="http://schemas.microsoft.com/office/drawing/2014/main" id="{E3EDA342-5516-74EB-1CEB-A106635D47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9DB028-5CBE-EFBD-D534-04D1958CABB6}"/>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843544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FE803-A264-6E85-4762-FC7905F9B7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8C319D-6F4E-8D16-7CC9-ED3049C830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EE7D83-EFE7-FB01-1E0D-FB38B30BFA07}"/>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5" name="Footer Placeholder 4">
            <a:extLst>
              <a:ext uri="{FF2B5EF4-FFF2-40B4-BE49-F238E27FC236}">
                <a16:creationId xmlns:a16="http://schemas.microsoft.com/office/drawing/2014/main" id="{5F577300-342A-8DC0-2154-206BC7A539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6C30E-9412-705B-CD36-75C9F5FB0891}"/>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457032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0F19F-723C-9ED1-59BA-A7B981E9003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E46864D-A3B3-1A1B-3803-AA36ED2B5F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7C85928-B90B-E6FA-A3C8-250A4008FFAE}"/>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5" name="Footer Placeholder 4">
            <a:extLst>
              <a:ext uri="{FF2B5EF4-FFF2-40B4-BE49-F238E27FC236}">
                <a16:creationId xmlns:a16="http://schemas.microsoft.com/office/drawing/2014/main" id="{3C6E1B08-9A30-FAF2-9C3E-A672EBAC5D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69ED2B-724C-7396-A077-580B4FAA3164}"/>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86759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C8B6B-4342-DB30-9955-7A493974D7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E70638-371B-9B0F-2706-8E25985A13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23FC772-8093-E1E9-2CA8-71FBB017430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4EAAE87-6F4C-3BD3-B6F7-B2442F5E18A5}"/>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6" name="Footer Placeholder 5">
            <a:extLst>
              <a:ext uri="{FF2B5EF4-FFF2-40B4-BE49-F238E27FC236}">
                <a16:creationId xmlns:a16="http://schemas.microsoft.com/office/drawing/2014/main" id="{20A0F5AA-00E3-6F07-2A7F-99E9FF1CBC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3E77DA-A958-F560-DAF1-E786A2CB81BA}"/>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53524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5AC27-FFA3-1BAE-1241-8540B363FE6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E62ADD-1A57-84DE-A1D7-3054EEF463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2FCCFF-795E-5D73-6D73-80BA7940ACB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00E21B-2469-C24F-BE0F-B5A16E23C2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14D2D05-C62B-18BA-0A6B-4FD78E1FE7F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FC9110E-77F8-EC2A-4723-5FA1F4939D48}"/>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8" name="Footer Placeholder 7">
            <a:extLst>
              <a:ext uri="{FF2B5EF4-FFF2-40B4-BE49-F238E27FC236}">
                <a16:creationId xmlns:a16="http://schemas.microsoft.com/office/drawing/2014/main" id="{AD89B0FE-9E0F-6A5D-4723-D249CBFE587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F7CBAE1-F143-4F75-E5C8-ED9F1B807AE5}"/>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3365762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A10CD-C664-1A03-5397-61CF17CF4AB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00004A-F4B3-9DCB-B868-BEA12E557A91}"/>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4" name="Footer Placeholder 3">
            <a:extLst>
              <a:ext uri="{FF2B5EF4-FFF2-40B4-BE49-F238E27FC236}">
                <a16:creationId xmlns:a16="http://schemas.microsoft.com/office/drawing/2014/main" id="{B7AA9427-95D4-693A-E331-81F6E23AF5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007E56-AB14-A0DA-A01F-5A86D5AD6A3F}"/>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398377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71588B-AF0C-8DC2-B2F7-8B575731753C}"/>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3" name="Footer Placeholder 2">
            <a:extLst>
              <a:ext uri="{FF2B5EF4-FFF2-40B4-BE49-F238E27FC236}">
                <a16:creationId xmlns:a16="http://schemas.microsoft.com/office/drawing/2014/main" id="{4F71DE8E-FB6C-2B3F-8839-6B6CE04F434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60CD45-044E-710E-6C60-B78F73B85C16}"/>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1482451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1F369-737F-B7F4-60FE-328ED5B12E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D5829C-4E29-8F42-A4D6-3F52E5A50B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A274F25-0A8B-554A-0EC2-34915B70A3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134762-9B89-070F-6513-8A75221FC2B3}"/>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6" name="Footer Placeholder 5">
            <a:extLst>
              <a:ext uri="{FF2B5EF4-FFF2-40B4-BE49-F238E27FC236}">
                <a16:creationId xmlns:a16="http://schemas.microsoft.com/office/drawing/2014/main" id="{3ED9E5B0-C9A1-5A91-A15A-EF2020E47C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7A619C-8101-E0AD-83EE-DA7CF1FE3DF7}"/>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4227790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F02CD-E9C8-30E5-9213-E9EE25C9AA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E0C9C04-A7D5-0CAF-B6AE-131A253019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A4CAB37-3382-55B2-4005-DAB6F90E4F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9D8F9A-860F-4FCA-5D73-0B20129DB61B}"/>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6" name="Footer Placeholder 5">
            <a:extLst>
              <a:ext uri="{FF2B5EF4-FFF2-40B4-BE49-F238E27FC236}">
                <a16:creationId xmlns:a16="http://schemas.microsoft.com/office/drawing/2014/main" id="{4339D089-A9EB-216B-C66D-BA67429296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FA7523-0CB7-164F-D04D-26D938CEDB8B}"/>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102632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E88C2-E4F9-0632-9C54-4BAA64636F8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521033-3B70-AC41-964E-825AB591896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26DA39-9DDB-55F3-2454-C7D16A0C16E8}"/>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5" name="Footer Placeholder 4">
            <a:extLst>
              <a:ext uri="{FF2B5EF4-FFF2-40B4-BE49-F238E27FC236}">
                <a16:creationId xmlns:a16="http://schemas.microsoft.com/office/drawing/2014/main" id="{5F0B178C-02EF-6CD6-B27A-6358D30B9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2A21F5-A3D2-80A1-17AE-DB19275785DD}"/>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3959243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72D132-96DF-5807-97D2-53E489B2D0C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4878EB-E3EA-056B-B57D-9BCFE01A918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04021C-9A76-9839-56EA-08C9088BE5FC}"/>
              </a:ext>
            </a:extLst>
          </p:cNvPr>
          <p:cNvSpPr>
            <a:spLocks noGrp="1"/>
          </p:cNvSpPr>
          <p:nvPr>
            <p:ph type="dt" sz="half" idx="10"/>
          </p:nvPr>
        </p:nvSpPr>
        <p:spPr/>
        <p:txBody>
          <a:bodyPr/>
          <a:lstStyle/>
          <a:p>
            <a:fld id="{A2425308-5395-8C44-BF97-8F3B8CB1A4D5}" type="datetimeFigureOut">
              <a:rPr lang="en-US" smtClean="0"/>
              <a:t>1/18/23</a:t>
            </a:fld>
            <a:endParaRPr lang="en-US"/>
          </a:p>
        </p:txBody>
      </p:sp>
      <p:sp>
        <p:nvSpPr>
          <p:cNvPr id="5" name="Footer Placeholder 4">
            <a:extLst>
              <a:ext uri="{FF2B5EF4-FFF2-40B4-BE49-F238E27FC236}">
                <a16:creationId xmlns:a16="http://schemas.microsoft.com/office/drawing/2014/main" id="{5A9E02DD-7602-7460-9281-3BCA4E0534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C4F8B7-77FE-750B-1A29-4A61E5599173}"/>
              </a:ext>
            </a:extLst>
          </p:cNvPr>
          <p:cNvSpPr>
            <a:spLocks noGrp="1"/>
          </p:cNvSpPr>
          <p:nvPr>
            <p:ph type="sldNum" sz="quarter" idx="12"/>
          </p:nvPr>
        </p:nvSpPr>
        <p:spPr/>
        <p:txBody>
          <a:bodyPr/>
          <a:lstStyle/>
          <a:p>
            <a:fld id="{5A1EE3D3-3BE1-D347-AA11-A92D413DAB00}" type="slidenum">
              <a:rPr lang="en-US" smtClean="0"/>
              <a:t>‹#›</a:t>
            </a:fld>
            <a:endParaRPr lang="en-US"/>
          </a:p>
        </p:txBody>
      </p:sp>
    </p:spTree>
    <p:extLst>
      <p:ext uri="{BB962C8B-B14F-4D97-AF65-F5344CB8AC3E}">
        <p14:creationId xmlns:p14="http://schemas.microsoft.com/office/powerpoint/2010/main" val="3277059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C8EA18-1949-4BBD-778B-6D06491904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949A56-DFE3-4757-03FF-D3447F4296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1FD50B-B651-A276-07B0-2F24F88AF3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425308-5395-8C44-BF97-8F3B8CB1A4D5}" type="datetimeFigureOut">
              <a:rPr lang="en-US" smtClean="0"/>
              <a:t>1/18/23</a:t>
            </a:fld>
            <a:endParaRPr lang="en-US"/>
          </a:p>
        </p:txBody>
      </p:sp>
      <p:sp>
        <p:nvSpPr>
          <p:cNvPr id="5" name="Footer Placeholder 4">
            <a:extLst>
              <a:ext uri="{FF2B5EF4-FFF2-40B4-BE49-F238E27FC236}">
                <a16:creationId xmlns:a16="http://schemas.microsoft.com/office/drawing/2014/main" id="{EC559768-18DC-56E3-30E8-DDCAEC42AD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10DF355-85FE-8D55-5DB5-A01A08B84F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1EE3D3-3BE1-D347-AA11-A92D413DAB00}" type="slidenum">
              <a:rPr lang="en-US" smtClean="0"/>
              <a:t>‹#›</a:t>
            </a:fld>
            <a:endParaRPr lang="en-US"/>
          </a:p>
        </p:txBody>
      </p:sp>
    </p:spTree>
    <p:extLst>
      <p:ext uri="{BB962C8B-B14F-4D97-AF65-F5344CB8AC3E}">
        <p14:creationId xmlns:p14="http://schemas.microsoft.com/office/powerpoint/2010/main" val="1722745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www.researchgate.net/profile/Faisal-Akhtar-2/publication/327976769_Down_Syndrome_Trisomy_21/links/5bb1143045851574f7f27e42/Down-Syndrome-Trisomy-21" TargetMode="External"/><Relationship Id="rId13" Type="http://schemas.openxmlformats.org/officeDocument/2006/relationships/hyperlink" Target="https://doi.org/10.1002/ajmg.a.34399" TargetMode="External"/><Relationship Id="rId3" Type="http://schemas.openxmlformats.org/officeDocument/2006/relationships/hyperlink" Target="https://www.right-to-education.org/sites/right-to-education.org/files/resource-attachments/RTE-UNESCO_Right%20to%20education%20handbook_2019_En.pdf" TargetMode="External"/><Relationship Id="rId7" Type="http://schemas.openxmlformats.org/officeDocument/2006/relationships/hyperlink" Target="https://mro.massey.ac.nz/handle/10179/11023" TargetMode="External"/><Relationship Id="rId12" Type="http://schemas.openxmlformats.org/officeDocument/2006/relationships/hyperlink" Target="https://phys.org/news/2012-11-extra-chromosome-syndrome-cell-line.html?deviceType=desktop"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oi.org/10.1002/(SICI)1098-2779(1996)2:2%3C96::AID-MRDD7%3E3.0.CO;2-V" TargetMode="External"/><Relationship Id="rId11" Type="http://schemas.openxmlformats.org/officeDocument/2006/relationships/hyperlink" Target="https://doi.org/10.1080/09687599.2015.1075867" TargetMode="External"/><Relationship Id="rId5" Type="http://schemas.openxmlformats.org/officeDocument/2006/relationships/hyperlink" Target="https://doi.org/10.1111/j.1365-2788.2011.01425.x" TargetMode="External"/><Relationship Id="rId10" Type="http://schemas.openxmlformats.org/officeDocument/2006/relationships/hyperlink" Target="https://scholar.google.com/scholar_lookup?journal=Acta+Neuropathol+Commun&amp;title=Enhanced+exosome+secretion+in+Down+syndrome+brain+-+a+protective+mechanism+to+alleviate+neuronal+endosomal+abnormalities&amp;author=SA+Gauthier&amp;author=R+P&#233;rez-Gonz&#225;lez&amp;author=A+Sharma&amp;author=F-K+Huang&amp;author=MJ+Alldred&amp;volume=5&amp;issue=1&amp;publication_year=2017&amp;pages=65&amp;pmid=28851452&amp;" TargetMode="External"/><Relationship Id="rId4" Type="http://schemas.openxmlformats.org/officeDocument/2006/relationships/hyperlink" Target="https://jbiomedsci.biomedcentral.com/articles/10.1186/s12929-015-0138-y" TargetMode="External"/><Relationship Id="rId9" Type="http://schemas.openxmlformats.org/officeDocument/2006/relationships/hyperlink" Target="https://www.cdc.gov/ncbddd/birthdefects/downsyndrome.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european-agency.org/sites/default/files/salamanca-statement-and-framework.pdf" TargetMode="External"/><Relationship Id="rId3" Type="http://schemas.openxmlformats.org/officeDocument/2006/relationships/hyperlink" Target="https://heinonline.org/HOL/LandingPage?handle=hein.journals/intjchrb6&amp;div=20&amp;id=&amp;page=" TargetMode="External"/><Relationship Id="rId7" Type="http://schemas.openxmlformats.org/officeDocument/2006/relationships/hyperlink" Target="https://americanaddictioncenters.org/blog/pros-and-cons-of-animal-assisted-therapy" TargetMode="External"/><Relationship Id="rId2" Type="http://schemas.openxmlformats.org/officeDocument/2006/relationships/hyperlink" Target="https://www.medicalnewstoday.com/articles/animal-therapy" TargetMode="External"/><Relationship Id="rId1" Type="http://schemas.openxmlformats.org/officeDocument/2006/relationships/slideLayout" Target="../slideLayouts/slideLayout2.xml"/><Relationship Id="rId6" Type="http://schemas.openxmlformats.org/officeDocument/2006/relationships/hyperlink" Target="https://www.nhs.uk/conditions/downs-syndrome/" TargetMode="External"/><Relationship Id="rId11" Type="http://schemas.openxmlformats.org/officeDocument/2006/relationships/hyperlink" Target="https://web.s.ebscohost.com/abstract?direct=true&amp;profile=ehost&amp;scope=site&amp;authtype=crawler&amp;jrnl=17525616&amp;asa=Y&amp;AN=53920714&amp;h=dP667rh6pczFn6ynKOQH%2bKMwcofcz8qsfhAP4ZMuEgFoxqWi7vS%2ffHoItcJSzEdFTbEiPtT4kx4L%2bru9XH8Czg%3d%3d&amp;crl=c&amp;resultNs=AdminWebAuth&amp;resultLocal=ErrCrlNotAuth&amp;crlhashurl=login.aspx%3fdirect%3dtrue%26profile%3dehost%26scope%3dsite%26authtype%3dcrawler%26jrnl%3d17525616%26asa%3dY%26AN%3d53920714" TargetMode="External"/><Relationship Id="rId5" Type="http://schemas.openxmlformats.org/officeDocument/2006/relationships/hyperlink" Target="https://ndss.org/about" TargetMode="External"/><Relationship Id="rId10" Type="http://schemas.openxmlformats.org/officeDocument/2006/relationships/hyperlink" Target="https://www.downs-syndrome.org.uk/wp-content/uploads/2020/09/25.08.2020-Screening-diagnosis-support-final-1.pdf" TargetMode="External"/><Relationship Id="rId4" Type="http://schemas.openxmlformats.org/officeDocument/2006/relationships/hyperlink" Target="https://doi.org/10.1080/13575270903368667" TargetMode="External"/><Relationship Id="rId9" Type="http://schemas.openxmlformats.org/officeDocument/2006/relationships/hyperlink" Target="https://www.un.org/development/desa/disabilities/convention-on-the-rights-of-persons-with-disabilit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2DC734-59BA-37D1-12AD-B13212D2781E}"/>
              </a:ext>
            </a:extLst>
          </p:cNvPr>
          <p:cNvSpPr txBox="1"/>
          <p:nvPr/>
        </p:nvSpPr>
        <p:spPr>
          <a:xfrm>
            <a:off x="9124412" y="444236"/>
            <a:ext cx="3027600" cy="5436000"/>
          </a:xfrm>
          <a:prstGeom prst="rect">
            <a:avLst/>
          </a:prstGeom>
          <a:noFill/>
          <a:ln w="38100">
            <a:solidFill>
              <a:schemeClr val="accent6"/>
            </a:solidFill>
          </a:ln>
        </p:spPr>
        <p:txBody>
          <a:bodyPr wrap="square" rtlCol="0">
            <a:spAutoFit/>
          </a:bodyPr>
          <a:lstStyle/>
          <a:p>
            <a:r>
              <a:rPr lang="en-US" sz="1400" u="sng" dirty="0">
                <a:latin typeface="Aharoni" panose="02010803020104030203" pitchFamily="2" charset="-79"/>
                <a:cs typeface="Aharoni" panose="02010803020104030203" pitchFamily="2" charset="-79"/>
              </a:rPr>
              <a:t>Strategies</a:t>
            </a:r>
            <a:r>
              <a:rPr lang="en-US" u="sng" dirty="0">
                <a:latin typeface="Aharoni" panose="02010803020104030203" pitchFamily="2" charset="-79"/>
                <a:cs typeface="Aharoni" panose="02010803020104030203" pitchFamily="2" charset="-79"/>
              </a:rPr>
              <a:t> </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Riding for the disables is a popular strategy for children with ALN such as DS. Bennett and Hines (1996) suggest riding for the disabled has opened up an opportunity for children to feel included and learn new skills which has a number of benefits for children with DS’s development. RDA (2011) states some of the benefits for children with DS include physical development.</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Furthermore, Bingham (2005) states horse-riding is a strategy used to help children with DS develop physically as it strengthens muscles and can improve respiration and circulations as many children with DS suffer from lack of exercise due to health defects that occur with DS. Furthermore, Taylor (1965) states over time, the health benefits have been recognised and horse riding has proven to improve children’s intellectual skills and the RDA has specialised games for children with DS that have been introduced to enhance the development of shapes, sequencing, counting, and problem solving.  </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In addition, Vanessa </a:t>
            </a:r>
            <a:r>
              <a:rPr lang="en-GB" sz="9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900" dirty="0">
                <a:effectLst/>
                <a:latin typeface="Calibri" panose="020F0502020204030204" pitchFamily="34" charset="0"/>
                <a:ea typeface="Calibri" panose="020F0502020204030204" pitchFamily="34" charset="0"/>
                <a:cs typeface="Times New Roman" panose="02020603050405020304" pitchFamily="18" charset="0"/>
              </a:rPr>
              <a:t> (2010) states that horse riding for the disabled is led by experienced teachers in small groups who focus on a form of learning through play for children who may not be able to learn the same way other can in an early year setting. As well as the development benefits of horse riding, Vincent (2020) states the outdoors and nature comes with other benefits such as mental therapy for children. </a:t>
            </a:r>
          </a:p>
          <a:p>
            <a:pPr algn="just"/>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900" b="0" i="0" u="none" strike="noStrike" dirty="0">
                <a:solidFill>
                  <a:srgbClr val="333333"/>
                </a:solidFill>
                <a:effectLst/>
                <a:latin typeface="Arial" panose="020B0604020202020204" pitchFamily="34" charset="0"/>
              </a:rPr>
              <a:t>              (Tweeddale Group no date)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 </a:t>
            </a:r>
          </a:p>
        </p:txBody>
      </p:sp>
      <p:sp>
        <p:nvSpPr>
          <p:cNvPr id="6" name="TextBox 5">
            <a:extLst>
              <a:ext uri="{FF2B5EF4-FFF2-40B4-BE49-F238E27FC236}">
                <a16:creationId xmlns:a16="http://schemas.microsoft.com/office/drawing/2014/main" id="{267B6451-24BD-9D29-3BBE-9DDE98C7D3C1}"/>
              </a:ext>
            </a:extLst>
          </p:cNvPr>
          <p:cNvSpPr txBox="1"/>
          <p:nvPr/>
        </p:nvSpPr>
        <p:spPr>
          <a:xfrm>
            <a:off x="3737369" y="1489574"/>
            <a:ext cx="5234400" cy="4176000"/>
          </a:xfrm>
          <a:prstGeom prst="rect">
            <a:avLst/>
          </a:prstGeom>
          <a:noFill/>
          <a:ln w="38100">
            <a:solidFill>
              <a:schemeClr val="accent1"/>
            </a:solidFill>
          </a:ln>
        </p:spPr>
        <p:txBody>
          <a:bodyPr wrap="square" rtlCol="0">
            <a:spAutoFit/>
          </a:bodyPr>
          <a:lstStyle/>
          <a:p>
            <a:r>
              <a:rPr lang="en-US" sz="1400" u="sng" dirty="0">
                <a:latin typeface="Aharoni" panose="02010803020104030203" pitchFamily="2" charset="-79"/>
                <a:cs typeface="Aharoni" panose="02010803020104030203" pitchFamily="2" charset="-79"/>
              </a:rPr>
              <a:t>Barriers</a:t>
            </a:r>
            <a:r>
              <a:rPr lang="en-US" sz="1100" dirty="0"/>
              <a:t> </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There are several barriers presented for children with DS when it comes to their everyday life and education. (Hendrix 2020). Furthermore,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Reuland</a:t>
            </a:r>
            <a:r>
              <a:rPr lang="en-GB" sz="900" dirty="0">
                <a:effectLst/>
                <a:latin typeface="Calibri" panose="020F0502020204030204" pitchFamily="34" charset="0"/>
                <a:ea typeface="Calibri" panose="020F0502020204030204" pitchFamily="34" charset="0"/>
                <a:cs typeface="Times New Roman" panose="02020603050405020304" pitchFamily="18" charset="0"/>
              </a:rPr>
              <a:t> (1990) states with the variety of complications that come with the disease, often they become more prominent as they grow up which can make learning very difficult. Asim (2015) suggests some of these complications include heart defects, gastrointestinal defects </a:t>
            </a:r>
            <a:r>
              <a:rPr lang="en-GB" sz="900" dirty="0">
                <a:latin typeface="Calibri" panose="020F0502020204030204" pitchFamily="34" charset="0"/>
                <a:ea typeface="Calibri" panose="020F0502020204030204" pitchFamily="34" charset="0"/>
                <a:cs typeface="Times New Roman" panose="02020603050405020304" pitchFamily="18" charset="0"/>
              </a:rPr>
              <a:t>, i</a:t>
            </a:r>
            <a:r>
              <a:rPr lang="en-GB" sz="900" dirty="0">
                <a:effectLst/>
                <a:latin typeface="Calibri" panose="020F0502020204030204" pitchFamily="34" charset="0"/>
                <a:ea typeface="Calibri" panose="020F0502020204030204" pitchFamily="34" charset="0"/>
                <a:cs typeface="Times New Roman" panose="02020603050405020304" pitchFamily="18" charset="0"/>
              </a:rPr>
              <a:t>mmune disorders, leukaemia</a:t>
            </a:r>
            <a:r>
              <a:rPr lang="en-GB" sz="900" dirty="0">
                <a:latin typeface="Calibri" panose="020F0502020204030204" pitchFamily="34" charset="0"/>
                <a:ea typeface="Calibri" panose="020F0502020204030204" pitchFamily="34" charset="0"/>
                <a:cs typeface="Times New Roman" panose="02020603050405020304" pitchFamily="18" charset="0"/>
              </a:rPr>
              <a:t> and o</a:t>
            </a:r>
            <a:r>
              <a:rPr lang="en-GB" sz="900" dirty="0">
                <a:effectLst/>
                <a:latin typeface="Calibri" panose="020F0502020204030204" pitchFamily="34" charset="0"/>
                <a:ea typeface="Calibri" panose="020F0502020204030204" pitchFamily="34" charset="0"/>
                <a:cs typeface="Times New Roman" panose="02020603050405020304" pitchFamily="18" charset="0"/>
              </a:rPr>
              <a:t>besity. </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 Gauthier (2017) suggests because of the health and physical effects of DS, children usually appear In a setting that specialises in additional learning needs. However, Salamanca (1994) would disagree with the idea of grouping children into a ‘special school’ and states it was agreed that all mainstream schools should have the facilities to accommodate all children and she quotes ‘education for all’. Furthermore, Archer (2019) would agree and developed a right to education handbook which outlines the importance of equality within education and the idea that no disability should be discriminated against. </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 Moving on, a barrier presented with schools being inclusive of all children would be additional costs exceeding the schools’ budget. Genova (2015) suggests many mainstream schools budget for the needs of most children however they often do not have the funding from governments to facilitate additional learning needs, such as DS.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Pennacchia</a:t>
            </a:r>
            <a:r>
              <a:rPr lang="en-GB" sz="900"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900" dirty="0">
                <a:effectLst/>
                <a:latin typeface="Calibri" panose="020F0502020204030204" pitchFamily="34" charset="0"/>
                <a:ea typeface="Calibri" panose="020F0502020204030204" pitchFamily="34" charset="0"/>
                <a:cs typeface="Times New Roman" panose="02020603050405020304" pitchFamily="18" charset="0"/>
              </a:rPr>
              <a:t> (2018) states many disabilities require additional needs such as widening doors for wheelchairs, special equipment, and more staff training. This is supported by The Convention on the Rights of Persons with Disabilities (2006) which was introduced to protect the rights of children with ALN and to ensure they are given the same opportunities as other children when it comes to their development. </a:t>
            </a:r>
          </a:p>
          <a:p>
            <a:pPr algn="just"/>
            <a:r>
              <a:rPr lang="en-GB" sz="900" dirty="0">
                <a:effectLst/>
                <a:latin typeface="Calibri" panose="020F0502020204030204" pitchFamily="34" charset="0"/>
                <a:ea typeface="Calibri" panose="020F0502020204030204" pitchFamily="34" charset="0"/>
                <a:cs typeface="Times New Roman" panose="02020603050405020304" pitchFamily="18" charset="0"/>
              </a:rPr>
              <a:t> In addition, the UNCRC (2017) facilitates the basic needs for children such as article 28 which outlines the right to educations, and Article 19 which states they have the right to have protection from violence, abuse and neglect however, they do not have an article based on additional learning needs or disability’s.  Furthermore, in contrast The United Nations Human Rights (2014) brings into consideration the rights of life for children with ALN. In addition,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Mepham</a:t>
            </a:r>
            <a:r>
              <a:rPr lang="en-GB" sz="900" dirty="0">
                <a:effectLst/>
                <a:latin typeface="Calibri" panose="020F0502020204030204" pitchFamily="34" charset="0"/>
                <a:ea typeface="Calibri" panose="020F0502020204030204" pitchFamily="34" charset="0"/>
                <a:cs typeface="Times New Roman" panose="02020603050405020304" pitchFamily="18" charset="0"/>
              </a:rPr>
              <a:t> (2010) states Article 20 outlines the right to have personal mobility and therefore,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Landsdown</a:t>
            </a:r>
            <a:r>
              <a:rPr lang="en-GB" sz="900" dirty="0">
                <a:effectLst/>
                <a:latin typeface="Calibri" panose="020F0502020204030204" pitchFamily="34" charset="0"/>
                <a:ea typeface="Calibri" panose="020F0502020204030204" pitchFamily="34" charset="0"/>
                <a:cs typeface="Times New Roman" panose="02020603050405020304" pitchFamily="18" charset="0"/>
              </a:rPr>
              <a:t> (1998) moves back to the point that in line with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childrens</a:t>
            </a:r>
            <a:r>
              <a:rPr lang="en-GB" sz="900" dirty="0">
                <a:effectLst/>
                <a:latin typeface="Calibri" panose="020F0502020204030204" pitchFamily="34" charset="0"/>
                <a:ea typeface="Calibri" panose="020F0502020204030204" pitchFamily="34" charset="0"/>
                <a:cs typeface="Times New Roman" panose="02020603050405020304" pitchFamily="18" charset="0"/>
              </a:rPr>
              <a:t> rights,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goverments</a:t>
            </a:r>
            <a:r>
              <a:rPr lang="en-GB" sz="900" dirty="0">
                <a:effectLst/>
                <a:latin typeface="Calibri" panose="020F0502020204030204" pitchFamily="34" charset="0"/>
                <a:ea typeface="Calibri" panose="020F0502020204030204" pitchFamily="34" charset="0"/>
                <a:cs typeface="Times New Roman" panose="02020603050405020304" pitchFamily="18" charset="0"/>
              </a:rPr>
              <a:t> should allow funding for facilitating children with ALN by widening doors and introducing ramps to facilitate children who use a wheelchair such as children with DS.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 </a:t>
            </a:r>
          </a:p>
        </p:txBody>
      </p:sp>
      <p:sp>
        <p:nvSpPr>
          <p:cNvPr id="7" name="TextBox 6">
            <a:extLst>
              <a:ext uri="{FF2B5EF4-FFF2-40B4-BE49-F238E27FC236}">
                <a16:creationId xmlns:a16="http://schemas.microsoft.com/office/drawing/2014/main" id="{0788A297-D02B-E9C9-0F3D-E50D241FAF2B}"/>
              </a:ext>
            </a:extLst>
          </p:cNvPr>
          <p:cNvSpPr txBox="1"/>
          <p:nvPr/>
        </p:nvSpPr>
        <p:spPr>
          <a:xfrm>
            <a:off x="39987" y="5942815"/>
            <a:ext cx="12192000" cy="864000"/>
          </a:xfrm>
          <a:prstGeom prst="rect">
            <a:avLst/>
          </a:prstGeom>
          <a:noFill/>
          <a:ln w="38100">
            <a:solidFill>
              <a:srgbClr val="FF0000"/>
            </a:solidFill>
          </a:ln>
        </p:spPr>
        <p:txBody>
          <a:bodyPr wrap="square" rtlCol="0">
            <a:spAutoFit/>
          </a:bodyPr>
          <a:lstStyle/>
          <a:p>
            <a:r>
              <a:rPr lang="en-US" sz="1400" u="sng" dirty="0">
                <a:latin typeface="Aharoni" panose="02010803020104030203" pitchFamily="2" charset="-79"/>
                <a:cs typeface="Aharoni" panose="02010803020104030203" pitchFamily="2" charset="-79"/>
              </a:rPr>
              <a:t>Conclusion </a:t>
            </a:r>
          </a:p>
          <a:p>
            <a:r>
              <a:rPr lang="en-US" sz="900" dirty="0"/>
              <a:t>To conclude,  DS is a condition found in people and diagnosed from birth. It is a unique disability where it can be easily identified and is treated depending on the severity of it. There are several treatments available from medical to therapy and although there are barrier presented with this disability, they can be overcome through additional funding support and training for practitioners. It is clear the environment in which a child with DS  is placed in will affect how they develop and once the barriers of having a disability are overcome, and the rights of the child are met, they will succeed in their development.  However, there are remaining concerns on discrimination for children with DS but as time progresses there is a clear developmental pattern occurring which will continue to benefit any child with a disability within education and in the real world and through identifying the ALN, assessing the barriers and creating strategies, practitioners will be able to provide an equal environment for all children. </a:t>
            </a:r>
          </a:p>
          <a:p>
            <a:endParaRPr lang="en-US" dirty="0"/>
          </a:p>
          <a:p>
            <a:endParaRPr lang="en-US" dirty="0"/>
          </a:p>
        </p:txBody>
      </p:sp>
      <p:sp>
        <p:nvSpPr>
          <p:cNvPr id="11" name="TextBox 10">
            <a:extLst>
              <a:ext uri="{FF2B5EF4-FFF2-40B4-BE49-F238E27FC236}">
                <a16:creationId xmlns:a16="http://schemas.microsoft.com/office/drawing/2014/main" id="{517F298D-5775-EE35-317C-A7A577487B86}"/>
              </a:ext>
            </a:extLst>
          </p:cNvPr>
          <p:cNvSpPr txBox="1"/>
          <p:nvPr/>
        </p:nvSpPr>
        <p:spPr>
          <a:xfrm>
            <a:off x="48851" y="697033"/>
            <a:ext cx="3538800" cy="5148000"/>
          </a:xfrm>
          <a:prstGeom prst="rect">
            <a:avLst/>
          </a:prstGeom>
          <a:noFill/>
          <a:ln w="38100">
            <a:solidFill>
              <a:schemeClr val="accent2"/>
            </a:solidFill>
          </a:ln>
        </p:spPr>
        <p:txBody>
          <a:bodyPr wrap="square" rtlCol="0">
            <a:spAutoFit/>
          </a:bodyPr>
          <a:lstStyle/>
          <a:p>
            <a:r>
              <a:rPr lang="en-US" sz="1400" u="sng" dirty="0">
                <a:latin typeface="Aharoni" panose="02010803020104030203" pitchFamily="2" charset="-79"/>
                <a:cs typeface="Aharoni" panose="02010803020104030203" pitchFamily="2" charset="-79"/>
              </a:rPr>
              <a:t>Identification and Diagnosis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ea typeface="MS Mincho" panose="02020609040205080304" pitchFamily="49" charset="-128"/>
                <a:cs typeface="Times New Roman" panose="02020603050405020304" pitchFamily="18" charset="0"/>
              </a:rPr>
              <a:t>Identifying and diagnosing DS is very straightforward in comparison to other additional learning needs. Barr and Shields (2011) state the diagnosis of DS occurs in the early stages of pregnancy where parents are given the choice to test or not. NHS (2019) states the test can be carried out between 11 and 14 weeks of pregnancy and these tests are determined through blood samples and ultrasound scanning. Furthermore, NHS (2019) states the first ultrasound </a:t>
            </a:r>
            <a:r>
              <a:rPr lang="en-GB" sz="900" dirty="0">
                <a:solidFill>
                  <a:prstClr val="black"/>
                </a:solidFill>
                <a:ea typeface="MS Mincho" panose="02020609040205080304" pitchFamily="49" charset="-128"/>
                <a:cs typeface="Times New Roman" panose="02020603050405020304" pitchFamily="18" charset="0"/>
              </a:rPr>
              <a:t>measures the thickness of the foetus's neck to indicate DS and the second ultrasounds looks for characteristics that indicate the risk of DS. </a:t>
            </a:r>
            <a:r>
              <a:rPr kumimoji="0" lang="en-GB" sz="900" b="0" i="0" u="none" strike="noStrike" kern="1200" cap="none" spc="0" normalizeH="0" baseline="0" noProof="0" dirty="0">
                <a:ln>
                  <a:noFill/>
                </a:ln>
                <a:solidFill>
                  <a:prstClr val="black"/>
                </a:solidFill>
                <a:effectLst/>
                <a:uLnTx/>
                <a:uFillTx/>
                <a:ea typeface="MS Mincho" panose="02020609040205080304" pitchFamily="49" charset="-128"/>
                <a:cs typeface="Times New Roman" panose="02020603050405020304" pitchFamily="18" charset="0"/>
              </a:rPr>
              <a:t>The Down Syndrome association (2020) states the diagnosis of DS is given to parents through higher or lower chance, therefore parents will know whether their child may have DS however they will not be aware of the severity of it until the child is born. </a:t>
            </a:r>
          </a:p>
          <a:p>
            <a:pPr algn="just"/>
            <a:r>
              <a:rPr lang="en-GB" sz="900" dirty="0" err="1">
                <a:effectLst/>
                <a:ea typeface="Calibri" panose="020F0502020204030204" pitchFamily="34" charset="0"/>
                <a:cs typeface="Times New Roman" panose="02020603050405020304" pitchFamily="18" charset="0"/>
              </a:rPr>
              <a:t>Hickerton</a:t>
            </a:r>
            <a:r>
              <a:rPr lang="en-GB" sz="900" dirty="0">
                <a:effectLst/>
                <a:ea typeface="Calibri" panose="020F0502020204030204" pitchFamily="34" charset="0"/>
                <a:cs typeface="Times New Roman" panose="02020603050405020304" pitchFamily="18" charset="0"/>
              </a:rPr>
              <a:t> (2011) states that some parents will choose to be tested during pregnancy to identify whether their child is going to have Down syndrome. Furthermore, </a:t>
            </a:r>
            <a:r>
              <a:rPr lang="en-GB" sz="900" dirty="0" err="1">
                <a:effectLst/>
                <a:ea typeface="Calibri" panose="020F0502020204030204" pitchFamily="34" charset="0"/>
                <a:cs typeface="Times New Roman" panose="02020603050405020304" pitchFamily="18" charset="0"/>
              </a:rPr>
              <a:t>Hickerton</a:t>
            </a:r>
            <a:r>
              <a:rPr lang="en-GB" sz="900" dirty="0">
                <a:effectLst/>
                <a:ea typeface="Calibri" panose="020F0502020204030204" pitchFamily="34" charset="0"/>
                <a:cs typeface="Times New Roman" panose="02020603050405020304" pitchFamily="18" charset="0"/>
              </a:rPr>
              <a:t> (2011)  suggests this is because some parents may choose to terminate the pregnancy if their child has Down syndrome. Moreover, Allen (2009) explains that there are multiple reasons against bringing a child with DS into the world, specifically when families are unable to provide an adequate environment for the child to be raised in. On the other hand, Reeves, </a:t>
            </a:r>
            <a:r>
              <a:rPr lang="en-GB" sz="900" i="1" dirty="0">
                <a:effectLst/>
                <a:ea typeface="Calibri" panose="020F0502020204030204" pitchFamily="34" charset="0"/>
                <a:cs typeface="Times New Roman" panose="02020603050405020304" pitchFamily="18" charset="0"/>
              </a:rPr>
              <a:t>et al</a:t>
            </a:r>
            <a:r>
              <a:rPr lang="en-GB" sz="900" dirty="0">
                <a:effectLst/>
                <a:ea typeface="Calibri" panose="020F0502020204030204" pitchFamily="34" charset="0"/>
                <a:cs typeface="Times New Roman" panose="02020603050405020304" pitchFamily="18" charset="0"/>
              </a:rPr>
              <a:t> (2019) states identifying children with DS will prepare families for the birth of their baby and allows them to understand how special it can be having child with DS.  </a:t>
            </a:r>
          </a:p>
          <a:p>
            <a:pPr lvl="0" algn="just"/>
            <a:r>
              <a:rPr lang="en-GB" sz="900" dirty="0">
                <a:ea typeface="Calibri" panose="020F0502020204030204" pitchFamily="34" charset="0"/>
                <a:cs typeface="Times New Roman" panose="02020603050405020304" pitchFamily="18" charset="0"/>
              </a:rPr>
              <a:t>Cuckle (2016)  states that once a diagnosis is made, families can prepare before the birth by researching and understanding DS. Furthermore, Cuckle 2016  suggests once a baby has been diagnosed with DS, parents can seek help and advise from professionals and organisations to ensure they can give their child the best life. </a:t>
            </a:r>
          </a:p>
          <a:p>
            <a:pPr lvl="0"/>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ea typeface="Calibri" panose="020F0502020204030204" pitchFamily="34" charset="0"/>
              <a:cs typeface="Times New Roman" panose="02020603050405020304" pitchFamily="18" charset="0"/>
            </a:endParaRPr>
          </a:p>
          <a:p>
            <a:endParaRPr lang="en-US" dirty="0"/>
          </a:p>
          <a:p>
            <a:endParaRPr lang="en-US" sz="1050" dirty="0"/>
          </a:p>
          <a:p>
            <a:r>
              <a:rPr lang="en-US" sz="900" dirty="0"/>
              <a:t> (Saunders, 2016</a:t>
            </a:r>
            <a:r>
              <a:rPr lang="en-US" sz="700" dirty="0"/>
              <a:t>)                                                           </a:t>
            </a:r>
            <a:r>
              <a:rPr lang="en-US" sz="900" dirty="0"/>
              <a:t>(Gray, 2012)</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13" name="TextBox 12">
            <a:extLst>
              <a:ext uri="{FF2B5EF4-FFF2-40B4-BE49-F238E27FC236}">
                <a16:creationId xmlns:a16="http://schemas.microsoft.com/office/drawing/2014/main" id="{96B32577-D48D-1168-62F2-F0803EA070B9}"/>
              </a:ext>
            </a:extLst>
          </p:cNvPr>
          <p:cNvSpPr txBox="1"/>
          <p:nvPr/>
        </p:nvSpPr>
        <p:spPr>
          <a:xfrm>
            <a:off x="96607" y="162413"/>
            <a:ext cx="3443288" cy="396000"/>
          </a:xfrm>
          <a:prstGeom prst="rect">
            <a:avLst/>
          </a:prstGeom>
          <a:noFill/>
          <a:ln w="38100">
            <a:solidFill>
              <a:schemeClr val="tx1"/>
            </a:solidFill>
          </a:ln>
        </p:spPr>
        <p:txBody>
          <a:bodyPr wrap="square" rtlCol="0">
            <a:spAutoFit/>
          </a:bodyPr>
          <a:lstStyle/>
          <a:p>
            <a:pPr algn="ctr"/>
            <a:r>
              <a:rPr lang="en-US" u="sng" dirty="0">
                <a:latin typeface="Aharoni" panose="020F0502020204030204" pitchFamily="34" charset="0"/>
                <a:cs typeface="Aharoni" panose="020F0502020204030204" pitchFamily="34" charset="0"/>
              </a:rPr>
              <a:t>Down Syndrome – Trisomy 21</a:t>
            </a:r>
          </a:p>
          <a:p>
            <a:pPr algn="ctr"/>
            <a:endParaRPr lang="en-US" sz="1600" u="sng" dirty="0">
              <a:latin typeface="Aharoni" panose="020F0502020204030204" pitchFamily="34" charset="0"/>
              <a:cs typeface="Aharoni" panose="020F0502020204030204" pitchFamily="34" charset="0"/>
            </a:endParaRPr>
          </a:p>
        </p:txBody>
      </p:sp>
      <p:sp>
        <p:nvSpPr>
          <p:cNvPr id="14" name="TextBox 13">
            <a:extLst>
              <a:ext uri="{FF2B5EF4-FFF2-40B4-BE49-F238E27FC236}">
                <a16:creationId xmlns:a16="http://schemas.microsoft.com/office/drawing/2014/main" id="{79388582-0554-2166-5530-85CD2BA7BC4F}"/>
              </a:ext>
            </a:extLst>
          </p:cNvPr>
          <p:cNvSpPr txBox="1"/>
          <p:nvPr/>
        </p:nvSpPr>
        <p:spPr>
          <a:xfrm>
            <a:off x="3731969" y="163222"/>
            <a:ext cx="5245200" cy="1152000"/>
          </a:xfrm>
          <a:prstGeom prst="rect">
            <a:avLst/>
          </a:prstGeom>
          <a:solidFill>
            <a:schemeClr val="accent1">
              <a:lumMod val="20000"/>
              <a:lumOff val="80000"/>
            </a:schemeClr>
          </a:solidFill>
          <a:ln w="38100">
            <a:solidFill>
              <a:srgbClr val="7030A0"/>
            </a:solidFill>
          </a:ln>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1" i="0" u="sng" strike="noStrike" kern="1200" cap="none" spc="0" normalizeH="0" baseline="0" noProof="0" dirty="0">
                <a:ln>
                  <a:noFill/>
                </a:ln>
                <a:solidFill>
                  <a:srgbClr val="000000"/>
                </a:solidFill>
                <a:effectLst/>
                <a:uLnTx/>
                <a:uFillTx/>
                <a:latin typeface="Aharoni" panose="02010803020104030203" pitchFamily="2" charset="-79"/>
                <a:cs typeface="Aharoni" panose="02010803020104030203" pitchFamily="2" charset="-79"/>
              </a:rPr>
              <a:t>Introduction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000000"/>
                </a:solidFill>
                <a:effectLst/>
                <a:uLnTx/>
                <a:uFillTx/>
                <a:ea typeface="+mn-ea"/>
                <a:cs typeface="+mn-cs"/>
              </a:rPr>
              <a:t>CDC (2022) States down syndrome occurs when a baby is born with an extra chromosome. NDSS (2022) agrees and suggests chromosomes are a group of genes in the body that decide how a baby’s body forms and functions as it grows during pregnancy and after birth. CDC (2022) states a ‘normal’ baby is born with 46 chromosomes however babies with Down syndrome are born with an extra chromosome which is chromosome 21. Furthermore, NDSS (2022) states a medical term for having an extra chromosome is ‘trisomy.’ and therefore down syndrome is also referred to as Trisomy 21. </a:t>
            </a:r>
            <a:endParaRPr kumimoji="0" lang="en-US" sz="900" b="0" i="0" u="none" strike="noStrike" kern="1200" cap="none" spc="0" normalizeH="0" baseline="0" noProof="0" dirty="0">
              <a:ln>
                <a:noFill/>
              </a:ln>
              <a:solidFill>
                <a:prstClr val="black"/>
              </a:solidFill>
              <a:effectLst/>
              <a:uLnTx/>
              <a:uFillTx/>
              <a:ea typeface="+mn-ea"/>
              <a:cs typeface="+mn-cs"/>
            </a:endParaRPr>
          </a:p>
          <a:p>
            <a:endParaRPr lang="en-US" dirty="0"/>
          </a:p>
        </p:txBody>
      </p:sp>
      <p:sp>
        <p:nvSpPr>
          <p:cNvPr id="2" name="TextBox 1">
            <a:extLst>
              <a:ext uri="{FF2B5EF4-FFF2-40B4-BE49-F238E27FC236}">
                <a16:creationId xmlns:a16="http://schemas.microsoft.com/office/drawing/2014/main" id="{C253DC89-9B8D-7EAB-2AE8-A085435B320C}"/>
              </a:ext>
            </a:extLst>
          </p:cNvPr>
          <p:cNvSpPr txBox="1"/>
          <p:nvPr/>
        </p:nvSpPr>
        <p:spPr>
          <a:xfrm>
            <a:off x="9124413" y="95251"/>
            <a:ext cx="3006491" cy="369332"/>
          </a:xfrm>
          <a:prstGeom prst="rect">
            <a:avLst/>
          </a:prstGeom>
          <a:noFill/>
          <a:ln w="25400">
            <a:solidFill>
              <a:srgbClr val="002060"/>
            </a:solidFill>
          </a:ln>
        </p:spPr>
        <p:txBody>
          <a:bodyPr wrap="square" rtlCol="0">
            <a:spAutoFit/>
          </a:bodyPr>
          <a:lstStyle/>
          <a:p>
            <a:r>
              <a:rPr lang="en-US" sz="900" u="sng" dirty="0"/>
              <a:t>2004357</a:t>
            </a:r>
            <a:r>
              <a:rPr lang="en-US" sz="900" dirty="0"/>
              <a:t>                  </a:t>
            </a:r>
            <a:r>
              <a:rPr lang="en-US" sz="900" u="sng" dirty="0"/>
              <a:t>Word Count - 1165</a:t>
            </a:r>
            <a:r>
              <a:rPr lang="en-US" sz="900" dirty="0"/>
              <a:t>                    </a:t>
            </a:r>
            <a:r>
              <a:rPr lang="en-US" sz="900" u="sng" dirty="0"/>
              <a:t>ECEY6006</a:t>
            </a:r>
          </a:p>
          <a:p>
            <a:endParaRPr lang="en-US" sz="900" dirty="0"/>
          </a:p>
        </p:txBody>
      </p:sp>
      <p:pic>
        <p:nvPicPr>
          <p:cNvPr id="4" name="Picture 3">
            <a:extLst>
              <a:ext uri="{FF2B5EF4-FFF2-40B4-BE49-F238E27FC236}">
                <a16:creationId xmlns:a16="http://schemas.microsoft.com/office/drawing/2014/main" id="{570DDE9F-941F-1942-58ED-6C3C7C0499E5}"/>
              </a:ext>
            </a:extLst>
          </p:cNvPr>
          <p:cNvPicPr>
            <a:picLocks noChangeAspect="1"/>
          </p:cNvPicPr>
          <p:nvPr/>
        </p:nvPicPr>
        <p:blipFill>
          <a:blip r:embed="rId2"/>
          <a:stretch>
            <a:fillRect/>
          </a:stretch>
        </p:blipFill>
        <p:spPr>
          <a:xfrm>
            <a:off x="9215853" y="4380210"/>
            <a:ext cx="958424" cy="1274605"/>
          </a:xfrm>
          <a:prstGeom prst="rect">
            <a:avLst/>
          </a:prstGeom>
        </p:spPr>
      </p:pic>
      <p:pic>
        <p:nvPicPr>
          <p:cNvPr id="9" name="Picture 8">
            <a:extLst>
              <a:ext uri="{FF2B5EF4-FFF2-40B4-BE49-F238E27FC236}">
                <a16:creationId xmlns:a16="http://schemas.microsoft.com/office/drawing/2014/main" id="{4B13B2CC-9DB7-5D9B-4685-F98E94DC12F2}"/>
              </a:ext>
            </a:extLst>
          </p:cNvPr>
          <p:cNvPicPr>
            <a:picLocks noChangeAspect="1"/>
          </p:cNvPicPr>
          <p:nvPr/>
        </p:nvPicPr>
        <p:blipFill>
          <a:blip r:embed="rId3"/>
          <a:stretch>
            <a:fillRect/>
          </a:stretch>
        </p:blipFill>
        <p:spPr>
          <a:xfrm>
            <a:off x="10318594" y="4380210"/>
            <a:ext cx="1689100" cy="1193800"/>
          </a:xfrm>
          <a:prstGeom prst="rect">
            <a:avLst/>
          </a:prstGeom>
        </p:spPr>
      </p:pic>
      <p:pic>
        <p:nvPicPr>
          <p:cNvPr id="12" name="Picture 11">
            <a:extLst>
              <a:ext uri="{FF2B5EF4-FFF2-40B4-BE49-F238E27FC236}">
                <a16:creationId xmlns:a16="http://schemas.microsoft.com/office/drawing/2014/main" id="{A089D635-8A9F-AA43-D1EA-79C8BE960D5B}"/>
              </a:ext>
            </a:extLst>
          </p:cNvPr>
          <p:cNvPicPr>
            <a:picLocks noChangeAspect="1"/>
          </p:cNvPicPr>
          <p:nvPr/>
        </p:nvPicPr>
        <p:blipFill>
          <a:blip r:embed="rId4"/>
          <a:stretch>
            <a:fillRect/>
          </a:stretch>
        </p:blipFill>
        <p:spPr>
          <a:xfrm>
            <a:off x="184306" y="5008828"/>
            <a:ext cx="988728" cy="656746"/>
          </a:xfrm>
          <a:prstGeom prst="rect">
            <a:avLst/>
          </a:prstGeom>
        </p:spPr>
      </p:pic>
      <p:pic>
        <p:nvPicPr>
          <p:cNvPr id="16" name="Picture 15">
            <a:extLst>
              <a:ext uri="{FF2B5EF4-FFF2-40B4-BE49-F238E27FC236}">
                <a16:creationId xmlns:a16="http://schemas.microsoft.com/office/drawing/2014/main" id="{631FD2AF-A656-E667-F907-4D0A38DAE489}"/>
              </a:ext>
            </a:extLst>
          </p:cNvPr>
          <p:cNvPicPr>
            <a:picLocks noChangeAspect="1"/>
          </p:cNvPicPr>
          <p:nvPr/>
        </p:nvPicPr>
        <p:blipFill>
          <a:blip r:embed="rId5"/>
          <a:stretch>
            <a:fillRect/>
          </a:stretch>
        </p:blipFill>
        <p:spPr>
          <a:xfrm>
            <a:off x="1759634" y="5017512"/>
            <a:ext cx="1577332" cy="648062"/>
          </a:xfrm>
          <a:prstGeom prst="rect">
            <a:avLst/>
          </a:prstGeom>
        </p:spPr>
      </p:pic>
    </p:spTree>
    <p:extLst>
      <p:ext uri="{BB962C8B-B14F-4D97-AF65-F5344CB8AC3E}">
        <p14:creationId xmlns:p14="http://schemas.microsoft.com/office/powerpoint/2010/main" val="755937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4C116-FB1A-1383-3ACC-BC19E5DF1F28}"/>
              </a:ext>
            </a:extLst>
          </p:cNvPr>
          <p:cNvSpPr>
            <a:spLocks noGrp="1"/>
          </p:cNvSpPr>
          <p:nvPr>
            <p:ph type="title"/>
          </p:nvPr>
        </p:nvSpPr>
        <p:spPr>
          <a:xfrm>
            <a:off x="178981" y="109943"/>
            <a:ext cx="10515600" cy="262197"/>
          </a:xfrm>
        </p:spPr>
        <p:txBody>
          <a:bodyPr>
            <a:normAutofit fontScale="90000"/>
          </a:bodyPr>
          <a:lstStyle/>
          <a:p>
            <a:r>
              <a:rPr lang="en-US" sz="2000" u="sng" dirty="0"/>
              <a:t>Reference list </a:t>
            </a:r>
          </a:p>
        </p:txBody>
      </p:sp>
      <p:sp>
        <p:nvSpPr>
          <p:cNvPr id="3" name="Content Placeholder 2">
            <a:extLst>
              <a:ext uri="{FF2B5EF4-FFF2-40B4-BE49-F238E27FC236}">
                <a16:creationId xmlns:a16="http://schemas.microsoft.com/office/drawing/2014/main" id="{38D403EA-889A-D27F-B4F0-8B373EE63B4F}"/>
              </a:ext>
            </a:extLst>
          </p:cNvPr>
          <p:cNvSpPr>
            <a:spLocks noGrp="1"/>
          </p:cNvSpPr>
          <p:nvPr>
            <p:ph idx="1"/>
          </p:nvPr>
        </p:nvSpPr>
        <p:spPr>
          <a:xfrm>
            <a:off x="178981" y="574158"/>
            <a:ext cx="11834038" cy="5709684"/>
          </a:xfrm>
        </p:spPr>
        <p:txBody>
          <a:bodyPr>
            <a:normAutofit fontScale="32500" lnSpcReduction="20000"/>
          </a:bodyPr>
          <a:lstStyle/>
          <a:p>
            <a:pPr marL="0" indent="0" algn="just">
              <a:buNone/>
            </a:pPr>
            <a:r>
              <a:rPr lang="en-GB" sz="3700" kern="1200" dirty="0">
                <a:solidFill>
                  <a:srgbClr val="222222"/>
                </a:solidFill>
                <a:effectLst/>
                <a:ea typeface="+mn-ea"/>
                <a:cs typeface="Times New Roman" panose="02020603050405020304" pitchFamily="18" charset="0"/>
              </a:rPr>
              <a:t>Allen, E. G. </a:t>
            </a:r>
            <a:r>
              <a:rPr lang="en-GB" sz="3700" i="1" kern="1200" dirty="0">
                <a:solidFill>
                  <a:srgbClr val="222222"/>
                </a:solidFill>
                <a:effectLst/>
                <a:ea typeface="+mn-ea"/>
                <a:cs typeface="Times New Roman" panose="02020603050405020304" pitchFamily="18" charset="0"/>
              </a:rPr>
              <a:t>et al. </a:t>
            </a:r>
            <a:r>
              <a:rPr lang="en-GB" sz="3700" kern="1200" dirty="0">
                <a:solidFill>
                  <a:srgbClr val="222222"/>
                </a:solidFill>
                <a:effectLst/>
                <a:ea typeface="+mn-ea"/>
                <a:cs typeface="Times New Roman" panose="02020603050405020304" pitchFamily="18" charset="0"/>
              </a:rPr>
              <a:t>(2009) ‘Maternal age risk for Trisomy 21 assessed by the origin of chromosome’. </a:t>
            </a:r>
            <a:r>
              <a:rPr lang="en-GB" sz="3700" i="1" kern="1200" dirty="0">
                <a:solidFill>
                  <a:srgbClr val="222222"/>
                </a:solidFill>
                <a:effectLst/>
                <a:ea typeface="+mn-ea"/>
                <a:cs typeface="Times New Roman" panose="02020603050405020304" pitchFamily="18" charset="0"/>
              </a:rPr>
              <a:t>A report from the Atlanta and national Down syndrome projects.</a:t>
            </a:r>
            <a:r>
              <a:rPr lang="en-GB" sz="3700" kern="1200" dirty="0">
                <a:solidFill>
                  <a:srgbClr val="222222"/>
                </a:solidFill>
                <a:effectLst/>
                <a:ea typeface="+mn-ea"/>
                <a:cs typeface="Times New Roman" panose="02020603050405020304" pitchFamily="18" charset="0"/>
              </a:rPr>
              <a:t>  5(15), pp. 41-52. </a:t>
            </a:r>
            <a:endParaRPr lang="en-GB" sz="3700"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dirty="0">
                <a:effectLst/>
                <a:ea typeface="Cambria" panose="02040503050406030204" pitchFamily="18" charset="0"/>
                <a:cs typeface="Times New Roman" panose="02020603050405020304" pitchFamily="18" charset="0"/>
              </a:rPr>
              <a:t>Archer, D. (2019) </a:t>
            </a:r>
            <a:r>
              <a:rPr lang="en-GB" sz="3700" i="1" dirty="0">
                <a:effectLst/>
                <a:ea typeface="Cambria" panose="02040503050406030204" pitchFamily="18" charset="0"/>
                <a:cs typeface="Times New Roman" panose="02020603050405020304" pitchFamily="18" charset="0"/>
              </a:rPr>
              <a:t>Right to Education Handbook,</a:t>
            </a:r>
            <a:r>
              <a:rPr lang="en-GB" sz="3700" dirty="0">
                <a:effectLst/>
                <a:ea typeface="Cambria" panose="02040503050406030204" pitchFamily="18" charset="0"/>
                <a:cs typeface="Times New Roman" panose="02020603050405020304" pitchFamily="18" charset="0"/>
              </a:rPr>
              <a:t> Available at: </a:t>
            </a:r>
            <a:r>
              <a:rPr lang="en-GB" sz="3700" u="sng" dirty="0">
                <a:solidFill>
                  <a:srgbClr val="0000FF"/>
                </a:solidFill>
                <a:effectLst/>
                <a:ea typeface="Cambria" panose="02040503050406030204" pitchFamily="18" charset="0"/>
                <a:cs typeface="Times New Roman" panose="02020603050405020304" pitchFamily="18" charset="0"/>
                <a:hlinkClick r:id="rId3"/>
              </a:rPr>
              <a:t>https://www.right-to-education.org/sites/right-to-education.org/files/resource-attachments/RTE-UNESCO_Right%20to%20education%20handbook_2019_En.pdf</a:t>
            </a:r>
            <a:r>
              <a:rPr lang="en-GB" sz="3700" u="sng" dirty="0">
                <a:solidFill>
                  <a:srgbClr val="0000FF"/>
                </a:solidFill>
                <a:effectLst/>
                <a:ea typeface="Cambria" panose="02040503050406030204" pitchFamily="18" charset="0"/>
                <a:cs typeface="Times New Roman" panose="02020603050405020304" pitchFamily="18" charset="0"/>
              </a:rPr>
              <a:t> (Accesses 14 January 2023). </a:t>
            </a:r>
            <a:endParaRPr lang="en-GB" sz="3700"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solidFill>
                  <a:srgbClr val="414141"/>
                </a:solidFill>
                <a:effectLst/>
                <a:ea typeface="+mn-ea"/>
                <a:cs typeface="Times New Roman" panose="02020603050405020304" pitchFamily="18" charset="0"/>
              </a:rPr>
              <a:t>Asim, A. </a:t>
            </a:r>
            <a:r>
              <a:rPr lang="en-GB" sz="3700" i="1" kern="1200" dirty="0">
                <a:solidFill>
                  <a:srgbClr val="414141"/>
                </a:solidFill>
                <a:effectLst/>
                <a:ea typeface="+mn-ea"/>
                <a:cs typeface="Times New Roman" panose="02020603050405020304" pitchFamily="18" charset="0"/>
              </a:rPr>
              <a:t>et al</a:t>
            </a:r>
            <a:r>
              <a:rPr lang="en-GB" sz="3700" kern="1200" dirty="0">
                <a:solidFill>
                  <a:srgbClr val="414141"/>
                </a:solidFill>
                <a:effectLst/>
                <a:ea typeface="+mn-ea"/>
                <a:cs typeface="Times New Roman" panose="02020603050405020304" pitchFamily="18" charset="0"/>
              </a:rPr>
              <a:t>, (2015) ‘Down syndrome: an insight of the disease’, Journal of Biomedical Science. 22(41), pp. 15-18. DOI:</a:t>
            </a:r>
            <a:r>
              <a:rPr lang="en-GB" sz="3700" b="1" kern="1200" dirty="0">
                <a:solidFill>
                  <a:srgbClr val="414141"/>
                </a:solidFill>
                <a:effectLst/>
                <a:ea typeface="+mn-ea"/>
                <a:cs typeface="Times New Roman" panose="02020603050405020304" pitchFamily="18" charset="0"/>
              </a:rPr>
              <a:t> </a:t>
            </a:r>
            <a:r>
              <a:rPr lang="en-GB" sz="3700" u="sng" kern="1200" dirty="0">
                <a:solidFill>
                  <a:srgbClr val="0000FF"/>
                </a:solidFill>
                <a:effectLst/>
                <a:ea typeface="+mn-ea"/>
                <a:cs typeface="Times New Roman" panose="02020603050405020304" pitchFamily="18" charset="0"/>
                <a:hlinkClick r:id="rId4"/>
              </a:rPr>
              <a:t>https://jbiomedsci.biomedcentral.com/articles/10.1186/s12929-015-0138-y</a:t>
            </a:r>
            <a:r>
              <a:rPr lang="en-GB" sz="3700" kern="1200" dirty="0">
                <a:solidFill>
                  <a:srgbClr val="414141"/>
                </a:solidFill>
                <a:effectLst/>
                <a:ea typeface="+mn-ea"/>
                <a:cs typeface="Times New Roman" panose="02020603050405020304" pitchFamily="18" charset="0"/>
              </a:rPr>
              <a:t>. (Accessed 14 January 2023). </a:t>
            </a:r>
            <a:endParaRPr lang="en-GB" sz="3700"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solidFill>
                  <a:srgbClr val="000000"/>
                </a:solidFill>
                <a:effectLst/>
                <a:ea typeface="MS Mincho" panose="02020609040205080304" pitchFamily="49" charset="-128"/>
                <a:cs typeface="Times New Roman" panose="02020603050405020304" pitchFamily="18" charset="0"/>
              </a:rPr>
              <a:t>Barr, M. and Shields, N. (2011) ‘Identifying the barriers and facilitators to participation in physical activity for children with Down syndrome’. </a:t>
            </a:r>
            <a:r>
              <a:rPr lang="en-GB" sz="3700" i="1" kern="1200" dirty="0">
                <a:solidFill>
                  <a:srgbClr val="000000"/>
                </a:solidFill>
                <a:effectLst/>
                <a:ea typeface="MS Mincho" panose="02020609040205080304" pitchFamily="49" charset="-128"/>
                <a:cs typeface="Times New Roman" panose="02020603050405020304" pitchFamily="18" charset="0"/>
              </a:rPr>
              <a:t>J</a:t>
            </a:r>
            <a:r>
              <a:rPr lang="en-GB" sz="3700" i="1" kern="1200" dirty="0">
                <a:solidFill>
                  <a:srgbClr val="1C1D1E"/>
                </a:solidFill>
                <a:effectLst/>
                <a:ea typeface="Times New Roman" panose="02020603050405020304" pitchFamily="18" charset="0"/>
                <a:cs typeface="Times New Roman" panose="02020603050405020304" pitchFamily="18" charset="0"/>
              </a:rPr>
              <a:t>ournal of Intellectual Disability Research</a:t>
            </a:r>
            <a:r>
              <a:rPr lang="en-GB" sz="3700" kern="1200" dirty="0">
                <a:solidFill>
                  <a:srgbClr val="1C1D1E"/>
                </a:solidFill>
                <a:effectLst/>
                <a:ea typeface="Times New Roman" panose="02020603050405020304" pitchFamily="18" charset="0"/>
                <a:cs typeface="Times New Roman" panose="02020603050405020304" pitchFamily="18" charset="0"/>
              </a:rPr>
              <a:t>, 66(12), pp. 924-938. DOI: </a:t>
            </a:r>
            <a:r>
              <a:rPr lang="en-GB" sz="3700" u="sng" kern="1200" dirty="0">
                <a:solidFill>
                  <a:srgbClr val="0000FF"/>
                </a:solidFill>
                <a:effectLst/>
                <a:ea typeface="Times New Roman" panose="02020603050405020304" pitchFamily="18" charset="0"/>
                <a:cs typeface="Times New Roman" panose="02020603050405020304" pitchFamily="18" charset="0"/>
                <a:hlinkClick r:id="rId5"/>
              </a:rPr>
              <a:t>doi.org/10.1111/j.1365-2788.2011.01425.x</a:t>
            </a:r>
            <a:r>
              <a:rPr lang="en-GB" sz="3700" kern="1200" dirty="0">
                <a:solidFill>
                  <a:srgbClr val="1C1D1E"/>
                </a:solidFill>
                <a:effectLst/>
                <a:ea typeface="Times New Roman" panose="02020603050405020304" pitchFamily="18" charset="0"/>
                <a:cs typeface="Times New Roman" panose="02020603050405020304" pitchFamily="18" charset="0"/>
              </a:rPr>
              <a:t> (Accessed 11 January 2023). </a:t>
            </a:r>
            <a:endParaRPr lang="en-GB" sz="3700"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effectLst/>
                <a:ea typeface="+mn-ea"/>
                <a:cs typeface="Times New Roman" panose="02020603050405020304" pitchFamily="18" charset="0"/>
              </a:rPr>
              <a:t>Bennett, F. and Hines, S. (1996) ‘</a:t>
            </a:r>
            <a:r>
              <a:rPr lang="en-GB" sz="3700" dirty="0">
                <a:solidFill>
                  <a:srgbClr val="000000"/>
                </a:solidFill>
                <a:effectLst/>
                <a:ea typeface="Times New Roman" panose="02020603050405020304" pitchFamily="18" charset="0"/>
                <a:cs typeface="Times New Roman" panose="02020603050405020304" pitchFamily="18" charset="0"/>
              </a:rPr>
              <a:t>Effectiveness of early intervention for children with Down syndrome’. </a:t>
            </a:r>
            <a:r>
              <a:rPr lang="en-GB" sz="3700" i="1" dirty="0">
                <a:solidFill>
                  <a:srgbClr val="000000"/>
                </a:solidFill>
                <a:effectLst/>
                <a:ea typeface="Times New Roman" panose="02020603050405020304" pitchFamily="18" charset="0"/>
                <a:cs typeface="Times New Roman" panose="02020603050405020304" pitchFamily="18" charset="0"/>
              </a:rPr>
              <a:t>Mental retardation and developmental disabilities research reviews, 2(2), pp. 96-101. DOI:</a:t>
            </a:r>
            <a:r>
              <a:rPr lang="en-GB" sz="3700" dirty="0">
                <a:effectLst/>
                <a:ea typeface="Times New Roman" panose="02020603050405020304" pitchFamily="18" charset="0"/>
                <a:cs typeface="Times New Roman" panose="02020603050405020304" pitchFamily="18" charset="0"/>
              </a:rPr>
              <a:t> </a:t>
            </a:r>
            <a:r>
              <a:rPr lang="en-GB" sz="3700" u="sng" dirty="0">
                <a:solidFill>
                  <a:srgbClr val="000000"/>
                </a:solidFill>
                <a:effectLst/>
                <a:ea typeface="Times New Roman" panose="02020603050405020304" pitchFamily="18" charset="0"/>
                <a:cs typeface="Times New Roman" panose="02020603050405020304" pitchFamily="18" charset="0"/>
                <a:hlinkClick r:id="rId6"/>
              </a:rPr>
              <a:t>https://doi.org/10.1002/(SICI)1098-2779(1996)2:2&lt;96::AID-MRDD7&gt;3.0.CO;2-V</a:t>
            </a:r>
            <a:r>
              <a:rPr lang="en-GB" sz="3700" dirty="0">
                <a:effectLst/>
                <a:ea typeface="Times New Roman" panose="02020603050405020304" pitchFamily="18" charset="0"/>
                <a:cs typeface="Times New Roman" panose="02020603050405020304" pitchFamily="18" charset="0"/>
              </a:rPr>
              <a:t> (Accessed 15</a:t>
            </a:r>
            <a:r>
              <a:rPr lang="en-GB" sz="3700" baseline="30000" dirty="0">
                <a:effectLst/>
                <a:ea typeface="Times New Roman" panose="02020603050405020304" pitchFamily="18" charset="0"/>
                <a:cs typeface="Times New Roman" panose="02020603050405020304" pitchFamily="18" charset="0"/>
              </a:rPr>
              <a:t> </a:t>
            </a:r>
            <a:r>
              <a:rPr lang="en-GB" sz="3700" dirty="0">
                <a:effectLst/>
                <a:ea typeface="Times New Roman" panose="02020603050405020304" pitchFamily="18" charset="0"/>
                <a:cs typeface="Times New Roman" panose="02020603050405020304" pitchFamily="18" charset="0"/>
              </a:rPr>
              <a:t>January 2023). </a:t>
            </a:r>
            <a:endParaRPr lang="en-GB" sz="3700" dirty="0">
              <a:effectLst/>
              <a:ea typeface="Cambria" panose="02040503050406030204" pitchFamily="18" charset="0"/>
              <a:cs typeface="Times New Roman" panose="02020603050405020304" pitchFamily="18" charset="0"/>
            </a:endParaRPr>
          </a:p>
          <a:p>
            <a:pPr marL="0" indent="0" algn="just">
              <a:buNone/>
            </a:pPr>
            <a:r>
              <a:rPr lang="en-GB" sz="3700" dirty="0">
                <a:solidFill>
                  <a:srgbClr val="2C3E50"/>
                </a:solidFill>
                <a:effectLst/>
                <a:ea typeface="Cambria" panose="02040503050406030204" pitchFamily="18" charset="0"/>
                <a:cs typeface="Times New Roman" panose="02020603050405020304" pitchFamily="18" charset="0"/>
              </a:rPr>
              <a:t>Bingham, A.O. (2005). ‘Look Mum, no hands!’,</a:t>
            </a:r>
            <a:r>
              <a:rPr lang="en-GB" sz="3700" i="1" dirty="0">
                <a:solidFill>
                  <a:srgbClr val="2C3E50"/>
                </a:solidFill>
                <a:effectLst/>
                <a:ea typeface="Cambria" panose="02040503050406030204" pitchFamily="18" charset="0"/>
                <a:cs typeface="Times New Roman" panose="02020603050405020304" pitchFamily="18" charset="0"/>
              </a:rPr>
              <a:t>  the effects of increasing opportunities for choice-making and independence for children with disabilities when using a Riding for the Disabled programme :a thesis presented in partial fulfilment of the requirements for the degree of Master of Arts in Psychology at Massey University</a:t>
            </a:r>
            <a:r>
              <a:rPr lang="en-GB" sz="3700" dirty="0">
                <a:solidFill>
                  <a:srgbClr val="2C3E50"/>
                </a:solidFill>
                <a:effectLst/>
                <a:ea typeface="Cambria" panose="02040503050406030204" pitchFamily="18" charset="0"/>
                <a:cs typeface="Times New Roman" panose="02020603050405020304" pitchFamily="18" charset="0"/>
              </a:rPr>
              <a:t>. Available at: </a:t>
            </a:r>
            <a:r>
              <a:rPr lang="en-GB" sz="3700" u="sng" dirty="0">
                <a:solidFill>
                  <a:srgbClr val="2C3E50"/>
                </a:solidFill>
                <a:effectLst/>
                <a:ea typeface="Cambria" panose="02040503050406030204" pitchFamily="18" charset="0"/>
                <a:cs typeface="Times New Roman" panose="02020603050405020304" pitchFamily="18" charset="0"/>
                <a:hlinkClick r:id="rId7"/>
              </a:rPr>
              <a:t>https://mro.massey.ac.nz/handle/10179/11023</a:t>
            </a:r>
            <a:r>
              <a:rPr lang="en-GB" sz="3700" dirty="0">
                <a:solidFill>
                  <a:srgbClr val="2C3E50"/>
                </a:solidFill>
                <a:effectLst/>
                <a:ea typeface="Cambria" panose="02040503050406030204" pitchFamily="18" charset="0"/>
                <a:cs typeface="Times New Roman" panose="02020603050405020304" pitchFamily="18" charset="0"/>
              </a:rPr>
              <a:t> </a:t>
            </a:r>
            <a:r>
              <a:rPr lang="en-GB" sz="3700" dirty="0">
                <a:solidFill>
                  <a:srgbClr val="242424"/>
                </a:solidFill>
                <a:effectLst/>
                <a:ea typeface="Cambria" panose="02040503050406030204" pitchFamily="18" charset="0"/>
                <a:cs typeface="Times New Roman" panose="02020603050405020304" pitchFamily="18" charset="0"/>
              </a:rPr>
              <a:t>(Accessed 14 January 2023).</a:t>
            </a:r>
            <a:r>
              <a:rPr lang="en-GB" sz="3700" dirty="0">
                <a:solidFill>
                  <a:srgbClr val="2C3E50"/>
                </a:solidFill>
                <a:effectLst/>
                <a:ea typeface="Cambria" panose="02040503050406030204" pitchFamily="18" charset="0"/>
                <a:cs typeface="Times New Roman" panose="02020603050405020304" pitchFamily="18" charset="0"/>
              </a:rPr>
              <a:t> </a:t>
            </a:r>
            <a:r>
              <a:rPr lang="en-GB" sz="3700" dirty="0">
                <a:solidFill>
                  <a:srgbClr val="242424"/>
                </a:solidFill>
                <a:effectLst/>
                <a:ea typeface="Cambria" panose="02040503050406030204" pitchFamily="18" charset="0"/>
                <a:cs typeface="Times New Roman" panose="02020603050405020304" pitchFamily="18" charset="0"/>
              </a:rPr>
              <a:t> </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buNone/>
            </a:pPr>
            <a:r>
              <a:rPr lang="en-GB" sz="3700" dirty="0">
                <a:solidFill>
                  <a:srgbClr val="2C3E50"/>
                </a:solidFill>
                <a:effectLst/>
                <a:ea typeface="Cambria" panose="02040503050406030204" pitchFamily="18" charset="0"/>
                <a:cs typeface="Times New Roman" panose="02020603050405020304" pitchFamily="18" charset="0"/>
              </a:rPr>
              <a:t>Bokhari, A.  (2018) ‘</a:t>
            </a:r>
            <a:r>
              <a:rPr lang="en-GB" sz="3700" i="1" dirty="0">
                <a:solidFill>
                  <a:srgbClr val="2C3E50"/>
                </a:solidFill>
                <a:effectLst/>
                <a:ea typeface="Cambria" panose="02040503050406030204" pitchFamily="18" charset="0"/>
                <a:cs typeface="Times New Roman" panose="02020603050405020304" pitchFamily="18" charset="0"/>
              </a:rPr>
              <a:t>Down Syndrome (Trisomy 21)’ </a:t>
            </a:r>
            <a:r>
              <a:rPr lang="en-GB" sz="3700" dirty="0">
                <a:solidFill>
                  <a:srgbClr val="2C3E50"/>
                </a:solidFill>
                <a:effectLst/>
                <a:ea typeface="Cambria" panose="02040503050406030204" pitchFamily="18" charset="0"/>
                <a:cs typeface="Times New Roman" panose="02020603050405020304" pitchFamily="18" charset="0"/>
              </a:rPr>
              <a:t>Available at: </a:t>
            </a:r>
            <a:r>
              <a:rPr lang="en-GB" sz="3700" u="sng" dirty="0">
                <a:solidFill>
                  <a:srgbClr val="2C3E50"/>
                </a:solidFill>
                <a:effectLst/>
                <a:ea typeface="Cambria" panose="02040503050406030204" pitchFamily="18" charset="0"/>
                <a:cs typeface="Times New Roman" panose="02020603050405020304" pitchFamily="18" charset="0"/>
                <a:hlinkClick r:id="rId8"/>
              </a:rPr>
              <a:t>https://www.researchgate.net/profile/Faisal-Akhtar-2/publication/327976769_Down_Syndrome_Trisomy_21/links/5bb1143045851574f7f27e42/Down-Syndrome-Trisomy-21</a:t>
            </a:r>
            <a:r>
              <a:rPr lang="en-GB" sz="3700" dirty="0">
                <a:solidFill>
                  <a:srgbClr val="2C3E50"/>
                </a:solidFill>
                <a:effectLst/>
                <a:ea typeface="Cambria" panose="02040503050406030204" pitchFamily="18" charset="0"/>
                <a:cs typeface="Times New Roman" panose="02020603050405020304" pitchFamily="18" charset="0"/>
              </a:rPr>
              <a:t> </a:t>
            </a:r>
            <a:r>
              <a:rPr lang="en-GB" sz="3700" dirty="0">
                <a:solidFill>
                  <a:srgbClr val="242424"/>
                </a:solidFill>
                <a:effectLst/>
                <a:ea typeface="Cambria" panose="02040503050406030204" pitchFamily="18" charset="0"/>
                <a:cs typeface="Times New Roman" panose="02020603050405020304" pitchFamily="18" charset="0"/>
              </a:rPr>
              <a:t>(Accessed 14 January 2023).</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buNone/>
            </a:pPr>
            <a:r>
              <a:rPr lang="en-US" sz="3700" kern="1200" dirty="0">
                <a:solidFill>
                  <a:srgbClr val="000000"/>
                </a:solidFill>
                <a:effectLst/>
                <a:ea typeface="+mn-ea"/>
                <a:cs typeface="Times New Roman" panose="02020603050405020304" pitchFamily="18" charset="0"/>
              </a:rPr>
              <a:t>CDC (2022) </a:t>
            </a:r>
            <a:r>
              <a:rPr lang="en-GB" sz="3700" i="1" kern="1200" dirty="0">
                <a:solidFill>
                  <a:srgbClr val="222222"/>
                </a:solidFill>
                <a:effectLst/>
                <a:ea typeface="+mn-ea"/>
                <a:cs typeface="Times New Roman" panose="02020603050405020304" pitchFamily="18" charset="0"/>
              </a:rPr>
              <a:t>Facts about Down Syndrome. </a:t>
            </a:r>
            <a:r>
              <a:rPr lang="en-GB" sz="3700" kern="1200" dirty="0">
                <a:solidFill>
                  <a:srgbClr val="222222"/>
                </a:solidFill>
                <a:effectLst/>
                <a:ea typeface="+mn-ea"/>
                <a:cs typeface="Times New Roman" panose="02020603050405020304" pitchFamily="18" charset="0"/>
              </a:rPr>
              <a:t>Available at: </a:t>
            </a:r>
            <a:r>
              <a:rPr lang="en-GB" sz="3700" u="sng" kern="1200" dirty="0">
                <a:solidFill>
                  <a:srgbClr val="222222"/>
                </a:solidFill>
                <a:effectLst/>
                <a:ea typeface="+mn-ea"/>
                <a:cs typeface="Times New Roman" panose="02020603050405020304" pitchFamily="18" charset="0"/>
                <a:hlinkClick r:id="rId9"/>
              </a:rPr>
              <a:t>https://www.cdc.gov/ncbddd/birthdefects/downsyndrome.html</a:t>
            </a:r>
            <a:r>
              <a:rPr lang="en-GB" sz="3700" kern="1200" dirty="0">
                <a:solidFill>
                  <a:srgbClr val="222222"/>
                </a:solidFill>
                <a:effectLst/>
                <a:ea typeface="+mn-ea"/>
                <a:cs typeface="Times New Roman" panose="02020603050405020304" pitchFamily="18" charset="0"/>
              </a:rPr>
              <a:t> (Accessed 10 January 2023). </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solidFill>
                  <a:srgbClr val="222222"/>
                </a:solidFill>
                <a:effectLst/>
                <a:ea typeface="+mn-ea"/>
                <a:cs typeface="Times New Roman" panose="02020603050405020304" pitchFamily="18" charset="0"/>
              </a:rPr>
              <a:t>Cuckle, H. and </a:t>
            </a:r>
            <a:r>
              <a:rPr lang="en-GB" sz="3700" kern="1200" dirty="0" err="1">
                <a:solidFill>
                  <a:srgbClr val="222222"/>
                </a:solidFill>
                <a:effectLst/>
                <a:ea typeface="+mn-ea"/>
                <a:cs typeface="Times New Roman" panose="02020603050405020304" pitchFamily="18" charset="0"/>
              </a:rPr>
              <a:t>Maymon</a:t>
            </a:r>
            <a:r>
              <a:rPr lang="en-GB" sz="3700" kern="1200" dirty="0">
                <a:solidFill>
                  <a:srgbClr val="222222"/>
                </a:solidFill>
                <a:effectLst/>
                <a:ea typeface="+mn-ea"/>
                <a:cs typeface="Times New Roman" panose="02020603050405020304" pitchFamily="18" charset="0"/>
              </a:rPr>
              <a:t>, R. (2016) ‘Development of prenatal screening’, </a:t>
            </a:r>
            <a:r>
              <a:rPr lang="en-GB" sz="3700" i="1" kern="1200" dirty="0">
                <a:solidFill>
                  <a:srgbClr val="222222"/>
                </a:solidFill>
                <a:effectLst/>
                <a:ea typeface="+mn-ea"/>
                <a:cs typeface="Times New Roman" panose="02020603050405020304" pitchFamily="18" charset="0"/>
              </a:rPr>
              <a:t>a historical overview</a:t>
            </a:r>
            <a:r>
              <a:rPr lang="en-GB" sz="3700" kern="1200" dirty="0">
                <a:solidFill>
                  <a:srgbClr val="222222"/>
                </a:solidFill>
                <a:effectLst/>
                <a:ea typeface="+mn-ea"/>
                <a:cs typeface="Times New Roman" panose="02020603050405020304" pitchFamily="18" charset="0"/>
              </a:rPr>
              <a:t>. Semin: </a:t>
            </a:r>
            <a:r>
              <a:rPr lang="en-GB" sz="3700" kern="1200" dirty="0" err="1">
                <a:solidFill>
                  <a:srgbClr val="222222"/>
                </a:solidFill>
                <a:effectLst/>
                <a:ea typeface="+mn-ea"/>
                <a:cs typeface="Times New Roman" panose="02020603050405020304" pitchFamily="18" charset="0"/>
              </a:rPr>
              <a:t>Perinatol</a:t>
            </a:r>
            <a:r>
              <a:rPr lang="en-GB" sz="3700" i="1" kern="1200" dirty="0">
                <a:solidFill>
                  <a:srgbClr val="222222"/>
                </a:solidFill>
                <a:effectLst/>
                <a:ea typeface="+mn-ea"/>
                <a:cs typeface="Times New Roman" panose="02020603050405020304" pitchFamily="18" charset="0"/>
              </a:rPr>
              <a:t>.</a:t>
            </a:r>
            <a:r>
              <a:rPr lang="en-GB" sz="3700" kern="1200" dirty="0">
                <a:solidFill>
                  <a:srgbClr val="222222"/>
                </a:solidFill>
                <a:effectLst/>
                <a:ea typeface="+mn-ea"/>
                <a:cs typeface="Times New Roman" panose="02020603050405020304" pitchFamily="18" charset="0"/>
              </a:rPr>
              <a:t> 40(7), pp. 12–22.</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solidFill>
                  <a:srgbClr val="222222"/>
                </a:solidFill>
                <a:effectLst/>
                <a:ea typeface="+mn-ea"/>
                <a:cs typeface="Times New Roman" panose="02020603050405020304" pitchFamily="18" charset="0"/>
              </a:rPr>
              <a:t>Freeman, S. B. </a:t>
            </a:r>
            <a:r>
              <a:rPr lang="en-GB" sz="3700" i="1" kern="1200" dirty="0">
                <a:solidFill>
                  <a:srgbClr val="222222"/>
                </a:solidFill>
                <a:effectLst/>
                <a:ea typeface="+mn-ea"/>
                <a:cs typeface="Times New Roman" panose="02020603050405020304" pitchFamily="18" charset="0"/>
              </a:rPr>
              <a:t>et al</a:t>
            </a:r>
            <a:r>
              <a:rPr lang="en-GB" sz="3700" kern="1200" dirty="0">
                <a:solidFill>
                  <a:srgbClr val="222222"/>
                </a:solidFill>
                <a:effectLst/>
                <a:ea typeface="+mn-ea"/>
                <a:cs typeface="Times New Roman" panose="02020603050405020304" pitchFamily="18" charset="0"/>
              </a:rPr>
              <a:t>. (2007) ‘The National Down Syndrome Project’, </a:t>
            </a:r>
            <a:r>
              <a:rPr lang="en-GB" sz="3700" i="1" kern="1200" dirty="0">
                <a:solidFill>
                  <a:srgbClr val="222222"/>
                </a:solidFill>
                <a:effectLst/>
                <a:ea typeface="+mn-ea"/>
                <a:cs typeface="Times New Roman" panose="02020603050405020304" pitchFamily="18" charset="0"/>
              </a:rPr>
              <a:t>design and implementation</a:t>
            </a:r>
            <a:r>
              <a:rPr lang="en-GB" sz="3700" kern="1200" dirty="0">
                <a:solidFill>
                  <a:srgbClr val="222222"/>
                </a:solidFill>
                <a:effectLst/>
                <a:ea typeface="+mn-ea"/>
                <a:cs typeface="Times New Roman" panose="02020603050405020304" pitchFamily="18" charset="0"/>
              </a:rPr>
              <a:t>: 3(8), pp</a:t>
            </a:r>
            <a:r>
              <a:rPr lang="en-GB" sz="3700" i="1" kern="1200" dirty="0">
                <a:solidFill>
                  <a:srgbClr val="222222"/>
                </a:solidFill>
                <a:effectLst/>
                <a:ea typeface="+mn-ea"/>
                <a:cs typeface="Times New Roman" panose="02020603050405020304" pitchFamily="18" charset="0"/>
              </a:rPr>
              <a:t>.</a:t>
            </a:r>
            <a:r>
              <a:rPr lang="en-GB" sz="3700" kern="1200" dirty="0">
                <a:solidFill>
                  <a:srgbClr val="222222"/>
                </a:solidFill>
                <a:effectLst/>
                <a:ea typeface="+mn-ea"/>
                <a:cs typeface="Times New Roman" panose="02020603050405020304" pitchFamily="18" charset="0"/>
              </a:rPr>
              <a:t> 62–72. </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solidFill>
                  <a:srgbClr val="212121"/>
                </a:solidFill>
                <a:effectLst/>
                <a:ea typeface="+mn-ea"/>
                <a:cs typeface="Times New Roman" panose="02020603050405020304" pitchFamily="18" charset="0"/>
              </a:rPr>
              <a:t>Gauthier S. A. (2017) ‘Enhanced exospore secretion in Down syndrome brain’, </a:t>
            </a:r>
            <a:r>
              <a:rPr lang="en-GB" sz="3700" i="1" kern="1200" dirty="0">
                <a:solidFill>
                  <a:srgbClr val="212121"/>
                </a:solidFill>
                <a:effectLst/>
                <a:ea typeface="+mn-ea"/>
                <a:cs typeface="Times New Roman" panose="02020603050405020304" pitchFamily="18" charset="0"/>
              </a:rPr>
              <a:t>a protective mechanism to alleviate neuronal endosome abnormalities’</a:t>
            </a:r>
            <a:r>
              <a:rPr lang="en-GB" sz="3700" kern="1200" dirty="0">
                <a:solidFill>
                  <a:srgbClr val="212121"/>
                </a:solidFill>
                <a:effectLst/>
                <a:ea typeface="+mn-ea"/>
                <a:cs typeface="Times New Roman" panose="02020603050405020304" pitchFamily="18" charset="0"/>
              </a:rPr>
              <a:t>. Acta Neuropathology Common, 5(1). [</a:t>
            </a:r>
            <a:r>
              <a:rPr lang="en-GB" sz="3700" u="sng" kern="1200" dirty="0">
                <a:solidFill>
                  <a:srgbClr val="4C2C92"/>
                </a:solidFill>
                <a:effectLst/>
                <a:ea typeface="+mn-ea"/>
                <a:cs typeface="Times New Roman" panose="02020603050405020304" pitchFamily="18" charset="0"/>
                <a:hlinkClick r:id="rId10"/>
              </a:rPr>
              <a:t>Google Scholar</a:t>
            </a:r>
            <a:r>
              <a:rPr lang="en-GB" sz="3700" kern="1200" dirty="0">
                <a:solidFill>
                  <a:srgbClr val="212121"/>
                </a:solidFill>
                <a:effectLst/>
                <a:ea typeface="+mn-ea"/>
                <a:cs typeface="Times New Roman" panose="02020603050405020304" pitchFamily="18" charset="0"/>
              </a:rPr>
              <a:t>](Accessed 15 January 2023). </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buNone/>
            </a:pPr>
            <a:r>
              <a:rPr lang="en-GB" sz="3700" dirty="0">
                <a:solidFill>
                  <a:srgbClr val="2C3E50"/>
                </a:solidFill>
                <a:effectLst/>
                <a:ea typeface="Cambria" panose="02040503050406030204" pitchFamily="18" charset="0"/>
                <a:cs typeface="Times New Roman" panose="02020603050405020304" pitchFamily="18" charset="0"/>
              </a:rPr>
              <a:t>Genova, A. (2015) ‘Barriers to inclusive education in Greece, Spain and Lithuania: results from emancipatory disability research’, </a:t>
            </a:r>
            <a:r>
              <a:rPr lang="en-GB" sz="3700" i="1" dirty="0">
                <a:solidFill>
                  <a:srgbClr val="2C3E50"/>
                </a:solidFill>
                <a:effectLst/>
                <a:ea typeface="Cambria" panose="02040503050406030204" pitchFamily="18" charset="0"/>
                <a:cs typeface="Times New Roman" panose="02020603050405020304" pitchFamily="18" charset="0"/>
              </a:rPr>
              <a:t>Disability &amp; Society, </a:t>
            </a:r>
            <a:r>
              <a:rPr lang="en-GB" sz="3700" dirty="0">
                <a:solidFill>
                  <a:srgbClr val="2C3E50"/>
                </a:solidFill>
                <a:effectLst/>
                <a:ea typeface="Cambria" panose="02040503050406030204" pitchFamily="18" charset="0"/>
                <a:cs typeface="Times New Roman" panose="02020603050405020304" pitchFamily="18" charset="0"/>
              </a:rPr>
              <a:t>30(7), pp. 1042 – 1054. DOI: </a:t>
            </a:r>
            <a:r>
              <a:rPr lang="en-GB" sz="3700" u="sng" dirty="0">
                <a:solidFill>
                  <a:srgbClr val="2C3E50"/>
                </a:solidFill>
                <a:effectLst/>
                <a:ea typeface="Cambria" panose="02040503050406030204" pitchFamily="18" charset="0"/>
                <a:cs typeface="Times New Roman" panose="02020603050405020304" pitchFamily="18" charset="0"/>
                <a:hlinkClick r:id="rId11"/>
              </a:rPr>
              <a:t>https://doi.org/10.1080/09687599.2015.1075867</a:t>
            </a:r>
            <a:r>
              <a:rPr lang="en-GB" sz="3700" dirty="0">
                <a:solidFill>
                  <a:srgbClr val="2C3E50"/>
                </a:solidFill>
                <a:effectLst/>
                <a:ea typeface="Cambria" panose="02040503050406030204" pitchFamily="18" charset="0"/>
                <a:cs typeface="Times New Roman" panose="02020603050405020304" pitchFamily="18" charset="0"/>
              </a:rPr>
              <a:t>. (Accessed 15 January 2023). </a:t>
            </a:r>
          </a:p>
          <a:p>
            <a:pPr marL="0" indent="0" algn="just">
              <a:buNone/>
            </a:pPr>
            <a:r>
              <a:rPr lang="en-GB" sz="3700" dirty="0">
                <a:solidFill>
                  <a:srgbClr val="2C3E50"/>
                </a:solidFill>
                <a:ea typeface="Cambria" panose="02040503050406030204" pitchFamily="18" charset="0"/>
                <a:cs typeface="Times New Roman" panose="02020603050405020304" pitchFamily="18" charset="0"/>
              </a:rPr>
              <a:t>Gray, L. (2012) </a:t>
            </a:r>
            <a:r>
              <a:rPr lang="en-GB" sz="3700" i="1" u="none" strike="noStrike" dirty="0">
                <a:solidFill>
                  <a:srgbClr val="212438"/>
                </a:solidFill>
                <a:effectLst/>
              </a:rPr>
              <a:t>Extra chromosome 21 removed from Down syndrome cell line. </a:t>
            </a:r>
            <a:r>
              <a:rPr lang="en-GB" sz="3700" u="none" strike="noStrike" dirty="0">
                <a:solidFill>
                  <a:srgbClr val="212438"/>
                </a:solidFill>
                <a:effectLst/>
              </a:rPr>
              <a:t>Available at: </a:t>
            </a:r>
            <a:r>
              <a:rPr lang="en-GB" sz="3700" u="none" strike="noStrike" dirty="0">
                <a:solidFill>
                  <a:srgbClr val="212438"/>
                </a:solidFill>
                <a:effectLst/>
                <a:hlinkClick r:id="rId12"/>
              </a:rPr>
              <a:t>https://phys.org/news/2012-11-extra-chromosome-syndrome-cell-line.html?deviceType=desktop</a:t>
            </a:r>
            <a:r>
              <a:rPr lang="en-GB" sz="3700" u="none" strike="noStrike" dirty="0">
                <a:solidFill>
                  <a:srgbClr val="212438"/>
                </a:solidFill>
                <a:effectLst/>
              </a:rPr>
              <a:t> (Accessed 14 January 2023). </a:t>
            </a:r>
          </a:p>
          <a:p>
            <a:pPr marL="0" indent="0" algn="just">
              <a:lnSpc>
                <a:spcPct val="90000"/>
              </a:lnSpc>
              <a:spcBef>
                <a:spcPts val="1000"/>
              </a:spcBef>
              <a:buNone/>
            </a:pPr>
            <a:r>
              <a:rPr lang="en-GB" sz="3700" kern="1200" dirty="0">
                <a:solidFill>
                  <a:srgbClr val="414141"/>
                </a:solidFill>
                <a:effectLst/>
                <a:ea typeface="+mn-ea"/>
                <a:cs typeface="Times New Roman" panose="02020603050405020304" pitchFamily="18" charset="0"/>
              </a:rPr>
              <a:t>Hendrix, A. </a:t>
            </a:r>
            <a:r>
              <a:rPr lang="en-GB" sz="3700" i="1" kern="1200" dirty="0">
                <a:solidFill>
                  <a:srgbClr val="414141"/>
                </a:solidFill>
                <a:effectLst/>
                <a:ea typeface="+mn-ea"/>
                <a:cs typeface="Times New Roman" panose="02020603050405020304" pitchFamily="18" charset="0"/>
              </a:rPr>
              <a:t>et al</a:t>
            </a:r>
            <a:r>
              <a:rPr lang="en-GB" sz="3700" kern="1200" dirty="0">
                <a:solidFill>
                  <a:srgbClr val="414141"/>
                </a:solidFill>
                <a:effectLst/>
                <a:ea typeface="+mn-ea"/>
                <a:cs typeface="Times New Roman" panose="02020603050405020304" pitchFamily="18" charset="0"/>
              </a:rPr>
              <a:t>. (2020) ‘Opportunities, Barriers, and Recommendations in Down Syndrome Research’,  3(15), pp. 99 – 129.</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err="1">
                <a:solidFill>
                  <a:srgbClr val="000000"/>
                </a:solidFill>
                <a:effectLst/>
                <a:ea typeface="Times New Roman" panose="02020603050405020304" pitchFamily="18" charset="0"/>
                <a:cs typeface="Times New Roman" panose="02020603050405020304" pitchFamily="18" charset="0"/>
              </a:rPr>
              <a:t>Hickerton</a:t>
            </a:r>
            <a:r>
              <a:rPr lang="en-GB" sz="3700" kern="1200" dirty="0">
                <a:solidFill>
                  <a:srgbClr val="000000"/>
                </a:solidFill>
                <a:effectLst/>
                <a:ea typeface="Times New Roman" panose="02020603050405020304" pitchFamily="18" charset="0"/>
                <a:cs typeface="Times New Roman" panose="02020603050405020304" pitchFamily="18" charset="0"/>
              </a:rPr>
              <a:t>, C. (2011) ‘A new life of parents who choose to continue a pregnancy where a genetic disorder is diagnosed or likely’, 12(15), pp. 158 – 162. DOI: </a:t>
            </a:r>
            <a:r>
              <a:rPr lang="en-GB" sz="3700" u="sng" kern="1200" dirty="0">
                <a:solidFill>
                  <a:srgbClr val="8E2555"/>
                </a:solidFill>
                <a:effectLst/>
                <a:ea typeface="+mn-ea"/>
                <a:cs typeface="Times New Roman" panose="02020603050405020304" pitchFamily="18" charset="0"/>
                <a:hlinkClick r:id="rId13"/>
              </a:rPr>
              <a:t>https://doi.org/10.1002/ajmg.a.34399</a:t>
            </a:r>
            <a:r>
              <a:rPr lang="en-GB" sz="3700" kern="1200" dirty="0">
                <a:solidFill>
                  <a:srgbClr val="333333"/>
                </a:solidFill>
                <a:effectLst/>
                <a:ea typeface="+mn-ea"/>
                <a:cs typeface="Times New Roman" panose="02020603050405020304" pitchFamily="18" charset="0"/>
              </a:rPr>
              <a:t> (Accessed 13 January 2023). </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700" kern="1200" dirty="0">
                <a:solidFill>
                  <a:srgbClr val="000000"/>
                </a:solidFill>
                <a:effectLst/>
                <a:ea typeface="Times New Roman" panose="02020603050405020304" pitchFamily="18" charset="0"/>
                <a:cs typeface="Times New Roman" panose="02020603050405020304" pitchFamily="18" charset="0"/>
              </a:rPr>
              <a:t> </a:t>
            </a:r>
            <a:r>
              <a:rPr lang="en-GB" sz="3700" dirty="0">
                <a:solidFill>
                  <a:srgbClr val="202124"/>
                </a:solidFill>
                <a:effectLst/>
                <a:ea typeface="Times New Roman" panose="02020603050405020304" pitchFamily="18" charset="0"/>
                <a:cs typeface="Times New Roman" panose="02020603050405020304" pitchFamily="18" charset="0"/>
              </a:rPr>
              <a:t>House of Commons Educational and Skills Committee (2006) </a:t>
            </a:r>
            <a:r>
              <a:rPr lang="en-GB" sz="3700" i="1" dirty="0">
                <a:solidFill>
                  <a:srgbClr val="242424"/>
                </a:solidFill>
                <a:effectLst/>
                <a:ea typeface="Cambria" panose="02040503050406030204" pitchFamily="18" charset="0"/>
                <a:cs typeface="Times New Roman" panose="02020603050405020304" pitchFamily="18" charset="0"/>
              </a:rPr>
              <a:t>Education outside the classroom: </a:t>
            </a:r>
            <a:r>
              <a:rPr lang="en-GB" sz="3700" dirty="0">
                <a:solidFill>
                  <a:srgbClr val="242424"/>
                </a:solidFill>
                <a:effectLst/>
                <a:ea typeface="Cambria" panose="02040503050406030204" pitchFamily="18" charset="0"/>
                <a:cs typeface="Times New Roman" panose="02020603050405020304" pitchFamily="18" charset="0"/>
              </a:rPr>
              <a:t>London: Stationery Office.</a:t>
            </a:r>
            <a:endParaRPr lang="en-GB" sz="3700" dirty="0">
              <a:solidFill>
                <a:srgbClr val="2C3E50"/>
              </a:solidFill>
              <a:effectLst/>
              <a:ea typeface="Cambria" panose="02040503050406030204" pitchFamily="18" charset="0"/>
              <a:cs typeface="Times New Roman" panose="02020603050405020304" pitchFamily="18" charset="0"/>
            </a:endParaRPr>
          </a:p>
          <a:p>
            <a:pPr marL="0" indent="0" algn="just">
              <a:buNone/>
            </a:pPr>
            <a:r>
              <a:rPr lang="en-GB" sz="3700" dirty="0">
                <a:solidFill>
                  <a:srgbClr val="242424"/>
                </a:solidFill>
                <a:effectLst/>
                <a:ea typeface="Cambria" panose="02040503050406030204" pitchFamily="18" charset="0"/>
                <a:cs typeface="Times New Roman" panose="02020603050405020304" pitchFamily="18" charset="0"/>
              </a:rPr>
              <a:t> </a:t>
            </a:r>
            <a:endParaRPr lang="en-GB" sz="3700" dirty="0">
              <a:solidFill>
                <a:srgbClr val="2C3E50"/>
              </a:solidFill>
              <a:effectLst/>
              <a:ea typeface="Cambria" panose="02040503050406030204" pitchFamily="18" charset="0"/>
              <a:cs typeface="Times New Roman" panose="02020603050405020304" pitchFamily="18" charset="0"/>
            </a:endParaRPr>
          </a:p>
          <a:p>
            <a:pPr marL="0" indent="0">
              <a:buNone/>
            </a:pPr>
            <a:endParaRPr lang="en-US" sz="1600" dirty="0">
              <a:highlight>
                <a:srgbClr val="FFFF00"/>
              </a:highlight>
            </a:endParaRPr>
          </a:p>
        </p:txBody>
      </p:sp>
    </p:spTree>
    <p:extLst>
      <p:ext uri="{BB962C8B-B14F-4D97-AF65-F5344CB8AC3E}">
        <p14:creationId xmlns:p14="http://schemas.microsoft.com/office/powerpoint/2010/main" val="2951951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D939D9-E3ED-4D07-E2FE-F0F23EDC1F96}"/>
              </a:ext>
            </a:extLst>
          </p:cNvPr>
          <p:cNvSpPr>
            <a:spLocks noGrp="1"/>
          </p:cNvSpPr>
          <p:nvPr>
            <p:ph idx="1"/>
          </p:nvPr>
        </p:nvSpPr>
        <p:spPr>
          <a:xfrm>
            <a:off x="270164" y="124691"/>
            <a:ext cx="10620500" cy="5995554"/>
          </a:xfrm>
        </p:spPr>
        <p:txBody>
          <a:bodyPr>
            <a:normAutofit fontScale="40000" lnSpcReduction="20000"/>
          </a:bodyPr>
          <a:lstStyle/>
          <a:p>
            <a:pPr marL="0" indent="0" algn="just">
              <a:buNone/>
            </a:pPr>
            <a:endParaRPr lang="en-GB" sz="1200" dirty="0">
              <a:solidFill>
                <a:srgbClr val="2C3E50"/>
              </a:solidFill>
              <a:effectLst/>
              <a:latin typeface="Calibri" panose="020F0502020204030204" pitchFamily="34" charset="0"/>
              <a:ea typeface="Cambria" panose="02040503050406030204" pitchFamily="18" charset="0"/>
              <a:cs typeface="Times New Roman" panose="02020603050405020304" pitchFamily="18" charset="0"/>
            </a:endParaRPr>
          </a:p>
          <a:p>
            <a:pPr marL="0" indent="0" algn="just">
              <a:buNone/>
            </a:pPr>
            <a:r>
              <a:rPr lang="en-GB" sz="3000" dirty="0">
                <a:solidFill>
                  <a:srgbClr val="242424"/>
                </a:solidFill>
                <a:effectLst/>
                <a:ea typeface="Cambria" panose="02040503050406030204" pitchFamily="18" charset="0"/>
                <a:cs typeface="Times New Roman" panose="02020603050405020304" pitchFamily="18" charset="0"/>
              </a:rPr>
              <a:t>Johnson, J. (2020) ‘</a:t>
            </a:r>
            <a:r>
              <a:rPr lang="en-GB" sz="3000" i="1" dirty="0">
                <a:solidFill>
                  <a:srgbClr val="242424"/>
                </a:solidFill>
                <a:effectLst/>
                <a:ea typeface="Cambria" panose="02040503050406030204" pitchFamily="18" charset="0"/>
                <a:cs typeface="Times New Roman" panose="02020603050405020304" pitchFamily="18" charset="0"/>
              </a:rPr>
              <a:t>Animal therapy: How it works, benefits, and more’. Available at: </a:t>
            </a:r>
            <a:r>
              <a:rPr lang="en-GB" sz="3000" i="1" u="sng" dirty="0">
                <a:solidFill>
                  <a:srgbClr val="0000FF"/>
                </a:solidFill>
                <a:effectLst/>
                <a:ea typeface="Cambria" panose="02040503050406030204" pitchFamily="18" charset="0"/>
                <a:cs typeface="Times New Roman" panose="02020603050405020304" pitchFamily="18" charset="0"/>
                <a:hlinkClick r:id="rId2"/>
              </a:rPr>
              <a:t>https://www.medicalnewstoday.com/articles/animal-therapy</a:t>
            </a:r>
            <a:r>
              <a:rPr lang="en-GB" sz="3000" i="1" dirty="0">
                <a:solidFill>
                  <a:srgbClr val="242424"/>
                </a:solidFill>
                <a:effectLst/>
                <a:ea typeface="Cambria" panose="02040503050406030204" pitchFamily="18" charset="0"/>
                <a:cs typeface="Times New Roman" panose="02020603050405020304" pitchFamily="18" charset="0"/>
              </a:rPr>
              <a:t> (Accessed 14 January 2023).</a:t>
            </a:r>
            <a:r>
              <a:rPr lang="en-GB" sz="3000" i="1" dirty="0">
                <a:effectLst/>
                <a:ea typeface="Cambria" panose="02040503050406030204" pitchFamily="18" charset="0"/>
                <a:cs typeface="Times New Roman" panose="02020603050405020304" pitchFamily="18" charset="0"/>
              </a:rPr>
              <a:t> </a:t>
            </a:r>
            <a:r>
              <a:rPr lang="en-GB" sz="3000" i="1" dirty="0">
                <a:solidFill>
                  <a:srgbClr val="242424"/>
                </a:solidFill>
                <a:effectLst/>
                <a:ea typeface="Cambria" panose="02040503050406030204" pitchFamily="18" charset="0"/>
                <a:cs typeface="Times New Roman" panose="02020603050405020304" pitchFamily="18" charset="0"/>
              </a:rPr>
              <a:t> </a:t>
            </a:r>
            <a:endParaRPr lang="en-GB" sz="3000" i="1" dirty="0">
              <a:effectLst/>
              <a:ea typeface="Cambria" panose="02040503050406030204" pitchFamily="18" charset="0"/>
              <a:cs typeface="Times New Roman" panose="02020603050405020304" pitchFamily="18" charset="0"/>
            </a:endParaRPr>
          </a:p>
          <a:p>
            <a:pPr marL="0" indent="0" algn="just">
              <a:buNone/>
            </a:pPr>
            <a:r>
              <a:rPr lang="en-GB" sz="3000" i="1" dirty="0" err="1">
                <a:effectLst/>
                <a:ea typeface="Cambria" panose="02040503050406030204" pitchFamily="18" charset="0"/>
                <a:cs typeface="Times New Roman" panose="02020603050405020304" pitchFamily="18" charset="0"/>
              </a:rPr>
              <a:t>Landsdow</a:t>
            </a:r>
            <a:r>
              <a:rPr lang="en-GB" sz="3000" i="1" dirty="0">
                <a:effectLst/>
                <a:ea typeface="Cambria" panose="02040503050406030204" pitchFamily="18" charset="0"/>
                <a:cs typeface="Times New Roman" panose="02020603050405020304" pitchFamily="18" charset="0"/>
              </a:rPr>
              <a:t>, G. (1998)‘Practice and Implantation’, the rights of disabled children. 6(10), pp. 221-227. DOI: </a:t>
            </a:r>
            <a:r>
              <a:rPr lang="en-GB" sz="3000" i="1" u="sng" dirty="0">
                <a:solidFill>
                  <a:srgbClr val="0000FF"/>
                </a:solidFill>
                <a:effectLst/>
                <a:ea typeface="Cambria" panose="02040503050406030204" pitchFamily="18" charset="0"/>
                <a:cs typeface="Times New Roman" panose="02020603050405020304" pitchFamily="18" charset="0"/>
                <a:hlinkClick r:id="rId3"/>
              </a:rPr>
              <a:t>https://heinonline.org/HOL/LandingPage?handle=hein.journals/intjchrb6&amp;div=20&amp;id=&amp;page=</a:t>
            </a:r>
            <a:r>
              <a:rPr lang="en-GB" sz="3000" i="1" dirty="0">
                <a:effectLst/>
                <a:ea typeface="Cambria" panose="02040503050406030204" pitchFamily="18" charset="0"/>
                <a:cs typeface="Times New Roman" panose="02020603050405020304" pitchFamily="18" charset="0"/>
              </a:rPr>
              <a:t> (Accessed 12 January 2023). </a:t>
            </a:r>
          </a:p>
          <a:p>
            <a:pPr marL="0" indent="0" algn="just">
              <a:buNone/>
            </a:pPr>
            <a:r>
              <a:rPr lang="en-GB" sz="3000" i="1" dirty="0" err="1">
                <a:effectLst/>
                <a:ea typeface="Cambria" panose="02040503050406030204" pitchFamily="18" charset="0"/>
                <a:cs typeface="Times New Roman" panose="02020603050405020304" pitchFamily="18" charset="0"/>
              </a:rPr>
              <a:t>Mepham</a:t>
            </a:r>
            <a:r>
              <a:rPr lang="en-GB" sz="3000" i="1" dirty="0">
                <a:effectLst/>
                <a:ea typeface="Cambria" panose="02040503050406030204" pitchFamily="18" charset="0"/>
                <a:cs typeface="Times New Roman" panose="02020603050405020304" pitchFamily="18" charset="0"/>
              </a:rPr>
              <a:t>, S. (2010) ‘Disabled Children’, The Right to feel safe,. 16(1), pp. 19-34. DOI:</a:t>
            </a:r>
            <a:r>
              <a:rPr lang="en-GB" sz="3000" i="1" dirty="0">
                <a:effectLst/>
                <a:ea typeface="Times New Roman" panose="02020603050405020304" pitchFamily="18" charset="0"/>
                <a:cs typeface="Times New Roman" panose="02020603050405020304" pitchFamily="18" charset="0"/>
              </a:rPr>
              <a:t> </a:t>
            </a:r>
            <a:r>
              <a:rPr lang="en-GB" sz="3000" i="1" u="sng" dirty="0">
                <a:solidFill>
                  <a:srgbClr val="0000FF"/>
                </a:solidFill>
                <a:effectLst/>
                <a:ea typeface="Times New Roman" panose="02020603050405020304" pitchFamily="18" charset="0"/>
                <a:cs typeface="Times New Roman" panose="02020603050405020304" pitchFamily="18" charset="0"/>
                <a:hlinkClick r:id="rId4"/>
              </a:rPr>
              <a:t>https://doi.org/10.1080/13575270903368667</a:t>
            </a:r>
            <a:r>
              <a:rPr lang="en-GB" sz="3000" i="1" dirty="0">
                <a:effectLst/>
                <a:ea typeface="Times New Roman" panose="02020603050405020304" pitchFamily="18" charset="0"/>
                <a:cs typeface="Times New Roman" panose="02020603050405020304" pitchFamily="18" charset="0"/>
              </a:rPr>
              <a:t> (Accessed 15 January 2023). </a:t>
            </a:r>
            <a:endParaRPr lang="en-GB" sz="3000" i="1"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US" sz="3000" i="1" kern="1200" dirty="0">
                <a:solidFill>
                  <a:srgbClr val="000000"/>
                </a:solidFill>
                <a:effectLst/>
                <a:ea typeface="+mn-ea"/>
                <a:cs typeface="Times New Roman" panose="02020603050405020304" pitchFamily="18" charset="0"/>
              </a:rPr>
              <a:t>NDSS (2022) </a:t>
            </a:r>
            <a:r>
              <a:rPr lang="en-GB" sz="3000" i="1" kern="1200" dirty="0">
                <a:solidFill>
                  <a:srgbClr val="0D173B"/>
                </a:solidFill>
                <a:effectLst/>
                <a:ea typeface="+mn-ea"/>
                <a:cs typeface="Times New Roman" panose="02020603050405020304" pitchFamily="18" charset="0"/>
              </a:rPr>
              <a:t>About Down Syndrome. Available at: </a:t>
            </a:r>
            <a:r>
              <a:rPr lang="en-GB" sz="3000" i="1" u="sng" kern="1200" dirty="0">
                <a:solidFill>
                  <a:srgbClr val="0D173B"/>
                </a:solidFill>
                <a:effectLst/>
                <a:ea typeface="+mn-ea"/>
                <a:cs typeface="Times New Roman" panose="02020603050405020304" pitchFamily="18" charset="0"/>
                <a:hlinkClick r:id="rId5"/>
              </a:rPr>
              <a:t>https://ndss.org/about</a:t>
            </a:r>
            <a:r>
              <a:rPr lang="en-GB" sz="3000" i="1" kern="1200" dirty="0">
                <a:solidFill>
                  <a:srgbClr val="0D173B"/>
                </a:solidFill>
                <a:effectLst/>
                <a:ea typeface="+mn-ea"/>
                <a:cs typeface="Times New Roman" panose="02020603050405020304" pitchFamily="18" charset="0"/>
              </a:rPr>
              <a:t>  (Accessed 10 January 2023). </a:t>
            </a:r>
            <a:endParaRPr lang="en-GB" sz="3000" i="1"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000" i="1" kern="1200" dirty="0">
                <a:solidFill>
                  <a:srgbClr val="1C1D1E"/>
                </a:solidFill>
                <a:effectLst/>
                <a:ea typeface="Times New Roman" panose="02020603050405020304" pitchFamily="18" charset="0"/>
                <a:cs typeface="Times New Roman" panose="02020603050405020304" pitchFamily="18" charset="0"/>
              </a:rPr>
              <a:t>NHS (2019) What is Down's syndrome? Available at: </a:t>
            </a:r>
            <a:r>
              <a:rPr lang="en-GB" sz="3000" i="1" u="sng" kern="1200" dirty="0">
                <a:solidFill>
                  <a:srgbClr val="0000FF"/>
                </a:solidFill>
                <a:effectLst/>
                <a:ea typeface="Times New Roman" panose="02020603050405020304" pitchFamily="18" charset="0"/>
                <a:cs typeface="Times New Roman" panose="02020603050405020304" pitchFamily="18" charset="0"/>
                <a:hlinkClick r:id="rId6"/>
              </a:rPr>
              <a:t>https://www.nhs.uk/conditions/downs-syndrome/</a:t>
            </a:r>
            <a:r>
              <a:rPr lang="en-GB" sz="3000" i="1" kern="1200" dirty="0">
                <a:solidFill>
                  <a:srgbClr val="1C1D1E"/>
                </a:solidFill>
                <a:effectLst/>
                <a:ea typeface="Times New Roman" panose="02020603050405020304" pitchFamily="18" charset="0"/>
                <a:cs typeface="Times New Roman" panose="02020603050405020304" pitchFamily="18" charset="0"/>
              </a:rPr>
              <a:t> (Accessed 11</a:t>
            </a:r>
            <a:r>
              <a:rPr lang="en-GB" sz="3000" i="1" kern="1200" baseline="30000" dirty="0">
                <a:solidFill>
                  <a:srgbClr val="1C1D1E"/>
                </a:solidFill>
                <a:effectLst/>
                <a:ea typeface="Times New Roman" panose="02020603050405020304" pitchFamily="18" charset="0"/>
                <a:cs typeface="Times New Roman" panose="02020603050405020304" pitchFamily="18" charset="0"/>
              </a:rPr>
              <a:t> </a:t>
            </a:r>
            <a:r>
              <a:rPr lang="en-GB" sz="3000" i="1" kern="1200" dirty="0">
                <a:solidFill>
                  <a:srgbClr val="1C1D1E"/>
                </a:solidFill>
                <a:effectLst/>
                <a:ea typeface="Times New Roman" panose="02020603050405020304" pitchFamily="18" charset="0"/>
                <a:cs typeface="Times New Roman" panose="02020603050405020304" pitchFamily="18" charset="0"/>
              </a:rPr>
              <a:t>January 2023). </a:t>
            </a:r>
            <a:endParaRPr lang="en-GB" sz="3000" i="1"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000" i="1" dirty="0">
                <a:solidFill>
                  <a:srgbClr val="2C3E50"/>
                </a:solidFill>
                <a:effectLst/>
                <a:ea typeface="Cambria" panose="02040503050406030204" pitchFamily="18" charset="0"/>
                <a:cs typeface="Times New Roman" panose="02020603050405020304" pitchFamily="18" charset="0"/>
              </a:rPr>
              <a:t>RDA (2011) ‘DOWN SYNDROME’, Available at: http://</a:t>
            </a:r>
            <a:r>
              <a:rPr lang="en-GB" sz="3000" i="1" dirty="0" err="1">
                <a:solidFill>
                  <a:srgbClr val="2C3E50"/>
                </a:solidFill>
                <a:effectLst/>
                <a:ea typeface="Cambria" panose="02040503050406030204" pitchFamily="18" charset="0"/>
                <a:cs typeface="Times New Roman" panose="02020603050405020304" pitchFamily="18" charset="0"/>
              </a:rPr>
              <a:t>www.rdasa.org.au</a:t>
            </a:r>
            <a:r>
              <a:rPr lang="en-GB" sz="3000" i="1" dirty="0">
                <a:solidFill>
                  <a:srgbClr val="2C3E50"/>
                </a:solidFill>
                <a:effectLst/>
                <a:ea typeface="Cambria" panose="02040503050406030204" pitchFamily="18" charset="0"/>
                <a:cs typeface="Times New Roman" panose="02020603050405020304" pitchFamily="18" charset="0"/>
              </a:rPr>
              <a:t>/__files/f/2331/DOWN%20SYNDROME%20book.pdf [Accessed 14 January 2023].</a:t>
            </a:r>
            <a:endParaRPr lang="en-GB" sz="3000" i="1"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000" i="1" kern="1200" dirty="0">
                <a:solidFill>
                  <a:srgbClr val="000000"/>
                </a:solidFill>
                <a:effectLst/>
                <a:ea typeface="Times New Roman" panose="02020603050405020304" pitchFamily="18" charset="0"/>
                <a:cs typeface="Times New Roman" panose="02020603050405020304" pitchFamily="18" charset="0"/>
              </a:rPr>
              <a:t>Reeves, R. H. et al, (2019) ‘</a:t>
            </a:r>
            <a:r>
              <a:rPr lang="en-GB" sz="3000" i="1" kern="1200" dirty="0">
                <a:solidFill>
                  <a:srgbClr val="222222"/>
                </a:solidFill>
                <a:effectLst/>
                <a:ea typeface="Calibri" panose="020F0502020204030204" pitchFamily="34" charset="0"/>
                <a:cs typeface="Times New Roman" panose="02020603050405020304" pitchFamily="18" charset="0"/>
              </a:rPr>
              <a:t>Paving the way for therapy’, the second international conference of the Trisomy 21 research society. 9(15), pp. 279-286.  </a:t>
            </a:r>
            <a:endParaRPr lang="en-GB" sz="3000" i="1"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000" i="1" dirty="0">
                <a:solidFill>
                  <a:srgbClr val="242424"/>
                </a:solidFill>
                <a:effectLst/>
                <a:ea typeface="Cambria" panose="02040503050406030204" pitchFamily="18" charset="0"/>
                <a:cs typeface="Times New Roman" panose="02020603050405020304" pitchFamily="18" charset="0"/>
              </a:rPr>
              <a:t>Regan, J. (2020)  ‘Pros and Cons of Animal-Assisted Therapy’  American Addiction Centres. Available at: </a:t>
            </a:r>
            <a:r>
              <a:rPr lang="en-GB" sz="3000" i="1" u="sng" dirty="0">
                <a:solidFill>
                  <a:srgbClr val="0000FF"/>
                </a:solidFill>
                <a:effectLst/>
                <a:ea typeface="Cambria" panose="02040503050406030204" pitchFamily="18" charset="0"/>
                <a:cs typeface="Times New Roman" panose="02020603050405020304" pitchFamily="18" charset="0"/>
                <a:hlinkClick r:id="rId7"/>
              </a:rPr>
              <a:t>https://americanaddictioncenters.org/blog/pros-and-cons-of-animal-assisted-therapy</a:t>
            </a:r>
            <a:r>
              <a:rPr lang="en-GB" sz="3000" i="1" dirty="0">
                <a:solidFill>
                  <a:srgbClr val="242424"/>
                </a:solidFill>
                <a:effectLst/>
                <a:ea typeface="Cambria" panose="02040503050406030204" pitchFamily="18" charset="0"/>
                <a:cs typeface="Times New Roman" panose="02020603050405020304" pitchFamily="18" charset="0"/>
              </a:rPr>
              <a:t> (Accessed 14 January 2023).</a:t>
            </a:r>
            <a:r>
              <a:rPr lang="en-GB" sz="3000" i="1" dirty="0">
                <a:effectLst/>
                <a:ea typeface="Cambria" panose="02040503050406030204" pitchFamily="18" charset="0"/>
                <a:cs typeface="Times New Roman" panose="02020603050405020304" pitchFamily="18" charset="0"/>
              </a:rPr>
              <a:t> </a:t>
            </a:r>
            <a:r>
              <a:rPr lang="en-GB" sz="3000" i="1" kern="1200" dirty="0" err="1">
                <a:solidFill>
                  <a:srgbClr val="414141"/>
                </a:solidFill>
                <a:effectLst/>
                <a:ea typeface="+mn-ea"/>
                <a:cs typeface="Times New Roman" panose="02020603050405020304" pitchFamily="18" charset="0"/>
              </a:rPr>
              <a:t>Reulan</a:t>
            </a:r>
            <a:r>
              <a:rPr lang="en-GB" sz="3000" i="1" kern="1200" dirty="0">
                <a:solidFill>
                  <a:srgbClr val="414141"/>
                </a:solidFill>
                <a:effectLst/>
                <a:ea typeface="+mn-ea"/>
                <a:cs typeface="Times New Roman" panose="02020603050405020304" pitchFamily="18" charset="0"/>
              </a:rPr>
              <a:t>, W. (1990) ‘Periodontal disease in Down’s syndrome’, 97(11), pp. 468–471.</a:t>
            </a:r>
            <a:endParaRPr lang="en-GB" sz="3000" i="1" dirty="0">
              <a:effectLst/>
              <a:ea typeface="Cambria" panose="02040503050406030204" pitchFamily="18" charset="0"/>
              <a:cs typeface="Times New Roman" panose="02020603050405020304" pitchFamily="18" charset="0"/>
            </a:endParaRPr>
          </a:p>
          <a:p>
            <a:pPr marL="0" indent="0" algn="just">
              <a:buNone/>
            </a:pPr>
            <a:r>
              <a:rPr lang="en-GB" sz="3000" i="1" dirty="0">
                <a:effectLst/>
                <a:ea typeface="Cambria" panose="02040503050406030204" pitchFamily="18" charset="0"/>
                <a:cs typeface="Times New Roman" panose="02020603050405020304" pitchFamily="18" charset="0"/>
              </a:rPr>
              <a:t>Salamanca (1994)</a:t>
            </a:r>
            <a:r>
              <a:rPr lang="en-GB" sz="3000" i="1" dirty="0">
                <a:effectLst/>
                <a:ea typeface="Times New Roman" panose="02020603050405020304" pitchFamily="18" charset="0"/>
                <a:cs typeface="Times New Roman" panose="02020603050405020304" pitchFamily="18" charset="0"/>
              </a:rPr>
              <a:t> The Salamanca Statement and Framework for Action on Special Needs Education: Ministry of Education and Science, Spain, [PDF}. Available at: </a:t>
            </a:r>
            <a:r>
              <a:rPr lang="en-GB" sz="3000" i="1" u="sng" dirty="0">
                <a:solidFill>
                  <a:srgbClr val="0000FF"/>
                </a:solidFill>
                <a:effectLst/>
                <a:ea typeface="Cambria" panose="02040503050406030204" pitchFamily="18" charset="0"/>
                <a:cs typeface="Times New Roman" panose="02020603050405020304" pitchFamily="18" charset="0"/>
                <a:hlinkClick r:id="rId8"/>
              </a:rPr>
              <a:t>https://www.european-agency.org/sites/default/files/salamanca-statement-and-framework.pdf</a:t>
            </a:r>
            <a:r>
              <a:rPr lang="en-GB" sz="3000" i="1" dirty="0">
                <a:effectLst/>
                <a:ea typeface="Cambria" panose="02040503050406030204" pitchFamily="18" charset="0"/>
                <a:cs typeface="Times New Roman" panose="02020603050405020304" pitchFamily="18" charset="0"/>
              </a:rPr>
              <a:t> (Accessed 13 January 2023). </a:t>
            </a:r>
          </a:p>
          <a:p>
            <a:pPr marL="0" indent="0" algn="just">
              <a:buNone/>
            </a:pPr>
            <a:r>
              <a:rPr lang="en-GB" sz="3000" i="1" dirty="0">
                <a:solidFill>
                  <a:srgbClr val="242424"/>
                </a:solidFill>
                <a:effectLst/>
                <a:ea typeface="Cambria" panose="02040503050406030204" pitchFamily="18" charset="0"/>
                <a:cs typeface="Times New Roman" panose="02020603050405020304" pitchFamily="18" charset="0"/>
              </a:rPr>
              <a:t>Taylor, G. N. (1965) ‘Points from Letters: Horse-riding for the Disabled’,  BMJ, 1(5446), pp.1382–1382. DOI:10.1136/bmj.1.5446.1382-c. (Accessed 14 January 2023).</a:t>
            </a:r>
            <a:endParaRPr lang="en-GB" sz="3000" i="1" dirty="0">
              <a:effectLst/>
              <a:ea typeface="Cambria" panose="02040503050406030204" pitchFamily="18" charset="0"/>
              <a:cs typeface="Times New Roman" panose="02020603050405020304" pitchFamily="18" charset="0"/>
            </a:endParaRPr>
          </a:p>
          <a:p>
            <a:pPr marL="0" indent="0" algn="just">
              <a:buNone/>
            </a:pPr>
            <a:r>
              <a:rPr lang="en-GB" sz="3000" i="1" dirty="0">
                <a:solidFill>
                  <a:srgbClr val="242424"/>
                </a:solidFill>
                <a:ea typeface="Cambria" panose="02040503050406030204" pitchFamily="18" charset="0"/>
                <a:cs typeface="Times New Roman" panose="02020603050405020304" pitchFamily="18" charset="0"/>
              </a:rPr>
              <a:t>T</a:t>
            </a:r>
            <a:r>
              <a:rPr lang="en-GB" sz="3000" i="1" dirty="0">
                <a:effectLst/>
                <a:ea typeface="Cambria" panose="02040503050406030204" pitchFamily="18" charset="0"/>
                <a:cs typeface="Times New Roman" panose="02020603050405020304" pitchFamily="18" charset="0"/>
              </a:rPr>
              <a:t>he Convention on the Rights of Persons with Disabilities (2006) ‘Department of Economic and Social Affairs’ Available at: </a:t>
            </a:r>
            <a:r>
              <a:rPr lang="en-GB" sz="3000" i="1" u="sng" dirty="0">
                <a:solidFill>
                  <a:srgbClr val="0000FF"/>
                </a:solidFill>
                <a:effectLst/>
                <a:ea typeface="Cambria" panose="02040503050406030204" pitchFamily="18" charset="0"/>
                <a:cs typeface="Times New Roman" panose="02020603050405020304" pitchFamily="18" charset="0"/>
                <a:hlinkClick r:id="rId9"/>
              </a:rPr>
              <a:t>https://www.un.org/development/desa/disabilities/convention-on-the-rights-of-persons-with-disabilities.html</a:t>
            </a:r>
            <a:r>
              <a:rPr lang="en-GB" sz="3000" i="1" dirty="0">
                <a:effectLst/>
                <a:ea typeface="Cambria" panose="02040503050406030204" pitchFamily="18" charset="0"/>
                <a:cs typeface="Times New Roman" panose="02020603050405020304" pitchFamily="18" charset="0"/>
              </a:rPr>
              <a:t> (Accessed 15 January 2023). </a:t>
            </a:r>
          </a:p>
          <a:p>
            <a:pPr marL="0" indent="0" algn="just">
              <a:lnSpc>
                <a:spcPct val="90000"/>
              </a:lnSpc>
              <a:spcBef>
                <a:spcPts val="1000"/>
              </a:spcBef>
              <a:buNone/>
            </a:pPr>
            <a:r>
              <a:rPr lang="en-GB" sz="3000" i="1" kern="1200" dirty="0">
                <a:solidFill>
                  <a:srgbClr val="000000"/>
                </a:solidFill>
                <a:effectLst/>
                <a:ea typeface="MS Mincho" panose="02020609040205080304" pitchFamily="49" charset="-128"/>
                <a:cs typeface="Times New Roman" panose="02020603050405020304" pitchFamily="18" charset="0"/>
              </a:rPr>
              <a:t>The Down Syndrome Association (2020) </a:t>
            </a:r>
            <a:r>
              <a:rPr lang="en-GB" sz="3000" i="1" kern="1200" dirty="0">
                <a:solidFill>
                  <a:srgbClr val="000000"/>
                </a:solidFill>
                <a:effectLst/>
                <a:ea typeface="Times New Roman" panose="02020603050405020304" pitchFamily="18" charset="0"/>
                <a:cs typeface="Times New Roman" panose="02020603050405020304" pitchFamily="18" charset="0"/>
              </a:rPr>
              <a:t>Screening, diagnosis and support. Middlesex: Down Syndrome for Research. DOI: </a:t>
            </a:r>
            <a:r>
              <a:rPr lang="en-GB" sz="3000" i="1" u="sng" kern="1200" dirty="0">
                <a:solidFill>
                  <a:srgbClr val="0000FF"/>
                </a:solidFill>
                <a:effectLst/>
                <a:ea typeface="Times New Roman" panose="02020603050405020304" pitchFamily="18" charset="0"/>
                <a:cs typeface="Times New Roman" panose="02020603050405020304" pitchFamily="18" charset="0"/>
                <a:hlinkClick r:id="rId10"/>
              </a:rPr>
              <a:t>https://www.downs-syndrome.org.uk/wp-content/uploads/2020/09/25.08.2020-Screening-diagnosis-support-final-1.pdf</a:t>
            </a:r>
            <a:r>
              <a:rPr lang="en-GB" sz="3000" i="1" kern="1200" dirty="0">
                <a:solidFill>
                  <a:srgbClr val="000000"/>
                </a:solidFill>
                <a:effectLst/>
                <a:ea typeface="Times New Roman" panose="02020603050405020304" pitchFamily="18" charset="0"/>
                <a:cs typeface="Times New Roman" panose="02020603050405020304" pitchFamily="18" charset="0"/>
              </a:rPr>
              <a:t> (Accessed 11th January 2023). </a:t>
            </a:r>
            <a:endParaRPr lang="en-GB" sz="3000" i="1" dirty="0">
              <a:effectLst/>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000" i="1" dirty="0">
                <a:effectLst/>
                <a:ea typeface="Cambria" panose="02040503050406030204" pitchFamily="18" charset="0"/>
                <a:cs typeface="Times New Roman" panose="02020603050405020304" pitchFamily="18" charset="0"/>
              </a:rPr>
              <a:t>Vanessa, F., et al (2010) ‘Disabled Horse-Rider's Experience Of Horse-Riding’., Existential Analysis: Journal of the Society for Existential Analysis, 21(2), p251-262. Available at: </a:t>
            </a:r>
            <a:r>
              <a:rPr lang="en-GB" sz="3000" i="1" u="sng" dirty="0">
                <a:solidFill>
                  <a:srgbClr val="0000FF"/>
                </a:solidFill>
                <a:effectLst/>
                <a:ea typeface="Cambria" panose="02040503050406030204" pitchFamily="18" charset="0"/>
                <a:cs typeface="Times New Roman" panose="02020603050405020304" pitchFamily="18" charset="0"/>
                <a:hlinkClick r:id="rId11"/>
              </a:rPr>
              <a:t>https://web.s.ebscohost.com/abstract?direct=true&amp;profile=ehost&amp;scope=site&amp;authtype=crawler&amp;jrnl=17525616&amp;asa=Y&amp;AN=53920714&amp;h=dP667rh6pczFn6ynKOQH%2bKMwcofcz8qsfhAP4ZMuEgFoxqWi7vS%2ffHoItcJSzEdFTbEiPtT4kx4L%2bru9XH8Czg%3d%3d&amp;crl=c&amp;resultNs=AdminWebAuth&amp;resultLocal=ErrCrlNotAuth&amp;crlhashurl=login.aspx%3fdirect%3dtrue%26profile%3dehost%26scope%3dsite%26authtype%3dcrawler%26jrnl%3d17525616%26asa%3dY%26AN%3d53920714</a:t>
            </a:r>
            <a:r>
              <a:rPr lang="en-GB" sz="3000" i="1" dirty="0">
                <a:effectLst/>
                <a:ea typeface="Cambria" panose="02040503050406030204" pitchFamily="18" charset="0"/>
                <a:cs typeface="Times New Roman" panose="02020603050405020304" pitchFamily="18" charset="0"/>
              </a:rPr>
              <a:t> </a:t>
            </a:r>
            <a:r>
              <a:rPr lang="en-GB" sz="3000" i="1" dirty="0">
                <a:solidFill>
                  <a:srgbClr val="242424"/>
                </a:solidFill>
                <a:effectLst/>
                <a:ea typeface="Cambria" panose="02040503050406030204" pitchFamily="18" charset="0"/>
                <a:cs typeface="Times New Roman" panose="02020603050405020304" pitchFamily="18" charset="0"/>
              </a:rPr>
              <a:t>(Accessed 14 January 2023).</a:t>
            </a:r>
            <a:endParaRPr lang="en-GB" sz="3000" i="1" dirty="0">
              <a:ea typeface="Cambria" panose="02040503050406030204" pitchFamily="18" charset="0"/>
              <a:cs typeface="Times New Roman" panose="02020603050405020304" pitchFamily="18" charset="0"/>
            </a:endParaRPr>
          </a:p>
          <a:p>
            <a:pPr marL="0" indent="0" algn="just">
              <a:lnSpc>
                <a:spcPct val="90000"/>
              </a:lnSpc>
              <a:spcBef>
                <a:spcPts val="1000"/>
              </a:spcBef>
              <a:buNone/>
            </a:pPr>
            <a:r>
              <a:rPr lang="en-GB" sz="3000" i="1" dirty="0">
                <a:solidFill>
                  <a:srgbClr val="242424"/>
                </a:solidFill>
                <a:effectLst/>
                <a:ea typeface="Cambria" panose="02040503050406030204" pitchFamily="18" charset="0"/>
                <a:cs typeface="Times New Roman" panose="02020603050405020304" pitchFamily="18" charset="0"/>
              </a:rPr>
              <a:t>Veilleux, A. (2020). Benefits and challenges of animal-assisted therapy in older adults: a literature review. Nursing Standard, 36(1), pp.28–33. doi:10.7748/ns.2020.e11625. (Accessed 14 January 2023). </a:t>
            </a:r>
            <a:endParaRPr lang="en-GB" sz="3000" i="1" dirty="0">
              <a:effectLst/>
              <a:ea typeface="Cambria" panose="020405030504060302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280666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9968</TotalTime>
  <Words>2843</Words>
  <Application>Microsoft Macintosh PowerPoint</Application>
  <PresentationFormat>Widescreen</PresentationFormat>
  <Paragraphs>113</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Aharoni</vt:lpstr>
      <vt:lpstr>Arial</vt:lpstr>
      <vt:lpstr>Calibri</vt:lpstr>
      <vt:lpstr>Calibri Light</vt:lpstr>
      <vt:lpstr>Office Theme</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Ella Hayes</dc:creator>
  <cp:lastModifiedBy>Ella Hayes</cp:lastModifiedBy>
  <cp:revision>15</cp:revision>
  <dcterms:created xsi:type="dcterms:W3CDTF">2023-01-10T11:46:55Z</dcterms:created>
  <dcterms:modified xsi:type="dcterms:W3CDTF">2023-01-18T22:38:07Z</dcterms:modified>
</cp:coreProperties>
</file>