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60" r:id="rId3"/>
    <p:sldId id="258" r:id="rId4"/>
    <p:sldId id="259" r:id="rId5"/>
    <p:sldId id="261" r:id="rId6"/>
    <p:sldId id="262" r:id="rId7"/>
    <p:sldId id="292" r:id="rId8"/>
    <p:sldId id="290" r:id="rId9"/>
    <p:sldId id="288" r:id="rId10"/>
    <p:sldId id="286" r:id="rId11"/>
    <p:sldId id="284" r:id="rId12"/>
    <p:sldId id="281" r:id="rId13"/>
    <p:sldId id="282" r:id="rId14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996" y="-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9FAFD0-DEB3-46BE-B55F-23812A0044AB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189957C-B0CE-46EA-9F8E-F5689D5575E3}">
      <dgm:prSet custT="1"/>
      <dgm:spPr/>
      <dgm:t>
        <a:bodyPr/>
        <a:lstStyle/>
        <a:p>
          <a:pPr>
            <a:defRPr b="1"/>
          </a:pPr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UK cleaning industry worth £72 billion (European Cleaning Journal, 2026). </a:t>
          </a:r>
          <a:endParaRPr lang="en-US" sz="1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853091-3C03-40ED-91D4-0F9BBA0AF846}" type="parTrans" cxnId="{DC5479CD-DFA5-47C0-907C-48473D84FEB1}">
      <dgm:prSet/>
      <dgm:spPr/>
      <dgm:t>
        <a:bodyPr/>
        <a:lstStyle/>
        <a:p>
          <a:endParaRPr lang="en-US"/>
        </a:p>
      </dgm:t>
    </dgm:pt>
    <dgm:pt modelId="{CFB7F0B0-006E-4570-8855-3614D940AE60}" type="sibTrans" cxnId="{DC5479CD-DFA5-47C0-907C-48473D84FEB1}">
      <dgm:prSet/>
      <dgm:spPr/>
      <dgm:t>
        <a:bodyPr/>
        <a:lstStyle/>
        <a:p>
          <a:endParaRPr lang="en-US"/>
        </a:p>
      </dgm:t>
    </dgm:pt>
    <dgm:pt modelId="{D52C0C1A-56F7-42AF-9324-3D9B886FB79C}">
      <dgm:prSet custT="1"/>
      <dgm:spPr/>
      <dgm:t>
        <a:bodyPr/>
        <a:lstStyle/>
        <a:p>
          <a:pPr>
            <a:defRPr b="1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Increasing demand due to: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FDE19F-7E0F-421B-97C4-827DBB281C77}" type="parTrans" cxnId="{9C9EC523-9773-4FA0-8B7A-A529C7F66382}">
      <dgm:prSet/>
      <dgm:spPr/>
      <dgm:t>
        <a:bodyPr/>
        <a:lstStyle/>
        <a:p>
          <a:endParaRPr lang="en-US"/>
        </a:p>
      </dgm:t>
    </dgm:pt>
    <dgm:pt modelId="{3A638A7A-519C-40AE-9210-76B6E256EB59}" type="sibTrans" cxnId="{9C9EC523-9773-4FA0-8B7A-A529C7F66382}">
      <dgm:prSet/>
      <dgm:spPr/>
      <dgm:t>
        <a:bodyPr/>
        <a:lstStyle/>
        <a:p>
          <a:endParaRPr lang="en-US"/>
        </a:p>
      </dgm:t>
    </dgm:pt>
    <dgm:pt modelId="{CFB8DA1B-83E3-4FDD-8E12-FC8B60F5ED5E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Busy lifestyles (dual-income households) (Mintel, 2023).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3D200A-A4F6-40E4-A8B3-024906F953FB}" type="parTrans" cxnId="{4B8433F4-8F25-407B-B68E-5B76AB25C7E2}">
      <dgm:prSet/>
      <dgm:spPr/>
      <dgm:t>
        <a:bodyPr/>
        <a:lstStyle/>
        <a:p>
          <a:endParaRPr lang="en-US"/>
        </a:p>
      </dgm:t>
    </dgm:pt>
    <dgm:pt modelId="{1B4A452C-EAEF-4AB9-8671-9352489BD239}" type="sibTrans" cxnId="{4B8433F4-8F25-407B-B68E-5B76AB25C7E2}">
      <dgm:prSet/>
      <dgm:spPr/>
      <dgm:t>
        <a:bodyPr/>
        <a:lstStyle/>
        <a:p>
          <a:endParaRPr lang="en-US"/>
        </a:p>
      </dgm:t>
    </dgm:pt>
    <dgm:pt modelId="{F588F043-26AD-43EC-A064-EA4B3C6777F9}">
      <dgm:prSet custT="1"/>
      <dgm:spPr/>
      <dgm:t>
        <a:bodyPr/>
        <a:lstStyle/>
        <a:p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58C214-A05E-41D9-AB0B-A344C69E5E27}" type="parTrans" cxnId="{40B5457B-0AEA-43E2-A366-9CD55EF85FC7}">
      <dgm:prSet/>
      <dgm:spPr/>
      <dgm:t>
        <a:bodyPr/>
        <a:lstStyle/>
        <a:p>
          <a:endParaRPr lang="en-US"/>
        </a:p>
      </dgm:t>
    </dgm:pt>
    <dgm:pt modelId="{64BFF148-760C-42DE-8D62-0F85C1158FE8}" type="sibTrans" cxnId="{40B5457B-0AEA-43E2-A366-9CD55EF85FC7}">
      <dgm:prSet/>
      <dgm:spPr/>
      <dgm:t>
        <a:bodyPr/>
        <a:lstStyle/>
        <a:p>
          <a:endParaRPr lang="en-US"/>
        </a:p>
      </dgm:t>
    </dgm:pt>
    <dgm:pt modelId="{BF72EBE8-C057-46CE-8197-68D74D861890}">
      <dgm:prSet custT="1"/>
      <dgm:spPr/>
      <dgm:t>
        <a:bodyPr/>
        <a:lstStyle/>
        <a:p>
          <a:pPr>
            <a:defRPr b="1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Gap in market: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7BB13B-7B94-44E4-AF74-E949985F7F07}" type="parTrans" cxnId="{7C2664E6-A036-4262-ADE3-51AFCB36BE7A}">
      <dgm:prSet/>
      <dgm:spPr/>
      <dgm:t>
        <a:bodyPr/>
        <a:lstStyle/>
        <a:p>
          <a:endParaRPr lang="en-US"/>
        </a:p>
      </dgm:t>
    </dgm:pt>
    <dgm:pt modelId="{325BB6FD-FDFD-4B83-A044-FEA437EF074A}" type="sibTrans" cxnId="{7C2664E6-A036-4262-ADE3-51AFCB36BE7A}">
      <dgm:prSet/>
      <dgm:spPr/>
      <dgm:t>
        <a:bodyPr/>
        <a:lstStyle/>
        <a:p>
          <a:endParaRPr lang="en-US"/>
        </a:p>
      </dgm:t>
    </dgm:pt>
    <dgm:pt modelId="{BD075737-D351-4379-9DE1-9BAD7E930663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Affordable</a:t>
          </a:r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 eco-friendly cleaning services</a:t>
          </a:r>
          <a:endParaRPr lang="en-US" sz="1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038958-58A5-4E89-86F0-8529598492EF}" type="parTrans" cxnId="{4597BA32-3077-4BF7-B384-3D3A25976A8A}">
      <dgm:prSet/>
      <dgm:spPr/>
      <dgm:t>
        <a:bodyPr/>
        <a:lstStyle/>
        <a:p>
          <a:endParaRPr lang="en-US"/>
        </a:p>
      </dgm:t>
    </dgm:pt>
    <dgm:pt modelId="{05FE175B-8E0F-4FCA-ADE4-0065A4FB04CF}" type="sibTrans" cxnId="{4597BA32-3077-4BF7-B384-3D3A25976A8A}">
      <dgm:prSet/>
      <dgm:spPr/>
      <dgm:t>
        <a:bodyPr/>
        <a:lstStyle/>
        <a:p>
          <a:endParaRPr lang="en-US"/>
        </a:p>
      </dgm:t>
    </dgm:pt>
    <dgm:pt modelId="{F88BF956-3E47-48DE-8FE8-2F9A371B82BD}">
      <dgm:prSet custT="1"/>
      <dgm:spPr/>
      <dgm:t>
        <a:bodyPr/>
        <a:lstStyle/>
        <a:p>
          <a:pPr>
            <a:defRPr b="1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Target: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F501D7-F095-4910-BB77-98ABF5E22A96}" type="parTrans" cxnId="{98362610-EDB4-4353-A148-ABC00023361C}">
      <dgm:prSet/>
      <dgm:spPr/>
      <dgm:t>
        <a:bodyPr/>
        <a:lstStyle/>
        <a:p>
          <a:endParaRPr lang="en-US"/>
        </a:p>
      </dgm:t>
    </dgm:pt>
    <dgm:pt modelId="{41359126-A5F1-4793-B501-3FA5F5E21469}" type="sibTrans" cxnId="{98362610-EDB4-4353-A148-ABC00023361C}">
      <dgm:prSet/>
      <dgm:spPr/>
      <dgm:t>
        <a:bodyPr/>
        <a:lstStyle/>
        <a:p>
          <a:endParaRPr lang="en-US"/>
        </a:p>
      </dgm:t>
    </dgm:pt>
    <dgm:pt modelId="{BCD31899-1E9A-4AC5-BDA7-841D03177432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Residential clients (25–55 professionals)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0AA44B4-B83F-4E81-B4BD-40E29B5EC1AC}" type="parTrans" cxnId="{0F55139B-3E40-46B6-BFA8-0387C8E86834}">
      <dgm:prSet/>
      <dgm:spPr/>
      <dgm:t>
        <a:bodyPr/>
        <a:lstStyle/>
        <a:p>
          <a:endParaRPr lang="en-US"/>
        </a:p>
      </dgm:t>
    </dgm:pt>
    <dgm:pt modelId="{FB3FE9F4-DE57-4F9E-A957-112B52A00D0C}" type="sibTrans" cxnId="{0F55139B-3E40-46B6-BFA8-0387C8E86834}">
      <dgm:prSet/>
      <dgm:spPr/>
      <dgm:t>
        <a:bodyPr/>
        <a:lstStyle/>
        <a:p>
          <a:endParaRPr lang="en-US"/>
        </a:p>
      </dgm:t>
    </dgm:pt>
    <dgm:pt modelId="{E8730295-47C4-4006-AF20-156421271CB5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SMEs and commercial spaces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405FFA-8D43-4360-859F-15B0C669B6DC}" type="parTrans" cxnId="{3139ECF3-A7E7-4983-A1C3-E702C4E106C0}">
      <dgm:prSet/>
      <dgm:spPr/>
      <dgm:t>
        <a:bodyPr/>
        <a:lstStyle/>
        <a:p>
          <a:endParaRPr lang="en-US"/>
        </a:p>
      </dgm:t>
    </dgm:pt>
    <dgm:pt modelId="{894718B4-76FB-4891-903E-DD943A59A840}" type="sibTrans" cxnId="{3139ECF3-A7E7-4983-A1C3-E702C4E106C0}">
      <dgm:prSet/>
      <dgm:spPr/>
      <dgm:t>
        <a:bodyPr/>
        <a:lstStyle/>
        <a:p>
          <a:endParaRPr lang="en-US"/>
        </a:p>
      </dgm:t>
    </dgm:pt>
    <dgm:pt modelId="{56253B8C-79B2-461D-822B-9959A3E4420A}" type="pres">
      <dgm:prSet presAssocID="{C59FAFD0-DEB3-46BE-B55F-23812A0044AB}" presName="root" presStyleCnt="0">
        <dgm:presLayoutVars>
          <dgm:dir/>
          <dgm:resizeHandles val="exact"/>
        </dgm:presLayoutVars>
      </dgm:prSet>
      <dgm:spPr/>
    </dgm:pt>
    <dgm:pt modelId="{FAA88130-C6FF-4D03-890F-D38527BB0D53}" type="pres">
      <dgm:prSet presAssocID="{E189957C-B0CE-46EA-9F8E-F5689D5575E3}" presName="compNode" presStyleCnt="0"/>
      <dgm:spPr/>
    </dgm:pt>
    <dgm:pt modelId="{5F5F5D47-B04B-4E94-928F-56D1E1970C6B}" type="pres">
      <dgm:prSet presAssocID="{E189957C-B0CE-46EA-9F8E-F5689D5575E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68A2E25-8321-4891-A186-D625482467E8}" type="pres">
      <dgm:prSet presAssocID="{E189957C-B0CE-46EA-9F8E-F5689D5575E3}" presName="iconSpace" presStyleCnt="0"/>
      <dgm:spPr/>
    </dgm:pt>
    <dgm:pt modelId="{68E88ED7-A4A1-423E-AFA7-BBAB9078E08C}" type="pres">
      <dgm:prSet presAssocID="{E189957C-B0CE-46EA-9F8E-F5689D5575E3}" presName="parTx" presStyleLbl="revTx" presStyleIdx="0" presStyleCnt="8">
        <dgm:presLayoutVars>
          <dgm:chMax val="0"/>
          <dgm:chPref val="0"/>
        </dgm:presLayoutVars>
      </dgm:prSet>
      <dgm:spPr/>
    </dgm:pt>
    <dgm:pt modelId="{4ABE48A4-6060-4A6A-84EE-26DDD8434A94}" type="pres">
      <dgm:prSet presAssocID="{E189957C-B0CE-46EA-9F8E-F5689D5575E3}" presName="txSpace" presStyleCnt="0"/>
      <dgm:spPr/>
    </dgm:pt>
    <dgm:pt modelId="{A60CF702-F1D6-4B10-95F4-AB182E9D6024}" type="pres">
      <dgm:prSet presAssocID="{E189957C-B0CE-46EA-9F8E-F5689D5575E3}" presName="desTx" presStyleLbl="revTx" presStyleIdx="1" presStyleCnt="8">
        <dgm:presLayoutVars/>
      </dgm:prSet>
      <dgm:spPr/>
    </dgm:pt>
    <dgm:pt modelId="{8288E26D-5B48-4661-A920-E36228428398}" type="pres">
      <dgm:prSet presAssocID="{CFB7F0B0-006E-4570-8855-3614D940AE60}" presName="sibTrans" presStyleCnt="0"/>
      <dgm:spPr/>
    </dgm:pt>
    <dgm:pt modelId="{A179411D-558F-4675-AF28-7A5D5694DFD8}" type="pres">
      <dgm:prSet presAssocID="{D52C0C1A-56F7-42AF-9324-3D9B886FB79C}" presName="compNode" presStyleCnt="0"/>
      <dgm:spPr/>
    </dgm:pt>
    <dgm:pt modelId="{FE0E54FA-7418-434D-873E-D9F61DD2C491}" type="pres">
      <dgm:prSet presAssocID="{D52C0C1A-56F7-42AF-9324-3D9B886FB79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roller"/>
        </a:ext>
      </dgm:extLst>
    </dgm:pt>
    <dgm:pt modelId="{7AFDA90A-974B-46B9-8F83-67530CE84607}" type="pres">
      <dgm:prSet presAssocID="{D52C0C1A-56F7-42AF-9324-3D9B886FB79C}" presName="iconSpace" presStyleCnt="0"/>
      <dgm:spPr/>
    </dgm:pt>
    <dgm:pt modelId="{39813A9B-5E41-4327-A3CE-698E5A251898}" type="pres">
      <dgm:prSet presAssocID="{D52C0C1A-56F7-42AF-9324-3D9B886FB79C}" presName="parTx" presStyleLbl="revTx" presStyleIdx="2" presStyleCnt="8" custLinFactNeighborY="-7759">
        <dgm:presLayoutVars>
          <dgm:chMax val="0"/>
          <dgm:chPref val="0"/>
        </dgm:presLayoutVars>
      </dgm:prSet>
      <dgm:spPr/>
    </dgm:pt>
    <dgm:pt modelId="{667F0437-BD8A-42D4-AE1C-F5CD8451FDF5}" type="pres">
      <dgm:prSet presAssocID="{D52C0C1A-56F7-42AF-9324-3D9B886FB79C}" presName="txSpace" presStyleCnt="0"/>
      <dgm:spPr/>
    </dgm:pt>
    <dgm:pt modelId="{1007FE7F-A974-4AE0-96E1-E2D4AFDEF645}" type="pres">
      <dgm:prSet presAssocID="{D52C0C1A-56F7-42AF-9324-3D9B886FB79C}" presName="desTx" presStyleLbl="revTx" presStyleIdx="3" presStyleCnt="8" custLinFactNeighborX="649" custLinFactNeighborY="-93866">
        <dgm:presLayoutVars/>
      </dgm:prSet>
      <dgm:spPr/>
    </dgm:pt>
    <dgm:pt modelId="{6360E5BA-60EC-4383-A7A2-DABE99C7F61D}" type="pres">
      <dgm:prSet presAssocID="{3A638A7A-519C-40AE-9210-76B6E256EB59}" presName="sibTrans" presStyleCnt="0"/>
      <dgm:spPr/>
    </dgm:pt>
    <dgm:pt modelId="{38E6158F-BE8D-4FD4-82F8-9A2204DA82B9}" type="pres">
      <dgm:prSet presAssocID="{BF72EBE8-C057-46CE-8197-68D74D861890}" presName="compNode" presStyleCnt="0"/>
      <dgm:spPr/>
    </dgm:pt>
    <dgm:pt modelId="{BDEA4B8E-86F0-4F0F-9094-8C5E51FEA9A6}" type="pres">
      <dgm:prSet presAssocID="{BF72EBE8-C057-46CE-8197-68D74D86189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1BA71DC2-C4C2-4C7F-8C0B-F6CCF0593C4D}" type="pres">
      <dgm:prSet presAssocID="{BF72EBE8-C057-46CE-8197-68D74D861890}" presName="iconSpace" presStyleCnt="0"/>
      <dgm:spPr/>
    </dgm:pt>
    <dgm:pt modelId="{F0CE30BE-60B2-40A7-A376-FCE79BB67457}" type="pres">
      <dgm:prSet presAssocID="{BF72EBE8-C057-46CE-8197-68D74D861890}" presName="parTx" presStyleLbl="revTx" presStyleIdx="4" presStyleCnt="8">
        <dgm:presLayoutVars>
          <dgm:chMax val="0"/>
          <dgm:chPref val="0"/>
        </dgm:presLayoutVars>
      </dgm:prSet>
      <dgm:spPr/>
    </dgm:pt>
    <dgm:pt modelId="{B7401756-B73B-4FBA-93CB-7C02C66399CB}" type="pres">
      <dgm:prSet presAssocID="{BF72EBE8-C057-46CE-8197-68D74D861890}" presName="txSpace" presStyleCnt="0"/>
      <dgm:spPr/>
    </dgm:pt>
    <dgm:pt modelId="{4AFB300C-84C3-4494-882B-3B15C5239CE0}" type="pres">
      <dgm:prSet presAssocID="{BF72EBE8-C057-46CE-8197-68D74D861890}" presName="desTx" presStyleLbl="revTx" presStyleIdx="5" presStyleCnt="8" custLinFactNeighborX="3110" custLinFactNeighborY="-99575">
        <dgm:presLayoutVars/>
      </dgm:prSet>
      <dgm:spPr/>
    </dgm:pt>
    <dgm:pt modelId="{171B21A0-2049-444E-895C-119A1C3B0BD3}" type="pres">
      <dgm:prSet presAssocID="{325BB6FD-FDFD-4B83-A044-FEA437EF074A}" presName="sibTrans" presStyleCnt="0"/>
      <dgm:spPr/>
    </dgm:pt>
    <dgm:pt modelId="{6949D864-8505-48E2-9FF8-415216BE4200}" type="pres">
      <dgm:prSet presAssocID="{F88BF956-3E47-48DE-8FE8-2F9A371B82BD}" presName="compNode" presStyleCnt="0"/>
      <dgm:spPr/>
    </dgm:pt>
    <dgm:pt modelId="{0D3260E9-3F30-45E8-9660-E66E4D150838}" type="pres">
      <dgm:prSet presAssocID="{F88BF956-3E47-48DE-8FE8-2F9A371B82B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F5788521-CD77-4B2E-8A5E-4A3E440525E4}" type="pres">
      <dgm:prSet presAssocID="{F88BF956-3E47-48DE-8FE8-2F9A371B82BD}" presName="iconSpace" presStyleCnt="0"/>
      <dgm:spPr/>
    </dgm:pt>
    <dgm:pt modelId="{601A38DC-AAE6-46EC-AB01-DD0B1538E203}" type="pres">
      <dgm:prSet presAssocID="{F88BF956-3E47-48DE-8FE8-2F9A371B82BD}" presName="parTx" presStyleLbl="revTx" presStyleIdx="6" presStyleCnt="8">
        <dgm:presLayoutVars>
          <dgm:chMax val="0"/>
          <dgm:chPref val="0"/>
        </dgm:presLayoutVars>
      </dgm:prSet>
      <dgm:spPr/>
    </dgm:pt>
    <dgm:pt modelId="{43DC973F-CC6F-4B94-AA15-09C25A609666}" type="pres">
      <dgm:prSet presAssocID="{F88BF956-3E47-48DE-8FE8-2F9A371B82BD}" presName="txSpace" presStyleCnt="0"/>
      <dgm:spPr/>
    </dgm:pt>
    <dgm:pt modelId="{B4E11C40-94FE-406F-9108-CB3C23F370DE}" type="pres">
      <dgm:prSet presAssocID="{F88BF956-3E47-48DE-8FE8-2F9A371B82BD}" presName="desTx" presStyleLbl="revTx" presStyleIdx="7" presStyleCnt="8" custLinFactY="-8189" custLinFactNeighborX="-1298" custLinFactNeighborY="-100000">
        <dgm:presLayoutVars/>
      </dgm:prSet>
      <dgm:spPr/>
    </dgm:pt>
  </dgm:ptLst>
  <dgm:cxnLst>
    <dgm:cxn modelId="{7CB0790D-FE6C-4DA1-A824-515266920FFC}" type="presOf" srcId="{BF72EBE8-C057-46CE-8197-68D74D861890}" destId="{F0CE30BE-60B2-40A7-A376-FCE79BB67457}" srcOrd="0" destOrd="0" presId="urn:microsoft.com/office/officeart/2018/2/layout/IconLabelDescriptionList"/>
    <dgm:cxn modelId="{98362610-EDB4-4353-A148-ABC00023361C}" srcId="{C59FAFD0-DEB3-46BE-B55F-23812A0044AB}" destId="{F88BF956-3E47-48DE-8FE8-2F9A371B82BD}" srcOrd="3" destOrd="0" parTransId="{C2F501D7-F095-4910-BB77-98ABF5E22A96}" sibTransId="{41359126-A5F1-4793-B501-3FA5F5E21469}"/>
    <dgm:cxn modelId="{9C9EC523-9773-4FA0-8B7A-A529C7F66382}" srcId="{C59FAFD0-DEB3-46BE-B55F-23812A0044AB}" destId="{D52C0C1A-56F7-42AF-9324-3D9B886FB79C}" srcOrd="1" destOrd="0" parTransId="{38FDE19F-7E0F-421B-97C4-827DBB281C77}" sibTransId="{3A638A7A-519C-40AE-9210-76B6E256EB59}"/>
    <dgm:cxn modelId="{4597BA32-3077-4BF7-B384-3D3A25976A8A}" srcId="{BF72EBE8-C057-46CE-8197-68D74D861890}" destId="{BD075737-D351-4379-9DE1-9BAD7E930663}" srcOrd="0" destOrd="0" parTransId="{A4038958-58A5-4E89-86F0-8529598492EF}" sibTransId="{05FE175B-8E0F-4FCA-ADE4-0065A4FB04CF}"/>
    <dgm:cxn modelId="{38DA175D-4163-49D2-8377-7CFC82D3BD23}" type="presOf" srcId="{BCD31899-1E9A-4AC5-BDA7-841D03177432}" destId="{B4E11C40-94FE-406F-9108-CB3C23F370DE}" srcOrd="0" destOrd="0" presId="urn:microsoft.com/office/officeart/2018/2/layout/IconLabelDescriptionList"/>
    <dgm:cxn modelId="{B96C5B70-2B08-42DA-A945-FCE69A6D1D7B}" type="presOf" srcId="{BD075737-D351-4379-9DE1-9BAD7E930663}" destId="{4AFB300C-84C3-4494-882B-3B15C5239CE0}" srcOrd="0" destOrd="0" presId="urn:microsoft.com/office/officeart/2018/2/layout/IconLabelDescriptionList"/>
    <dgm:cxn modelId="{35CD0B76-0E8D-482A-94F0-450E29CD28DC}" type="presOf" srcId="{F588F043-26AD-43EC-A064-EA4B3C6777F9}" destId="{1007FE7F-A974-4AE0-96E1-E2D4AFDEF645}" srcOrd="0" destOrd="1" presId="urn:microsoft.com/office/officeart/2018/2/layout/IconLabelDescriptionList"/>
    <dgm:cxn modelId="{40B5457B-0AEA-43E2-A366-9CD55EF85FC7}" srcId="{D52C0C1A-56F7-42AF-9324-3D9B886FB79C}" destId="{F588F043-26AD-43EC-A064-EA4B3C6777F9}" srcOrd="1" destOrd="0" parTransId="{AA58C214-A05E-41D9-AB0B-A344C69E5E27}" sibTransId="{64BFF148-760C-42DE-8D62-0F85C1158FE8}"/>
    <dgm:cxn modelId="{25E89A8A-13E0-4C5D-A624-0C9C38A4CE6B}" type="presOf" srcId="{CFB8DA1B-83E3-4FDD-8E12-FC8B60F5ED5E}" destId="{1007FE7F-A974-4AE0-96E1-E2D4AFDEF645}" srcOrd="0" destOrd="0" presId="urn:microsoft.com/office/officeart/2018/2/layout/IconLabelDescriptionList"/>
    <dgm:cxn modelId="{4818618D-772E-4B5E-9FC0-0369E2DB4B13}" type="presOf" srcId="{D52C0C1A-56F7-42AF-9324-3D9B886FB79C}" destId="{39813A9B-5E41-4327-A3CE-698E5A251898}" srcOrd="0" destOrd="0" presId="urn:microsoft.com/office/officeart/2018/2/layout/IconLabelDescriptionList"/>
    <dgm:cxn modelId="{0F55139B-3E40-46B6-BFA8-0387C8E86834}" srcId="{F88BF956-3E47-48DE-8FE8-2F9A371B82BD}" destId="{BCD31899-1E9A-4AC5-BDA7-841D03177432}" srcOrd="0" destOrd="0" parTransId="{60AA44B4-B83F-4E81-B4BD-40E29B5EC1AC}" sibTransId="{FB3FE9F4-DE57-4F9E-A957-112B52A00D0C}"/>
    <dgm:cxn modelId="{3F4B8CA6-EFBD-4A9A-A3CE-1F43B155FB3F}" type="presOf" srcId="{F88BF956-3E47-48DE-8FE8-2F9A371B82BD}" destId="{601A38DC-AAE6-46EC-AB01-DD0B1538E203}" srcOrd="0" destOrd="0" presId="urn:microsoft.com/office/officeart/2018/2/layout/IconLabelDescriptionList"/>
    <dgm:cxn modelId="{FBD1A2C1-74D9-4438-9C9E-20F588E339D5}" type="presOf" srcId="{E8730295-47C4-4006-AF20-156421271CB5}" destId="{B4E11C40-94FE-406F-9108-CB3C23F370DE}" srcOrd="0" destOrd="1" presId="urn:microsoft.com/office/officeart/2018/2/layout/IconLabelDescriptionList"/>
    <dgm:cxn modelId="{DC5479CD-DFA5-47C0-907C-48473D84FEB1}" srcId="{C59FAFD0-DEB3-46BE-B55F-23812A0044AB}" destId="{E189957C-B0CE-46EA-9F8E-F5689D5575E3}" srcOrd="0" destOrd="0" parTransId="{64853091-3C03-40ED-91D4-0F9BBA0AF846}" sibTransId="{CFB7F0B0-006E-4570-8855-3614D940AE60}"/>
    <dgm:cxn modelId="{E4573ED3-DCFA-4037-AC87-860B36FF0148}" type="presOf" srcId="{E189957C-B0CE-46EA-9F8E-F5689D5575E3}" destId="{68E88ED7-A4A1-423E-AFA7-BBAB9078E08C}" srcOrd="0" destOrd="0" presId="urn:microsoft.com/office/officeart/2018/2/layout/IconLabelDescriptionList"/>
    <dgm:cxn modelId="{1D0F0CDB-6E49-47EC-B1E3-1CB6CA7EA99D}" type="presOf" srcId="{C59FAFD0-DEB3-46BE-B55F-23812A0044AB}" destId="{56253B8C-79B2-461D-822B-9959A3E4420A}" srcOrd="0" destOrd="0" presId="urn:microsoft.com/office/officeart/2018/2/layout/IconLabelDescriptionList"/>
    <dgm:cxn modelId="{7C2664E6-A036-4262-ADE3-51AFCB36BE7A}" srcId="{C59FAFD0-DEB3-46BE-B55F-23812A0044AB}" destId="{BF72EBE8-C057-46CE-8197-68D74D861890}" srcOrd="2" destOrd="0" parTransId="{477BB13B-7B94-44E4-AF74-E949985F7F07}" sibTransId="{325BB6FD-FDFD-4B83-A044-FEA437EF074A}"/>
    <dgm:cxn modelId="{3139ECF3-A7E7-4983-A1C3-E702C4E106C0}" srcId="{F88BF956-3E47-48DE-8FE8-2F9A371B82BD}" destId="{E8730295-47C4-4006-AF20-156421271CB5}" srcOrd="1" destOrd="0" parTransId="{E2405FFA-8D43-4360-859F-15B0C669B6DC}" sibTransId="{894718B4-76FB-4891-903E-DD943A59A840}"/>
    <dgm:cxn modelId="{4B8433F4-8F25-407B-B68E-5B76AB25C7E2}" srcId="{D52C0C1A-56F7-42AF-9324-3D9B886FB79C}" destId="{CFB8DA1B-83E3-4FDD-8E12-FC8B60F5ED5E}" srcOrd="0" destOrd="0" parTransId="{933D200A-A4F6-40E4-A8B3-024906F953FB}" sibTransId="{1B4A452C-EAEF-4AB9-8671-9352489BD239}"/>
    <dgm:cxn modelId="{DC3AD457-9159-47AE-AF88-9D105451CE22}" type="presParOf" srcId="{56253B8C-79B2-461D-822B-9959A3E4420A}" destId="{FAA88130-C6FF-4D03-890F-D38527BB0D53}" srcOrd="0" destOrd="0" presId="urn:microsoft.com/office/officeart/2018/2/layout/IconLabelDescriptionList"/>
    <dgm:cxn modelId="{32EF2448-E8A2-4086-86DE-218BB9CB73EF}" type="presParOf" srcId="{FAA88130-C6FF-4D03-890F-D38527BB0D53}" destId="{5F5F5D47-B04B-4E94-928F-56D1E1970C6B}" srcOrd="0" destOrd="0" presId="urn:microsoft.com/office/officeart/2018/2/layout/IconLabelDescriptionList"/>
    <dgm:cxn modelId="{EDFF4262-F931-45B1-88FF-0EDD64E8E48B}" type="presParOf" srcId="{FAA88130-C6FF-4D03-890F-D38527BB0D53}" destId="{F68A2E25-8321-4891-A186-D625482467E8}" srcOrd="1" destOrd="0" presId="urn:microsoft.com/office/officeart/2018/2/layout/IconLabelDescriptionList"/>
    <dgm:cxn modelId="{54663A11-4D8A-4F63-BBA6-B40866068A2E}" type="presParOf" srcId="{FAA88130-C6FF-4D03-890F-D38527BB0D53}" destId="{68E88ED7-A4A1-423E-AFA7-BBAB9078E08C}" srcOrd="2" destOrd="0" presId="urn:microsoft.com/office/officeart/2018/2/layout/IconLabelDescriptionList"/>
    <dgm:cxn modelId="{B613BB2D-88E3-44D5-8567-F7CFBDA257F4}" type="presParOf" srcId="{FAA88130-C6FF-4D03-890F-D38527BB0D53}" destId="{4ABE48A4-6060-4A6A-84EE-26DDD8434A94}" srcOrd="3" destOrd="0" presId="urn:microsoft.com/office/officeart/2018/2/layout/IconLabelDescriptionList"/>
    <dgm:cxn modelId="{2CA00A65-2D0A-44CA-B70D-5B64558C0598}" type="presParOf" srcId="{FAA88130-C6FF-4D03-890F-D38527BB0D53}" destId="{A60CF702-F1D6-4B10-95F4-AB182E9D6024}" srcOrd="4" destOrd="0" presId="urn:microsoft.com/office/officeart/2018/2/layout/IconLabelDescriptionList"/>
    <dgm:cxn modelId="{16873DDF-A858-4632-B2A4-DA5A1445D457}" type="presParOf" srcId="{56253B8C-79B2-461D-822B-9959A3E4420A}" destId="{8288E26D-5B48-4661-A920-E36228428398}" srcOrd="1" destOrd="0" presId="urn:microsoft.com/office/officeart/2018/2/layout/IconLabelDescriptionList"/>
    <dgm:cxn modelId="{84E78298-5E1E-4ED8-9D0E-3163D206DD7F}" type="presParOf" srcId="{56253B8C-79B2-461D-822B-9959A3E4420A}" destId="{A179411D-558F-4675-AF28-7A5D5694DFD8}" srcOrd="2" destOrd="0" presId="urn:microsoft.com/office/officeart/2018/2/layout/IconLabelDescriptionList"/>
    <dgm:cxn modelId="{1846B622-FD9D-4517-9213-404DFF60F764}" type="presParOf" srcId="{A179411D-558F-4675-AF28-7A5D5694DFD8}" destId="{FE0E54FA-7418-434D-873E-D9F61DD2C491}" srcOrd="0" destOrd="0" presId="urn:microsoft.com/office/officeart/2018/2/layout/IconLabelDescriptionList"/>
    <dgm:cxn modelId="{0AACD187-84EF-4A65-AE8B-4735BBBCCA28}" type="presParOf" srcId="{A179411D-558F-4675-AF28-7A5D5694DFD8}" destId="{7AFDA90A-974B-46B9-8F83-67530CE84607}" srcOrd="1" destOrd="0" presId="urn:microsoft.com/office/officeart/2018/2/layout/IconLabelDescriptionList"/>
    <dgm:cxn modelId="{9D0E6780-851A-42AE-BB81-9ADB25B5D11C}" type="presParOf" srcId="{A179411D-558F-4675-AF28-7A5D5694DFD8}" destId="{39813A9B-5E41-4327-A3CE-698E5A251898}" srcOrd="2" destOrd="0" presId="urn:microsoft.com/office/officeart/2018/2/layout/IconLabelDescriptionList"/>
    <dgm:cxn modelId="{426FB0FC-4931-4354-A476-1EB62B3258A0}" type="presParOf" srcId="{A179411D-558F-4675-AF28-7A5D5694DFD8}" destId="{667F0437-BD8A-42D4-AE1C-F5CD8451FDF5}" srcOrd="3" destOrd="0" presId="urn:microsoft.com/office/officeart/2018/2/layout/IconLabelDescriptionList"/>
    <dgm:cxn modelId="{CAC5EB97-8182-470A-8464-14940476D6E6}" type="presParOf" srcId="{A179411D-558F-4675-AF28-7A5D5694DFD8}" destId="{1007FE7F-A974-4AE0-96E1-E2D4AFDEF645}" srcOrd="4" destOrd="0" presId="urn:microsoft.com/office/officeart/2018/2/layout/IconLabelDescriptionList"/>
    <dgm:cxn modelId="{03C534F3-8492-47E9-9420-C7B77DD343E8}" type="presParOf" srcId="{56253B8C-79B2-461D-822B-9959A3E4420A}" destId="{6360E5BA-60EC-4383-A7A2-DABE99C7F61D}" srcOrd="3" destOrd="0" presId="urn:microsoft.com/office/officeart/2018/2/layout/IconLabelDescriptionList"/>
    <dgm:cxn modelId="{E048988E-1DAB-4E9B-915E-9385345960FE}" type="presParOf" srcId="{56253B8C-79B2-461D-822B-9959A3E4420A}" destId="{38E6158F-BE8D-4FD4-82F8-9A2204DA82B9}" srcOrd="4" destOrd="0" presId="urn:microsoft.com/office/officeart/2018/2/layout/IconLabelDescriptionList"/>
    <dgm:cxn modelId="{3B0D7EE7-F74F-4F80-81B4-B03C3E81CE42}" type="presParOf" srcId="{38E6158F-BE8D-4FD4-82F8-9A2204DA82B9}" destId="{BDEA4B8E-86F0-4F0F-9094-8C5E51FEA9A6}" srcOrd="0" destOrd="0" presId="urn:microsoft.com/office/officeart/2018/2/layout/IconLabelDescriptionList"/>
    <dgm:cxn modelId="{1DD9DF72-285D-47E5-9AB4-5E0C84F97EE7}" type="presParOf" srcId="{38E6158F-BE8D-4FD4-82F8-9A2204DA82B9}" destId="{1BA71DC2-C4C2-4C7F-8C0B-F6CCF0593C4D}" srcOrd="1" destOrd="0" presId="urn:microsoft.com/office/officeart/2018/2/layout/IconLabelDescriptionList"/>
    <dgm:cxn modelId="{39E56449-0AB0-4537-BB50-A141FCF83819}" type="presParOf" srcId="{38E6158F-BE8D-4FD4-82F8-9A2204DA82B9}" destId="{F0CE30BE-60B2-40A7-A376-FCE79BB67457}" srcOrd="2" destOrd="0" presId="urn:microsoft.com/office/officeart/2018/2/layout/IconLabelDescriptionList"/>
    <dgm:cxn modelId="{99DF8E98-7659-490D-B2AE-5A013134933A}" type="presParOf" srcId="{38E6158F-BE8D-4FD4-82F8-9A2204DA82B9}" destId="{B7401756-B73B-4FBA-93CB-7C02C66399CB}" srcOrd="3" destOrd="0" presId="urn:microsoft.com/office/officeart/2018/2/layout/IconLabelDescriptionList"/>
    <dgm:cxn modelId="{73FF93CB-2447-4CC4-BC58-E5BE82F627BC}" type="presParOf" srcId="{38E6158F-BE8D-4FD4-82F8-9A2204DA82B9}" destId="{4AFB300C-84C3-4494-882B-3B15C5239CE0}" srcOrd="4" destOrd="0" presId="urn:microsoft.com/office/officeart/2018/2/layout/IconLabelDescriptionList"/>
    <dgm:cxn modelId="{9F2D9D77-8B51-4F1E-93AB-2917BE0A65EB}" type="presParOf" srcId="{56253B8C-79B2-461D-822B-9959A3E4420A}" destId="{171B21A0-2049-444E-895C-119A1C3B0BD3}" srcOrd="5" destOrd="0" presId="urn:microsoft.com/office/officeart/2018/2/layout/IconLabelDescriptionList"/>
    <dgm:cxn modelId="{2804014A-D193-4AAF-AFF3-8023ADA9698B}" type="presParOf" srcId="{56253B8C-79B2-461D-822B-9959A3E4420A}" destId="{6949D864-8505-48E2-9FF8-415216BE4200}" srcOrd="6" destOrd="0" presId="urn:microsoft.com/office/officeart/2018/2/layout/IconLabelDescriptionList"/>
    <dgm:cxn modelId="{DCEB2E67-F634-4363-8840-C5921C4A648F}" type="presParOf" srcId="{6949D864-8505-48E2-9FF8-415216BE4200}" destId="{0D3260E9-3F30-45E8-9660-E66E4D150838}" srcOrd="0" destOrd="0" presId="urn:microsoft.com/office/officeart/2018/2/layout/IconLabelDescriptionList"/>
    <dgm:cxn modelId="{07389D2F-406C-4D6B-92D3-2E17EE5B72E8}" type="presParOf" srcId="{6949D864-8505-48E2-9FF8-415216BE4200}" destId="{F5788521-CD77-4B2E-8A5E-4A3E440525E4}" srcOrd="1" destOrd="0" presId="urn:microsoft.com/office/officeart/2018/2/layout/IconLabelDescriptionList"/>
    <dgm:cxn modelId="{5F243E25-A6CA-45A4-90DD-75944F24E1B8}" type="presParOf" srcId="{6949D864-8505-48E2-9FF8-415216BE4200}" destId="{601A38DC-AAE6-46EC-AB01-DD0B1538E203}" srcOrd="2" destOrd="0" presId="urn:microsoft.com/office/officeart/2018/2/layout/IconLabelDescriptionList"/>
    <dgm:cxn modelId="{827D195C-DBCE-4558-90E7-185325AE7B34}" type="presParOf" srcId="{6949D864-8505-48E2-9FF8-415216BE4200}" destId="{43DC973F-CC6F-4B94-AA15-09C25A609666}" srcOrd="3" destOrd="0" presId="urn:microsoft.com/office/officeart/2018/2/layout/IconLabelDescriptionList"/>
    <dgm:cxn modelId="{1714355E-39ED-47B7-840E-2854B85BA546}" type="presParOf" srcId="{6949D864-8505-48E2-9FF8-415216BE4200}" destId="{B4E11C40-94FE-406F-9108-CB3C23F370DE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E83967-CA1D-4B90-A1A8-FA928145EB60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01227F0-B7D4-4E75-99D9-C2C63CCC7603}">
      <dgm:prSet custT="1"/>
      <dgm:spPr/>
      <dgm:t>
        <a:bodyPr/>
        <a:lstStyle/>
        <a:p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Products and services</a:t>
          </a:r>
          <a:b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Regular Residential Cleaning</a:t>
          </a:r>
          <a:endParaRPr lang="en-US" sz="1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7F67F1-0D6E-437A-89B9-944B41918CCA}" type="parTrans" cxnId="{9417E2FD-FB87-483A-BE9A-0BE9051B3510}">
      <dgm:prSet/>
      <dgm:spPr/>
      <dgm:t>
        <a:bodyPr/>
        <a:lstStyle/>
        <a:p>
          <a:endParaRPr lang="en-US"/>
        </a:p>
      </dgm:t>
    </dgm:pt>
    <dgm:pt modelId="{58031817-0D9F-48D0-830A-C972E26C1CC0}" type="sibTrans" cxnId="{9417E2FD-FB87-483A-BE9A-0BE9051B3510}">
      <dgm:prSet/>
      <dgm:spPr/>
      <dgm:t>
        <a:bodyPr/>
        <a:lstStyle/>
        <a:p>
          <a:endParaRPr lang="en-US"/>
        </a:p>
      </dgm:t>
    </dgm:pt>
    <dgm:pt modelId="{257A49E1-A5B1-4A34-A6A3-D1E5047D7412}">
      <dgm:prSet custT="1"/>
      <dgm:spPr/>
      <dgm:t>
        <a:bodyPr/>
        <a:lstStyle/>
        <a:p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Deep Cleaning Services</a:t>
          </a:r>
          <a:endParaRPr lang="en-US" sz="1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21A716-F425-408B-AF2F-739CFCB42F72}" type="parTrans" cxnId="{E3A16420-33C1-4606-9129-6EDF59ABFA88}">
      <dgm:prSet/>
      <dgm:spPr/>
      <dgm:t>
        <a:bodyPr/>
        <a:lstStyle/>
        <a:p>
          <a:endParaRPr lang="en-US"/>
        </a:p>
      </dgm:t>
    </dgm:pt>
    <dgm:pt modelId="{C6D4B590-5282-4A60-9A51-B7864156BEF8}" type="sibTrans" cxnId="{E3A16420-33C1-4606-9129-6EDF59ABFA88}">
      <dgm:prSet/>
      <dgm:spPr/>
      <dgm:t>
        <a:bodyPr/>
        <a:lstStyle/>
        <a:p>
          <a:endParaRPr lang="en-US"/>
        </a:p>
      </dgm:t>
    </dgm:pt>
    <dgm:pt modelId="{CAB50A3B-2ACD-4A27-A64C-AA172446CB79}">
      <dgm:prSet custT="1"/>
      <dgm:spPr/>
      <dgm:t>
        <a:bodyPr/>
        <a:lstStyle/>
        <a:p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Commercial Cleaning Contracts</a:t>
          </a:r>
          <a:endParaRPr lang="en-US" sz="1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499BED-1AC6-4051-BC49-B229D1E1340E}" type="parTrans" cxnId="{33EBB008-C803-410F-A32A-88BCF53AEB06}">
      <dgm:prSet/>
      <dgm:spPr/>
      <dgm:t>
        <a:bodyPr/>
        <a:lstStyle/>
        <a:p>
          <a:endParaRPr lang="en-US"/>
        </a:p>
      </dgm:t>
    </dgm:pt>
    <dgm:pt modelId="{EA29D936-45AD-4737-ADE2-4D6CA2618083}" type="sibTrans" cxnId="{33EBB008-C803-410F-A32A-88BCF53AEB06}">
      <dgm:prSet/>
      <dgm:spPr/>
      <dgm:t>
        <a:bodyPr/>
        <a:lstStyle/>
        <a:p>
          <a:endParaRPr lang="en-US"/>
        </a:p>
      </dgm:t>
    </dgm:pt>
    <dgm:pt modelId="{BDEEDC4F-661B-4BA3-B1A0-3CF3BE9623D5}">
      <dgm:prSet custT="1"/>
      <dgm:spPr/>
      <dgm:t>
        <a:bodyPr/>
        <a:lstStyle/>
        <a:p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Specialised Premium Services</a:t>
          </a:r>
          <a:endParaRPr lang="en-US" sz="1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53500E-0857-4D9F-B24B-25B30864865C}" type="parTrans" cxnId="{55C68BD5-9C4C-467E-AA65-95EBB4B5FA57}">
      <dgm:prSet/>
      <dgm:spPr/>
      <dgm:t>
        <a:bodyPr/>
        <a:lstStyle/>
        <a:p>
          <a:endParaRPr lang="en-US"/>
        </a:p>
      </dgm:t>
    </dgm:pt>
    <dgm:pt modelId="{7718D14D-8FD9-450B-8E02-554225907ABC}" type="sibTrans" cxnId="{55C68BD5-9C4C-467E-AA65-95EBB4B5FA57}">
      <dgm:prSet/>
      <dgm:spPr/>
      <dgm:t>
        <a:bodyPr/>
        <a:lstStyle/>
        <a:p>
          <a:endParaRPr lang="en-US"/>
        </a:p>
      </dgm:t>
    </dgm:pt>
    <dgm:pt modelId="{DAF88A69-B7D2-4E87-BFF1-A9BAD287E115}">
      <dgm:prSet custT="1"/>
      <dgm:spPr/>
      <dgm:t>
        <a:bodyPr/>
        <a:lstStyle/>
        <a:p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Pricing model: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82E776-996B-472E-825C-7E807D7402E1}" type="parTrans" cxnId="{ECA2B00F-64C1-448A-BCDE-CBDD3F100C06}">
      <dgm:prSet/>
      <dgm:spPr/>
      <dgm:t>
        <a:bodyPr/>
        <a:lstStyle/>
        <a:p>
          <a:endParaRPr lang="en-US"/>
        </a:p>
      </dgm:t>
    </dgm:pt>
    <dgm:pt modelId="{4759AAA1-1B36-43C8-904A-D3B1729DD951}" type="sibTrans" cxnId="{ECA2B00F-64C1-448A-BCDE-CBDD3F100C06}">
      <dgm:prSet/>
      <dgm:spPr/>
      <dgm:t>
        <a:bodyPr/>
        <a:lstStyle/>
        <a:p>
          <a:endParaRPr lang="en-US"/>
        </a:p>
      </dgm:t>
    </dgm:pt>
    <dgm:pt modelId="{5AFC2003-CC36-461D-BD81-7B3253627AF3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Tiered pricing (Basic, Standard, Premium)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0AA30B-A171-4873-B364-610E6E934C85}" type="parTrans" cxnId="{56E58AF6-102A-4614-A414-B01E6823E627}">
      <dgm:prSet/>
      <dgm:spPr/>
      <dgm:t>
        <a:bodyPr/>
        <a:lstStyle/>
        <a:p>
          <a:endParaRPr lang="en-US"/>
        </a:p>
      </dgm:t>
    </dgm:pt>
    <dgm:pt modelId="{DA96258A-FF0E-46A6-ADE6-B4043AA9AC50}" type="sibTrans" cxnId="{56E58AF6-102A-4614-A414-B01E6823E627}">
      <dgm:prSet/>
      <dgm:spPr/>
      <dgm:t>
        <a:bodyPr/>
        <a:lstStyle/>
        <a:p>
          <a:endParaRPr lang="en-US"/>
        </a:p>
      </dgm:t>
    </dgm:pt>
    <dgm:pt modelId="{7AB47485-226E-4064-9F9B-8ED578AC9A7E}">
      <dgm:prSet custT="1"/>
      <dgm:spPr/>
      <dgm:t>
        <a:bodyPr/>
        <a:lstStyle/>
        <a:p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Value proposition: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9805F03-ED29-4AE2-B529-BBD19356C81D}" type="parTrans" cxnId="{AB64D538-9082-4E2D-9E32-8A4AB80511D8}">
      <dgm:prSet/>
      <dgm:spPr/>
      <dgm:t>
        <a:bodyPr/>
        <a:lstStyle/>
        <a:p>
          <a:endParaRPr lang="en-US"/>
        </a:p>
      </dgm:t>
    </dgm:pt>
    <dgm:pt modelId="{33916098-A454-43AA-B6ED-7169C880C49A}" type="sibTrans" cxnId="{AB64D538-9082-4E2D-9E32-8A4AB80511D8}">
      <dgm:prSet/>
      <dgm:spPr/>
      <dgm:t>
        <a:bodyPr/>
        <a:lstStyle/>
        <a:p>
          <a:endParaRPr lang="en-US"/>
        </a:p>
      </dgm:t>
    </dgm:pt>
    <dgm:pt modelId="{7EB69D51-63A6-4C25-BFCE-8E8B69A84FE5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Flexible, reliable, and environmentally responsible service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6EAB05-BF95-4970-B57F-54FFAC3E41FF}" type="parTrans" cxnId="{9C40D2B2-1E05-4BAC-A00C-EEC2E1B95E19}">
      <dgm:prSet/>
      <dgm:spPr/>
      <dgm:t>
        <a:bodyPr/>
        <a:lstStyle/>
        <a:p>
          <a:endParaRPr lang="en-US"/>
        </a:p>
      </dgm:t>
    </dgm:pt>
    <dgm:pt modelId="{51F181D3-6EDF-4103-9A22-C97058A0AC53}" type="sibTrans" cxnId="{9C40D2B2-1E05-4BAC-A00C-EEC2E1B95E19}">
      <dgm:prSet/>
      <dgm:spPr/>
      <dgm:t>
        <a:bodyPr/>
        <a:lstStyle/>
        <a:p>
          <a:endParaRPr lang="en-US"/>
        </a:p>
      </dgm:t>
    </dgm:pt>
    <dgm:pt modelId="{06E5D9B2-AFDD-42A8-BBFB-C21A596C2BBA}" type="pres">
      <dgm:prSet presAssocID="{81E83967-CA1D-4B90-A1A8-FA928145EB60}" presName="linear" presStyleCnt="0">
        <dgm:presLayoutVars>
          <dgm:dir/>
          <dgm:animLvl val="lvl"/>
          <dgm:resizeHandles val="exact"/>
        </dgm:presLayoutVars>
      </dgm:prSet>
      <dgm:spPr/>
    </dgm:pt>
    <dgm:pt modelId="{E3A0F3B4-0D01-4B7D-9BBD-CE2642A625E1}" type="pres">
      <dgm:prSet presAssocID="{401227F0-B7D4-4E75-99D9-C2C63CCC7603}" presName="parentLin" presStyleCnt="0"/>
      <dgm:spPr/>
    </dgm:pt>
    <dgm:pt modelId="{1FA5CDC8-3A29-469D-B6CF-39939AC7C181}" type="pres">
      <dgm:prSet presAssocID="{401227F0-B7D4-4E75-99D9-C2C63CCC7603}" presName="parentLeftMargin" presStyleLbl="node1" presStyleIdx="0" presStyleCnt="6"/>
      <dgm:spPr/>
    </dgm:pt>
    <dgm:pt modelId="{44161F75-B4A7-4D89-B799-7244A2C3770E}" type="pres">
      <dgm:prSet presAssocID="{401227F0-B7D4-4E75-99D9-C2C63CCC760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B25B2A7-C6D6-4199-BF17-7DF3CF6D9F7D}" type="pres">
      <dgm:prSet presAssocID="{401227F0-B7D4-4E75-99D9-C2C63CCC7603}" presName="negativeSpace" presStyleCnt="0"/>
      <dgm:spPr/>
    </dgm:pt>
    <dgm:pt modelId="{85AF9BEB-C703-47F5-994F-44C457530B9A}" type="pres">
      <dgm:prSet presAssocID="{401227F0-B7D4-4E75-99D9-C2C63CCC7603}" presName="childText" presStyleLbl="conFgAcc1" presStyleIdx="0" presStyleCnt="6">
        <dgm:presLayoutVars>
          <dgm:bulletEnabled val="1"/>
        </dgm:presLayoutVars>
      </dgm:prSet>
      <dgm:spPr/>
    </dgm:pt>
    <dgm:pt modelId="{927074B3-777E-4936-8467-D37B3D76D5E0}" type="pres">
      <dgm:prSet presAssocID="{58031817-0D9F-48D0-830A-C972E26C1CC0}" presName="spaceBetweenRectangles" presStyleCnt="0"/>
      <dgm:spPr/>
    </dgm:pt>
    <dgm:pt modelId="{0ACF710D-21C8-478E-B8AD-D48A9DAD23FB}" type="pres">
      <dgm:prSet presAssocID="{257A49E1-A5B1-4A34-A6A3-D1E5047D7412}" presName="parentLin" presStyleCnt="0"/>
      <dgm:spPr/>
    </dgm:pt>
    <dgm:pt modelId="{91D70E0C-77AA-481B-841A-4FC936E855F6}" type="pres">
      <dgm:prSet presAssocID="{257A49E1-A5B1-4A34-A6A3-D1E5047D7412}" presName="parentLeftMargin" presStyleLbl="node1" presStyleIdx="0" presStyleCnt="6"/>
      <dgm:spPr/>
    </dgm:pt>
    <dgm:pt modelId="{52233418-4A8B-47F9-8B99-7541E638D45E}" type="pres">
      <dgm:prSet presAssocID="{257A49E1-A5B1-4A34-A6A3-D1E5047D741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C390D60-FCC9-41B0-AA88-1B3F98F5861B}" type="pres">
      <dgm:prSet presAssocID="{257A49E1-A5B1-4A34-A6A3-D1E5047D7412}" presName="negativeSpace" presStyleCnt="0"/>
      <dgm:spPr/>
    </dgm:pt>
    <dgm:pt modelId="{0C955B40-55EE-483A-8FC6-BC62B72C66E6}" type="pres">
      <dgm:prSet presAssocID="{257A49E1-A5B1-4A34-A6A3-D1E5047D7412}" presName="childText" presStyleLbl="conFgAcc1" presStyleIdx="1" presStyleCnt="6">
        <dgm:presLayoutVars>
          <dgm:bulletEnabled val="1"/>
        </dgm:presLayoutVars>
      </dgm:prSet>
      <dgm:spPr/>
    </dgm:pt>
    <dgm:pt modelId="{77176AE2-5462-46B9-8563-9F4B3A3E460A}" type="pres">
      <dgm:prSet presAssocID="{C6D4B590-5282-4A60-9A51-B7864156BEF8}" presName="spaceBetweenRectangles" presStyleCnt="0"/>
      <dgm:spPr/>
    </dgm:pt>
    <dgm:pt modelId="{F75CF5A9-70A0-447A-9B62-C2BE4BD790F1}" type="pres">
      <dgm:prSet presAssocID="{CAB50A3B-2ACD-4A27-A64C-AA172446CB79}" presName="parentLin" presStyleCnt="0"/>
      <dgm:spPr/>
    </dgm:pt>
    <dgm:pt modelId="{7EE42899-289F-4407-A0D1-248C862A22EE}" type="pres">
      <dgm:prSet presAssocID="{CAB50A3B-2ACD-4A27-A64C-AA172446CB79}" presName="parentLeftMargin" presStyleLbl="node1" presStyleIdx="1" presStyleCnt="6"/>
      <dgm:spPr/>
    </dgm:pt>
    <dgm:pt modelId="{B0DBABCD-CC57-4901-9087-5092A9D7B56D}" type="pres">
      <dgm:prSet presAssocID="{CAB50A3B-2ACD-4A27-A64C-AA172446CB7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60B2DAC-031D-466D-B6AD-B7D317FD1AC1}" type="pres">
      <dgm:prSet presAssocID="{CAB50A3B-2ACD-4A27-A64C-AA172446CB79}" presName="negativeSpace" presStyleCnt="0"/>
      <dgm:spPr/>
    </dgm:pt>
    <dgm:pt modelId="{3EA74ADD-AD3D-4360-8666-FD9F1B484CA8}" type="pres">
      <dgm:prSet presAssocID="{CAB50A3B-2ACD-4A27-A64C-AA172446CB79}" presName="childText" presStyleLbl="conFgAcc1" presStyleIdx="2" presStyleCnt="6">
        <dgm:presLayoutVars>
          <dgm:bulletEnabled val="1"/>
        </dgm:presLayoutVars>
      </dgm:prSet>
      <dgm:spPr/>
    </dgm:pt>
    <dgm:pt modelId="{04CBE7AA-5622-4AF2-9A89-7B85A970AD60}" type="pres">
      <dgm:prSet presAssocID="{EA29D936-45AD-4737-ADE2-4D6CA2618083}" presName="spaceBetweenRectangles" presStyleCnt="0"/>
      <dgm:spPr/>
    </dgm:pt>
    <dgm:pt modelId="{635D3C1B-1599-42B8-8601-49A6F3891115}" type="pres">
      <dgm:prSet presAssocID="{BDEEDC4F-661B-4BA3-B1A0-3CF3BE9623D5}" presName="parentLin" presStyleCnt="0"/>
      <dgm:spPr/>
    </dgm:pt>
    <dgm:pt modelId="{642E2FCE-E4D3-4069-B40B-DC59DE7C4DA5}" type="pres">
      <dgm:prSet presAssocID="{BDEEDC4F-661B-4BA3-B1A0-3CF3BE9623D5}" presName="parentLeftMargin" presStyleLbl="node1" presStyleIdx="2" presStyleCnt="6"/>
      <dgm:spPr/>
    </dgm:pt>
    <dgm:pt modelId="{0BDDC6F0-E162-480C-A775-55BB036999F5}" type="pres">
      <dgm:prSet presAssocID="{BDEEDC4F-661B-4BA3-B1A0-3CF3BE9623D5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1A734FD-E849-4EFB-AB63-C72B70299E0F}" type="pres">
      <dgm:prSet presAssocID="{BDEEDC4F-661B-4BA3-B1A0-3CF3BE9623D5}" presName="negativeSpace" presStyleCnt="0"/>
      <dgm:spPr/>
    </dgm:pt>
    <dgm:pt modelId="{8A7DE922-CEA7-4A5E-8E7C-94B0F77F39D8}" type="pres">
      <dgm:prSet presAssocID="{BDEEDC4F-661B-4BA3-B1A0-3CF3BE9623D5}" presName="childText" presStyleLbl="conFgAcc1" presStyleIdx="3" presStyleCnt="6">
        <dgm:presLayoutVars>
          <dgm:bulletEnabled val="1"/>
        </dgm:presLayoutVars>
      </dgm:prSet>
      <dgm:spPr/>
    </dgm:pt>
    <dgm:pt modelId="{05999BAC-7128-401D-BC82-1BF35C23BEB6}" type="pres">
      <dgm:prSet presAssocID="{7718D14D-8FD9-450B-8E02-554225907ABC}" presName="spaceBetweenRectangles" presStyleCnt="0"/>
      <dgm:spPr/>
    </dgm:pt>
    <dgm:pt modelId="{F75A396B-B5B1-493D-9BF1-71A06B960A13}" type="pres">
      <dgm:prSet presAssocID="{DAF88A69-B7D2-4E87-BFF1-A9BAD287E115}" presName="parentLin" presStyleCnt="0"/>
      <dgm:spPr/>
    </dgm:pt>
    <dgm:pt modelId="{6B856347-3312-48F7-A836-5C994D49972E}" type="pres">
      <dgm:prSet presAssocID="{DAF88A69-B7D2-4E87-BFF1-A9BAD287E115}" presName="parentLeftMargin" presStyleLbl="node1" presStyleIdx="3" presStyleCnt="6"/>
      <dgm:spPr/>
    </dgm:pt>
    <dgm:pt modelId="{98DE40AA-3E14-42E9-B069-F44C51B416EA}" type="pres">
      <dgm:prSet presAssocID="{DAF88A69-B7D2-4E87-BFF1-A9BAD287E11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0971B4B-A2B7-40A8-B50F-BD0F777E6616}" type="pres">
      <dgm:prSet presAssocID="{DAF88A69-B7D2-4E87-BFF1-A9BAD287E115}" presName="negativeSpace" presStyleCnt="0"/>
      <dgm:spPr/>
    </dgm:pt>
    <dgm:pt modelId="{FA85BBCF-F412-4577-92A5-D9A579BCABAF}" type="pres">
      <dgm:prSet presAssocID="{DAF88A69-B7D2-4E87-BFF1-A9BAD287E115}" presName="childText" presStyleLbl="conFgAcc1" presStyleIdx="4" presStyleCnt="6">
        <dgm:presLayoutVars>
          <dgm:bulletEnabled val="1"/>
        </dgm:presLayoutVars>
      </dgm:prSet>
      <dgm:spPr/>
    </dgm:pt>
    <dgm:pt modelId="{163B9D73-864B-400E-AF79-DBD07EB87352}" type="pres">
      <dgm:prSet presAssocID="{4759AAA1-1B36-43C8-904A-D3B1729DD951}" presName="spaceBetweenRectangles" presStyleCnt="0"/>
      <dgm:spPr/>
    </dgm:pt>
    <dgm:pt modelId="{AB0C04DA-7EEF-4E4D-8635-11ACFA893B94}" type="pres">
      <dgm:prSet presAssocID="{7AB47485-226E-4064-9F9B-8ED578AC9A7E}" presName="parentLin" presStyleCnt="0"/>
      <dgm:spPr/>
    </dgm:pt>
    <dgm:pt modelId="{CB8EB75C-82CF-4C4F-B889-3316502D1948}" type="pres">
      <dgm:prSet presAssocID="{7AB47485-226E-4064-9F9B-8ED578AC9A7E}" presName="parentLeftMargin" presStyleLbl="node1" presStyleIdx="4" presStyleCnt="6"/>
      <dgm:spPr/>
    </dgm:pt>
    <dgm:pt modelId="{81ADFEBB-E00F-4712-BDDB-B9D32D46CA0E}" type="pres">
      <dgm:prSet presAssocID="{7AB47485-226E-4064-9F9B-8ED578AC9A7E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6F326E65-54EA-41D0-8622-1895765FBE70}" type="pres">
      <dgm:prSet presAssocID="{7AB47485-226E-4064-9F9B-8ED578AC9A7E}" presName="negativeSpace" presStyleCnt="0"/>
      <dgm:spPr/>
    </dgm:pt>
    <dgm:pt modelId="{78A08ED3-8BAF-408B-AFCC-8D8CFFE1916A}" type="pres">
      <dgm:prSet presAssocID="{7AB47485-226E-4064-9F9B-8ED578AC9A7E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33EBB008-C803-410F-A32A-88BCF53AEB06}" srcId="{81E83967-CA1D-4B90-A1A8-FA928145EB60}" destId="{CAB50A3B-2ACD-4A27-A64C-AA172446CB79}" srcOrd="2" destOrd="0" parTransId="{63499BED-1AC6-4051-BC49-B229D1E1340E}" sibTransId="{EA29D936-45AD-4737-ADE2-4D6CA2618083}"/>
    <dgm:cxn modelId="{ECA2B00F-64C1-448A-BCDE-CBDD3F100C06}" srcId="{81E83967-CA1D-4B90-A1A8-FA928145EB60}" destId="{DAF88A69-B7D2-4E87-BFF1-A9BAD287E115}" srcOrd="4" destOrd="0" parTransId="{5982E776-996B-472E-825C-7E807D7402E1}" sibTransId="{4759AAA1-1B36-43C8-904A-D3B1729DD951}"/>
    <dgm:cxn modelId="{E3A16420-33C1-4606-9129-6EDF59ABFA88}" srcId="{81E83967-CA1D-4B90-A1A8-FA928145EB60}" destId="{257A49E1-A5B1-4A34-A6A3-D1E5047D7412}" srcOrd="1" destOrd="0" parTransId="{D221A716-F425-408B-AF2F-739CFCB42F72}" sibTransId="{C6D4B590-5282-4A60-9A51-B7864156BEF8}"/>
    <dgm:cxn modelId="{1AD3612B-17F6-4CAA-AEFF-9DE4CAB6D4A4}" type="presOf" srcId="{BDEEDC4F-661B-4BA3-B1A0-3CF3BE9623D5}" destId="{642E2FCE-E4D3-4069-B40B-DC59DE7C4DA5}" srcOrd="0" destOrd="0" presId="urn:microsoft.com/office/officeart/2005/8/layout/list1"/>
    <dgm:cxn modelId="{AB64D538-9082-4E2D-9E32-8A4AB80511D8}" srcId="{81E83967-CA1D-4B90-A1A8-FA928145EB60}" destId="{7AB47485-226E-4064-9F9B-8ED578AC9A7E}" srcOrd="5" destOrd="0" parTransId="{09805F03-ED29-4AE2-B529-BBD19356C81D}" sibTransId="{33916098-A454-43AA-B6ED-7169C880C49A}"/>
    <dgm:cxn modelId="{AF8FCC3A-57CC-4621-8DA0-807A0D5D2E7D}" type="presOf" srcId="{CAB50A3B-2ACD-4A27-A64C-AA172446CB79}" destId="{7EE42899-289F-4407-A0D1-248C862A22EE}" srcOrd="0" destOrd="0" presId="urn:microsoft.com/office/officeart/2005/8/layout/list1"/>
    <dgm:cxn modelId="{2B50E75D-D86A-4D65-B382-6C4C3E7B6FB9}" type="presOf" srcId="{401227F0-B7D4-4E75-99D9-C2C63CCC7603}" destId="{1FA5CDC8-3A29-469D-B6CF-39939AC7C181}" srcOrd="0" destOrd="0" presId="urn:microsoft.com/office/officeart/2005/8/layout/list1"/>
    <dgm:cxn modelId="{D1E2524C-54F2-4D2C-8C98-269653093C3F}" type="presOf" srcId="{BDEEDC4F-661B-4BA3-B1A0-3CF3BE9623D5}" destId="{0BDDC6F0-E162-480C-A775-55BB036999F5}" srcOrd="1" destOrd="0" presId="urn:microsoft.com/office/officeart/2005/8/layout/list1"/>
    <dgm:cxn modelId="{64702A74-3194-41C8-9332-FCF03B58A23A}" type="presOf" srcId="{DAF88A69-B7D2-4E87-BFF1-A9BAD287E115}" destId="{6B856347-3312-48F7-A836-5C994D49972E}" srcOrd="0" destOrd="0" presId="urn:microsoft.com/office/officeart/2005/8/layout/list1"/>
    <dgm:cxn modelId="{0CB2C587-C1B5-436F-9B78-26FAFEBAE23C}" type="presOf" srcId="{5AFC2003-CC36-461D-BD81-7B3253627AF3}" destId="{FA85BBCF-F412-4577-92A5-D9A579BCABAF}" srcOrd="0" destOrd="0" presId="urn:microsoft.com/office/officeart/2005/8/layout/list1"/>
    <dgm:cxn modelId="{76C8488D-C73D-409C-9F40-4DE9D1C5664D}" type="presOf" srcId="{257A49E1-A5B1-4A34-A6A3-D1E5047D7412}" destId="{91D70E0C-77AA-481B-841A-4FC936E855F6}" srcOrd="0" destOrd="0" presId="urn:microsoft.com/office/officeart/2005/8/layout/list1"/>
    <dgm:cxn modelId="{2D14E293-87ED-4C91-8CCC-E233EAB42CF1}" type="presOf" srcId="{DAF88A69-B7D2-4E87-BFF1-A9BAD287E115}" destId="{98DE40AA-3E14-42E9-B069-F44C51B416EA}" srcOrd="1" destOrd="0" presId="urn:microsoft.com/office/officeart/2005/8/layout/list1"/>
    <dgm:cxn modelId="{07A70A95-5AE4-4C69-8710-15FA7AE500AD}" type="presOf" srcId="{7EB69D51-63A6-4C25-BFCE-8E8B69A84FE5}" destId="{78A08ED3-8BAF-408B-AFCC-8D8CFFE1916A}" srcOrd="0" destOrd="0" presId="urn:microsoft.com/office/officeart/2005/8/layout/list1"/>
    <dgm:cxn modelId="{A332AE9A-E78B-4688-A63D-D717D017D6D3}" type="presOf" srcId="{257A49E1-A5B1-4A34-A6A3-D1E5047D7412}" destId="{52233418-4A8B-47F9-8B99-7541E638D45E}" srcOrd="1" destOrd="0" presId="urn:microsoft.com/office/officeart/2005/8/layout/list1"/>
    <dgm:cxn modelId="{8A9A719B-D272-481A-B163-14B6461A5D11}" type="presOf" srcId="{401227F0-B7D4-4E75-99D9-C2C63CCC7603}" destId="{44161F75-B4A7-4D89-B799-7244A2C3770E}" srcOrd="1" destOrd="0" presId="urn:microsoft.com/office/officeart/2005/8/layout/list1"/>
    <dgm:cxn modelId="{91C8A3AE-9666-4212-B9AE-2D6AB9A5E578}" type="presOf" srcId="{7AB47485-226E-4064-9F9B-8ED578AC9A7E}" destId="{81ADFEBB-E00F-4712-BDDB-B9D32D46CA0E}" srcOrd="1" destOrd="0" presId="urn:microsoft.com/office/officeart/2005/8/layout/list1"/>
    <dgm:cxn modelId="{9C40D2B2-1E05-4BAC-A00C-EEC2E1B95E19}" srcId="{7AB47485-226E-4064-9F9B-8ED578AC9A7E}" destId="{7EB69D51-63A6-4C25-BFCE-8E8B69A84FE5}" srcOrd="0" destOrd="0" parTransId="{576EAB05-BF95-4970-B57F-54FFAC3E41FF}" sibTransId="{51F181D3-6EDF-4103-9A22-C97058A0AC53}"/>
    <dgm:cxn modelId="{55C68BD5-9C4C-467E-AA65-95EBB4B5FA57}" srcId="{81E83967-CA1D-4B90-A1A8-FA928145EB60}" destId="{BDEEDC4F-661B-4BA3-B1A0-3CF3BE9623D5}" srcOrd="3" destOrd="0" parTransId="{E153500E-0857-4D9F-B24B-25B30864865C}" sibTransId="{7718D14D-8FD9-450B-8E02-554225907ABC}"/>
    <dgm:cxn modelId="{B264ACD6-7987-471C-8A56-DFE6FB885E1E}" type="presOf" srcId="{CAB50A3B-2ACD-4A27-A64C-AA172446CB79}" destId="{B0DBABCD-CC57-4901-9087-5092A9D7B56D}" srcOrd="1" destOrd="0" presId="urn:microsoft.com/office/officeart/2005/8/layout/list1"/>
    <dgm:cxn modelId="{47B22BDA-E19D-4A56-BF3F-8C1337E51943}" type="presOf" srcId="{81E83967-CA1D-4B90-A1A8-FA928145EB60}" destId="{06E5D9B2-AFDD-42A8-BBFB-C21A596C2BBA}" srcOrd="0" destOrd="0" presId="urn:microsoft.com/office/officeart/2005/8/layout/list1"/>
    <dgm:cxn modelId="{762DD7DD-7E01-4BF0-8DD3-B2AA962ECC3C}" type="presOf" srcId="{7AB47485-226E-4064-9F9B-8ED578AC9A7E}" destId="{CB8EB75C-82CF-4C4F-B889-3316502D1948}" srcOrd="0" destOrd="0" presId="urn:microsoft.com/office/officeart/2005/8/layout/list1"/>
    <dgm:cxn modelId="{56E58AF6-102A-4614-A414-B01E6823E627}" srcId="{DAF88A69-B7D2-4E87-BFF1-A9BAD287E115}" destId="{5AFC2003-CC36-461D-BD81-7B3253627AF3}" srcOrd="0" destOrd="0" parTransId="{280AA30B-A171-4873-B364-610E6E934C85}" sibTransId="{DA96258A-FF0E-46A6-ADE6-B4043AA9AC50}"/>
    <dgm:cxn modelId="{9417E2FD-FB87-483A-BE9A-0BE9051B3510}" srcId="{81E83967-CA1D-4B90-A1A8-FA928145EB60}" destId="{401227F0-B7D4-4E75-99D9-C2C63CCC7603}" srcOrd="0" destOrd="0" parTransId="{697F67F1-0D6E-437A-89B9-944B41918CCA}" sibTransId="{58031817-0D9F-48D0-830A-C972E26C1CC0}"/>
    <dgm:cxn modelId="{21CB5F42-1A1F-4707-AAB1-4B55B0F69B70}" type="presParOf" srcId="{06E5D9B2-AFDD-42A8-BBFB-C21A596C2BBA}" destId="{E3A0F3B4-0D01-4B7D-9BBD-CE2642A625E1}" srcOrd="0" destOrd="0" presId="urn:microsoft.com/office/officeart/2005/8/layout/list1"/>
    <dgm:cxn modelId="{E5F4732D-CB55-4738-982F-770FB27B4C54}" type="presParOf" srcId="{E3A0F3B4-0D01-4B7D-9BBD-CE2642A625E1}" destId="{1FA5CDC8-3A29-469D-B6CF-39939AC7C181}" srcOrd="0" destOrd="0" presId="urn:microsoft.com/office/officeart/2005/8/layout/list1"/>
    <dgm:cxn modelId="{8604ABC0-B1A3-418E-8454-1D8D5DD1B69E}" type="presParOf" srcId="{E3A0F3B4-0D01-4B7D-9BBD-CE2642A625E1}" destId="{44161F75-B4A7-4D89-B799-7244A2C3770E}" srcOrd="1" destOrd="0" presId="urn:microsoft.com/office/officeart/2005/8/layout/list1"/>
    <dgm:cxn modelId="{D5D1C81B-E1A5-4EFE-A0EF-09665839E205}" type="presParOf" srcId="{06E5D9B2-AFDD-42A8-BBFB-C21A596C2BBA}" destId="{9B25B2A7-C6D6-4199-BF17-7DF3CF6D9F7D}" srcOrd="1" destOrd="0" presId="urn:microsoft.com/office/officeart/2005/8/layout/list1"/>
    <dgm:cxn modelId="{4157CECE-A9DF-4E58-B411-AD0255658FF3}" type="presParOf" srcId="{06E5D9B2-AFDD-42A8-BBFB-C21A596C2BBA}" destId="{85AF9BEB-C703-47F5-994F-44C457530B9A}" srcOrd="2" destOrd="0" presId="urn:microsoft.com/office/officeart/2005/8/layout/list1"/>
    <dgm:cxn modelId="{B1823123-CC47-4AF4-9EAB-93099BD1DAB4}" type="presParOf" srcId="{06E5D9B2-AFDD-42A8-BBFB-C21A596C2BBA}" destId="{927074B3-777E-4936-8467-D37B3D76D5E0}" srcOrd="3" destOrd="0" presId="urn:microsoft.com/office/officeart/2005/8/layout/list1"/>
    <dgm:cxn modelId="{45CE8D18-99A9-45F6-A25C-5CD57574A9E4}" type="presParOf" srcId="{06E5D9B2-AFDD-42A8-BBFB-C21A596C2BBA}" destId="{0ACF710D-21C8-478E-B8AD-D48A9DAD23FB}" srcOrd="4" destOrd="0" presId="urn:microsoft.com/office/officeart/2005/8/layout/list1"/>
    <dgm:cxn modelId="{9E1B7207-6DC8-4525-9256-A0DF0EAB218B}" type="presParOf" srcId="{0ACF710D-21C8-478E-B8AD-D48A9DAD23FB}" destId="{91D70E0C-77AA-481B-841A-4FC936E855F6}" srcOrd="0" destOrd="0" presId="urn:microsoft.com/office/officeart/2005/8/layout/list1"/>
    <dgm:cxn modelId="{1593E4B2-D108-4BEF-BE6C-29EE33BED2A7}" type="presParOf" srcId="{0ACF710D-21C8-478E-B8AD-D48A9DAD23FB}" destId="{52233418-4A8B-47F9-8B99-7541E638D45E}" srcOrd="1" destOrd="0" presId="urn:microsoft.com/office/officeart/2005/8/layout/list1"/>
    <dgm:cxn modelId="{1360A7EB-E717-4816-A3F8-D6C17A1AF21B}" type="presParOf" srcId="{06E5D9B2-AFDD-42A8-BBFB-C21A596C2BBA}" destId="{0C390D60-FCC9-41B0-AA88-1B3F98F5861B}" srcOrd="5" destOrd="0" presId="urn:microsoft.com/office/officeart/2005/8/layout/list1"/>
    <dgm:cxn modelId="{76346D2A-7632-4613-9F5C-C70CCD50BB3E}" type="presParOf" srcId="{06E5D9B2-AFDD-42A8-BBFB-C21A596C2BBA}" destId="{0C955B40-55EE-483A-8FC6-BC62B72C66E6}" srcOrd="6" destOrd="0" presId="urn:microsoft.com/office/officeart/2005/8/layout/list1"/>
    <dgm:cxn modelId="{5DEE8EA4-0544-422D-A5CD-C1FE310F6D3B}" type="presParOf" srcId="{06E5D9B2-AFDD-42A8-BBFB-C21A596C2BBA}" destId="{77176AE2-5462-46B9-8563-9F4B3A3E460A}" srcOrd="7" destOrd="0" presId="urn:microsoft.com/office/officeart/2005/8/layout/list1"/>
    <dgm:cxn modelId="{407E91A4-7570-40D2-8221-DDABBEC6766B}" type="presParOf" srcId="{06E5D9B2-AFDD-42A8-BBFB-C21A596C2BBA}" destId="{F75CF5A9-70A0-447A-9B62-C2BE4BD790F1}" srcOrd="8" destOrd="0" presId="urn:microsoft.com/office/officeart/2005/8/layout/list1"/>
    <dgm:cxn modelId="{25D28C40-E144-4690-86A3-0EB2663B089D}" type="presParOf" srcId="{F75CF5A9-70A0-447A-9B62-C2BE4BD790F1}" destId="{7EE42899-289F-4407-A0D1-248C862A22EE}" srcOrd="0" destOrd="0" presId="urn:microsoft.com/office/officeart/2005/8/layout/list1"/>
    <dgm:cxn modelId="{45D63AA4-744B-4C43-B0B8-790264231B24}" type="presParOf" srcId="{F75CF5A9-70A0-447A-9B62-C2BE4BD790F1}" destId="{B0DBABCD-CC57-4901-9087-5092A9D7B56D}" srcOrd="1" destOrd="0" presId="urn:microsoft.com/office/officeart/2005/8/layout/list1"/>
    <dgm:cxn modelId="{18DCBB05-BCEB-4B81-A969-8674666A5C77}" type="presParOf" srcId="{06E5D9B2-AFDD-42A8-BBFB-C21A596C2BBA}" destId="{260B2DAC-031D-466D-B6AD-B7D317FD1AC1}" srcOrd="9" destOrd="0" presId="urn:microsoft.com/office/officeart/2005/8/layout/list1"/>
    <dgm:cxn modelId="{17218164-61E3-4F93-B4C0-0845FE1BCDAC}" type="presParOf" srcId="{06E5D9B2-AFDD-42A8-BBFB-C21A596C2BBA}" destId="{3EA74ADD-AD3D-4360-8666-FD9F1B484CA8}" srcOrd="10" destOrd="0" presId="urn:microsoft.com/office/officeart/2005/8/layout/list1"/>
    <dgm:cxn modelId="{F7145FF8-B219-42A9-A292-A1ECAB6A721C}" type="presParOf" srcId="{06E5D9B2-AFDD-42A8-BBFB-C21A596C2BBA}" destId="{04CBE7AA-5622-4AF2-9A89-7B85A970AD60}" srcOrd="11" destOrd="0" presId="urn:microsoft.com/office/officeart/2005/8/layout/list1"/>
    <dgm:cxn modelId="{7D4B44E4-9313-4FDF-8CE0-DF59F4008EDB}" type="presParOf" srcId="{06E5D9B2-AFDD-42A8-BBFB-C21A596C2BBA}" destId="{635D3C1B-1599-42B8-8601-49A6F3891115}" srcOrd="12" destOrd="0" presId="urn:microsoft.com/office/officeart/2005/8/layout/list1"/>
    <dgm:cxn modelId="{3B9B0259-31FC-4CA4-88CB-898AB24C3E5C}" type="presParOf" srcId="{635D3C1B-1599-42B8-8601-49A6F3891115}" destId="{642E2FCE-E4D3-4069-B40B-DC59DE7C4DA5}" srcOrd="0" destOrd="0" presId="urn:microsoft.com/office/officeart/2005/8/layout/list1"/>
    <dgm:cxn modelId="{75D568B3-F9E7-4A3A-A332-4E780D7A38AC}" type="presParOf" srcId="{635D3C1B-1599-42B8-8601-49A6F3891115}" destId="{0BDDC6F0-E162-480C-A775-55BB036999F5}" srcOrd="1" destOrd="0" presId="urn:microsoft.com/office/officeart/2005/8/layout/list1"/>
    <dgm:cxn modelId="{D104132A-701F-49B8-8123-9A0BBFDEEBF5}" type="presParOf" srcId="{06E5D9B2-AFDD-42A8-BBFB-C21A596C2BBA}" destId="{11A734FD-E849-4EFB-AB63-C72B70299E0F}" srcOrd="13" destOrd="0" presId="urn:microsoft.com/office/officeart/2005/8/layout/list1"/>
    <dgm:cxn modelId="{3FFCEA85-B2F6-489A-873E-341538CF8439}" type="presParOf" srcId="{06E5D9B2-AFDD-42A8-BBFB-C21A596C2BBA}" destId="{8A7DE922-CEA7-4A5E-8E7C-94B0F77F39D8}" srcOrd="14" destOrd="0" presId="urn:microsoft.com/office/officeart/2005/8/layout/list1"/>
    <dgm:cxn modelId="{26AB7FDE-578E-4F78-BF91-2A317EFD9AD6}" type="presParOf" srcId="{06E5D9B2-AFDD-42A8-BBFB-C21A596C2BBA}" destId="{05999BAC-7128-401D-BC82-1BF35C23BEB6}" srcOrd="15" destOrd="0" presId="urn:microsoft.com/office/officeart/2005/8/layout/list1"/>
    <dgm:cxn modelId="{95DFF687-D171-485F-A36E-BCFF25EE381D}" type="presParOf" srcId="{06E5D9B2-AFDD-42A8-BBFB-C21A596C2BBA}" destId="{F75A396B-B5B1-493D-9BF1-71A06B960A13}" srcOrd="16" destOrd="0" presId="urn:microsoft.com/office/officeart/2005/8/layout/list1"/>
    <dgm:cxn modelId="{4B0ED863-BE2C-4F78-AFDD-534D44E5B66E}" type="presParOf" srcId="{F75A396B-B5B1-493D-9BF1-71A06B960A13}" destId="{6B856347-3312-48F7-A836-5C994D49972E}" srcOrd="0" destOrd="0" presId="urn:microsoft.com/office/officeart/2005/8/layout/list1"/>
    <dgm:cxn modelId="{7BA122A7-10B9-43B2-932D-C3AE55F7E39C}" type="presParOf" srcId="{F75A396B-B5B1-493D-9BF1-71A06B960A13}" destId="{98DE40AA-3E14-42E9-B069-F44C51B416EA}" srcOrd="1" destOrd="0" presId="urn:microsoft.com/office/officeart/2005/8/layout/list1"/>
    <dgm:cxn modelId="{7B500175-3D01-49A7-849D-85BED16874C9}" type="presParOf" srcId="{06E5D9B2-AFDD-42A8-BBFB-C21A596C2BBA}" destId="{00971B4B-A2B7-40A8-B50F-BD0F777E6616}" srcOrd="17" destOrd="0" presId="urn:microsoft.com/office/officeart/2005/8/layout/list1"/>
    <dgm:cxn modelId="{55EC42A9-8DF9-4867-87CA-F5BB31F37F11}" type="presParOf" srcId="{06E5D9B2-AFDD-42A8-BBFB-C21A596C2BBA}" destId="{FA85BBCF-F412-4577-92A5-D9A579BCABAF}" srcOrd="18" destOrd="0" presId="urn:microsoft.com/office/officeart/2005/8/layout/list1"/>
    <dgm:cxn modelId="{FD1CD5EC-26A5-4B6F-9663-E2EA1E8EFBF2}" type="presParOf" srcId="{06E5D9B2-AFDD-42A8-BBFB-C21A596C2BBA}" destId="{163B9D73-864B-400E-AF79-DBD07EB87352}" srcOrd="19" destOrd="0" presId="urn:microsoft.com/office/officeart/2005/8/layout/list1"/>
    <dgm:cxn modelId="{D27CCD2E-7622-43D7-9F19-B96B848AD412}" type="presParOf" srcId="{06E5D9B2-AFDD-42A8-BBFB-C21A596C2BBA}" destId="{AB0C04DA-7EEF-4E4D-8635-11ACFA893B94}" srcOrd="20" destOrd="0" presId="urn:microsoft.com/office/officeart/2005/8/layout/list1"/>
    <dgm:cxn modelId="{391F0F87-5964-436E-A52D-233568CF1BD6}" type="presParOf" srcId="{AB0C04DA-7EEF-4E4D-8635-11ACFA893B94}" destId="{CB8EB75C-82CF-4C4F-B889-3316502D1948}" srcOrd="0" destOrd="0" presId="urn:microsoft.com/office/officeart/2005/8/layout/list1"/>
    <dgm:cxn modelId="{03D45DD5-8D66-4E43-894D-0D55D8F321A6}" type="presParOf" srcId="{AB0C04DA-7EEF-4E4D-8635-11ACFA893B94}" destId="{81ADFEBB-E00F-4712-BDDB-B9D32D46CA0E}" srcOrd="1" destOrd="0" presId="urn:microsoft.com/office/officeart/2005/8/layout/list1"/>
    <dgm:cxn modelId="{E215705A-7994-472C-BF4C-A8B2B7E5F891}" type="presParOf" srcId="{06E5D9B2-AFDD-42A8-BBFB-C21A596C2BBA}" destId="{6F326E65-54EA-41D0-8622-1895765FBE70}" srcOrd="21" destOrd="0" presId="urn:microsoft.com/office/officeart/2005/8/layout/list1"/>
    <dgm:cxn modelId="{881A567C-68A2-41DA-9246-00D529163C79}" type="presParOf" srcId="{06E5D9B2-AFDD-42A8-BBFB-C21A596C2BBA}" destId="{78A08ED3-8BAF-408B-AFCC-8D8CFFE1916A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F28EFB-A6F4-4034-B08F-AF43CB63A0B0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935E181-C976-44A7-BA2B-A59F09D3C1DE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Short-Term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531625-3507-474F-AC70-2F7E5AA6EA6D}" type="parTrans" cxnId="{B84C4135-BDF3-443E-BF6D-BE3163F0C691}">
      <dgm:prSet/>
      <dgm:spPr/>
      <dgm:t>
        <a:bodyPr/>
        <a:lstStyle/>
        <a:p>
          <a:endParaRPr lang="en-US"/>
        </a:p>
      </dgm:t>
    </dgm:pt>
    <dgm:pt modelId="{FF7751F7-97F7-4C2C-98B7-169D7E3804F2}" type="sibTrans" cxnId="{B84C4135-BDF3-443E-BF6D-BE3163F0C691}">
      <dgm:prSet/>
      <dgm:spPr/>
      <dgm:t>
        <a:bodyPr/>
        <a:lstStyle/>
        <a:p>
          <a:endParaRPr lang="en-US"/>
        </a:p>
      </dgm:t>
    </dgm:pt>
    <dgm:pt modelId="{5C3F8476-DA47-4E91-9A80-8C9B9E4489C7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20 regular clients within 3 months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87A43F-9FC6-4781-B30E-852844234AAB}" type="parTrans" cxnId="{8DF9850B-5542-4E53-804E-92C391635EE5}">
      <dgm:prSet/>
      <dgm:spPr/>
      <dgm:t>
        <a:bodyPr/>
        <a:lstStyle/>
        <a:p>
          <a:endParaRPr lang="en-US"/>
        </a:p>
      </dgm:t>
    </dgm:pt>
    <dgm:pt modelId="{E6002F7F-1B10-497F-BAA2-606E505FF354}" type="sibTrans" cxnId="{8DF9850B-5542-4E53-804E-92C391635EE5}">
      <dgm:prSet/>
      <dgm:spPr/>
      <dgm:t>
        <a:bodyPr/>
        <a:lstStyle/>
        <a:p>
          <a:endParaRPr lang="en-US"/>
        </a:p>
      </dgm:t>
    </dgm:pt>
    <dgm:pt modelId="{C769C74C-07EC-4724-9AA9-FC596B7639E4}">
      <dgm:prSet custT="1"/>
      <dgm:spPr/>
      <dgm:t>
        <a:bodyPr/>
        <a:lstStyle/>
        <a:p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3 office contracts within 6 months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DA5935-93C3-40C2-804C-233049B86A1E}" type="parTrans" cxnId="{0F86A5A3-049E-4F9D-960E-48A3808C29E6}">
      <dgm:prSet/>
      <dgm:spPr/>
      <dgm:t>
        <a:bodyPr/>
        <a:lstStyle/>
        <a:p>
          <a:endParaRPr lang="en-US"/>
        </a:p>
      </dgm:t>
    </dgm:pt>
    <dgm:pt modelId="{C31EA00F-89D7-4DE4-A2B1-704695376425}" type="sibTrans" cxnId="{0F86A5A3-049E-4F9D-960E-48A3808C29E6}">
      <dgm:prSet/>
      <dgm:spPr/>
      <dgm:t>
        <a:bodyPr/>
        <a:lstStyle/>
        <a:p>
          <a:endParaRPr lang="en-US"/>
        </a:p>
      </dgm:t>
    </dgm:pt>
    <dgm:pt modelId="{D1DEA718-8B25-48C5-9C4F-5B41432255D6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£4,000 monthly revenue by Month 3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2D699A-6960-4D17-B90B-4F76673AF864}" type="parTrans" cxnId="{7D12A6B9-4729-4056-8E94-904E734D081A}">
      <dgm:prSet/>
      <dgm:spPr/>
      <dgm:t>
        <a:bodyPr/>
        <a:lstStyle/>
        <a:p>
          <a:endParaRPr lang="en-US"/>
        </a:p>
      </dgm:t>
    </dgm:pt>
    <dgm:pt modelId="{D4B8F0BD-4543-463C-A660-E37D14054B7F}" type="sibTrans" cxnId="{7D12A6B9-4729-4056-8E94-904E734D081A}">
      <dgm:prSet/>
      <dgm:spPr/>
      <dgm:t>
        <a:bodyPr/>
        <a:lstStyle/>
        <a:p>
          <a:endParaRPr lang="en-US"/>
        </a:p>
      </dgm:t>
    </dgm:pt>
    <dgm:pt modelId="{F61AD1D6-5F58-4197-B114-E2986A57DF35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Long-Term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854071-E44F-45A0-88C4-B4E94E13ECD0}" type="parTrans" cxnId="{CB2F3BC4-8B84-4970-AD62-DFE24D16A3E8}">
      <dgm:prSet/>
      <dgm:spPr/>
      <dgm:t>
        <a:bodyPr/>
        <a:lstStyle/>
        <a:p>
          <a:endParaRPr lang="en-US"/>
        </a:p>
      </dgm:t>
    </dgm:pt>
    <dgm:pt modelId="{E344A019-4355-4412-B1F5-70DA7B0DB92E}" type="sibTrans" cxnId="{CB2F3BC4-8B84-4970-AD62-DFE24D16A3E8}">
      <dgm:prSet/>
      <dgm:spPr/>
      <dgm:t>
        <a:bodyPr/>
        <a:lstStyle/>
        <a:p>
          <a:endParaRPr lang="en-US"/>
        </a:p>
      </dgm:t>
    </dgm:pt>
    <dgm:pt modelId="{6C9D9ACA-CEDA-48E4-B882-CCC0956D6E37}">
      <dgm:prSet custT="1"/>
      <dgm:spPr/>
      <dgm:t>
        <a:bodyPr/>
        <a:lstStyle/>
        <a:p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Convert to Ltd by Month 12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098DC02-C0BD-418D-B765-E6D81E29E15F}" type="parTrans" cxnId="{16A76E28-AB7E-40D3-A866-2C6F735E5460}">
      <dgm:prSet/>
      <dgm:spPr/>
      <dgm:t>
        <a:bodyPr/>
        <a:lstStyle/>
        <a:p>
          <a:endParaRPr lang="en-US"/>
        </a:p>
      </dgm:t>
    </dgm:pt>
    <dgm:pt modelId="{29F46DD9-D98C-4C19-8117-6B7111C6E623}" type="sibTrans" cxnId="{16A76E28-AB7E-40D3-A866-2C6F735E5460}">
      <dgm:prSet/>
      <dgm:spPr/>
      <dgm:t>
        <a:bodyPr/>
        <a:lstStyle/>
        <a:p>
          <a:endParaRPr lang="en-US"/>
        </a:p>
      </dgm:t>
    </dgm:pt>
    <dgm:pt modelId="{58A5E0CF-A84F-4A39-B502-AE2F26A16ECE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Expand to 3 London boroughs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9BE6E1-220F-4B1D-80B0-A2972E70FBD3}" type="parTrans" cxnId="{1020DF30-0DBC-4C00-ACE4-74260FE7D544}">
      <dgm:prSet/>
      <dgm:spPr/>
      <dgm:t>
        <a:bodyPr/>
        <a:lstStyle/>
        <a:p>
          <a:endParaRPr lang="en-US"/>
        </a:p>
      </dgm:t>
    </dgm:pt>
    <dgm:pt modelId="{C55E7665-EF7C-426D-A1F3-9E60AE5AD117}" type="sibTrans" cxnId="{1020DF30-0DBC-4C00-ACE4-74260FE7D544}">
      <dgm:prSet/>
      <dgm:spPr/>
      <dgm:t>
        <a:bodyPr/>
        <a:lstStyle/>
        <a:p>
          <a:endParaRPr lang="en-US"/>
        </a:p>
      </dgm:t>
    </dgm:pt>
    <dgm:pt modelId="{7C71D472-2791-4B1D-A5F2-CBE159B478C5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Reach 80+ clients and £120,000 annual turnover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B736F2-DD2B-45BA-9066-9DB16AB092D6}" type="parTrans" cxnId="{39AE827A-0ADE-4229-9FFE-080A35BB15FA}">
      <dgm:prSet/>
      <dgm:spPr/>
      <dgm:t>
        <a:bodyPr/>
        <a:lstStyle/>
        <a:p>
          <a:endParaRPr lang="en-US"/>
        </a:p>
      </dgm:t>
    </dgm:pt>
    <dgm:pt modelId="{A8BFEA5E-32BB-43EB-B192-B4DE39E4DB26}" type="sibTrans" cxnId="{39AE827A-0ADE-4229-9FFE-080A35BB15FA}">
      <dgm:prSet/>
      <dgm:spPr/>
      <dgm:t>
        <a:bodyPr/>
        <a:lstStyle/>
        <a:p>
          <a:endParaRPr lang="en-US"/>
        </a:p>
      </dgm:t>
    </dgm:pt>
    <dgm:pt modelId="{7724C572-EBF1-4703-ADCB-72FC0BA6AC58}" type="pres">
      <dgm:prSet presAssocID="{A4F28EFB-A6F4-4034-B08F-AF43CB63A0B0}" presName="Name0" presStyleCnt="0">
        <dgm:presLayoutVars>
          <dgm:dir/>
          <dgm:animLvl val="lvl"/>
          <dgm:resizeHandles val="exact"/>
        </dgm:presLayoutVars>
      </dgm:prSet>
      <dgm:spPr/>
    </dgm:pt>
    <dgm:pt modelId="{F3A291AC-36CD-41F4-A48B-24E124966FF9}" type="pres">
      <dgm:prSet presAssocID="{C935E181-C976-44A7-BA2B-A59F09D3C1DE}" presName="composite" presStyleCnt="0"/>
      <dgm:spPr/>
    </dgm:pt>
    <dgm:pt modelId="{6F028088-AB6A-4916-A07A-CB7250A73FA1}" type="pres">
      <dgm:prSet presAssocID="{C935E181-C976-44A7-BA2B-A59F09D3C1DE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5C2D141A-B95D-4FD2-A69D-F44464A5B0C6}" type="pres">
      <dgm:prSet presAssocID="{C935E181-C976-44A7-BA2B-A59F09D3C1DE}" presName="desTx" presStyleLbl="alignAccFollowNode1" presStyleIdx="0" presStyleCnt="2">
        <dgm:presLayoutVars>
          <dgm:bulletEnabled val="1"/>
        </dgm:presLayoutVars>
      </dgm:prSet>
      <dgm:spPr/>
    </dgm:pt>
    <dgm:pt modelId="{84CB6CF9-8E1D-458A-AD38-728C0B9BF94D}" type="pres">
      <dgm:prSet presAssocID="{FF7751F7-97F7-4C2C-98B7-169D7E3804F2}" presName="space" presStyleCnt="0"/>
      <dgm:spPr/>
    </dgm:pt>
    <dgm:pt modelId="{11FADE79-79F5-4467-99F8-003FDA1725F6}" type="pres">
      <dgm:prSet presAssocID="{F61AD1D6-5F58-4197-B114-E2986A57DF35}" presName="composite" presStyleCnt="0"/>
      <dgm:spPr/>
    </dgm:pt>
    <dgm:pt modelId="{9C6CC054-754D-407D-B830-1ED6111BA78F}" type="pres">
      <dgm:prSet presAssocID="{F61AD1D6-5F58-4197-B114-E2986A57DF35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77E75434-32DE-43F7-8D8F-3159A4624341}" type="pres">
      <dgm:prSet presAssocID="{F61AD1D6-5F58-4197-B114-E2986A57DF35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8DF9850B-5542-4E53-804E-92C391635EE5}" srcId="{C935E181-C976-44A7-BA2B-A59F09D3C1DE}" destId="{5C3F8476-DA47-4E91-9A80-8C9B9E4489C7}" srcOrd="0" destOrd="0" parTransId="{2187A43F-9FC6-4781-B30E-852844234AAB}" sibTransId="{E6002F7F-1B10-497F-BAA2-606E505FF354}"/>
    <dgm:cxn modelId="{21D8EE18-7F4E-4AD8-A608-188159C9E0F2}" type="presOf" srcId="{C769C74C-07EC-4724-9AA9-FC596B7639E4}" destId="{5C2D141A-B95D-4FD2-A69D-F44464A5B0C6}" srcOrd="0" destOrd="1" presId="urn:microsoft.com/office/officeart/2005/8/layout/hList1"/>
    <dgm:cxn modelId="{16A76E28-AB7E-40D3-A866-2C6F735E5460}" srcId="{F61AD1D6-5F58-4197-B114-E2986A57DF35}" destId="{6C9D9ACA-CEDA-48E4-B882-CCC0956D6E37}" srcOrd="0" destOrd="0" parTransId="{6098DC02-C0BD-418D-B765-E6D81E29E15F}" sibTransId="{29F46DD9-D98C-4C19-8117-6B7111C6E623}"/>
    <dgm:cxn modelId="{1020DF30-0DBC-4C00-ACE4-74260FE7D544}" srcId="{F61AD1D6-5F58-4197-B114-E2986A57DF35}" destId="{58A5E0CF-A84F-4A39-B502-AE2F26A16ECE}" srcOrd="1" destOrd="0" parTransId="{B79BE6E1-220F-4B1D-80B0-A2972E70FBD3}" sibTransId="{C55E7665-EF7C-426D-A1F3-9E60AE5AD117}"/>
    <dgm:cxn modelId="{B84C4135-BDF3-443E-BF6D-BE3163F0C691}" srcId="{A4F28EFB-A6F4-4034-B08F-AF43CB63A0B0}" destId="{C935E181-C976-44A7-BA2B-A59F09D3C1DE}" srcOrd="0" destOrd="0" parTransId="{ED531625-3507-474F-AC70-2F7E5AA6EA6D}" sibTransId="{FF7751F7-97F7-4C2C-98B7-169D7E3804F2}"/>
    <dgm:cxn modelId="{C7E44B6A-AC87-44D0-A5BF-172584C43006}" type="presOf" srcId="{D1DEA718-8B25-48C5-9C4F-5B41432255D6}" destId="{5C2D141A-B95D-4FD2-A69D-F44464A5B0C6}" srcOrd="0" destOrd="2" presId="urn:microsoft.com/office/officeart/2005/8/layout/hList1"/>
    <dgm:cxn modelId="{4483A34F-6CDE-4CA1-BB21-9DB99B014D92}" type="presOf" srcId="{C935E181-C976-44A7-BA2B-A59F09D3C1DE}" destId="{6F028088-AB6A-4916-A07A-CB7250A73FA1}" srcOrd="0" destOrd="0" presId="urn:microsoft.com/office/officeart/2005/8/layout/hList1"/>
    <dgm:cxn modelId="{AC33C850-1EAE-46CF-B9F0-CC9FC6FF22C9}" type="presOf" srcId="{7C71D472-2791-4B1D-A5F2-CBE159B478C5}" destId="{77E75434-32DE-43F7-8D8F-3159A4624341}" srcOrd="0" destOrd="2" presId="urn:microsoft.com/office/officeart/2005/8/layout/hList1"/>
    <dgm:cxn modelId="{8D549B79-8EDF-412B-98FA-B41E84B9BE96}" type="presOf" srcId="{5C3F8476-DA47-4E91-9A80-8C9B9E4489C7}" destId="{5C2D141A-B95D-4FD2-A69D-F44464A5B0C6}" srcOrd="0" destOrd="0" presId="urn:microsoft.com/office/officeart/2005/8/layout/hList1"/>
    <dgm:cxn modelId="{CBDEC979-7050-455D-821E-F8DBF9BEC262}" type="presOf" srcId="{58A5E0CF-A84F-4A39-B502-AE2F26A16ECE}" destId="{77E75434-32DE-43F7-8D8F-3159A4624341}" srcOrd="0" destOrd="1" presId="urn:microsoft.com/office/officeart/2005/8/layout/hList1"/>
    <dgm:cxn modelId="{39AE827A-0ADE-4229-9FFE-080A35BB15FA}" srcId="{F61AD1D6-5F58-4197-B114-E2986A57DF35}" destId="{7C71D472-2791-4B1D-A5F2-CBE159B478C5}" srcOrd="2" destOrd="0" parTransId="{80B736F2-DD2B-45BA-9066-9DB16AB092D6}" sibTransId="{A8BFEA5E-32BB-43EB-B192-B4DE39E4DB26}"/>
    <dgm:cxn modelId="{0F86A5A3-049E-4F9D-960E-48A3808C29E6}" srcId="{C935E181-C976-44A7-BA2B-A59F09D3C1DE}" destId="{C769C74C-07EC-4724-9AA9-FC596B7639E4}" srcOrd="1" destOrd="0" parTransId="{FADA5935-93C3-40C2-804C-233049B86A1E}" sibTransId="{C31EA00F-89D7-4DE4-A2B1-704695376425}"/>
    <dgm:cxn modelId="{7D12A6B9-4729-4056-8E94-904E734D081A}" srcId="{C935E181-C976-44A7-BA2B-A59F09D3C1DE}" destId="{D1DEA718-8B25-48C5-9C4F-5B41432255D6}" srcOrd="2" destOrd="0" parTransId="{202D699A-6960-4D17-B90B-4F76673AF864}" sibTransId="{D4B8F0BD-4543-463C-A660-E37D14054B7F}"/>
    <dgm:cxn modelId="{CB2F3BC4-8B84-4970-AD62-DFE24D16A3E8}" srcId="{A4F28EFB-A6F4-4034-B08F-AF43CB63A0B0}" destId="{F61AD1D6-5F58-4197-B114-E2986A57DF35}" srcOrd="1" destOrd="0" parTransId="{5E854071-E44F-45A0-88C4-B4E94E13ECD0}" sibTransId="{E344A019-4355-4412-B1F5-70DA7B0DB92E}"/>
    <dgm:cxn modelId="{70C985DA-5049-4207-8691-2F140BA516F8}" type="presOf" srcId="{F61AD1D6-5F58-4197-B114-E2986A57DF35}" destId="{9C6CC054-754D-407D-B830-1ED6111BA78F}" srcOrd="0" destOrd="0" presId="urn:microsoft.com/office/officeart/2005/8/layout/hList1"/>
    <dgm:cxn modelId="{07E39FDD-4A3D-41B7-BEF3-E5891868FF0F}" type="presOf" srcId="{6C9D9ACA-CEDA-48E4-B882-CCC0956D6E37}" destId="{77E75434-32DE-43F7-8D8F-3159A4624341}" srcOrd="0" destOrd="0" presId="urn:microsoft.com/office/officeart/2005/8/layout/hList1"/>
    <dgm:cxn modelId="{398C10F1-87DD-440F-AAB4-22937E6ABDC9}" type="presOf" srcId="{A4F28EFB-A6F4-4034-B08F-AF43CB63A0B0}" destId="{7724C572-EBF1-4703-ADCB-72FC0BA6AC58}" srcOrd="0" destOrd="0" presId="urn:microsoft.com/office/officeart/2005/8/layout/hList1"/>
    <dgm:cxn modelId="{8F5E1A7C-CAA9-4509-BDF7-B168144D0209}" type="presParOf" srcId="{7724C572-EBF1-4703-ADCB-72FC0BA6AC58}" destId="{F3A291AC-36CD-41F4-A48B-24E124966FF9}" srcOrd="0" destOrd="0" presId="urn:microsoft.com/office/officeart/2005/8/layout/hList1"/>
    <dgm:cxn modelId="{5B9463F1-02D6-4D20-9B2B-482C2AB9445D}" type="presParOf" srcId="{F3A291AC-36CD-41F4-A48B-24E124966FF9}" destId="{6F028088-AB6A-4916-A07A-CB7250A73FA1}" srcOrd="0" destOrd="0" presId="urn:microsoft.com/office/officeart/2005/8/layout/hList1"/>
    <dgm:cxn modelId="{8FDD42D9-B999-4C66-86C3-74D4E341E78F}" type="presParOf" srcId="{F3A291AC-36CD-41F4-A48B-24E124966FF9}" destId="{5C2D141A-B95D-4FD2-A69D-F44464A5B0C6}" srcOrd="1" destOrd="0" presId="urn:microsoft.com/office/officeart/2005/8/layout/hList1"/>
    <dgm:cxn modelId="{84055148-B734-4C0A-9B7D-34164E7BDE8F}" type="presParOf" srcId="{7724C572-EBF1-4703-ADCB-72FC0BA6AC58}" destId="{84CB6CF9-8E1D-458A-AD38-728C0B9BF94D}" srcOrd="1" destOrd="0" presId="urn:microsoft.com/office/officeart/2005/8/layout/hList1"/>
    <dgm:cxn modelId="{A6DC4464-9906-4B3D-908D-8482A4E70E8C}" type="presParOf" srcId="{7724C572-EBF1-4703-ADCB-72FC0BA6AC58}" destId="{11FADE79-79F5-4467-99F8-003FDA1725F6}" srcOrd="2" destOrd="0" presId="urn:microsoft.com/office/officeart/2005/8/layout/hList1"/>
    <dgm:cxn modelId="{0C5E180D-F8F3-4E5D-9A36-E935CA20C4EA}" type="presParOf" srcId="{11FADE79-79F5-4467-99F8-003FDA1725F6}" destId="{9C6CC054-754D-407D-B830-1ED6111BA78F}" srcOrd="0" destOrd="0" presId="urn:microsoft.com/office/officeart/2005/8/layout/hList1"/>
    <dgm:cxn modelId="{37036DFD-4F1D-448B-AAEE-F5199918728C}" type="presParOf" srcId="{11FADE79-79F5-4467-99F8-003FDA1725F6}" destId="{77E75434-32DE-43F7-8D8F-3159A462434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73A8615-4E86-4A6F-9BF6-D81C26FC5EC2}" type="doc">
      <dgm:prSet loTypeId="urn:microsoft.com/office/officeart/2016/7/layout/ChevronBlockProcess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667869F-568B-432A-A98B-4B982DA1B122}">
      <dgm:prSet custT="1"/>
      <dgm:spPr/>
      <dgm:t>
        <a:bodyPr/>
        <a:lstStyle/>
        <a:p>
          <a:r>
            <a:rPr lang="en-GB" sz="1800" b="1">
              <a:latin typeface="Arial" panose="020B0604020202020204" pitchFamily="34" charset="0"/>
              <a:cs typeface="Arial" panose="020B0604020202020204" pitchFamily="34" charset="0"/>
            </a:rPr>
            <a:t>Economic Factor: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CBE192-5709-41CA-9C4E-594A5EC2131B}" type="parTrans" cxnId="{796786D7-3CFA-46DA-9541-E00504694A82}">
      <dgm:prSet/>
      <dgm:spPr/>
      <dgm:t>
        <a:bodyPr/>
        <a:lstStyle/>
        <a:p>
          <a:endParaRPr lang="en-US"/>
        </a:p>
      </dgm:t>
    </dgm:pt>
    <dgm:pt modelId="{6116B83B-00C2-40FE-926E-7F7C81C16154}" type="sibTrans" cxnId="{796786D7-3CFA-46DA-9541-E00504694A82}">
      <dgm:prSet/>
      <dgm:spPr/>
      <dgm:t>
        <a:bodyPr/>
        <a:lstStyle/>
        <a:p>
          <a:endParaRPr lang="en-US"/>
        </a:p>
      </dgm:t>
    </dgm:pt>
    <dgm:pt modelId="{BDE311C3-C916-450A-9817-483173BDDC7A}">
      <dgm:prSet custT="1"/>
      <dgm:spPr/>
      <dgm:t>
        <a:bodyPr/>
        <a:lstStyle/>
        <a:p>
          <a:pPr>
            <a:buFont typeface="Wingdings" panose="05000000000000000000" pitchFamily="2" charset="2"/>
            <a:buChar char="§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Inflation increasing operational costs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DAEFDF3-8204-4EFE-9C7A-5CDB39E0FEAA}" type="parTrans" cxnId="{9F64DAA6-FAB7-4D69-AAD2-B165A8C7D9AB}">
      <dgm:prSet/>
      <dgm:spPr/>
      <dgm:t>
        <a:bodyPr/>
        <a:lstStyle/>
        <a:p>
          <a:endParaRPr lang="en-US"/>
        </a:p>
      </dgm:t>
    </dgm:pt>
    <dgm:pt modelId="{A12FB6F8-1459-4A87-8C31-063C2CEF10A4}" type="sibTrans" cxnId="{9F64DAA6-FAB7-4D69-AAD2-B165A8C7D9AB}">
      <dgm:prSet/>
      <dgm:spPr/>
      <dgm:t>
        <a:bodyPr/>
        <a:lstStyle/>
        <a:p>
          <a:endParaRPr lang="en-US"/>
        </a:p>
      </dgm:t>
    </dgm:pt>
    <dgm:pt modelId="{6C1C9132-BA2C-46A3-B14A-9573E4B2BC24}">
      <dgm:prSet custT="1"/>
      <dgm:spPr/>
      <dgm:t>
        <a:bodyPr/>
        <a:lstStyle/>
        <a:p>
          <a:r>
            <a:rPr lang="en-GB" sz="1800" b="1">
              <a:latin typeface="Arial" panose="020B0604020202020204" pitchFamily="34" charset="0"/>
              <a:cs typeface="Arial" panose="020B0604020202020204" pitchFamily="34" charset="0"/>
            </a:rPr>
            <a:t>Social Factor: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DBD27E-ED81-4507-9609-27880BCF54FB}" type="parTrans" cxnId="{BBDB4E21-6F7D-4DC1-A56C-BCF5DC2778B4}">
      <dgm:prSet/>
      <dgm:spPr/>
      <dgm:t>
        <a:bodyPr/>
        <a:lstStyle/>
        <a:p>
          <a:endParaRPr lang="en-US"/>
        </a:p>
      </dgm:t>
    </dgm:pt>
    <dgm:pt modelId="{79065BE1-2D10-49F5-A3E3-8E8DFBE4858F}" type="sibTrans" cxnId="{BBDB4E21-6F7D-4DC1-A56C-BCF5DC2778B4}">
      <dgm:prSet/>
      <dgm:spPr/>
      <dgm:t>
        <a:bodyPr/>
        <a:lstStyle/>
        <a:p>
          <a:endParaRPr lang="en-US"/>
        </a:p>
      </dgm:t>
    </dgm:pt>
    <dgm:pt modelId="{E15C57A0-31A7-4E45-88EA-72FFB8DBAA16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Rising demand for hygiene and outsourcing cleaning</a:t>
          </a:r>
        </a:p>
        <a:p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4330BD-DAEB-4396-9180-1CE6B2721342}" type="parTrans" cxnId="{46CC6963-75D6-4286-9DA8-4E646A1333AA}">
      <dgm:prSet/>
      <dgm:spPr/>
      <dgm:t>
        <a:bodyPr/>
        <a:lstStyle/>
        <a:p>
          <a:endParaRPr lang="en-US"/>
        </a:p>
      </dgm:t>
    </dgm:pt>
    <dgm:pt modelId="{6AA8FFD9-0A03-4633-9ED0-6D3113DFFC61}" type="sibTrans" cxnId="{46CC6963-75D6-4286-9DA8-4E646A1333AA}">
      <dgm:prSet/>
      <dgm:spPr/>
      <dgm:t>
        <a:bodyPr/>
        <a:lstStyle/>
        <a:p>
          <a:endParaRPr lang="en-US"/>
        </a:p>
      </dgm:t>
    </dgm:pt>
    <dgm:pt modelId="{A4BBEA02-17CA-46F8-8FF1-64F61EB162F5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Growing preference for eco-friendly services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14613E6-F682-46CA-9FAB-20C6C31B680A}" type="parTrans" cxnId="{5AA05AA4-BB74-4032-9F60-FA33BEF19ABC}">
      <dgm:prSet/>
      <dgm:spPr/>
      <dgm:t>
        <a:bodyPr/>
        <a:lstStyle/>
        <a:p>
          <a:endParaRPr lang="en-US"/>
        </a:p>
      </dgm:t>
    </dgm:pt>
    <dgm:pt modelId="{184B3DEF-79B5-4084-B77F-6FEF19354B69}" type="sibTrans" cxnId="{5AA05AA4-BB74-4032-9F60-FA33BEF19ABC}">
      <dgm:prSet/>
      <dgm:spPr/>
      <dgm:t>
        <a:bodyPr/>
        <a:lstStyle/>
        <a:p>
          <a:endParaRPr lang="en-US"/>
        </a:p>
      </dgm:t>
    </dgm:pt>
    <dgm:pt modelId="{327058B9-186B-4938-92CC-1FD663DD0906}">
      <dgm:prSet custT="1"/>
      <dgm:spPr/>
      <dgm:t>
        <a:bodyPr/>
        <a:lstStyle/>
        <a:p>
          <a:r>
            <a:rPr lang="en-GB" sz="1800" b="1">
              <a:latin typeface="Arial" panose="020B0604020202020204" pitchFamily="34" charset="0"/>
              <a:cs typeface="Arial" panose="020B0604020202020204" pitchFamily="34" charset="0"/>
            </a:rPr>
            <a:t>Technological Factor: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C5B0E5-0F49-4F1B-AAF7-EDBE0E9AF28B}" type="parTrans" cxnId="{5E0CCB5E-2331-4BB8-945C-3242B8A5D6A7}">
      <dgm:prSet/>
      <dgm:spPr/>
      <dgm:t>
        <a:bodyPr/>
        <a:lstStyle/>
        <a:p>
          <a:endParaRPr lang="en-US"/>
        </a:p>
      </dgm:t>
    </dgm:pt>
    <dgm:pt modelId="{9DBA7C8C-F358-47F7-A358-BD1174693BDE}" type="sibTrans" cxnId="{5E0CCB5E-2331-4BB8-945C-3242B8A5D6A7}">
      <dgm:prSet/>
      <dgm:spPr/>
      <dgm:t>
        <a:bodyPr/>
        <a:lstStyle/>
        <a:p>
          <a:endParaRPr lang="en-US"/>
        </a:p>
      </dgm:t>
    </dgm:pt>
    <dgm:pt modelId="{93D051A1-AA0F-490D-A1BD-510F7F2BD504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Online booking systems and CRM tools enhance efficiency (</a:t>
          </a:r>
          <a:r>
            <a:rPr lang="en-GB" sz="1800" dirty="0" err="1"/>
            <a:t>Nethanani</a:t>
          </a:r>
          <a:r>
            <a:rPr lang="en-GB" sz="1800" dirty="0"/>
            <a:t> et al., 2024).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Social media enables low-cost marketing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A769CF-89C8-4EB6-A26B-6FECB94C4967}" type="parTrans" cxnId="{B4ADE9A5-2E69-432D-B35C-A2931B064E43}">
      <dgm:prSet/>
      <dgm:spPr/>
      <dgm:t>
        <a:bodyPr/>
        <a:lstStyle/>
        <a:p>
          <a:endParaRPr lang="en-US"/>
        </a:p>
      </dgm:t>
    </dgm:pt>
    <dgm:pt modelId="{D1AF431D-53F6-4715-97BA-E3B874EFFF53}" type="sibTrans" cxnId="{B4ADE9A5-2E69-432D-B35C-A2931B064E43}">
      <dgm:prSet/>
      <dgm:spPr/>
      <dgm:t>
        <a:bodyPr/>
        <a:lstStyle/>
        <a:p>
          <a:endParaRPr lang="en-US"/>
        </a:p>
      </dgm:t>
    </dgm:pt>
    <dgm:pt modelId="{13C064E5-2097-48B5-B73A-F752EAAB6A97}">
      <dgm:prSet custT="1"/>
      <dgm:spPr/>
      <dgm:t>
        <a:bodyPr/>
        <a:lstStyle/>
        <a:p>
          <a:pPr>
            <a:buFont typeface="Wingdings" panose="05000000000000000000" pitchFamily="2" charset="2"/>
            <a:buChar char="§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Industry growth (£72bn market) (</a:t>
          </a:r>
          <a:r>
            <a:rPr lang="en-GB" sz="1800" dirty="0"/>
            <a:t>European Cleaning Journal, 2026). )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Font typeface="Wingdings" panose="05000000000000000000" pitchFamily="2" charset="2"/>
            <a:buChar char="§"/>
          </a:pP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866318-B261-41D7-87F1-2917A6CF0172}" type="parTrans" cxnId="{EE321FEF-90B6-4A88-8E8B-826E38A94BBA}">
      <dgm:prSet/>
      <dgm:spPr/>
      <dgm:t>
        <a:bodyPr/>
        <a:lstStyle/>
        <a:p>
          <a:endParaRPr lang="en-US"/>
        </a:p>
      </dgm:t>
    </dgm:pt>
    <dgm:pt modelId="{8A09CA04-8FE6-44F5-B8D8-0D408041F024}" type="sibTrans" cxnId="{EE321FEF-90B6-4A88-8E8B-826E38A94BBA}">
      <dgm:prSet/>
      <dgm:spPr/>
      <dgm:t>
        <a:bodyPr/>
        <a:lstStyle/>
        <a:p>
          <a:endParaRPr lang="en-US"/>
        </a:p>
      </dgm:t>
    </dgm:pt>
    <dgm:pt modelId="{DF64D89E-8E35-4103-8E0D-7C8D3B9534FC}" type="pres">
      <dgm:prSet presAssocID="{973A8615-4E86-4A6F-9BF6-D81C26FC5EC2}" presName="Name0" presStyleCnt="0">
        <dgm:presLayoutVars>
          <dgm:dir/>
          <dgm:animLvl val="lvl"/>
          <dgm:resizeHandles val="exact"/>
        </dgm:presLayoutVars>
      </dgm:prSet>
      <dgm:spPr/>
    </dgm:pt>
    <dgm:pt modelId="{0930C75D-7012-4C04-AD78-086495F2F44F}" type="pres">
      <dgm:prSet presAssocID="{0667869F-568B-432A-A98B-4B982DA1B122}" presName="composite" presStyleCnt="0"/>
      <dgm:spPr/>
    </dgm:pt>
    <dgm:pt modelId="{E96B8DF3-8D5C-4E72-9A02-BAF1567BB76B}" type="pres">
      <dgm:prSet presAssocID="{0667869F-568B-432A-A98B-4B982DA1B122}" presName="parTx" presStyleLbl="alignNode1" presStyleIdx="0" presStyleCnt="3">
        <dgm:presLayoutVars>
          <dgm:chMax val="0"/>
          <dgm:chPref val="0"/>
        </dgm:presLayoutVars>
      </dgm:prSet>
      <dgm:spPr/>
    </dgm:pt>
    <dgm:pt modelId="{0D072444-B0A3-4484-B056-A007A4D7AA06}" type="pres">
      <dgm:prSet presAssocID="{0667869F-568B-432A-A98B-4B982DA1B122}" presName="desTx" presStyleLbl="alignAccFollowNode1" presStyleIdx="0" presStyleCnt="3">
        <dgm:presLayoutVars/>
      </dgm:prSet>
      <dgm:spPr/>
    </dgm:pt>
    <dgm:pt modelId="{1A5E652C-40D0-4A30-8153-712C533F163E}" type="pres">
      <dgm:prSet presAssocID="{6116B83B-00C2-40FE-926E-7F7C81C16154}" presName="space" presStyleCnt="0"/>
      <dgm:spPr/>
    </dgm:pt>
    <dgm:pt modelId="{E9521440-9091-4B4E-A536-96668E637D7C}" type="pres">
      <dgm:prSet presAssocID="{6C1C9132-BA2C-46A3-B14A-9573E4B2BC24}" presName="composite" presStyleCnt="0"/>
      <dgm:spPr/>
    </dgm:pt>
    <dgm:pt modelId="{E9B38896-7AE9-488D-ABC2-178550471B4F}" type="pres">
      <dgm:prSet presAssocID="{6C1C9132-BA2C-46A3-B14A-9573E4B2BC24}" presName="parTx" presStyleLbl="alignNode1" presStyleIdx="1" presStyleCnt="3">
        <dgm:presLayoutVars>
          <dgm:chMax val="0"/>
          <dgm:chPref val="0"/>
        </dgm:presLayoutVars>
      </dgm:prSet>
      <dgm:spPr/>
    </dgm:pt>
    <dgm:pt modelId="{790C863E-3697-401F-95C8-F9958B688FDC}" type="pres">
      <dgm:prSet presAssocID="{6C1C9132-BA2C-46A3-B14A-9573E4B2BC24}" presName="desTx" presStyleLbl="alignAccFollowNode1" presStyleIdx="1" presStyleCnt="3">
        <dgm:presLayoutVars/>
      </dgm:prSet>
      <dgm:spPr/>
    </dgm:pt>
    <dgm:pt modelId="{248A77DF-6C51-4E47-AF58-25B346F7CA22}" type="pres">
      <dgm:prSet presAssocID="{79065BE1-2D10-49F5-A3E3-8E8DFBE4858F}" presName="space" presStyleCnt="0"/>
      <dgm:spPr/>
    </dgm:pt>
    <dgm:pt modelId="{6F6B48A0-ACE0-4A58-9A88-065ED889BFEA}" type="pres">
      <dgm:prSet presAssocID="{327058B9-186B-4938-92CC-1FD663DD0906}" presName="composite" presStyleCnt="0"/>
      <dgm:spPr/>
    </dgm:pt>
    <dgm:pt modelId="{5539F86B-C3F3-49AD-B8FD-8D724B76706C}" type="pres">
      <dgm:prSet presAssocID="{327058B9-186B-4938-92CC-1FD663DD0906}" presName="parTx" presStyleLbl="alignNode1" presStyleIdx="2" presStyleCnt="3">
        <dgm:presLayoutVars>
          <dgm:chMax val="0"/>
          <dgm:chPref val="0"/>
        </dgm:presLayoutVars>
      </dgm:prSet>
      <dgm:spPr/>
    </dgm:pt>
    <dgm:pt modelId="{920489FD-1345-43D8-BBD2-FAA8F2F064C5}" type="pres">
      <dgm:prSet presAssocID="{327058B9-186B-4938-92CC-1FD663DD0906}" presName="desTx" presStyleLbl="alignAccFollowNode1" presStyleIdx="2" presStyleCnt="3">
        <dgm:presLayoutVars/>
      </dgm:prSet>
      <dgm:spPr/>
    </dgm:pt>
  </dgm:ptLst>
  <dgm:cxnLst>
    <dgm:cxn modelId="{BBDB4E21-6F7D-4DC1-A56C-BCF5DC2778B4}" srcId="{973A8615-4E86-4A6F-9BF6-D81C26FC5EC2}" destId="{6C1C9132-BA2C-46A3-B14A-9573E4B2BC24}" srcOrd="1" destOrd="0" parTransId="{DFDBD27E-ED81-4507-9609-27880BCF54FB}" sibTransId="{79065BE1-2D10-49F5-A3E3-8E8DFBE4858F}"/>
    <dgm:cxn modelId="{5E0CCB5E-2331-4BB8-945C-3242B8A5D6A7}" srcId="{973A8615-4E86-4A6F-9BF6-D81C26FC5EC2}" destId="{327058B9-186B-4938-92CC-1FD663DD0906}" srcOrd="2" destOrd="0" parTransId="{07C5B0E5-0F49-4F1B-AAF7-EDBE0E9AF28B}" sibTransId="{9DBA7C8C-F358-47F7-A358-BD1174693BDE}"/>
    <dgm:cxn modelId="{46CC6963-75D6-4286-9DA8-4E646A1333AA}" srcId="{6C1C9132-BA2C-46A3-B14A-9573E4B2BC24}" destId="{E15C57A0-31A7-4E45-88EA-72FFB8DBAA16}" srcOrd="0" destOrd="0" parTransId="{174330BD-DAEB-4396-9180-1CE6B2721342}" sibTransId="{6AA8FFD9-0A03-4633-9ED0-6D3113DFFC61}"/>
    <dgm:cxn modelId="{F947EB73-DA67-44DC-B1D5-B3F67868C95E}" type="presOf" srcId="{93D051A1-AA0F-490D-A1BD-510F7F2BD504}" destId="{920489FD-1345-43D8-BBD2-FAA8F2F064C5}" srcOrd="0" destOrd="0" presId="urn:microsoft.com/office/officeart/2016/7/layout/ChevronBlockProcess"/>
    <dgm:cxn modelId="{49580F79-D94E-416F-9C62-1BD722F683A8}" type="presOf" srcId="{973A8615-4E86-4A6F-9BF6-D81C26FC5EC2}" destId="{DF64D89E-8E35-4103-8E0D-7C8D3B9534FC}" srcOrd="0" destOrd="0" presId="urn:microsoft.com/office/officeart/2016/7/layout/ChevronBlockProcess"/>
    <dgm:cxn modelId="{A48AFB85-C30D-4411-A8C3-4FCE7AC23D09}" type="presOf" srcId="{A4BBEA02-17CA-46F8-8FF1-64F61EB162F5}" destId="{790C863E-3697-401F-95C8-F9958B688FDC}" srcOrd="0" destOrd="1" presId="urn:microsoft.com/office/officeart/2016/7/layout/ChevronBlockProcess"/>
    <dgm:cxn modelId="{CA82B78E-FEBB-4140-BF5C-46FADBE8708F}" type="presOf" srcId="{13C064E5-2097-48B5-B73A-F752EAAB6A97}" destId="{0D072444-B0A3-4484-B056-A007A4D7AA06}" srcOrd="0" destOrd="0" presId="urn:microsoft.com/office/officeart/2016/7/layout/ChevronBlockProcess"/>
    <dgm:cxn modelId="{5AA05AA4-BB74-4032-9F60-FA33BEF19ABC}" srcId="{6C1C9132-BA2C-46A3-B14A-9573E4B2BC24}" destId="{A4BBEA02-17CA-46F8-8FF1-64F61EB162F5}" srcOrd="1" destOrd="0" parTransId="{F14613E6-F682-46CA-9FAB-20C6C31B680A}" sibTransId="{184B3DEF-79B5-4084-B77F-6FEF19354B69}"/>
    <dgm:cxn modelId="{B4ADE9A5-2E69-432D-B35C-A2931B064E43}" srcId="{327058B9-186B-4938-92CC-1FD663DD0906}" destId="{93D051A1-AA0F-490D-A1BD-510F7F2BD504}" srcOrd="0" destOrd="0" parTransId="{70A769CF-89C8-4EB6-A26B-6FECB94C4967}" sibTransId="{D1AF431D-53F6-4715-97BA-E3B874EFFF53}"/>
    <dgm:cxn modelId="{9F64DAA6-FAB7-4D69-AAD2-B165A8C7D9AB}" srcId="{0667869F-568B-432A-A98B-4B982DA1B122}" destId="{BDE311C3-C916-450A-9817-483173BDDC7A}" srcOrd="1" destOrd="0" parTransId="{2DAEFDF3-8204-4EFE-9C7A-5CDB39E0FEAA}" sibTransId="{A12FB6F8-1459-4A87-8C31-063C2CEF10A4}"/>
    <dgm:cxn modelId="{95C2DBC6-C20A-4D5F-9840-30A0BD31959B}" type="presOf" srcId="{327058B9-186B-4938-92CC-1FD663DD0906}" destId="{5539F86B-C3F3-49AD-B8FD-8D724B76706C}" srcOrd="0" destOrd="0" presId="urn:microsoft.com/office/officeart/2016/7/layout/ChevronBlockProcess"/>
    <dgm:cxn modelId="{796786D7-3CFA-46DA-9541-E00504694A82}" srcId="{973A8615-4E86-4A6F-9BF6-D81C26FC5EC2}" destId="{0667869F-568B-432A-A98B-4B982DA1B122}" srcOrd="0" destOrd="0" parTransId="{ACCBE192-5709-41CA-9C4E-594A5EC2131B}" sibTransId="{6116B83B-00C2-40FE-926E-7F7C81C16154}"/>
    <dgm:cxn modelId="{170C2CD8-04F9-4A2B-8C4E-B4065CB783D6}" type="presOf" srcId="{6C1C9132-BA2C-46A3-B14A-9573E4B2BC24}" destId="{E9B38896-7AE9-488D-ABC2-178550471B4F}" srcOrd="0" destOrd="0" presId="urn:microsoft.com/office/officeart/2016/7/layout/ChevronBlockProcess"/>
    <dgm:cxn modelId="{75F7DCDF-899E-4E0A-9390-A18E9F5C09B2}" type="presOf" srcId="{BDE311C3-C916-450A-9817-483173BDDC7A}" destId="{0D072444-B0A3-4484-B056-A007A4D7AA06}" srcOrd="0" destOrd="1" presId="urn:microsoft.com/office/officeart/2016/7/layout/ChevronBlockProcess"/>
    <dgm:cxn modelId="{DEB318E9-C355-4C70-8FF9-D6904A16A9B3}" type="presOf" srcId="{E15C57A0-31A7-4E45-88EA-72FFB8DBAA16}" destId="{790C863E-3697-401F-95C8-F9958B688FDC}" srcOrd="0" destOrd="0" presId="urn:microsoft.com/office/officeart/2016/7/layout/ChevronBlockProcess"/>
    <dgm:cxn modelId="{EE321FEF-90B6-4A88-8E8B-826E38A94BBA}" srcId="{0667869F-568B-432A-A98B-4B982DA1B122}" destId="{13C064E5-2097-48B5-B73A-F752EAAB6A97}" srcOrd="0" destOrd="0" parTransId="{42866318-B261-41D7-87F1-2917A6CF0172}" sibTransId="{8A09CA04-8FE6-44F5-B8D8-0D408041F024}"/>
    <dgm:cxn modelId="{DE2699F0-39A6-4308-8A5C-ABA4FFA2D660}" type="presOf" srcId="{0667869F-568B-432A-A98B-4B982DA1B122}" destId="{E96B8DF3-8D5C-4E72-9A02-BAF1567BB76B}" srcOrd="0" destOrd="0" presId="urn:microsoft.com/office/officeart/2016/7/layout/ChevronBlockProcess"/>
    <dgm:cxn modelId="{757DD349-9D50-4DEB-9CC2-E5AE7922342A}" type="presParOf" srcId="{DF64D89E-8E35-4103-8E0D-7C8D3B9534FC}" destId="{0930C75D-7012-4C04-AD78-086495F2F44F}" srcOrd="0" destOrd="0" presId="urn:microsoft.com/office/officeart/2016/7/layout/ChevronBlockProcess"/>
    <dgm:cxn modelId="{A7DB5637-6759-443B-9F81-CDF1143B1ED0}" type="presParOf" srcId="{0930C75D-7012-4C04-AD78-086495F2F44F}" destId="{E96B8DF3-8D5C-4E72-9A02-BAF1567BB76B}" srcOrd="0" destOrd="0" presId="urn:microsoft.com/office/officeart/2016/7/layout/ChevronBlockProcess"/>
    <dgm:cxn modelId="{92616563-C376-459F-8C2C-490B04947E98}" type="presParOf" srcId="{0930C75D-7012-4C04-AD78-086495F2F44F}" destId="{0D072444-B0A3-4484-B056-A007A4D7AA06}" srcOrd="1" destOrd="0" presId="urn:microsoft.com/office/officeart/2016/7/layout/ChevronBlockProcess"/>
    <dgm:cxn modelId="{E2C63623-58AF-4435-B375-C0E5F9537BF7}" type="presParOf" srcId="{DF64D89E-8E35-4103-8E0D-7C8D3B9534FC}" destId="{1A5E652C-40D0-4A30-8153-712C533F163E}" srcOrd="1" destOrd="0" presId="urn:microsoft.com/office/officeart/2016/7/layout/ChevronBlockProcess"/>
    <dgm:cxn modelId="{4E2AD483-F56D-4267-B492-FC953B0EE479}" type="presParOf" srcId="{DF64D89E-8E35-4103-8E0D-7C8D3B9534FC}" destId="{E9521440-9091-4B4E-A536-96668E637D7C}" srcOrd="2" destOrd="0" presId="urn:microsoft.com/office/officeart/2016/7/layout/ChevronBlockProcess"/>
    <dgm:cxn modelId="{C47B4726-9A07-43F0-A6DF-FEE8EC913214}" type="presParOf" srcId="{E9521440-9091-4B4E-A536-96668E637D7C}" destId="{E9B38896-7AE9-488D-ABC2-178550471B4F}" srcOrd="0" destOrd="0" presId="urn:microsoft.com/office/officeart/2016/7/layout/ChevronBlockProcess"/>
    <dgm:cxn modelId="{F2758990-90F3-44A5-AEA3-19274FF2593D}" type="presParOf" srcId="{E9521440-9091-4B4E-A536-96668E637D7C}" destId="{790C863E-3697-401F-95C8-F9958B688FDC}" srcOrd="1" destOrd="0" presId="urn:microsoft.com/office/officeart/2016/7/layout/ChevronBlockProcess"/>
    <dgm:cxn modelId="{5C1DC1DE-6F11-476A-ABCC-847011E9E405}" type="presParOf" srcId="{DF64D89E-8E35-4103-8E0D-7C8D3B9534FC}" destId="{248A77DF-6C51-4E47-AF58-25B346F7CA22}" srcOrd="3" destOrd="0" presId="urn:microsoft.com/office/officeart/2016/7/layout/ChevronBlockProcess"/>
    <dgm:cxn modelId="{D11EBCFC-3627-4A06-ACFC-62866A948B99}" type="presParOf" srcId="{DF64D89E-8E35-4103-8E0D-7C8D3B9534FC}" destId="{6F6B48A0-ACE0-4A58-9A88-065ED889BFEA}" srcOrd="4" destOrd="0" presId="urn:microsoft.com/office/officeart/2016/7/layout/ChevronBlockProcess"/>
    <dgm:cxn modelId="{29C37093-76A1-4D95-8B70-E0F9F2EEB2E0}" type="presParOf" srcId="{6F6B48A0-ACE0-4A58-9A88-065ED889BFEA}" destId="{5539F86B-C3F3-49AD-B8FD-8D724B76706C}" srcOrd="0" destOrd="0" presId="urn:microsoft.com/office/officeart/2016/7/layout/ChevronBlockProcess"/>
    <dgm:cxn modelId="{4DF6C20D-2476-40A3-9969-947CDC53BDC7}" type="presParOf" srcId="{6F6B48A0-ACE0-4A58-9A88-065ED889BFEA}" destId="{920489FD-1345-43D8-BBD2-FAA8F2F064C5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5F5D47-B04B-4E94-928F-56D1E1970C6B}">
      <dsp:nvSpPr>
        <dsp:cNvPr id="0" name=""/>
        <dsp:cNvSpPr/>
      </dsp:nvSpPr>
      <dsp:spPr>
        <a:xfrm>
          <a:off x="11157" y="68202"/>
          <a:ext cx="632208" cy="6075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E88ED7-A4A1-423E-AFA7-BBAB9078E08C}">
      <dsp:nvSpPr>
        <dsp:cNvPr id="0" name=""/>
        <dsp:cNvSpPr/>
      </dsp:nvSpPr>
      <dsp:spPr>
        <a:xfrm>
          <a:off x="11157" y="816459"/>
          <a:ext cx="1806310" cy="13682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UK cleaning industry worth £72 billion (European Cleaning Journal, 2026). 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157" y="816459"/>
        <a:ext cx="1806310" cy="1368233"/>
      </dsp:txXfrm>
    </dsp:sp>
    <dsp:sp modelId="{A60CF702-F1D6-4B10-95F4-AB182E9D6024}">
      <dsp:nvSpPr>
        <dsp:cNvPr id="0" name=""/>
        <dsp:cNvSpPr/>
      </dsp:nvSpPr>
      <dsp:spPr>
        <a:xfrm>
          <a:off x="11157" y="2250156"/>
          <a:ext cx="1806310" cy="1091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0E54FA-7418-434D-873E-D9F61DD2C491}">
      <dsp:nvSpPr>
        <dsp:cNvPr id="0" name=""/>
        <dsp:cNvSpPr/>
      </dsp:nvSpPr>
      <dsp:spPr>
        <a:xfrm>
          <a:off x="2133572" y="68202"/>
          <a:ext cx="632208" cy="6075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813A9B-5E41-4327-A3CE-698E5A251898}">
      <dsp:nvSpPr>
        <dsp:cNvPr id="0" name=""/>
        <dsp:cNvSpPr/>
      </dsp:nvSpPr>
      <dsp:spPr>
        <a:xfrm>
          <a:off x="2133572" y="710298"/>
          <a:ext cx="1806310" cy="13682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Increasing demand due to: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33572" y="710298"/>
        <a:ext cx="1806310" cy="1368233"/>
      </dsp:txXfrm>
    </dsp:sp>
    <dsp:sp modelId="{1007FE7F-A974-4AE0-96E1-E2D4AFDEF645}">
      <dsp:nvSpPr>
        <dsp:cNvPr id="0" name=""/>
        <dsp:cNvSpPr/>
      </dsp:nvSpPr>
      <dsp:spPr>
        <a:xfrm>
          <a:off x="2145295" y="1225854"/>
          <a:ext cx="1806310" cy="1091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Busy lifestyles (dual-income households) (Mintel, 2023).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45295" y="1225854"/>
        <a:ext cx="1806310" cy="1091238"/>
      </dsp:txXfrm>
    </dsp:sp>
    <dsp:sp modelId="{BDEA4B8E-86F0-4F0F-9094-8C5E51FEA9A6}">
      <dsp:nvSpPr>
        <dsp:cNvPr id="0" name=""/>
        <dsp:cNvSpPr/>
      </dsp:nvSpPr>
      <dsp:spPr>
        <a:xfrm>
          <a:off x="4255987" y="68202"/>
          <a:ext cx="632208" cy="6075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E30BE-60B2-40A7-A376-FCE79BB67457}">
      <dsp:nvSpPr>
        <dsp:cNvPr id="0" name=""/>
        <dsp:cNvSpPr/>
      </dsp:nvSpPr>
      <dsp:spPr>
        <a:xfrm>
          <a:off x="4255987" y="816459"/>
          <a:ext cx="1806310" cy="13682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Gap in market: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255987" y="816459"/>
        <a:ext cx="1806310" cy="1368233"/>
      </dsp:txXfrm>
    </dsp:sp>
    <dsp:sp modelId="{4AFB300C-84C3-4494-882B-3B15C5239CE0}">
      <dsp:nvSpPr>
        <dsp:cNvPr id="0" name=""/>
        <dsp:cNvSpPr/>
      </dsp:nvSpPr>
      <dsp:spPr>
        <a:xfrm>
          <a:off x="4312163" y="1163555"/>
          <a:ext cx="1806310" cy="1091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Affordable</a:t>
          </a: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 eco-friendly cleaning services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12163" y="1163555"/>
        <a:ext cx="1806310" cy="1091238"/>
      </dsp:txXfrm>
    </dsp:sp>
    <dsp:sp modelId="{0D3260E9-3F30-45E8-9660-E66E4D150838}">
      <dsp:nvSpPr>
        <dsp:cNvPr id="0" name=""/>
        <dsp:cNvSpPr/>
      </dsp:nvSpPr>
      <dsp:spPr>
        <a:xfrm>
          <a:off x="6378402" y="68202"/>
          <a:ext cx="632208" cy="6075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A38DC-AAE6-46EC-AB01-DD0B1538E203}">
      <dsp:nvSpPr>
        <dsp:cNvPr id="0" name=""/>
        <dsp:cNvSpPr/>
      </dsp:nvSpPr>
      <dsp:spPr>
        <a:xfrm>
          <a:off x="6378402" y="816459"/>
          <a:ext cx="1806310" cy="13682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Target: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378402" y="816459"/>
        <a:ext cx="1806310" cy="1368233"/>
      </dsp:txXfrm>
    </dsp:sp>
    <dsp:sp modelId="{B4E11C40-94FE-406F-9108-CB3C23F370DE}">
      <dsp:nvSpPr>
        <dsp:cNvPr id="0" name=""/>
        <dsp:cNvSpPr/>
      </dsp:nvSpPr>
      <dsp:spPr>
        <a:xfrm>
          <a:off x="6354956" y="1069556"/>
          <a:ext cx="1806310" cy="10912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Residential clients (25–55 professionals)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SMEs and commercial spaces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354956" y="1069556"/>
        <a:ext cx="1806310" cy="10912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AF9BEB-C703-47F5-994F-44C457530B9A}">
      <dsp:nvSpPr>
        <dsp:cNvPr id="0" name=""/>
        <dsp:cNvSpPr/>
      </dsp:nvSpPr>
      <dsp:spPr>
        <a:xfrm>
          <a:off x="0" y="245572"/>
          <a:ext cx="57754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161F75-B4A7-4D89-B799-7244A2C3770E}">
      <dsp:nvSpPr>
        <dsp:cNvPr id="0" name=""/>
        <dsp:cNvSpPr/>
      </dsp:nvSpPr>
      <dsp:spPr>
        <a:xfrm>
          <a:off x="288771" y="24172"/>
          <a:ext cx="4042804" cy="442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808" tIns="0" rIns="152808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Products and services</a:t>
          </a:r>
          <a:b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Regular Residential Cleaning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387" y="45788"/>
        <a:ext cx="3999572" cy="399568"/>
      </dsp:txXfrm>
    </dsp:sp>
    <dsp:sp modelId="{0C955B40-55EE-483A-8FC6-BC62B72C66E6}">
      <dsp:nvSpPr>
        <dsp:cNvPr id="0" name=""/>
        <dsp:cNvSpPr/>
      </dsp:nvSpPr>
      <dsp:spPr>
        <a:xfrm>
          <a:off x="0" y="925973"/>
          <a:ext cx="57754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233418-4A8B-47F9-8B99-7541E638D45E}">
      <dsp:nvSpPr>
        <dsp:cNvPr id="0" name=""/>
        <dsp:cNvSpPr/>
      </dsp:nvSpPr>
      <dsp:spPr>
        <a:xfrm>
          <a:off x="288771" y="704573"/>
          <a:ext cx="4042804" cy="442800"/>
        </a:xfrm>
        <a:prstGeom prst="roundRect">
          <a:avLst/>
        </a:prstGeom>
        <a:gradFill rotWithShape="0">
          <a:gsLst>
            <a:gs pos="0">
              <a:schemeClr val="accent2">
                <a:hueOff val="1288723"/>
                <a:satOff val="-3699"/>
                <a:lumOff val="-5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288723"/>
                <a:satOff val="-3699"/>
                <a:lumOff val="-5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288723"/>
                <a:satOff val="-3699"/>
                <a:lumOff val="-5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808" tIns="0" rIns="152808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Deep Cleaning Services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387" y="726189"/>
        <a:ext cx="3999572" cy="399568"/>
      </dsp:txXfrm>
    </dsp:sp>
    <dsp:sp modelId="{3EA74ADD-AD3D-4360-8666-FD9F1B484CA8}">
      <dsp:nvSpPr>
        <dsp:cNvPr id="0" name=""/>
        <dsp:cNvSpPr/>
      </dsp:nvSpPr>
      <dsp:spPr>
        <a:xfrm>
          <a:off x="0" y="1606373"/>
          <a:ext cx="57754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DBABCD-CC57-4901-9087-5092A9D7B56D}">
      <dsp:nvSpPr>
        <dsp:cNvPr id="0" name=""/>
        <dsp:cNvSpPr/>
      </dsp:nvSpPr>
      <dsp:spPr>
        <a:xfrm>
          <a:off x="288771" y="1384973"/>
          <a:ext cx="4042804" cy="442800"/>
        </a:xfrm>
        <a:prstGeom prst="roundRect">
          <a:avLst/>
        </a:prstGeom>
        <a:gradFill rotWithShape="0">
          <a:gsLst>
            <a:gs pos="0">
              <a:schemeClr val="accent2">
                <a:hueOff val="2577445"/>
                <a:satOff val="-7397"/>
                <a:lumOff val="-11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577445"/>
                <a:satOff val="-7397"/>
                <a:lumOff val="-11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577445"/>
                <a:satOff val="-7397"/>
                <a:lumOff val="-11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808" tIns="0" rIns="152808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Commercial Cleaning Contracts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387" y="1406589"/>
        <a:ext cx="3999572" cy="399568"/>
      </dsp:txXfrm>
    </dsp:sp>
    <dsp:sp modelId="{8A7DE922-CEA7-4A5E-8E7C-94B0F77F39D8}">
      <dsp:nvSpPr>
        <dsp:cNvPr id="0" name=""/>
        <dsp:cNvSpPr/>
      </dsp:nvSpPr>
      <dsp:spPr>
        <a:xfrm>
          <a:off x="0" y="2286773"/>
          <a:ext cx="5775435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DDC6F0-E162-480C-A775-55BB036999F5}">
      <dsp:nvSpPr>
        <dsp:cNvPr id="0" name=""/>
        <dsp:cNvSpPr/>
      </dsp:nvSpPr>
      <dsp:spPr>
        <a:xfrm>
          <a:off x="288771" y="2065373"/>
          <a:ext cx="4042804" cy="442800"/>
        </a:xfrm>
        <a:prstGeom prst="roundRect">
          <a:avLst/>
        </a:prstGeom>
        <a:gradFill rotWithShape="0">
          <a:gsLst>
            <a:gs pos="0">
              <a:schemeClr val="accent2">
                <a:hueOff val="3866169"/>
                <a:satOff val="-11096"/>
                <a:lumOff val="-17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866169"/>
                <a:satOff val="-11096"/>
                <a:lumOff val="-17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866169"/>
                <a:satOff val="-11096"/>
                <a:lumOff val="-17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808" tIns="0" rIns="152808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Specialised Premium Services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387" y="2086989"/>
        <a:ext cx="3999572" cy="399568"/>
      </dsp:txXfrm>
    </dsp:sp>
    <dsp:sp modelId="{FA85BBCF-F412-4577-92A5-D9A579BCABAF}">
      <dsp:nvSpPr>
        <dsp:cNvPr id="0" name=""/>
        <dsp:cNvSpPr/>
      </dsp:nvSpPr>
      <dsp:spPr>
        <a:xfrm>
          <a:off x="0" y="2967173"/>
          <a:ext cx="5775435" cy="685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8238" tIns="312420" rIns="448238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Tiered pricing (Basic, Standard, Premium)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967173"/>
        <a:ext cx="5775435" cy="685125"/>
      </dsp:txXfrm>
    </dsp:sp>
    <dsp:sp modelId="{98DE40AA-3E14-42E9-B069-F44C51B416EA}">
      <dsp:nvSpPr>
        <dsp:cNvPr id="0" name=""/>
        <dsp:cNvSpPr/>
      </dsp:nvSpPr>
      <dsp:spPr>
        <a:xfrm>
          <a:off x="288771" y="2745773"/>
          <a:ext cx="4042804" cy="442800"/>
        </a:xfrm>
        <a:prstGeom prst="roundRect">
          <a:avLst/>
        </a:prstGeom>
        <a:gradFill rotWithShape="0">
          <a:gsLst>
            <a:gs pos="0">
              <a:schemeClr val="accent2">
                <a:hueOff val="5154891"/>
                <a:satOff val="-14794"/>
                <a:lumOff val="-23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154891"/>
                <a:satOff val="-14794"/>
                <a:lumOff val="-23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154891"/>
                <a:satOff val="-14794"/>
                <a:lumOff val="-23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808" tIns="0" rIns="152808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Pricing model: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387" y="2767389"/>
        <a:ext cx="3999572" cy="399568"/>
      </dsp:txXfrm>
    </dsp:sp>
    <dsp:sp modelId="{78A08ED3-8BAF-408B-AFCC-8D8CFFE1916A}">
      <dsp:nvSpPr>
        <dsp:cNvPr id="0" name=""/>
        <dsp:cNvSpPr/>
      </dsp:nvSpPr>
      <dsp:spPr>
        <a:xfrm>
          <a:off x="0" y="3954698"/>
          <a:ext cx="5775435" cy="9213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8238" tIns="312420" rIns="448238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Flexible, reliable, and environmentally responsible service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954698"/>
        <a:ext cx="5775435" cy="921375"/>
      </dsp:txXfrm>
    </dsp:sp>
    <dsp:sp modelId="{81ADFEBB-E00F-4712-BDDB-B9D32D46CA0E}">
      <dsp:nvSpPr>
        <dsp:cNvPr id="0" name=""/>
        <dsp:cNvSpPr/>
      </dsp:nvSpPr>
      <dsp:spPr>
        <a:xfrm>
          <a:off x="288771" y="3733298"/>
          <a:ext cx="4042804" cy="44280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808" tIns="0" rIns="152808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Value proposition: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387" y="3754914"/>
        <a:ext cx="3999572" cy="3995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028088-AB6A-4916-A07A-CB7250A73FA1}">
      <dsp:nvSpPr>
        <dsp:cNvPr id="0" name=""/>
        <dsp:cNvSpPr/>
      </dsp:nvSpPr>
      <dsp:spPr>
        <a:xfrm>
          <a:off x="40" y="11364"/>
          <a:ext cx="3904458" cy="11808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Short-Term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" y="11364"/>
        <a:ext cx="3904458" cy="1180800"/>
      </dsp:txXfrm>
    </dsp:sp>
    <dsp:sp modelId="{5C2D141A-B95D-4FD2-A69D-F44464A5B0C6}">
      <dsp:nvSpPr>
        <dsp:cNvPr id="0" name=""/>
        <dsp:cNvSpPr/>
      </dsp:nvSpPr>
      <dsp:spPr>
        <a:xfrm>
          <a:off x="40" y="1192164"/>
          <a:ext cx="3904458" cy="180072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20 regular clients within 3 months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3 office contracts within 6 months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£4,000 monthly revenue by Month 3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" y="1192164"/>
        <a:ext cx="3904458" cy="1800720"/>
      </dsp:txXfrm>
    </dsp:sp>
    <dsp:sp modelId="{9C6CC054-754D-407D-B830-1ED6111BA78F}">
      <dsp:nvSpPr>
        <dsp:cNvPr id="0" name=""/>
        <dsp:cNvSpPr/>
      </dsp:nvSpPr>
      <dsp:spPr>
        <a:xfrm>
          <a:off x="4451123" y="11364"/>
          <a:ext cx="3904458" cy="1180800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Long-Term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51123" y="11364"/>
        <a:ext cx="3904458" cy="1180800"/>
      </dsp:txXfrm>
    </dsp:sp>
    <dsp:sp modelId="{77E75434-32DE-43F7-8D8F-3159A4624341}">
      <dsp:nvSpPr>
        <dsp:cNvPr id="0" name=""/>
        <dsp:cNvSpPr/>
      </dsp:nvSpPr>
      <dsp:spPr>
        <a:xfrm>
          <a:off x="4451123" y="1192164"/>
          <a:ext cx="3904458" cy="1800720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Convert to Ltd by Month 12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Expand to 3 London boroughs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Reach 80+ clients and £120,000 annual turnover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51123" y="1192164"/>
        <a:ext cx="3904458" cy="18007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6B8DF3-8D5C-4E72-9A02-BAF1567BB76B}">
      <dsp:nvSpPr>
        <dsp:cNvPr id="0" name=""/>
        <dsp:cNvSpPr/>
      </dsp:nvSpPr>
      <dsp:spPr>
        <a:xfrm>
          <a:off x="2844" y="40388"/>
          <a:ext cx="2648109" cy="794432"/>
        </a:xfrm>
        <a:prstGeom prst="chevron">
          <a:avLst>
            <a:gd name="adj" fmla="val 3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90" tIns="98090" rIns="98090" bIns="980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" panose="020B0604020202020204" pitchFamily="34" charset="0"/>
              <a:cs typeface="Arial" panose="020B0604020202020204" pitchFamily="34" charset="0"/>
            </a:rPr>
            <a:t>Economic Factor: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174" y="40388"/>
        <a:ext cx="2171449" cy="794432"/>
      </dsp:txXfrm>
    </dsp:sp>
    <dsp:sp modelId="{0D072444-B0A3-4484-B056-A007A4D7AA06}">
      <dsp:nvSpPr>
        <dsp:cNvPr id="0" name=""/>
        <dsp:cNvSpPr/>
      </dsp:nvSpPr>
      <dsp:spPr>
        <a:xfrm>
          <a:off x="2844" y="834820"/>
          <a:ext cx="2409779" cy="254136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426" tIns="190426" rIns="190426" bIns="380852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Industry growth (£72bn market) (</a:t>
          </a:r>
          <a:r>
            <a:rPr lang="en-GB" sz="1800" kern="1200" dirty="0"/>
            <a:t>European Cleaning Journal, 2026). )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Inflation increasing operational costs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44" y="834820"/>
        <a:ext cx="2409779" cy="2541369"/>
      </dsp:txXfrm>
    </dsp:sp>
    <dsp:sp modelId="{E9B38896-7AE9-488D-ABC2-178550471B4F}">
      <dsp:nvSpPr>
        <dsp:cNvPr id="0" name=""/>
        <dsp:cNvSpPr/>
      </dsp:nvSpPr>
      <dsp:spPr>
        <a:xfrm>
          <a:off x="2611597" y="40388"/>
          <a:ext cx="2648109" cy="794432"/>
        </a:xfrm>
        <a:prstGeom prst="chevron">
          <a:avLst>
            <a:gd name="adj" fmla="val 3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90" tIns="98090" rIns="98090" bIns="980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" panose="020B0604020202020204" pitchFamily="34" charset="0"/>
              <a:cs typeface="Arial" panose="020B0604020202020204" pitchFamily="34" charset="0"/>
            </a:rPr>
            <a:t>Social Factor: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49927" y="40388"/>
        <a:ext cx="2171449" cy="794432"/>
      </dsp:txXfrm>
    </dsp:sp>
    <dsp:sp modelId="{790C863E-3697-401F-95C8-F9958B688FDC}">
      <dsp:nvSpPr>
        <dsp:cNvPr id="0" name=""/>
        <dsp:cNvSpPr/>
      </dsp:nvSpPr>
      <dsp:spPr>
        <a:xfrm>
          <a:off x="2611597" y="834820"/>
          <a:ext cx="2409779" cy="254136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426" tIns="190426" rIns="190426" bIns="380852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Rising demand for hygiene and outsourcing cleaning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Growing preference for eco-friendly services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11597" y="834820"/>
        <a:ext cx="2409779" cy="2541369"/>
      </dsp:txXfrm>
    </dsp:sp>
    <dsp:sp modelId="{5539F86B-C3F3-49AD-B8FD-8D724B76706C}">
      <dsp:nvSpPr>
        <dsp:cNvPr id="0" name=""/>
        <dsp:cNvSpPr/>
      </dsp:nvSpPr>
      <dsp:spPr>
        <a:xfrm>
          <a:off x="5220350" y="40388"/>
          <a:ext cx="2648109" cy="794432"/>
        </a:xfrm>
        <a:prstGeom prst="chevron">
          <a:avLst>
            <a:gd name="adj" fmla="val 3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90" tIns="98090" rIns="98090" bIns="980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" panose="020B0604020202020204" pitchFamily="34" charset="0"/>
              <a:cs typeface="Arial" panose="020B0604020202020204" pitchFamily="34" charset="0"/>
            </a:rPr>
            <a:t>Technological Factor: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58680" y="40388"/>
        <a:ext cx="2171449" cy="794432"/>
      </dsp:txXfrm>
    </dsp:sp>
    <dsp:sp modelId="{920489FD-1345-43D8-BBD2-FAA8F2F064C5}">
      <dsp:nvSpPr>
        <dsp:cNvPr id="0" name=""/>
        <dsp:cNvSpPr/>
      </dsp:nvSpPr>
      <dsp:spPr>
        <a:xfrm>
          <a:off x="5220350" y="834820"/>
          <a:ext cx="2409779" cy="2541369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426" tIns="190426" rIns="190426" bIns="380852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Online booking systems and CRM tools enhance efficiency (</a:t>
          </a:r>
          <a:r>
            <a:rPr lang="en-GB" sz="1800" kern="1200" dirty="0" err="1"/>
            <a:t>Nethanani</a:t>
          </a:r>
          <a:r>
            <a:rPr lang="en-GB" sz="1800" kern="1200" dirty="0"/>
            <a:t> et al., 2024).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Social media enables low-cost marketing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20350" y="834820"/>
        <a:ext cx="2409779" cy="25413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610FAC-D4E6-4F34-A1CA-710C75D7C260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E5FD87-6943-4E9B-855A-11948B999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7650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713232" rtl="0" eaLnBrk="1" latinLnBrk="0" hangingPunct="1">
      <a:defRPr sz="936" kern="1200">
        <a:solidFill>
          <a:schemeClr val="tx1"/>
        </a:solidFill>
        <a:latin typeface="+mn-lt"/>
        <a:ea typeface="+mn-ea"/>
        <a:cs typeface="+mn-cs"/>
      </a:defRPr>
    </a:lvl1pPr>
    <a:lvl2pPr marL="356616" algn="l" defTabSz="713232" rtl="0" eaLnBrk="1" latinLnBrk="0" hangingPunct="1">
      <a:defRPr sz="936" kern="1200">
        <a:solidFill>
          <a:schemeClr val="tx1"/>
        </a:solidFill>
        <a:latin typeface="+mn-lt"/>
        <a:ea typeface="+mn-ea"/>
        <a:cs typeface="+mn-cs"/>
      </a:defRPr>
    </a:lvl2pPr>
    <a:lvl3pPr marL="713232" algn="l" defTabSz="713232" rtl="0" eaLnBrk="1" latinLnBrk="0" hangingPunct="1">
      <a:defRPr sz="936" kern="1200">
        <a:solidFill>
          <a:schemeClr val="tx1"/>
        </a:solidFill>
        <a:latin typeface="+mn-lt"/>
        <a:ea typeface="+mn-ea"/>
        <a:cs typeface="+mn-cs"/>
      </a:defRPr>
    </a:lvl3pPr>
    <a:lvl4pPr marL="1069848" algn="l" defTabSz="713232" rtl="0" eaLnBrk="1" latinLnBrk="0" hangingPunct="1">
      <a:defRPr sz="936" kern="1200">
        <a:solidFill>
          <a:schemeClr val="tx1"/>
        </a:solidFill>
        <a:latin typeface="+mn-lt"/>
        <a:ea typeface="+mn-ea"/>
        <a:cs typeface="+mn-cs"/>
      </a:defRPr>
    </a:lvl4pPr>
    <a:lvl5pPr marL="1426464" algn="l" defTabSz="713232" rtl="0" eaLnBrk="1" latinLnBrk="0" hangingPunct="1">
      <a:defRPr sz="936" kern="1200">
        <a:solidFill>
          <a:schemeClr val="tx1"/>
        </a:solidFill>
        <a:latin typeface="+mn-lt"/>
        <a:ea typeface="+mn-ea"/>
        <a:cs typeface="+mn-cs"/>
      </a:defRPr>
    </a:lvl5pPr>
    <a:lvl6pPr marL="1783080" algn="l" defTabSz="713232" rtl="0" eaLnBrk="1" latinLnBrk="0" hangingPunct="1">
      <a:defRPr sz="936" kern="1200">
        <a:solidFill>
          <a:schemeClr val="tx1"/>
        </a:solidFill>
        <a:latin typeface="+mn-lt"/>
        <a:ea typeface="+mn-ea"/>
        <a:cs typeface="+mn-cs"/>
      </a:defRPr>
    </a:lvl6pPr>
    <a:lvl7pPr marL="2139696" algn="l" defTabSz="713232" rtl="0" eaLnBrk="1" latinLnBrk="0" hangingPunct="1">
      <a:defRPr sz="936" kern="1200">
        <a:solidFill>
          <a:schemeClr val="tx1"/>
        </a:solidFill>
        <a:latin typeface="+mn-lt"/>
        <a:ea typeface="+mn-ea"/>
        <a:cs typeface="+mn-cs"/>
      </a:defRPr>
    </a:lvl7pPr>
    <a:lvl8pPr marL="2496312" algn="l" defTabSz="713232" rtl="0" eaLnBrk="1" latinLnBrk="0" hangingPunct="1">
      <a:defRPr sz="936" kern="1200">
        <a:solidFill>
          <a:schemeClr val="tx1"/>
        </a:solidFill>
        <a:latin typeface="+mn-lt"/>
        <a:ea typeface="+mn-ea"/>
        <a:cs typeface="+mn-cs"/>
      </a:defRPr>
    </a:lvl8pPr>
    <a:lvl9pPr marL="2852928" algn="l" defTabSz="713232" rtl="0" eaLnBrk="1" latinLnBrk="0" hangingPunct="1">
      <a:defRPr sz="936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820E-C216-40D3-8158-B76A96CB96AF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4572C-FC2C-4477-B3B3-691BBF61B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762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820E-C216-40D3-8158-B76A96CB96AF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4572C-FC2C-4477-B3B3-691BBF61B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817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820E-C216-40D3-8158-B76A96CB96AF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4572C-FC2C-4477-B3B3-691BBF61B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964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820E-C216-40D3-8158-B76A96CB96AF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4572C-FC2C-4477-B3B3-691BBF61B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383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820E-C216-40D3-8158-B76A96CB96AF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4572C-FC2C-4477-B3B3-691BBF61B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779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820E-C216-40D3-8158-B76A96CB96AF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4572C-FC2C-4477-B3B3-691BBF61B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112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820E-C216-40D3-8158-B76A96CB96AF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4572C-FC2C-4477-B3B3-691BBF61B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8145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820E-C216-40D3-8158-B76A96CB96AF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4572C-FC2C-4477-B3B3-691BBF61B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955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820E-C216-40D3-8158-B76A96CB96AF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4572C-FC2C-4477-B3B3-691BBF61B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98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820E-C216-40D3-8158-B76A96CB96AF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4572C-FC2C-4477-B3B3-691BBF61B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095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820E-C216-40D3-8158-B76A96CB96AF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4572C-FC2C-4477-B3B3-691BBF61B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8917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13142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B3820E-C216-40D3-8158-B76A96CB96AF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534572C-FC2C-4477-B3B3-691BBF61B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258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uropeancleaningjournal.com/magazine/articles/latest-news/new-uk-research-shows-steady-growth-in-cleaning-hygiene-and-waste-industr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664868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3F28CB0-6C41-BAB7-540D-370790E79C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0970" y="841863"/>
            <a:ext cx="3459773" cy="345977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51BDD90-8F2F-6CD1-5238-9907754B8ECD}"/>
              </a:ext>
            </a:extLst>
          </p:cNvPr>
          <p:cNvSpPr/>
          <p:nvPr/>
        </p:nvSpPr>
        <p:spPr>
          <a:xfrm>
            <a:off x="902677" y="105508"/>
            <a:ext cx="7408985" cy="62132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 BUSINESS PLAN FOR </a:t>
            </a:r>
          </a:p>
        </p:txBody>
      </p:sp>
    </p:spTree>
    <p:extLst>
      <p:ext uri="{BB962C8B-B14F-4D97-AF65-F5344CB8AC3E}">
        <p14:creationId xmlns:p14="http://schemas.microsoft.com/office/powerpoint/2010/main" val="2722659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" y="-6858"/>
            <a:ext cx="2868871" cy="5143500"/>
          </a:xfrm>
          <a:prstGeom prst="rect">
            <a:avLst/>
          </a:prstGeom>
          <a:solidFill>
            <a:srgbClr val="1A3C34"/>
          </a:solidFill>
          <a:ln w="12700">
            <a:solidFill>
              <a:srgbClr val="1A3C3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2852928" y="0"/>
            <a:ext cx="73152" cy="5143500"/>
          </a:xfrm>
          <a:prstGeom prst="rect">
            <a:avLst/>
          </a:prstGeom>
          <a:solidFill>
            <a:srgbClr val="95D5B2"/>
          </a:solidFill>
          <a:ln w="12700">
            <a:solidFill>
              <a:srgbClr val="95D5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2926080" y="0"/>
            <a:ext cx="6217920" cy="73152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0" y="914400"/>
            <a:ext cx="2926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Sparkle-Clean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0" y="1325880"/>
            <a:ext cx="2926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95D5B2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Services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411480" y="1719072"/>
            <a:ext cx="2103120" cy="22860"/>
          </a:xfrm>
          <a:prstGeom prst="rect">
            <a:avLst/>
          </a:prstGeom>
          <a:solidFill>
            <a:srgbClr val="95D5B2">
              <a:alpha val="60000"/>
            </a:srgbClr>
          </a:solidFill>
          <a:ln w="12700">
            <a:solidFill>
              <a:srgbClr val="95D5B2">
                <a:alpha val="6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" y="1874520"/>
            <a:ext cx="201168" cy="201168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777240" y="1847088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dirty="0">
                <a:solidFill>
                  <a:srgbClr val="D8F3D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London, UK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7"/>
          <p:cNvSpPr/>
          <p:nvPr/>
        </p:nvSpPr>
        <p:spPr>
          <a:xfrm>
            <a:off x="182880" y="2194560"/>
            <a:ext cx="25603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i="1" dirty="0">
                <a:solidFill>
                  <a:srgbClr val="E5E7E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Eco-Friendly Residential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i="1" dirty="0">
                <a:solidFill>
                  <a:srgbClr val="E5E7E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&amp; Commercial Cleaning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8"/>
          <p:cNvSpPr/>
          <p:nvPr/>
        </p:nvSpPr>
        <p:spPr>
          <a:xfrm>
            <a:off x="182880" y="2907791"/>
            <a:ext cx="2532888" cy="1204663"/>
          </a:xfrm>
          <a:prstGeom prst="rect">
            <a:avLst/>
          </a:prstGeom>
          <a:solidFill>
            <a:srgbClr val="1E4D40"/>
          </a:solidFill>
          <a:ln w="6350">
            <a:solidFill>
              <a:srgbClr val="95D5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9"/>
          <p:cNvSpPr/>
          <p:nvPr/>
        </p:nvSpPr>
        <p:spPr>
          <a:xfrm>
            <a:off x="182880" y="2944368"/>
            <a:ext cx="2560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b="1" kern="0" spc="200" dirty="0">
                <a:solidFill>
                  <a:srgbClr val="F4A261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LEGAL STRUCTURE</a:t>
            </a:r>
            <a:endParaRPr lang="en-US" dirty="0"/>
          </a:p>
        </p:txBody>
      </p:sp>
      <p:sp>
        <p:nvSpPr>
          <p:cNvPr id="14" name="Text 10"/>
          <p:cNvSpPr/>
          <p:nvPr/>
        </p:nvSpPr>
        <p:spPr>
          <a:xfrm>
            <a:off x="182880" y="3533570"/>
            <a:ext cx="2560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Sole Trader → Ltd Company (</a:t>
            </a:r>
            <a:r>
              <a:rPr lang="en-GB" dirty="0">
                <a:solidFill>
                  <a:schemeClr val="bg1"/>
                </a:solidFill>
              </a:rPr>
              <a:t>Zaitun et al., 2026).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6" name="Shape 12"/>
          <p:cNvSpPr/>
          <p:nvPr/>
        </p:nvSpPr>
        <p:spPr>
          <a:xfrm>
            <a:off x="146304" y="4242816"/>
            <a:ext cx="2560320" cy="804672"/>
          </a:xfrm>
          <a:prstGeom prst="rect">
            <a:avLst/>
          </a:prstGeom>
          <a:solidFill>
            <a:srgbClr val="1E4D40"/>
          </a:solidFill>
          <a:ln w="6350">
            <a:solidFill>
              <a:srgbClr val="95D5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896" y="4296976"/>
            <a:ext cx="201168" cy="201168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704088" y="4313799"/>
            <a:ext cx="19202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kern="0" spc="200" dirty="0">
                <a:solidFill>
                  <a:srgbClr val="F4A261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MANAGEMENT</a:t>
            </a:r>
            <a:endParaRPr lang="en-US" dirty="0"/>
          </a:p>
        </p:txBody>
      </p:sp>
      <p:sp>
        <p:nvSpPr>
          <p:cNvPr id="19" name="Text 14"/>
          <p:cNvSpPr/>
          <p:nvPr/>
        </p:nvSpPr>
        <p:spPr>
          <a:xfrm>
            <a:off x="182880" y="4628505"/>
            <a:ext cx="2560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Founder-led lean structure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0" name="Text 15"/>
          <p:cNvSpPr/>
          <p:nvPr/>
        </p:nvSpPr>
        <p:spPr>
          <a:xfrm>
            <a:off x="3108960" y="164592"/>
            <a:ext cx="5760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1A3C34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Business Overview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17"/>
          <p:cNvSpPr/>
          <p:nvPr/>
        </p:nvSpPr>
        <p:spPr>
          <a:xfrm>
            <a:off x="3108960" y="8686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kern="0" spc="200" dirty="0">
                <a:solidFill>
                  <a:srgbClr val="2D6A4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SERVICE LINES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hape 19"/>
          <p:cNvSpPr/>
          <p:nvPr/>
        </p:nvSpPr>
        <p:spPr>
          <a:xfrm>
            <a:off x="3108960" y="1170432"/>
            <a:ext cx="1463040" cy="41148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5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2607" y="1274533"/>
            <a:ext cx="256032" cy="256032"/>
          </a:xfrm>
          <a:prstGeom prst="rect">
            <a:avLst/>
          </a:prstGeom>
        </p:spPr>
      </p:pic>
      <p:sp>
        <p:nvSpPr>
          <p:cNvPr id="26" name="Text 20"/>
          <p:cNvSpPr/>
          <p:nvPr/>
        </p:nvSpPr>
        <p:spPr>
          <a:xfrm>
            <a:off x="3355848" y="1364742"/>
            <a:ext cx="1216152" cy="2446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b="1" dirty="0">
                <a:solidFill>
                  <a:srgbClr val="1A3C34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Residential</a:t>
            </a:r>
            <a:endParaRPr lang="en-US" dirty="0"/>
          </a:p>
        </p:txBody>
      </p:sp>
      <p:sp>
        <p:nvSpPr>
          <p:cNvPr id="28" name="Shape 22"/>
          <p:cNvSpPr/>
          <p:nvPr/>
        </p:nvSpPr>
        <p:spPr>
          <a:xfrm>
            <a:off x="4681728" y="1170432"/>
            <a:ext cx="1463040" cy="804672"/>
          </a:xfrm>
          <a:prstGeom prst="rect">
            <a:avLst/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9" name="Shape 23"/>
          <p:cNvSpPr/>
          <p:nvPr/>
        </p:nvSpPr>
        <p:spPr>
          <a:xfrm>
            <a:off x="4681728" y="1170432"/>
            <a:ext cx="1463040" cy="41148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0" name="Image 4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1456" y="1261872"/>
            <a:ext cx="256032" cy="256032"/>
          </a:xfrm>
          <a:prstGeom prst="rect">
            <a:avLst/>
          </a:prstGeom>
        </p:spPr>
      </p:pic>
      <p:sp>
        <p:nvSpPr>
          <p:cNvPr id="31" name="Text 24"/>
          <p:cNvSpPr/>
          <p:nvPr/>
        </p:nvSpPr>
        <p:spPr>
          <a:xfrm>
            <a:off x="5111496" y="1321308"/>
            <a:ext cx="98755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b="1" dirty="0">
                <a:solidFill>
                  <a:srgbClr val="1A3C34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Deep Cleaning</a:t>
            </a:r>
            <a:endParaRPr lang="en-US" dirty="0"/>
          </a:p>
        </p:txBody>
      </p:sp>
      <p:sp>
        <p:nvSpPr>
          <p:cNvPr id="33" name="Shape 26"/>
          <p:cNvSpPr/>
          <p:nvPr/>
        </p:nvSpPr>
        <p:spPr>
          <a:xfrm>
            <a:off x="3108960" y="2084832"/>
            <a:ext cx="1463040" cy="804672"/>
          </a:xfrm>
          <a:prstGeom prst="rect">
            <a:avLst/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4" name="Shape 27"/>
          <p:cNvSpPr/>
          <p:nvPr/>
        </p:nvSpPr>
        <p:spPr>
          <a:xfrm>
            <a:off x="3108960" y="2084832"/>
            <a:ext cx="1463040" cy="41148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5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99816" y="2176624"/>
            <a:ext cx="256032" cy="256032"/>
          </a:xfrm>
          <a:prstGeom prst="rect">
            <a:avLst/>
          </a:prstGeom>
        </p:spPr>
      </p:pic>
      <p:sp>
        <p:nvSpPr>
          <p:cNvPr id="36" name="Text 28"/>
          <p:cNvSpPr/>
          <p:nvPr/>
        </p:nvSpPr>
        <p:spPr>
          <a:xfrm>
            <a:off x="3493008" y="2242507"/>
            <a:ext cx="1078992" cy="272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b="1" dirty="0">
                <a:solidFill>
                  <a:srgbClr val="1A3C34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Office Contracts</a:t>
            </a:r>
            <a:endParaRPr lang="en-US" dirty="0"/>
          </a:p>
        </p:txBody>
      </p:sp>
      <p:sp>
        <p:nvSpPr>
          <p:cNvPr id="38" name="Shape 30"/>
          <p:cNvSpPr/>
          <p:nvPr/>
        </p:nvSpPr>
        <p:spPr>
          <a:xfrm>
            <a:off x="4681728" y="2084832"/>
            <a:ext cx="1463040" cy="804672"/>
          </a:xfrm>
          <a:prstGeom prst="rect">
            <a:avLst/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9" name="Shape 31"/>
          <p:cNvSpPr/>
          <p:nvPr/>
        </p:nvSpPr>
        <p:spPr>
          <a:xfrm>
            <a:off x="4681728" y="2084832"/>
            <a:ext cx="1463040" cy="41148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0" name="Image 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8058" y="2139696"/>
            <a:ext cx="256032" cy="256032"/>
          </a:xfrm>
          <a:prstGeom prst="rect">
            <a:avLst/>
          </a:prstGeom>
        </p:spPr>
      </p:pic>
      <p:sp>
        <p:nvSpPr>
          <p:cNvPr id="41" name="Text 32"/>
          <p:cNvSpPr/>
          <p:nvPr/>
        </p:nvSpPr>
        <p:spPr>
          <a:xfrm>
            <a:off x="4983480" y="2141982"/>
            <a:ext cx="1261872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b="1" dirty="0">
                <a:solidFill>
                  <a:srgbClr val="1A3C34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Specialised</a:t>
            </a:r>
            <a:endParaRPr lang="en-US" dirty="0"/>
          </a:p>
        </p:txBody>
      </p:sp>
      <p:sp>
        <p:nvSpPr>
          <p:cNvPr id="43" name="Text 34"/>
          <p:cNvSpPr/>
          <p:nvPr/>
        </p:nvSpPr>
        <p:spPr>
          <a:xfrm>
            <a:off x="6515100" y="750980"/>
            <a:ext cx="25603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kern="0" spc="200" dirty="0">
                <a:solidFill>
                  <a:srgbClr val="2D6A4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UNIQUE SELLING POINTS</a:t>
            </a:r>
            <a:endParaRPr lang="en-US" dirty="0"/>
          </a:p>
        </p:txBody>
      </p:sp>
      <p:sp>
        <p:nvSpPr>
          <p:cNvPr id="44" name="Shape 35"/>
          <p:cNvSpPr/>
          <p:nvPr/>
        </p:nvSpPr>
        <p:spPr>
          <a:xfrm>
            <a:off x="6291072" y="1170432"/>
            <a:ext cx="2651760" cy="475488"/>
          </a:xfrm>
          <a:prstGeom prst="rect">
            <a:avLst/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5" name="Shape 36"/>
          <p:cNvSpPr/>
          <p:nvPr/>
        </p:nvSpPr>
        <p:spPr>
          <a:xfrm>
            <a:off x="6291072" y="1170432"/>
            <a:ext cx="64008" cy="475488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6" name="Image 7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00800" y="1280160"/>
            <a:ext cx="228600" cy="228600"/>
          </a:xfrm>
          <a:prstGeom prst="rect">
            <a:avLst/>
          </a:prstGeom>
        </p:spPr>
      </p:pic>
      <p:sp>
        <p:nvSpPr>
          <p:cNvPr id="47" name="Text 37"/>
          <p:cNvSpPr/>
          <p:nvPr/>
        </p:nvSpPr>
        <p:spPr>
          <a:xfrm>
            <a:off x="6693408" y="1243584"/>
            <a:ext cx="21762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1A3C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Eco-certified, non-toxic products</a:t>
            </a:r>
            <a:endParaRPr lang="en-US" dirty="0"/>
          </a:p>
        </p:txBody>
      </p:sp>
      <p:sp>
        <p:nvSpPr>
          <p:cNvPr id="48" name="Shape 38"/>
          <p:cNvSpPr/>
          <p:nvPr/>
        </p:nvSpPr>
        <p:spPr>
          <a:xfrm>
            <a:off x="6291072" y="1755648"/>
            <a:ext cx="2651760" cy="475488"/>
          </a:xfrm>
          <a:prstGeom prst="rect">
            <a:avLst/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9" name="Shape 39"/>
          <p:cNvSpPr/>
          <p:nvPr/>
        </p:nvSpPr>
        <p:spPr>
          <a:xfrm>
            <a:off x="6291072" y="1755648"/>
            <a:ext cx="64008" cy="475488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0" name="Image 8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00800" y="1865376"/>
            <a:ext cx="228600" cy="228600"/>
          </a:xfrm>
          <a:prstGeom prst="rect">
            <a:avLst/>
          </a:prstGeom>
        </p:spPr>
      </p:pic>
      <p:sp>
        <p:nvSpPr>
          <p:cNvPr id="51" name="Text 40"/>
          <p:cNvSpPr/>
          <p:nvPr/>
        </p:nvSpPr>
        <p:spPr>
          <a:xfrm>
            <a:off x="6693408" y="1828800"/>
            <a:ext cx="21762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1A3C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Personalised, client-focused service</a:t>
            </a:r>
            <a:endParaRPr lang="en-US" dirty="0"/>
          </a:p>
        </p:txBody>
      </p:sp>
      <p:sp>
        <p:nvSpPr>
          <p:cNvPr id="52" name="Shape 41"/>
          <p:cNvSpPr/>
          <p:nvPr/>
        </p:nvSpPr>
        <p:spPr>
          <a:xfrm>
            <a:off x="6291072" y="2340864"/>
            <a:ext cx="2651760" cy="475488"/>
          </a:xfrm>
          <a:prstGeom prst="rect">
            <a:avLst/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3" name="Shape 42"/>
          <p:cNvSpPr/>
          <p:nvPr/>
        </p:nvSpPr>
        <p:spPr>
          <a:xfrm>
            <a:off x="6291072" y="2340864"/>
            <a:ext cx="64008" cy="475488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4" name="Image 9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400800" y="2450592"/>
            <a:ext cx="228600" cy="228600"/>
          </a:xfrm>
          <a:prstGeom prst="rect">
            <a:avLst/>
          </a:prstGeom>
        </p:spPr>
      </p:pic>
      <p:sp>
        <p:nvSpPr>
          <p:cNvPr id="55" name="Text 43"/>
          <p:cNvSpPr/>
          <p:nvPr/>
        </p:nvSpPr>
        <p:spPr>
          <a:xfrm>
            <a:off x="6693408" y="2414016"/>
            <a:ext cx="21762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1A3C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Transparent mid-market pricing</a:t>
            </a:r>
            <a:endParaRPr lang="en-US" dirty="0"/>
          </a:p>
        </p:txBody>
      </p:sp>
      <p:grpSp>
        <p:nvGrpSpPr>
          <p:cNvPr id="68" name="Group 67">
            <a:extLst>
              <a:ext uri="{FF2B5EF4-FFF2-40B4-BE49-F238E27FC236}">
                <a16:creationId xmlns:a16="http://schemas.microsoft.com/office/drawing/2014/main" id="{DDFC8CBF-1525-E231-3CAF-210C1810E382}"/>
              </a:ext>
            </a:extLst>
          </p:cNvPr>
          <p:cNvGrpSpPr/>
          <p:nvPr/>
        </p:nvGrpSpPr>
        <p:grpSpPr>
          <a:xfrm>
            <a:off x="3072384" y="3520205"/>
            <a:ext cx="6035040" cy="1280160"/>
            <a:chOff x="3108960" y="3090672"/>
            <a:chExt cx="6035040" cy="1280160"/>
          </a:xfrm>
        </p:grpSpPr>
        <p:sp>
          <p:nvSpPr>
            <p:cNvPr id="56" name="Text 44"/>
            <p:cNvSpPr/>
            <p:nvPr/>
          </p:nvSpPr>
          <p:spPr>
            <a:xfrm>
              <a:off x="3108960" y="3090672"/>
              <a:ext cx="5760720" cy="2286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b="1" kern="0" spc="200" dirty="0">
                  <a:solidFill>
                    <a:srgbClr val="2D6A4F"/>
                  </a:solidFill>
                  <a:latin typeface="Arial" panose="020B0604020202020204" pitchFamily="34" charset="0"/>
                  <a:ea typeface="Trebuchet MS" pitchFamily="34" charset="-122"/>
                  <a:cs typeface="Arial" panose="020B0604020202020204" pitchFamily="34" charset="0"/>
                </a:rPr>
                <a:t>WHY SPARKLE-CLEAN?</a:t>
              </a:r>
              <a:endParaRPr lang="en-US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7" name="Shape 45"/>
            <p:cNvSpPr/>
            <p:nvPr/>
          </p:nvSpPr>
          <p:spPr>
            <a:xfrm>
              <a:off x="3108960" y="3364992"/>
              <a:ext cx="1920240" cy="1005840"/>
            </a:xfrm>
            <a:prstGeom prst="rect">
              <a:avLst/>
            </a:prstGeom>
            <a:solidFill>
              <a:srgbClr val="1A3C34"/>
            </a:solidFill>
            <a:ln w="12700">
              <a:solidFill>
                <a:srgbClr val="1A3C34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Text 46"/>
            <p:cNvSpPr/>
            <p:nvPr/>
          </p:nvSpPr>
          <p:spPr>
            <a:xfrm>
              <a:off x="3108960" y="3429000"/>
              <a:ext cx="1920240" cy="475488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2400" b="1" dirty="0">
                  <a:solidFill>
                    <a:srgbClr val="F4A261"/>
                  </a:solidFill>
                  <a:latin typeface="Trebuchet MS" pitchFamily="34" charset="0"/>
                  <a:ea typeface="Trebuchet MS" pitchFamily="34" charset="-122"/>
                  <a:cs typeface="Trebuchet MS" pitchFamily="34" charset="-120"/>
                </a:rPr>
                <a:t>100%</a:t>
              </a:r>
              <a:endParaRPr lang="en-US" sz="2400" dirty="0"/>
            </a:p>
          </p:txBody>
        </p:sp>
        <p:sp>
          <p:nvSpPr>
            <p:cNvPr id="59" name="Text 47"/>
            <p:cNvSpPr/>
            <p:nvPr/>
          </p:nvSpPr>
          <p:spPr>
            <a:xfrm>
              <a:off x="3108960" y="3895344"/>
              <a:ext cx="1920240" cy="34747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dirty="0">
                  <a:solidFill>
                    <a:srgbClr val="D8F3DC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Eco-Certified Products</a:t>
              </a:r>
              <a:endParaRPr lang="en-US" dirty="0"/>
            </a:p>
          </p:txBody>
        </p:sp>
        <p:sp>
          <p:nvSpPr>
            <p:cNvPr id="60" name="Shape 48"/>
            <p:cNvSpPr/>
            <p:nvPr/>
          </p:nvSpPr>
          <p:spPr>
            <a:xfrm>
              <a:off x="5166360" y="3364992"/>
              <a:ext cx="1920240" cy="1005840"/>
            </a:xfrm>
            <a:prstGeom prst="rect">
              <a:avLst/>
            </a:prstGeom>
            <a:solidFill>
              <a:srgbClr val="1A3C34"/>
            </a:solidFill>
            <a:ln w="12700">
              <a:solidFill>
                <a:srgbClr val="1A3C34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Text 49"/>
            <p:cNvSpPr/>
            <p:nvPr/>
          </p:nvSpPr>
          <p:spPr>
            <a:xfrm>
              <a:off x="5166360" y="3429000"/>
              <a:ext cx="1920240" cy="475488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2400" b="1" dirty="0">
                  <a:solidFill>
                    <a:srgbClr val="F4A261"/>
                  </a:solidFill>
                  <a:latin typeface="Trebuchet MS" pitchFamily="34" charset="0"/>
                  <a:ea typeface="Trebuchet MS" pitchFamily="34" charset="-122"/>
                  <a:cs typeface="Trebuchet MS" pitchFamily="34" charset="-120"/>
                </a:rPr>
                <a:t>B2B + B2C</a:t>
              </a:r>
              <a:endParaRPr lang="en-US" sz="2400" dirty="0"/>
            </a:p>
          </p:txBody>
        </p:sp>
        <p:sp>
          <p:nvSpPr>
            <p:cNvPr id="62" name="Text 50"/>
            <p:cNvSpPr/>
            <p:nvPr/>
          </p:nvSpPr>
          <p:spPr>
            <a:xfrm>
              <a:off x="5166360" y="3895344"/>
              <a:ext cx="1920240" cy="34747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dirty="0">
                  <a:solidFill>
                    <a:srgbClr val="D8F3DC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Dual Market Reach</a:t>
              </a:r>
              <a:endParaRPr lang="en-US" dirty="0"/>
            </a:p>
          </p:txBody>
        </p:sp>
        <p:sp>
          <p:nvSpPr>
            <p:cNvPr id="63" name="Shape 51"/>
            <p:cNvSpPr/>
            <p:nvPr/>
          </p:nvSpPr>
          <p:spPr>
            <a:xfrm>
              <a:off x="7223760" y="3364992"/>
              <a:ext cx="1920240" cy="1005840"/>
            </a:xfrm>
            <a:prstGeom prst="rect">
              <a:avLst/>
            </a:prstGeom>
            <a:solidFill>
              <a:srgbClr val="1A3C34"/>
            </a:solidFill>
            <a:ln w="12700">
              <a:solidFill>
                <a:srgbClr val="1A3C34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Text 52"/>
            <p:cNvSpPr/>
            <p:nvPr/>
          </p:nvSpPr>
          <p:spPr>
            <a:xfrm>
              <a:off x="7223760" y="3429000"/>
              <a:ext cx="1920240" cy="475488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2400" b="1" dirty="0">
                  <a:solidFill>
                    <a:srgbClr val="F4A261"/>
                  </a:solidFill>
                  <a:latin typeface="Trebuchet MS" pitchFamily="34" charset="0"/>
                  <a:ea typeface="Trebuchet MS" pitchFamily="34" charset="-122"/>
                  <a:cs typeface="Trebuchet MS" pitchFamily="34" charset="-120"/>
                </a:rPr>
                <a:t>12 month</a:t>
              </a:r>
              <a:endParaRPr lang="en-US" sz="2400" dirty="0"/>
            </a:p>
          </p:txBody>
        </p:sp>
        <p:sp>
          <p:nvSpPr>
            <p:cNvPr id="65" name="Text 53"/>
            <p:cNvSpPr/>
            <p:nvPr/>
          </p:nvSpPr>
          <p:spPr>
            <a:xfrm>
              <a:off x="7223760" y="3895344"/>
              <a:ext cx="1920240" cy="34747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dirty="0">
                  <a:solidFill>
                    <a:srgbClr val="D8F3DC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Ltd Company Target</a:t>
              </a:r>
              <a:endParaRPr lang="en-US" dirty="0"/>
            </a:p>
          </p:txBody>
        </p:sp>
      </p:grpSp>
      <p:pic>
        <p:nvPicPr>
          <p:cNvPr id="69" name="Picture 68">
            <a:extLst>
              <a:ext uri="{FF2B5EF4-FFF2-40B4-BE49-F238E27FC236}">
                <a16:creationId xmlns:a16="http://schemas.microsoft.com/office/drawing/2014/main" id="{9E2D5E56-A8BD-36FE-DFD2-D2D3E3116A3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649" y="6858"/>
            <a:ext cx="1008507" cy="100850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181966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182309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80833" y="-3980834"/>
            <a:ext cx="1182335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76FC1D-36EE-9A6C-C9C4-9D0CA8C64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7" y="261648"/>
            <a:ext cx="7533018" cy="658297"/>
          </a:xfrm>
        </p:spPr>
        <p:txBody>
          <a:bodyPr anchor="ctr"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Opportunity and Market Need</a:t>
            </a:r>
            <a:endParaRPr lang="en-GB" sz="3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251F81-449A-1198-5DA4-EBB408E329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8532156"/>
              </p:ext>
            </p:extLst>
          </p:nvPr>
        </p:nvGraphicFramePr>
        <p:xfrm>
          <a:off x="483042" y="1584433"/>
          <a:ext cx="8195871" cy="34095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97676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57563" y="1057562"/>
            <a:ext cx="51435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57564" y="1065164"/>
            <a:ext cx="51434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75942" y="2691064"/>
            <a:ext cx="1876484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727288"/>
            <a:ext cx="2925267" cy="3134219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57571" y="1057559"/>
            <a:ext cx="5143502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6D115C-B888-750A-F21C-04A7A3917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858" y="1262817"/>
            <a:ext cx="2336449" cy="1797269"/>
          </a:xfrm>
        </p:spPr>
        <p:txBody>
          <a:bodyPr anchor="b">
            <a:normAutofit/>
          </a:bodyPr>
          <a:lstStyle/>
          <a:p>
            <a:pPr algn="r"/>
            <a:r>
              <a:rPr lang="en-GB" sz="3000" dirty="0">
                <a:solidFill>
                  <a:srgbClr val="FFFFFF"/>
                </a:solidFill>
              </a:rPr>
              <a:t>Products and services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A5872F-0B4C-1A71-625E-5EB1D6A92B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8664471"/>
              </p:ext>
            </p:extLst>
          </p:nvPr>
        </p:nvGraphicFramePr>
        <p:xfrm>
          <a:off x="3216165" y="117231"/>
          <a:ext cx="5775435" cy="49002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1017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3998" cy="3200399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32004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342900"/>
            <a:ext cx="8458200" cy="4457699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492E16-2A4A-FB3E-630C-C47A68908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250" y="742949"/>
            <a:ext cx="7429500" cy="514350"/>
          </a:xfrm>
        </p:spPr>
        <p:txBody>
          <a:bodyPr anchor="t"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BUSINESS OBJECTIVES (SMART)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A32FAE2-35E7-FEEE-0B0F-0EAB392176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5617902"/>
              </p:ext>
            </p:extLst>
          </p:nvPr>
        </p:nvGraphicFramePr>
        <p:xfrm>
          <a:off x="445477" y="1602921"/>
          <a:ext cx="8355623" cy="3004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2810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73C3E5-5BBE-1A71-9B30-3F04A7176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44897"/>
            <a:ext cx="7886700" cy="753445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 Key External Factors (PESTEL)</a:t>
            </a:r>
            <a:b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190977"/>
            <a:ext cx="8274756" cy="3576285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C93CBE01-EB90-E2B9-B370-76BC164A01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0620387"/>
              </p:ext>
            </p:extLst>
          </p:nvPr>
        </p:nvGraphicFramePr>
        <p:xfrm>
          <a:off x="628650" y="1350683"/>
          <a:ext cx="7886700" cy="3416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03785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C34"/>
          </a:solidFill>
          <a:ln w="12700">
            <a:solidFill>
              <a:srgbClr val="1A3C34"/>
            </a:solidFill>
            <a:prstDash val="solid"/>
          </a:ln>
        </p:spPr>
        <p:txBody>
          <a:bodyPr/>
          <a:lstStyle/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777240"/>
            <a:ext cx="9144000" cy="54864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73152"/>
            <a:ext cx="77724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Competitive Advantage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365760" y="493776"/>
            <a:ext cx="7772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95D5B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SWOT Analysis  |  Porter's Differentiation Strategy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7772400" y="91440"/>
            <a:ext cx="1234440" cy="566928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7772400" y="91440"/>
            <a:ext cx="1234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A3C34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SWOT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274320" y="932688"/>
            <a:ext cx="4251960" cy="1828800"/>
          </a:xfrm>
          <a:prstGeom prst="rect">
            <a:avLst/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274320" y="932688"/>
            <a:ext cx="4251960" cy="64008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274320" y="932688"/>
            <a:ext cx="475488" cy="384048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274320" y="932688"/>
            <a:ext cx="47548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804672" y="1024128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D6A4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STRENGTHS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11480" y="1371600"/>
            <a:ext cx="400507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 Eco-friendly differentiation aligned with consumer trends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11480" y="1925164"/>
            <a:ext cx="400507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 Lean start-up model reduces fixed costs (Zott and </a:t>
            </a:r>
            <a:r>
              <a:rPr lang="en-US" sz="1400" dirty="0" err="1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Amitt</a:t>
            </a: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, 2024)..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397764" y="2322576"/>
            <a:ext cx="400507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 Porter's Differentiation Strategy positioning 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Saqib, 2023)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4709160" y="932688"/>
            <a:ext cx="4251960" cy="1828800"/>
          </a:xfrm>
          <a:prstGeom prst="rect">
            <a:avLst/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4709160" y="932688"/>
            <a:ext cx="4251960" cy="64008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4709160" y="932688"/>
            <a:ext cx="475488" cy="384048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709160" y="932688"/>
            <a:ext cx="47548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W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5239512" y="1024128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D97706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WEAKNESSES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4846320" y="1485900"/>
            <a:ext cx="400507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 Limited brand recognition as a new market entrant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4832604" y="1946031"/>
            <a:ext cx="400507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 Founder-led structure limits initial capacity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4832604" y="2358449"/>
            <a:ext cx="400507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 Higher product costs for eco-certified supplies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Shape 26"/>
          <p:cNvSpPr/>
          <p:nvPr/>
        </p:nvSpPr>
        <p:spPr>
          <a:xfrm>
            <a:off x="274320" y="2944368"/>
            <a:ext cx="4251960" cy="1828800"/>
          </a:xfrm>
          <a:prstGeom prst="rect">
            <a:avLst/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Shape 27"/>
          <p:cNvSpPr/>
          <p:nvPr/>
        </p:nvSpPr>
        <p:spPr>
          <a:xfrm>
            <a:off x="274320" y="2944368"/>
            <a:ext cx="4251960" cy="64008"/>
          </a:xfrm>
          <a:prstGeom prst="rect">
            <a:avLst/>
          </a:prstGeom>
          <a:solidFill>
            <a:srgbClr val="1D4ED8"/>
          </a:solidFill>
          <a:ln w="12700">
            <a:solidFill>
              <a:srgbClr val="1D4ED8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Shape 28"/>
          <p:cNvSpPr/>
          <p:nvPr/>
        </p:nvSpPr>
        <p:spPr>
          <a:xfrm>
            <a:off x="274320" y="2944368"/>
            <a:ext cx="475488" cy="384048"/>
          </a:xfrm>
          <a:prstGeom prst="rect">
            <a:avLst/>
          </a:prstGeom>
          <a:solidFill>
            <a:srgbClr val="1D4ED8"/>
          </a:solidFill>
          <a:ln w="12700">
            <a:solidFill>
              <a:srgbClr val="1D4ED8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29"/>
          <p:cNvSpPr/>
          <p:nvPr/>
        </p:nvSpPr>
        <p:spPr>
          <a:xfrm>
            <a:off x="274320" y="2944368"/>
            <a:ext cx="47548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O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30"/>
          <p:cNvSpPr/>
          <p:nvPr/>
        </p:nvSpPr>
        <p:spPr>
          <a:xfrm>
            <a:off x="804672" y="3035808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D4ED8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OPPORTUNITIES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31"/>
          <p:cNvSpPr/>
          <p:nvPr/>
        </p:nvSpPr>
        <p:spPr>
          <a:xfrm>
            <a:off x="411480" y="3383280"/>
            <a:ext cx="400507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 Rapidly growing demand for sustainable services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32"/>
          <p:cNvSpPr/>
          <p:nvPr/>
        </p:nvSpPr>
        <p:spPr>
          <a:xfrm>
            <a:off x="429769" y="3899916"/>
            <a:ext cx="400507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 Underserved eco-friendly niche in London market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 33"/>
          <p:cNvSpPr/>
          <p:nvPr/>
        </p:nvSpPr>
        <p:spPr>
          <a:xfrm>
            <a:off x="365760" y="4370832"/>
            <a:ext cx="400507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 Digital tools enable scalable, low-cost marketing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Shape 35"/>
          <p:cNvSpPr/>
          <p:nvPr/>
        </p:nvSpPr>
        <p:spPr>
          <a:xfrm>
            <a:off x="4709160" y="2944368"/>
            <a:ext cx="4251960" cy="1828800"/>
          </a:xfrm>
          <a:prstGeom prst="rect">
            <a:avLst/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Shape 36"/>
          <p:cNvSpPr/>
          <p:nvPr/>
        </p:nvSpPr>
        <p:spPr>
          <a:xfrm>
            <a:off x="4709160" y="2944368"/>
            <a:ext cx="4251960" cy="64008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Shape 37"/>
          <p:cNvSpPr/>
          <p:nvPr/>
        </p:nvSpPr>
        <p:spPr>
          <a:xfrm>
            <a:off x="4709160" y="2944368"/>
            <a:ext cx="475488" cy="384048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 38"/>
          <p:cNvSpPr/>
          <p:nvPr/>
        </p:nvSpPr>
        <p:spPr>
          <a:xfrm>
            <a:off x="4709160" y="2944368"/>
            <a:ext cx="47548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Text 39"/>
          <p:cNvSpPr/>
          <p:nvPr/>
        </p:nvSpPr>
        <p:spPr>
          <a:xfrm>
            <a:off x="5239512" y="3035808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DC2626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THREATS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 40"/>
          <p:cNvSpPr/>
          <p:nvPr/>
        </p:nvSpPr>
        <p:spPr>
          <a:xfrm>
            <a:off x="4846320" y="3383280"/>
            <a:ext cx="400507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 Strong competition from established cleaning firms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Text 41"/>
          <p:cNvSpPr/>
          <p:nvPr/>
        </p:nvSpPr>
        <p:spPr>
          <a:xfrm>
            <a:off x="4846320" y="3834970"/>
            <a:ext cx="400507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 Economic pressures on consumer spending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Text 42"/>
          <p:cNvSpPr/>
          <p:nvPr/>
        </p:nvSpPr>
        <p:spPr>
          <a:xfrm>
            <a:off x="4832604" y="4260401"/>
            <a:ext cx="400507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•  Rising costs of eco-certified product supplies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Shape 44"/>
          <p:cNvSpPr/>
          <p:nvPr/>
        </p:nvSpPr>
        <p:spPr>
          <a:xfrm>
            <a:off x="4526280" y="932688"/>
            <a:ext cx="0" cy="3840480"/>
          </a:xfrm>
          <a:prstGeom prst="line">
            <a:avLst/>
          </a:prstGeom>
          <a:noFill/>
          <a:ln w="1905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Shape 45"/>
          <p:cNvSpPr/>
          <p:nvPr/>
        </p:nvSpPr>
        <p:spPr>
          <a:xfrm>
            <a:off x="274320" y="2907792"/>
            <a:ext cx="8595360" cy="0"/>
          </a:xfrm>
          <a:prstGeom prst="line">
            <a:avLst/>
          </a:prstGeom>
          <a:noFill/>
          <a:ln w="1905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C34"/>
          </a:solidFill>
          <a:ln w="12700">
            <a:solidFill>
              <a:srgbClr val="1A3C34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777240"/>
            <a:ext cx="9144000" cy="54864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02336" y="-80889"/>
            <a:ext cx="77724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Marketing Strategy 1 – Digital Marketing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365760" y="493776"/>
            <a:ext cx="7772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95D5B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Segmentation, targeting and positioning Model      |  AIDA Framework  |  Platform Strategy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D8F3DC"/>
          </a:solidFill>
          <a:ln w="635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274320" y="4828032"/>
            <a:ext cx="8595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2D6A4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SparkleClean Services  |  London, UK  |  Digital Marketing Strategy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274320" y="932688"/>
            <a:ext cx="2743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kern="0" spc="200" dirty="0">
                <a:solidFill>
                  <a:srgbClr val="2D6A4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TARGET SEGMENTS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274320" y="1207008"/>
            <a:ext cx="274320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274320" y="1207008"/>
            <a:ext cx="64008" cy="530352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336" y="1325880"/>
            <a:ext cx="256032" cy="256032"/>
          </a:xfrm>
          <a:prstGeom prst="rect">
            <a:avLst/>
          </a:prstGeom>
        </p:spPr>
      </p:pic>
      <p:sp>
        <p:nvSpPr>
          <p:cNvPr id="14" name="Text 11"/>
          <p:cNvSpPr/>
          <p:nvPr/>
        </p:nvSpPr>
        <p:spPr>
          <a:xfrm>
            <a:off x="749808" y="1252728"/>
            <a:ext cx="2103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3C34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Professionals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749808" y="1481328"/>
            <a:ext cx="2103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6B728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Busy London households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3"/>
          <p:cNvSpPr/>
          <p:nvPr/>
        </p:nvSpPr>
        <p:spPr>
          <a:xfrm>
            <a:off x="274320" y="1828800"/>
            <a:ext cx="274320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4"/>
          <p:cNvSpPr/>
          <p:nvPr/>
        </p:nvSpPr>
        <p:spPr>
          <a:xfrm>
            <a:off x="274320" y="1828800"/>
            <a:ext cx="64008" cy="530352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336" y="1947672"/>
            <a:ext cx="256032" cy="256032"/>
          </a:xfrm>
          <a:prstGeom prst="rect">
            <a:avLst/>
          </a:prstGeom>
        </p:spPr>
      </p:pic>
      <p:sp>
        <p:nvSpPr>
          <p:cNvPr id="19" name="Text 15"/>
          <p:cNvSpPr/>
          <p:nvPr/>
        </p:nvSpPr>
        <p:spPr>
          <a:xfrm>
            <a:off x="749808" y="1874520"/>
            <a:ext cx="2103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3C34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Landlords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6"/>
          <p:cNvSpPr/>
          <p:nvPr/>
        </p:nvSpPr>
        <p:spPr>
          <a:xfrm>
            <a:off x="749808" y="2103120"/>
            <a:ext cx="2103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6B728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End-of-tenancy cleans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hape 17"/>
          <p:cNvSpPr/>
          <p:nvPr/>
        </p:nvSpPr>
        <p:spPr>
          <a:xfrm>
            <a:off x="274320" y="2450592"/>
            <a:ext cx="2743200" cy="530352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18"/>
          <p:cNvSpPr/>
          <p:nvPr/>
        </p:nvSpPr>
        <p:spPr>
          <a:xfrm>
            <a:off x="274320" y="2450592"/>
            <a:ext cx="64008" cy="530352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336" y="2569464"/>
            <a:ext cx="256032" cy="256032"/>
          </a:xfrm>
          <a:prstGeom prst="rect">
            <a:avLst/>
          </a:prstGeom>
        </p:spPr>
      </p:pic>
      <p:sp>
        <p:nvSpPr>
          <p:cNvPr id="24" name="Text 19"/>
          <p:cNvSpPr/>
          <p:nvPr/>
        </p:nvSpPr>
        <p:spPr>
          <a:xfrm>
            <a:off x="749808" y="2496312"/>
            <a:ext cx="2103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3C34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SMEs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0"/>
          <p:cNvSpPr/>
          <p:nvPr/>
        </p:nvSpPr>
        <p:spPr>
          <a:xfrm>
            <a:off x="749808" y="2724912"/>
            <a:ext cx="2103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6B728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Office cleaning contracts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1"/>
          <p:cNvSpPr/>
          <p:nvPr/>
        </p:nvSpPr>
        <p:spPr>
          <a:xfrm>
            <a:off x="274320" y="3127248"/>
            <a:ext cx="2743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kern="0" spc="200" dirty="0">
                <a:solidFill>
                  <a:srgbClr val="2D6A4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PLATFORMS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Shape 22"/>
          <p:cNvSpPr/>
          <p:nvPr/>
        </p:nvSpPr>
        <p:spPr>
          <a:xfrm>
            <a:off x="274320" y="3401568"/>
            <a:ext cx="822960" cy="502920"/>
          </a:xfrm>
          <a:prstGeom prst="rect">
            <a:avLst/>
          </a:prstGeom>
          <a:solidFill>
            <a:srgbClr val="C13584"/>
          </a:solidFill>
          <a:ln w="12700">
            <a:solidFill>
              <a:srgbClr val="C13584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3"/>
          <p:cNvSpPr/>
          <p:nvPr/>
        </p:nvSpPr>
        <p:spPr>
          <a:xfrm>
            <a:off x="274320" y="3401568"/>
            <a:ext cx="822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Instagram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Shape 24"/>
          <p:cNvSpPr/>
          <p:nvPr/>
        </p:nvSpPr>
        <p:spPr>
          <a:xfrm>
            <a:off x="1207008" y="3401568"/>
            <a:ext cx="822960" cy="502920"/>
          </a:xfrm>
          <a:prstGeom prst="rect">
            <a:avLst/>
          </a:prstGeom>
          <a:solidFill>
            <a:srgbClr val="1877F2"/>
          </a:solidFill>
          <a:ln w="12700">
            <a:solidFill>
              <a:srgbClr val="1877F2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25"/>
          <p:cNvSpPr/>
          <p:nvPr/>
        </p:nvSpPr>
        <p:spPr>
          <a:xfrm>
            <a:off x="1207008" y="3401568"/>
            <a:ext cx="822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Facebook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Shape 26"/>
          <p:cNvSpPr/>
          <p:nvPr/>
        </p:nvSpPr>
        <p:spPr>
          <a:xfrm>
            <a:off x="2139696" y="3401568"/>
            <a:ext cx="822960" cy="502920"/>
          </a:xfrm>
          <a:prstGeom prst="rect">
            <a:avLst/>
          </a:prstGeom>
          <a:solidFill>
            <a:srgbClr val="4285F4"/>
          </a:solidFill>
          <a:ln w="12700">
            <a:solidFill>
              <a:srgbClr val="4285F4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27"/>
          <p:cNvSpPr/>
          <p:nvPr/>
        </p:nvSpPr>
        <p:spPr>
          <a:xfrm>
            <a:off x="2139696" y="3401568"/>
            <a:ext cx="877824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Google My Business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Shape 28"/>
          <p:cNvSpPr/>
          <p:nvPr/>
        </p:nvSpPr>
        <p:spPr>
          <a:xfrm>
            <a:off x="274320" y="4005072"/>
            <a:ext cx="2743200" cy="566928"/>
          </a:xfrm>
          <a:prstGeom prst="rect">
            <a:avLst/>
          </a:prstGeom>
          <a:solidFill>
            <a:srgbClr val="1A3C34"/>
          </a:solidFill>
          <a:ln w="12700">
            <a:solidFill>
              <a:srgbClr val="1A3C34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29"/>
          <p:cNvSpPr/>
          <p:nvPr/>
        </p:nvSpPr>
        <p:spPr>
          <a:xfrm>
            <a:off x="274320" y="4005072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4A261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★  Introductory Discount Offers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 30"/>
          <p:cNvSpPr/>
          <p:nvPr/>
        </p:nvSpPr>
        <p:spPr>
          <a:xfrm>
            <a:off x="274320" y="4261104"/>
            <a:ext cx="2743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D8F3D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Support customer acquisition — AIDA: Action stage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 31"/>
          <p:cNvSpPr/>
          <p:nvPr/>
        </p:nvSpPr>
        <p:spPr>
          <a:xfrm>
            <a:off x="3246120" y="932688"/>
            <a:ext cx="5577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600" b="1" kern="0" spc="200" dirty="0">
                <a:solidFill>
                  <a:srgbClr val="2D6A4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AIDA CONTENT FRAMEWORK (</a:t>
            </a:r>
            <a:r>
              <a:rPr lang="en-GB" sz="1600" dirty="0">
                <a:solidFill>
                  <a:schemeClr val="accent6"/>
                </a:solidFill>
              </a:rPr>
              <a:t>Sarfraz et al., 2025)</a:t>
            </a:r>
            <a:endParaRPr lang="en-US" sz="1600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Shape 32"/>
          <p:cNvSpPr/>
          <p:nvPr/>
        </p:nvSpPr>
        <p:spPr>
          <a:xfrm>
            <a:off x="3246120" y="1207008"/>
            <a:ext cx="5577840" cy="74980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Shape 33"/>
          <p:cNvSpPr/>
          <p:nvPr/>
        </p:nvSpPr>
        <p:spPr>
          <a:xfrm>
            <a:off x="3246120" y="1207008"/>
            <a:ext cx="685800" cy="749808"/>
          </a:xfrm>
          <a:prstGeom prst="rect">
            <a:avLst/>
          </a:prstGeom>
          <a:solidFill>
            <a:srgbClr val="1A3C34"/>
          </a:solidFill>
          <a:ln w="12700">
            <a:solidFill>
              <a:srgbClr val="1A3C34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 34"/>
          <p:cNvSpPr/>
          <p:nvPr/>
        </p:nvSpPr>
        <p:spPr>
          <a:xfrm>
            <a:off x="3246120" y="1207008"/>
            <a:ext cx="685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A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 35"/>
          <p:cNvSpPr/>
          <p:nvPr/>
        </p:nvSpPr>
        <p:spPr>
          <a:xfrm>
            <a:off x="3246120" y="1709928"/>
            <a:ext cx="685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kern="0" spc="100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ATTENTION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Text 36"/>
          <p:cNvSpPr/>
          <p:nvPr/>
        </p:nvSpPr>
        <p:spPr>
          <a:xfrm>
            <a:off x="4037076" y="1426464"/>
            <a:ext cx="46817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Eye-catching before-and-after visuals on Instagram &amp; Facebook. Short-form video content showcasing results 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(Jeswani, 2023).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Shape 37"/>
          <p:cNvSpPr/>
          <p:nvPr/>
        </p:nvSpPr>
        <p:spPr>
          <a:xfrm>
            <a:off x="3246120" y="2048256"/>
            <a:ext cx="5577840" cy="74980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Shape 38"/>
          <p:cNvSpPr/>
          <p:nvPr/>
        </p:nvSpPr>
        <p:spPr>
          <a:xfrm>
            <a:off x="3246120" y="2048256"/>
            <a:ext cx="685800" cy="749808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Text 39"/>
          <p:cNvSpPr/>
          <p:nvPr/>
        </p:nvSpPr>
        <p:spPr>
          <a:xfrm>
            <a:off x="3246120" y="2048256"/>
            <a:ext cx="685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I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Text 40"/>
          <p:cNvSpPr/>
          <p:nvPr/>
        </p:nvSpPr>
        <p:spPr>
          <a:xfrm>
            <a:off x="3246120" y="2551176"/>
            <a:ext cx="685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kern="0" spc="100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INTEREST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 41"/>
          <p:cNvSpPr/>
          <p:nvPr/>
        </p:nvSpPr>
        <p:spPr>
          <a:xfrm>
            <a:off x="4041648" y="2139696"/>
            <a:ext cx="46817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Educational posts on eco-friendly cleaning, tips &amp; benefits. Testimonials &amp; case studies to build credibility.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Shape 42"/>
          <p:cNvSpPr/>
          <p:nvPr/>
        </p:nvSpPr>
        <p:spPr>
          <a:xfrm>
            <a:off x="3246120" y="2889504"/>
            <a:ext cx="5577840" cy="74980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" name="Shape 43"/>
          <p:cNvSpPr/>
          <p:nvPr/>
        </p:nvSpPr>
        <p:spPr>
          <a:xfrm>
            <a:off x="3246120" y="2889504"/>
            <a:ext cx="685800" cy="749808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Text 44"/>
          <p:cNvSpPr/>
          <p:nvPr/>
        </p:nvSpPr>
        <p:spPr>
          <a:xfrm>
            <a:off x="3246120" y="2889504"/>
            <a:ext cx="685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D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0" name="Text 45"/>
          <p:cNvSpPr/>
          <p:nvPr/>
        </p:nvSpPr>
        <p:spPr>
          <a:xfrm>
            <a:off x="3246120" y="3392424"/>
            <a:ext cx="685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kern="0" spc="100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DESIRE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" name="Text 46"/>
          <p:cNvSpPr/>
          <p:nvPr/>
        </p:nvSpPr>
        <p:spPr>
          <a:xfrm>
            <a:off x="4041648" y="2980944"/>
            <a:ext cx="46817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Showcase transformation results. Highlight eco credentials, reliability and personalised touch.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" name="Shape 47"/>
          <p:cNvSpPr/>
          <p:nvPr/>
        </p:nvSpPr>
        <p:spPr>
          <a:xfrm>
            <a:off x="3246120" y="3730752"/>
            <a:ext cx="5577840" cy="74980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Shape 48"/>
          <p:cNvSpPr/>
          <p:nvPr/>
        </p:nvSpPr>
        <p:spPr>
          <a:xfrm>
            <a:off x="3246120" y="3730752"/>
            <a:ext cx="685800" cy="749808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Text 49"/>
          <p:cNvSpPr/>
          <p:nvPr/>
        </p:nvSpPr>
        <p:spPr>
          <a:xfrm>
            <a:off x="3246120" y="3730752"/>
            <a:ext cx="685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A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Text 50"/>
          <p:cNvSpPr/>
          <p:nvPr/>
        </p:nvSpPr>
        <p:spPr>
          <a:xfrm>
            <a:off x="3246120" y="4233672"/>
            <a:ext cx="685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kern="0" spc="100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ACTION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" name="Text 51"/>
          <p:cNvSpPr/>
          <p:nvPr/>
        </p:nvSpPr>
        <p:spPr>
          <a:xfrm>
            <a:off x="4041648" y="3822192"/>
            <a:ext cx="46817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Clear call-to-action: Book Now buttons, WhatsApp enquiries, Google My Business click-to-call.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C34"/>
          </a:solidFill>
          <a:ln w="12700">
            <a:solidFill>
              <a:srgbClr val="1A3C34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777240"/>
            <a:ext cx="9144000" cy="54864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73152"/>
            <a:ext cx="77724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Marketing Strategy 2 – Referral &amp; Pricing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274320" y="914400"/>
            <a:ext cx="40233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kern="0" spc="200" dirty="0">
                <a:solidFill>
                  <a:srgbClr val="2D6A4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REFERRAL PROGRAMME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274320" y="1188720"/>
            <a:ext cx="4023360" cy="3310128"/>
          </a:xfrm>
          <a:prstGeom prst="rect">
            <a:avLst/>
          </a:prstGeom>
          <a:solidFill>
            <a:srgbClr val="1A3C34"/>
          </a:solidFill>
          <a:ln w="12700">
            <a:solidFill>
              <a:srgbClr val="1A3C34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274320" y="1188720"/>
            <a:ext cx="4023360" cy="64008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4540" y="1344168"/>
            <a:ext cx="502920" cy="502920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365760" y="187452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4A261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£10 Referral Incentive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365760" y="2212848"/>
            <a:ext cx="3840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D8F3D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Per successful referral to both referrer and new client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1"/>
          <p:cNvSpPr/>
          <p:nvPr/>
        </p:nvSpPr>
        <p:spPr>
          <a:xfrm>
            <a:off x="502920" y="2606040"/>
            <a:ext cx="3566160" cy="27432"/>
          </a:xfrm>
          <a:prstGeom prst="rect">
            <a:avLst/>
          </a:prstGeom>
          <a:solidFill>
            <a:srgbClr val="95D5B2">
              <a:alpha val="60000"/>
            </a:srgbClr>
          </a:solidFill>
          <a:ln w="12700">
            <a:solidFill>
              <a:srgbClr val="95D5B2">
                <a:alpha val="6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457200" y="2706624"/>
            <a:ext cx="3657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◆  Leverages Relationship Marketing Theory (</a:t>
            </a:r>
            <a:r>
              <a:rPr lang="en-GB" dirty="0">
                <a:solidFill>
                  <a:schemeClr val="bg1"/>
                </a:solidFill>
              </a:rPr>
              <a:t>Pfajfar et al., 2022).</a:t>
            </a:r>
            <a:endParaRPr 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457200" y="3108960"/>
            <a:ext cx="3657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D8F3D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◆  Builds trust through personal    recommendations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457200" y="3511296"/>
            <a:ext cx="3657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D8F3D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◆  Organic growth with low acquisition cost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457200" y="3913632"/>
            <a:ext cx="3657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D8F3D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◆  Encourages loyalty among existing clients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4572000" y="914400"/>
            <a:ext cx="4297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kern="0" spc="200" dirty="0">
                <a:solidFill>
                  <a:srgbClr val="2D6A4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PRICING STRATEGY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Shape 17"/>
          <p:cNvSpPr/>
          <p:nvPr/>
        </p:nvSpPr>
        <p:spPr>
          <a:xfrm>
            <a:off x="4572000" y="1188720"/>
            <a:ext cx="4297680" cy="12344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hape 18"/>
          <p:cNvSpPr/>
          <p:nvPr/>
        </p:nvSpPr>
        <p:spPr>
          <a:xfrm>
            <a:off x="4572000" y="1188720"/>
            <a:ext cx="4297680" cy="64008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19"/>
          <p:cNvSpPr/>
          <p:nvPr/>
        </p:nvSpPr>
        <p:spPr>
          <a:xfrm>
            <a:off x="4663440" y="1298448"/>
            <a:ext cx="914400" cy="914400"/>
          </a:xfrm>
          <a:prstGeom prst="ellipse">
            <a:avLst/>
          </a:prstGeom>
          <a:solidFill>
            <a:srgbClr val="D8F3DC"/>
          </a:solidFill>
          <a:ln w="12700">
            <a:solidFill>
              <a:srgbClr val="D8F3DC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0"/>
          <p:cNvSpPr/>
          <p:nvPr/>
        </p:nvSpPr>
        <p:spPr>
          <a:xfrm>
            <a:off x="4663440" y="1298448"/>
            <a:ext cx="9144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2D6A4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20%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1"/>
          <p:cNvSpPr/>
          <p:nvPr/>
        </p:nvSpPr>
        <p:spPr>
          <a:xfrm>
            <a:off x="4663440" y="1847088"/>
            <a:ext cx="914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2D6A4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OFF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2"/>
          <p:cNvSpPr/>
          <p:nvPr/>
        </p:nvSpPr>
        <p:spPr>
          <a:xfrm>
            <a:off x="5687568" y="1298448"/>
            <a:ext cx="3063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3C34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Introductory Discount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3"/>
          <p:cNvSpPr/>
          <p:nvPr/>
        </p:nvSpPr>
        <p:spPr>
          <a:xfrm>
            <a:off x="5687568" y="1591056"/>
            <a:ext cx="30632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Reduces barrier to entry. Aligns with penetration pricing to attract new customers quickly (</a:t>
            </a:r>
            <a:r>
              <a:rPr lang="en-GB" sz="1400" dirty="0"/>
              <a:t>Abid, 2022).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Shape 24"/>
          <p:cNvSpPr/>
          <p:nvPr/>
        </p:nvSpPr>
        <p:spPr>
          <a:xfrm>
            <a:off x="4572000" y="2542032"/>
            <a:ext cx="4297680" cy="2528316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Shape 25"/>
          <p:cNvSpPr/>
          <p:nvPr/>
        </p:nvSpPr>
        <p:spPr>
          <a:xfrm>
            <a:off x="4572000" y="2542032"/>
            <a:ext cx="4297680" cy="64008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26"/>
          <p:cNvSpPr/>
          <p:nvPr/>
        </p:nvSpPr>
        <p:spPr>
          <a:xfrm>
            <a:off x="4663440" y="2651760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3C34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Mid-Market Positioning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Shape 27"/>
          <p:cNvSpPr/>
          <p:nvPr/>
        </p:nvSpPr>
        <p:spPr>
          <a:xfrm>
            <a:off x="4754880" y="3035808"/>
            <a:ext cx="3840480" cy="201168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Shape 28"/>
          <p:cNvSpPr/>
          <p:nvPr/>
        </p:nvSpPr>
        <p:spPr>
          <a:xfrm>
            <a:off x="5897880" y="3035808"/>
            <a:ext cx="1554480" cy="201168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29"/>
          <p:cNvSpPr/>
          <p:nvPr/>
        </p:nvSpPr>
        <p:spPr>
          <a:xfrm>
            <a:off x="4754880" y="3264408"/>
            <a:ext cx="1097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6B728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Budget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30"/>
          <p:cNvSpPr/>
          <p:nvPr/>
        </p:nvSpPr>
        <p:spPr>
          <a:xfrm>
            <a:off x="5870448" y="3264408"/>
            <a:ext cx="160934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2D6A4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Mid-Market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31"/>
          <p:cNvSpPr/>
          <p:nvPr/>
        </p:nvSpPr>
        <p:spPr>
          <a:xfrm>
            <a:off x="7498080" y="3264408"/>
            <a:ext cx="1097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6B728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Premium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 32"/>
          <p:cNvSpPr/>
          <p:nvPr/>
        </p:nvSpPr>
        <p:spPr>
          <a:xfrm>
            <a:off x="4663440" y="3732335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◆  Customers perceive value, not low cost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 33"/>
          <p:cNvSpPr/>
          <p:nvPr/>
        </p:nvSpPr>
        <p:spPr>
          <a:xfrm>
            <a:off x="4663440" y="4174295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◆  Balances affordability with eco-premium brand image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 34"/>
          <p:cNvSpPr/>
          <p:nvPr/>
        </p:nvSpPr>
        <p:spPr>
          <a:xfrm>
            <a:off x="4663440" y="4628388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◆  Sustainable margin without race-to-bottom pricing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6938"/>
          </a:xfrm>
          <a:prstGeom prst="rect">
            <a:avLst/>
          </a:prstGeom>
          <a:solidFill>
            <a:srgbClr val="1A3C34"/>
          </a:solidFill>
          <a:ln w="12700">
            <a:solidFill>
              <a:srgbClr val="1A3C34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" name="Shape 1"/>
          <p:cNvSpPr/>
          <p:nvPr/>
        </p:nvSpPr>
        <p:spPr>
          <a:xfrm>
            <a:off x="0" y="648191"/>
            <a:ext cx="9144000" cy="54864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4" name="Text 2"/>
          <p:cNvSpPr/>
          <p:nvPr/>
        </p:nvSpPr>
        <p:spPr>
          <a:xfrm>
            <a:off x="365760" y="73152"/>
            <a:ext cx="77724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Operations and  Growth Plan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D8F3DC"/>
          </a:solidFill>
          <a:ln w="635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7" name="Text 5"/>
          <p:cNvSpPr/>
          <p:nvPr/>
        </p:nvSpPr>
        <p:spPr>
          <a:xfrm>
            <a:off x="274320" y="4828032"/>
            <a:ext cx="8595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2D6A4F"/>
                </a:solidFill>
                <a:ea typeface="Calibri" pitchFamily="34" charset="-122"/>
                <a:cs typeface="Calibri" pitchFamily="34" charset="-120"/>
              </a:rPr>
              <a:t>SparkleClean Services  |  London, UK  |  Operations &amp; Growth Plan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274320" y="914400"/>
            <a:ext cx="5029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kern="0" spc="200" dirty="0">
                <a:solidFill>
                  <a:srgbClr val="2D6A4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SERVICE DELIVERY PROCESS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274320" y="1188720"/>
            <a:ext cx="1627632" cy="1353312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10" name="Shape 8"/>
          <p:cNvSpPr/>
          <p:nvPr/>
        </p:nvSpPr>
        <p:spPr>
          <a:xfrm>
            <a:off x="274320" y="1188720"/>
            <a:ext cx="1627632" cy="64008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1" name="Shape 9"/>
          <p:cNvSpPr/>
          <p:nvPr/>
        </p:nvSpPr>
        <p:spPr>
          <a:xfrm>
            <a:off x="841248" y="1261872"/>
            <a:ext cx="448056" cy="370332"/>
          </a:xfrm>
          <a:prstGeom prst="ellipse">
            <a:avLst/>
          </a:prstGeom>
          <a:solidFill>
            <a:srgbClr val="1A3C34"/>
          </a:solidFill>
          <a:ln w="12700">
            <a:solidFill>
              <a:srgbClr val="1A3C34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2" name="Text 10"/>
          <p:cNvSpPr/>
          <p:nvPr/>
        </p:nvSpPr>
        <p:spPr>
          <a:xfrm>
            <a:off x="841248" y="1261872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4A261"/>
                </a:solidFill>
                <a:ea typeface="Trebuchet MS" pitchFamily="34" charset="-122"/>
                <a:cs typeface="Trebuchet MS" pitchFamily="34" charset="-120"/>
              </a:rPr>
              <a:t>1</a:t>
            </a:r>
            <a:endParaRPr lang="en-US" sz="1400" dirty="0"/>
          </a:p>
        </p:txBody>
      </p:sp>
      <p:pic>
        <p:nvPicPr>
          <p:cNvPr id="1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290" y="1617228"/>
            <a:ext cx="287919" cy="352161"/>
          </a:xfrm>
          <a:prstGeom prst="rect">
            <a:avLst/>
          </a:prstGeom>
        </p:spPr>
      </p:pic>
      <p:sp>
        <p:nvSpPr>
          <p:cNvPr id="14" name="Text 11"/>
          <p:cNvSpPr/>
          <p:nvPr/>
        </p:nvSpPr>
        <p:spPr>
          <a:xfrm>
            <a:off x="273617" y="1909719"/>
            <a:ext cx="162763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A3C34"/>
                </a:solidFill>
                <a:ea typeface="Trebuchet MS" pitchFamily="34" charset="-122"/>
                <a:cs typeface="Trebuchet MS" pitchFamily="34" charset="-120"/>
              </a:rPr>
              <a:t>Booking</a:t>
            </a:r>
            <a:endParaRPr lang="en-US" sz="1400" dirty="0"/>
          </a:p>
        </p:txBody>
      </p:sp>
      <p:sp>
        <p:nvSpPr>
          <p:cNvPr id="15" name="Text 12"/>
          <p:cNvSpPr/>
          <p:nvPr/>
        </p:nvSpPr>
        <p:spPr>
          <a:xfrm>
            <a:off x="298238" y="2199132"/>
            <a:ext cx="1627632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6B7280"/>
                </a:solidFill>
                <a:ea typeface="Calibri" pitchFamily="34" charset="-122"/>
                <a:cs typeface="Calibri" pitchFamily="34" charset="-120"/>
              </a:rPr>
              <a:t>Website / WhatsApp Business</a:t>
            </a:r>
            <a:endParaRPr lang="en-US" sz="1400" dirty="0"/>
          </a:p>
        </p:txBody>
      </p:sp>
      <p:sp>
        <p:nvSpPr>
          <p:cNvPr id="16" name="Text 13"/>
          <p:cNvSpPr/>
          <p:nvPr/>
        </p:nvSpPr>
        <p:spPr>
          <a:xfrm>
            <a:off x="1883664" y="1719072"/>
            <a:ext cx="16459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2D6A4F"/>
                </a:solidFill>
              </a:rPr>
              <a:t>▶</a:t>
            </a:r>
            <a:endParaRPr lang="en-US" sz="1400" dirty="0"/>
          </a:p>
        </p:txBody>
      </p:sp>
      <p:sp>
        <p:nvSpPr>
          <p:cNvPr id="17" name="Shape 14"/>
          <p:cNvSpPr/>
          <p:nvPr/>
        </p:nvSpPr>
        <p:spPr>
          <a:xfrm>
            <a:off x="2048256" y="1188720"/>
            <a:ext cx="1627632" cy="1353312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18" name="Shape 15"/>
          <p:cNvSpPr/>
          <p:nvPr/>
        </p:nvSpPr>
        <p:spPr>
          <a:xfrm>
            <a:off x="2048256" y="1188720"/>
            <a:ext cx="1627632" cy="64008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19" name="Shape 16"/>
          <p:cNvSpPr/>
          <p:nvPr/>
        </p:nvSpPr>
        <p:spPr>
          <a:xfrm>
            <a:off x="2615184" y="1261872"/>
            <a:ext cx="347472" cy="378333"/>
          </a:xfrm>
          <a:prstGeom prst="ellipse">
            <a:avLst/>
          </a:prstGeom>
          <a:solidFill>
            <a:srgbClr val="1A3C34"/>
          </a:solidFill>
          <a:ln w="12700">
            <a:solidFill>
              <a:srgbClr val="1A3C34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0" name="Text 17"/>
          <p:cNvSpPr/>
          <p:nvPr/>
        </p:nvSpPr>
        <p:spPr>
          <a:xfrm>
            <a:off x="2615184" y="1261872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4A261"/>
                </a:solidFill>
                <a:ea typeface="Trebuchet MS" pitchFamily="34" charset="-122"/>
                <a:cs typeface="Trebuchet MS" pitchFamily="34" charset="-120"/>
              </a:rPr>
              <a:t>2</a:t>
            </a:r>
            <a:endParaRPr lang="en-US" sz="1400" dirty="0"/>
          </a:p>
        </p:txBody>
      </p:sp>
      <p:pic>
        <p:nvPicPr>
          <p:cNvPr id="2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2791" y="1697245"/>
            <a:ext cx="256032" cy="256032"/>
          </a:xfrm>
          <a:prstGeom prst="rect">
            <a:avLst/>
          </a:prstGeom>
        </p:spPr>
      </p:pic>
      <p:sp>
        <p:nvSpPr>
          <p:cNvPr id="22" name="Text 18"/>
          <p:cNvSpPr/>
          <p:nvPr/>
        </p:nvSpPr>
        <p:spPr>
          <a:xfrm>
            <a:off x="2048256" y="1936242"/>
            <a:ext cx="162763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A3C34"/>
                </a:solidFill>
                <a:ea typeface="Trebuchet MS" pitchFamily="34" charset="-122"/>
                <a:cs typeface="Trebuchet MS" pitchFamily="34" charset="-120"/>
              </a:rPr>
              <a:t>Checklist</a:t>
            </a:r>
            <a:endParaRPr lang="en-US" sz="1400" dirty="0"/>
          </a:p>
        </p:txBody>
      </p:sp>
      <p:sp>
        <p:nvSpPr>
          <p:cNvPr id="23" name="Text 19"/>
          <p:cNvSpPr/>
          <p:nvPr/>
        </p:nvSpPr>
        <p:spPr>
          <a:xfrm>
            <a:off x="2048256" y="2162856"/>
            <a:ext cx="1627632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6B7280"/>
                </a:solidFill>
                <a:ea typeface="Calibri" pitchFamily="34" charset="-122"/>
                <a:cs typeface="Calibri" pitchFamily="34" charset="-120"/>
              </a:rPr>
              <a:t>Digital quality control</a:t>
            </a:r>
            <a:endParaRPr lang="en-US" sz="1400" dirty="0"/>
          </a:p>
        </p:txBody>
      </p:sp>
      <p:sp>
        <p:nvSpPr>
          <p:cNvPr id="24" name="Text 20"/>
          <p:cNvSpPr/>
          <p:nvPr/>
        </p:nvSpPr>
        <p:spPr>
          <a:xfrm>
            <a:off x="3657600" y="1719072"/>
            <a:ext cx="16459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2D6A4F"/>
                </a:solidFill>
              </a:rPr>
              <a:t>▶</a:t>
            </a:r>
            <a:endParaRPr lang="en-US" sz="1400" dirty="0"/>
          </a:p>
        </p:txBody>
      </p:sp>
      <p:sp>
        <p:nvSpPr>
          <p:cNvPr id="25" name="Shape 21"/>
          <p:cNvSpPr/>
          <p:nvPr/>
        </p:nvSpPr>
        <p:spPr>
          <a:xfrm>
            <a:off x="3822192" y="1188720"/>
            <a:ext cx="1627632" cy="1353312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26" name="Shape 22"/>
          <p:cNvSpPr/>
          <p:nvPr/>
        </p:nvSpPr>
        <p:spPr>
          <a:xfrm>
            <a:off x="3822192" y="1188720"/>
            <a:ext cx="1627632" cy="64008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7" name="Shape 23"/>
          <p:cNvSpPr/>
          <p:nvPr/>
        </p:nvSpPr>
        <p:spPr>
          <a:xfrm>
            <a:off x="4389120" y="1261872"/>
            <a:ext cx="420624" cy="402336"/>
          </a:xfrm>
          <a:prstGeom prst="ellipse">
            <a:avLst/>
          </a:prstGeom>
          <a:solidFill>
            <a:srgbClr val="1A3C34"/>
          </a:solidFill>
          <a:ln w="12700">
            <a:solidFill>
              <a:srgbClr val="1A3C34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28" name="Text 24"/>
          <p:cNvSpPr/>
          <p:nvPr/>
        </p:nvSpPr>
        <p:spPr>
          <a:xfrm>
            <a:off x="4389120" y="1261872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4A261"/>
                </a:solidFill>
                <a:ea typeface="Trebuchet MS" pitchFamily="34" charset="-122"/>
                <a:cs typeface="Trebuchet MS" pitchFamily="34" charset="-120"/>
              </a:rPr>
              <a:t>3</a:t>
            </a:r>
            <a:endParaRPr lang="en-US" sz="1400" dirty="0"/>
          </a:p>
        </p:txBody>
      </p:sp>
      <p:pic>
        <p:nvPicPr>
          <p:cNvPr id="2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8501" y="1716979"/>
            <a:ext cx="384048" cy="278506"/>
          </a:xfrm>
          <a:prstGeom prst="rect">
            <a:avLst/>
          </a:prstGeom>
        </p:spPr>
      </p:pic>
      <p:sp>
        <p:nvSpPr>
          <p:cNvPr id="30" name="Text 25"/>
          <p:cNvSpPr/>
          <p:nvPr/>
        </p:nvSpPr>
        <p:spPr>
          <a:xfrm>
            <a:off x="3822192" y="1969389"/>
            <a:ext cx="162763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A3C34"/>
                </a:solidFill>
                <a:ea typeface="Trebuchet MS" pitchFamily="34" charset="-122"/>
                <a:cs typeface="Trebuchet MS" pitchFamily="34" charset="-120"/>
              </a:rPr>
              <a:t>Delivery</a:t>
            </a:r>
            <a:endParaRPr lang="en-US" sz="1400" dirty="0"/>
          </a:p>
        </p:txBody>
      </p:sp>
      <p:sp>
        <p:nvSpPr>
          <p:cNvPr id="31" name="Text 26"/>
          <p:cNvSpPr/>
          <p:nvPr/>
        </p:nvSpPr>
        <p:spPr>
          <a:xfrm>
            <a:off x="3897658" y="2189988"/>
            <a:ext cx="1627632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6B7280"/>
                </a:solidFill>
                <a:ea typeface="Calibri" pitchFamily="34" charset="-122"/>
                <a:cs typeface="Calibri" pitchFamily="34" charset="-120"/>
              </a:rPr>
              <a:t>Eco-friendly products</a:t>
            </a:r>
            <a:endParaRPr lang="en-US" sz="1400" dirty="0"/>
          </a:p>
        </p:txBody>
      </p:sp>
      <p:sp>
        <p:nvSpPr>
          <p:cNvPr id="32" name="Text 27"/>
          <p:cNvSpPr/>
          <p:nvPr/>
        </p:nvSpPr>
        <p:spPr>
          <a:xfrm>
            <a:off x="5431536" y="1719072"/>
            <a:ext cx="16459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2D6A4F"/>
                </a:solidFill>
              </a:rPr>
              <a:t>▶</a:t>
            </a:r>
            <a:endParaRPr lang="en-US" sz="1400" dirty="0"/>
          </a:p>
        </p:txBody>
      </p:sp>
      <p:sp>
        <p:nvSpPr>
          <p:cNvPr id="33" name="Shape 28"/>
          <p:cNvSpPr/>
          <p:nvPr/>
        </p:nvSpPr>
        <p:spPr>
          <a:xfrm>
            <a:off x="5596128" y="1188720"/>
            <a:ext cx="1627632" cy="1353312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34" name="Shape 29"/>
          <p:cNvSpPr/>
          <p:nvPr/>
        </p:nvSpPr>
        <p:spPr>
          <a:xfrm>
            <a:off x="5596128" y="1188720"/>
            <a:ext cx="1627632" cy="64008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5" name="Shape 30"/>
          <p:cNvSpPr/>
          <p:nvPr/>
        </p:nvSpPr>
        <p:spPr>
          <a:xfrm>
            <a:off x="6163056" y="1261872"/>
            <a:ext cx="420624" cy="363694"/>
          </a:xfrm>
          <a:prstGeom prst="ellipse">
            <a:avLst/>
          </a:prstGeom>
          <a:solidFill>
            <a:srgbClr val="1A3C34"/>
          </a:solidFill>
          <a:ln w="12700">
            <a:solidFill>
              <a:srgbClr val="1A3C34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36" name="Text 31"/>
          <p:cNvSpPr/>
          <p:nvPr/>
        </p:nvSpPr>
        <p:spPr>
          <a:xfrm>
            <a:off x="6163056" y="1261872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4A261"/>
                </a:solidFill>
                <a:ea typeface="Trebuchet MS" pitchFamily="34" charset="-122"/>
                <a:cs typeface="Trebuchet MS" pitchFamily="34" charset="-120"/>
              </a:rPr>
              <a:t>4</a:t>
            </a:r>
            <a:endParaRPr lang="en-US" sz="1400" dirty="0"/>
          </a:p>
        </p:txBody>
      </p:sp>
      <p:pic>
        <p:nvPicPr>
          <p:cNvPr id="3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27064" y="1681463"/>
            <a:ext cx="365760" cy="289647"/>
          </a:xfrm>
          <a:prstGeom prst="rect">
            <a:avLst/>
          </a:prstGeom>
        </p:spPr>
      </p:pic>
      <p:sp>
        <p:nvSpPr>
          <p:cNvPr id="38" name="Text 32"/>
          <p:cNvSpPr/>
          <p:nvPr/>
        </p:nvSpPr>
        <p:spPr>
          <a:xfrm>
            <a:off x="5600755" y="1945303"/>
            <a:ext cx="162763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A3C34"/>
                </a:solidFill>
                <a:ea typeface="Trebuchet MS" pitchFamily="34" charset="-122"/>
                <a:cs typeface="Trebuchet MS" pitchFamily="34" charset="-120"/>
              </a:rPr>
              <a:t>Feedback</a:t>
            </a:r>
            <a:endParaRPr lang="en-US" sz="1400" dirty="0"/>
          </a:p>
        </p:txBody>
      </p:sp>
      <p:sp>
        <p:nvSpPr>
          <p:cNvPr id="39" name="Text 33"/>
          <p:cNvSpPr/>
          <p:nvPr/>
        </p:nvSpPr>
        <p:spPr>
          <a:xfrm>
            <a:off x="5607145" y="2216277"/>
            <a:ext cx="1627632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6B7280"/>
                </a:solidFill>
                <a:ea typeface="Calibri" pitchFamily="34" charset="-122"/>
                <a:cs typeface="Calibri" pitchFamily="34" charset="-120"/>
              </a:rPr>
              <a:t>Post-service satisfaction</a:t>
            </a:r>
            <a:endParaRPr lang="en-US" sz="1400" dirty="0"/>
          </a:p>
        </p:txBody>
      </p:sp>
      <p:sp>
        <p:nvSpPr>
          <p:cNvPr id="40" name="Text 34"/>
          <p:cNvSpPr/>
          <p:nvPr/>
        </p:nvSpPr>
        <p:spPr>
          <a:xfrm>
            <a:off x="7205472" y="1719072"/>
            <a:ext cx="16459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2D6A4F"/>
                </a:solidFill>
              </a:rPr>
              <a:t>▶</a:t>
            </a:r>
            <a:endParaRPr lang="en-US" sz="1400" dirty="0"/>
          </a:p>
        </p:txBody>
      </p:sp>
      <p:sp>
        <p:nvSpPr>
          <p:cNvPr id="41" name="Shape 35"/>
          <p:cNvSpPr/>
          <p:nvPr/>
        </p:nvSpPr>
        <p:spPr>
          <a:xfrm>
            <a:off x="7370064" y="1188720"/>
            <a:ext cx="1627632" cy="1353312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42" name="Shape 36"/>
          <p:cNvSpPr/>
          <p:nvPr/>
        </p:nvSpPr>
        <p:spPr>
          <a:xfrm>
            <a:off x="7370064" y="1188720"/>
            <a:ext cx="1627632" cy="64008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43" name="Shape 37"/>
          <p:cNvSpPr/>
          <p:nvPr/>
        </p:nvSpPr>
        <p:spPr>
          <a:xfrm>
            <a:off x="7936992" y="1261872"/>
            <a:ext cx="438912" cy="402336"/>
          </a:xfrm>
          <a:prstGeom prst="ellipse">
            <a:avLst/>
          </a:prstGeom>
          <a:solidFill>
            <a:srgbClr val="1A3C34"/>
          </a:solidFill>
          <a:ln w="12700">
            <a:solidFill>
              <a:srgbClr val="1A3C34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44" name="Text 38"/>
          <p:cNvSpPr/>
          <p:nvPr/>
        </p:nvSpPr>
        <p:spPr>
          <a:xfrm>
            <a:off x="7936992" y="1261872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4A261"/>
                </a:solidFill>
                <a:ea typeface="Trebuchet MS" pitchFamily="34" charset="-122"/>
                <a:cs typeface="Trebuchet MS" pitchFamily="34" charset="-120"/>
              </a:rPr>
              <a:t>5</a:t>
            </a:r>
            <a:endParaRPr lang="en-US" sz="1400" dirty="0"/>
          </a:p>
        </p:txBody>
      </p:sp>
      <p:pic>
        <p:nvPicPr>
          <p:cNvPr id="45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73568" y="1679080"/>
            <a:ext cx="329184" cy="329184"/>
          </a:xfrm>
          <a:prstGeom prst="rect">
            <a:avLst/>
          </a:prstGeom>
        </p:spPr>
      </p:pic>
      <p:sp>
        <p:nvSpPr>
          <p:cNvPr id="46" name="Text 39"/>
          <p:cNvSpPr/>
          <p:nvPr/>
        </p:nvSpPr>
        <p:spPr>
          <a:xfrm>
            <a:off x="7381081" y="1952244"/>
            <a:ext cx="162763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A3C34"/>
                </a:solidFill>
                <a:ea typeface="Trebuchet MS" pitchFamily="34" charset="-122"/>
                <a:cs typeface="Trebuchet MS" pitchFamily="34" charset="-120"/>
              </a:rPr>
              <a:t>Retention</a:t>
            </a:r>
            <a:endParaRPr lang="en-US" sz="1400" dirty="0"/>
          </a:p>
        </p:txBody>
      </p:sp>
      <p:sp>
        <p:nvSpPr>
          <p:cNvPr id="47" name="Text 40"/>
          <p:cNvSpPr/>
          <p:nvPr/>
        </p:nvSpPr>
        <p:spPr>
          <a:xfrm>
            <a:off x="7381081" y="2212848"/>
            <a:ext cx="1627632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6B7280"/>
                </a:solidFill>
                <a:ea typeface="Calibri" pitchFamily="34" charset="-122"/>
                <a:cs typeface="Calibri" pitchFamily="34" charset="-120"/>
              </a:rPr>
              <a:t>CRM follow-up &amp; loyalty</a:t>
            </a:r>
            <a:endParaRPr lang="en-US" sz="1400" dirty="0"/>
          </a:p>
        </p:txBody>
      </p:sp>
      <p:sp>
        <p:nvSpPr>
          <p:cNvPr id="48" name="Text 41"/>
          <p:cNvSpPr/>
          <p:nvPr/>
        </p:nvSpPr>
        <p:spPr>
          <a:xfrm>
            <a:off x="320040" y="2740914"/>
            <a:ext cx="2743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kern="0" spc="200" dirty="0">
                <a:solidFill>
                  <a:srgbClr val="2D6A4F"/>
                </a:solidFill>
                <a:ea typeface="Trebuchet MS" pitchFamily="34" charset="-122"/>
                <a:cs typeface="Trebuchet MS" pitchFamily="34" charset="-120"/>
              </a:rPr>
              <a:t>GROWTH PHASES</a:t>
            </a:r>
            <a:endParaRPr lang="en-US" sz="1400" dirty="0"/>
          </a:p>
        </p:txBody>
      </p:sp>
      <p:sp>
        <p:nvSpPr>
          <p:cNvPr id="49" name="Shape 42"/>
          <p:cNvSpPr/>
          <p:nvPr/>
        </p:nvSpPr>
        <p:spPr>
          <a:xfrm>
            <a:off x="274320" y="2971800"/>
            <a:ext cx="2788920" cy="16916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50" name="Shape 43"/>
          <p:cNvSpPr/>
          <p:nvPr/>
        </p:nvSpPr>
        <p:spPr>
          <a:xfrm>
            <a:off x="274320" y="2971800"/>
            <a:ext cx="2788920" cy="384048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51" name="Text 44"/>
          <p:cNvSpPr/>
          <p:nvPr/>
        </p:nvSpPr>
        <p:spPr>
          <a:xfrm>
            <a:off x="274320" y="2990088"/>
            <a:ext cx="2788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Phase 1  •  Months 1–3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" name="Text 45"/>
          <p:cNvSpPr/>
          <p:nvPr/>
        </p:nvSpPr>
        <p:spPr>
          <a:xfrm>
            <a:off x="384048" y="3401568"/>
            <a:ext cx="257860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◆  Founder-led operations</a:t>
            </a:r>
            <a:endParaRPr lang="en-US" sz="1400" dirty="0"/>
          </a:p>
        </p:txBody>
      </p:sp>
      <p:sp>
        <p:nvSpPr>
          <p:cNvPr id="53" name="Text 46"/>
          <p:cNvSpPr/>
          <p:nvPr/>
        </p:nvSpPr>
        <p:spPr>
          <a:xfrm>
            <a:off x="384048" y="3703320"/>
            <a:ext cx="257860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◆  20 residential clients</a:t>
            </a:r>
            <a:endParaRPr lang="en-US" sz="1400" dirty="0"/>
          </a:p>
        </p:txBody>
      </p:sp>
      <p:sp>
        <p:nvSpPr>
          <p:cNvPr id="54" name="Text 47"/>
          <p:cNvSpPr/>
          <p:nvPr/>
        </p:nvSpPr>
        <p:spPr>
          <a:xfrm>
            <a:off x="384048" y="4005072"/>
            <a:ext cx="257860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◆  Digital marketing launch</a:t>
            </a:r>
            <a:endParaRPr lang="en-US" sz="1400" dirty="0"/>
          </a:p>
        </p:txBody>
      </p:sp>
      <p:sp>
        <p:nvSpPr>
          <p:cNvPr id="55" name="Text 48"/>
          <p:cNvSpPr/>
          <p:nvPr/>
        </p:nvSpPr>
        <p:spPr>
          <a:xfrm>
            <a:off x="384048" y="4306824"/>
            <a:ext cx="257860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◆  Streamlined booking system</a:t>
            </a:r>
            <a:endParaRPr lang="en-US" sz="1400" dirty="0"/>
          </a:p>
        </p:txBody>
      </p:sp>
      <p:sp>
        <p:nvSpPr>
          <p:cNvPr id="56" name="Shape 49"/>
          <p:cNvSpPr/>
          <p:nvPr/>
        </p:nvSpPr>
        <p:spPr>
          <a:xfrm>
            <a:off x="3246120" y="2971800"/>
            <a:ext cx="2788920" cy="16916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57" name="Shape 50"/>
          <p:cNvSpPr/>
          <p:nvPr/>
        </p:nvSpPr>
        <p:spPr>
          <a:xfrm>
            <a:off x="3246120" y="2971800"/>
            <a:ext cx="2788920" cy="384048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58" name="Text 51"/>
          <p:cNvSpPr/>
          <p:nvPr/>
        </p:nvSpPr>
        <p:spPr>
          <a:xfrm>
            <a:off x="3246120" y="2990088"/>
            <a:ext cx="2788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Phase 2  •  Months 4–9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" name="Text 52"/>
          <p:cNvSpPr/>
          <p:nvPr/>
        </p:nvSpPr>
        <p:spPr>
          <a:xfrm>
            <a:off x="3355848" y="3401568"/>
            <a:ext cx="257860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◆  First operative hired</a:t>
            </a:r>
            <a:endParaRPr lang="en-US" sz="1400" dirty="0"/>
          </a:p>
        </p:txBody>
      </p:sp>
      <p:sp>
        <p:nvSpPr>
          <p:cNvPr id="60" name="Text 53"/>
          <p:cNvSpPr/>
          <p:nvPr/>
        </p:nvSpPr>
        <p:spPr>
          <a:xfrm>
            <a:off x="3355848" y="3703320"/>
            <a:ext cx="257860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◆  3 office contracts</a:t>
            </a:r>
            <a:endParaRPr lang="en-US" sz="1400" dirty="0"/>
          </a:p>
        </p:txBody>
      </p:sp>
      <p:sp>
        <p:nvSpPr>
          <p:cNvPr id="61" name="Text 54"/>
          <p:cNvSpPr/>
          <p:nvPr/>
        </p:nvSpPr>
        <p:spPr>
          <a:xfrm>
            <a:off x="3355848" y="4005072"/>
            <a:ext cx="257860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◆  3 London boroughs</a:t>
            </a:r>
            <a:endParaRPr lang="en-US" sz="1400" dirty="0"/>
          </a:p>
        </p:txBody>
      </p:sp>
      <p:sp>
        <p:nvSpPr>
          <p:cNvPr id="62" name="Text 55"/>
          <p:cNvSpPr/>
          <p:nvPr/>
        </p:nvSpPr>
        <p:spPr>
          <a:xfrm>
            <a:off x="3355848" y="4306824"/>
            <a:ext cx="257860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◆  CRM implementation</a:t>
            </a:r>
            <a:endParaRPr lang="en-US" sz="1400" dirty="0"/>
          </a:p>
        </p:txBody>
      </p:sp>
      <p:sp>
        <p:nvSpPr>
          <p:cNvPr id="63" name="Shape 56"/>
          <p:cNvSpPr/>
          <p:nvPr/>
        </p:nvSpPr>
        <p:spPr>
          <a:xfrm>
            <a:off x="6217920" y="2971800"/>
            <a:ext cx="2788920" cy="16916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1400"/>
          </a:p>
        </p:txBody>
      </p:sp>
      <p:sp>
        <p:nvSpPr>
          <p:cNvPr id="64" name="Shape 57"/>
          <p:cNvSpPr/>
          <p:nvPr/>
        </p:nvSpPr>
        <p:spPr>
          <a:xfrm>
            <a:off x="6217920" y="2971800"/>
            <a:ext cx="2788920" cy="384048"/>
          </a:xfrm>
          <a:prstGeom prst="rect">
            <a:avLst/>
          </a:prstGeom>
          <a:solidFill>
            <a:srgbClr val="1A3C34"/>
          </a:solidFill>
          <a:ln w="12700">
            <a:solidFill>
              <a:srgbClr val="1A3C34"/>
            </a:solidFill>
            <a:prstDash val="solid"/>
          </a:ln>
        </p:spPr>
        <p:txBody>
          <a:bodyPr/>
          <a:lstStyle/>
          <a:p>
            <a:endParaRPr lang="en-GB" sz="1400"/>
          </a:p>
        </p:txBody>
      </p:sp>
      <p:sp>
        <p:nvSpPr>
          <p:cNvPr id="65" name="Text 58"/>
          <p:cNvSpPr/>
          <p:nvPr/>
        </p:nvSpPr>
        <p:spPr>
          <a:xfrm>
            <a:off x="6217920" y="2990088"/>
            <a:ext cx="2788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ea typeface="Trebuchet MS" pitchFamily="34" charset="-122"/>
                <a:cs typeface="Arial" panose="020B0604020202020204" pitchFamily="34" charset="0"/>
              </a:rPr>
              <a:t>Phase 3  •  Year 1+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" name="Text 59"/>
          <p:cNvSpPr/>
          <p:nvPr/>
        </p:nvSpPr>
        <p:spPr>
          <a:xfrm>
            <a:off x="6327648" y="3401568"/>
            <a:ext cx="257860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◆  Ltd Company transition</a:t>
            </a:r>
            <a:endParaRPr lang="en-US" sz="1400" dirty="0"/>
          </a:p>
        </p:txBody>
      </p:sp>
      <p:sp>
        <p:nvSpPr>
          <p:cNvPr id="67" name="Text 60"/>
          <p:cNvSpPr/>
          <p:nvPr/>
        </p:nvSpPr>
        <p:spPr>
          <a:xfrm>
            <a:off x="6327648" y="3703320"/>
            <a:ext cx="257860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◆  80+ client base</a:t>
            </a:r>
            <a:endParaRPr lang="en-US" sz="1400" dirty="0"/>
          </a:p>
        </p:txBody>
      </p:sp>
      <p:sp>
        <p:nvSpPr>
          <p:cNvPr id="68" name="Text 61"/>
          <p:cNvSpPr/>
          <p:nvPr/>
        </p:nvSpPr>
        <p:spPr>
          <a:xfrm>
            <a:off x="6327648" y="4005072"/>
            <a:ext cx="257860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◆  Operations coordinator</a:t>
            </a:r>
            <a:endParaRPr lang="en-US" sz="1400" dirty="0"/>
          </a:p>
        </p:txBody>
      </p:sp>
      <p:sp>
        <p:nvSpPr>
          <p:cNvPr id="69" name="Text 62"/>
          <p:cNvSpPr/>
          <p:nvPr/>
        </p:nvSpPr>
        <p:spPr>
          <a:xfrm>
            <a:off x="6327648" y="4306824"/>
            <a:ext cx="257860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◆  Franchise model planning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C34"/>
          </a:solidFill>
          <a:ln w="12700">
            <a:solidFill>
              <a:srgbClr val="1A3C3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777240"/>
            <a:ext cx="9144000" cy="54864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73152"/>
            <a:ext cx="77724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  <a:ea typeface="Trebuchet MS" pitchFamily="34" charset="-122"/>
                <a:cs typeface="Trebuchet MS" pitchFamily="34" charset="-120"/>
              </a:rPr>
              <a:t>Funding Requirements &amp; Financial Plan</a:t>
            </a: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365760" y="493776"/>
            <a:ext cx="7772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95D5B2"/>
                </a:solidFill>
                <a:ea typeface="Calibri" pitchFamily="34" charset="-122"/>
                <a:cs typeface="Calibri" pitchFamily="34" charset="-120"/>
              </a:rPr>
              <a:t>Start-Up Capital  |  Allocation  |  Financial Projections</a:t>
            </a:r>
            <a:endParaRPr lang="en-US" dirty="0"/>
          </a:p>
        </p:txBody>
      </p:sp>
      <p:sp>
        <p:nvSpPr>
          <p:cNvPr id="6" name="Shape 4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D8F3DC"/>
          </a:solidFill>
          <a:ln w="635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274320" y="4828032"/>
            <a:ext cx="8595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dirty="0">
                <a:solidFill>
                  <a:srgbClr val="2D6A4F"/>
                </a:solidFill>
                <a:ea typeface="Calibri" pitchFamily="34" charset="-122"/>
                <a:cs typeface="Calibri" pitchFamily="34" charset="-120"/>
              </a:rPr>
              <a:t>SparkleClean Services  |  London, UK  |  Funding &amp; Financial Plan</a:t>
            </a:r>
            <a:endParaRPr lang="en-US" dirty="0"/>
          </a:p>
        </p:txBody>
      </p:sp>
      <p:sp>
        <p:nvSpPr>
          <p:cNvPr id="8" name="Shape 6"/>
          <p:cNvSpPr/>
          <p:nvPr/>
        </p:nvSpPr>
        <p:spPr>
          <a:xfrm>
            <a:off x="274320" y="932688"/>
            <a:ext cx="2331720" cy="1353312"/>
          </a:xfrm>
          <a:prstGeom prst="rect">
            <a:avLst/>
          </a:prstGeom>
          <a:solidFill>
            <a:srgbClr val="1A3C34"/>
          </a:solidFill>
          <a:ln w="12700">
            <a:solidFill>
              <a:srgbClr val="1A3C3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274320" y="932688"/>
            <a:ext cx="2331720" cy="64008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274320" y="116586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D8F3DC"/>
                </a:solidFill>
                <a:ea typeface="Trebuchet MS" pitchFamily="34" charset="-122"/>
                <a:cs typeface="Trebuchet MS" pitchFamily="34" charset="-120"/>
              </a:rPr>
              <a:t>TOTAL</a:t>
            </a:r>
            <a:endParaRPr lang="en-US" dirty="0"/>
          </a:p>
          <a:p>
            <a:pPr marL="0" indent="0" algn="ctr">
              <a:buNone/>
            </a:pPr>
            <a:r>
              <a:rPr lang="en-US" b="1" dirty="0">
                <a:solidFill>
                  <a:srgbClr val="D8F3DC"/>
                </a:solidFill>
                <a:ea typeface="Trebuchet MS" pitchFamily="34" charset="-122"/>
                <a:cs typeface="Trebuchet MS" pitchFamily="34" charset="-120"/>
              </a:rPr>
              <a:t>START-UP</a:t>
            </a:r>
            <a:endParaRPr lang="en-US" dirty="0"/>
          </a:p>
          <a:p>
            <a:pPr marL="0" indent="0" algn="ctr">
              <a:buNone/>
            </a:pPr>
            <a:r>
              <a:rPr lang="en-US" b="1" dirty="0">
                <a:solidFill>
                  <a:srgbClr val="D8F3DC"/>
                </a:solidFill>
                <a:ea typeface="Trebuchet MS" pitchFamily="34" charset="-122"/>
                <a:cs typeface="Trebuchet MS" pitchFamily="34" charset="-120"/>
              </a:rPr>
              <a:t>CAPITAL</a:t>
            </a: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283230" y="1687068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F4A261"/>
                </a:solidFill>
                <a:ea typeface="Trebuchet MS" pitchFamily="34" charset="-122"/>
                <a:cs typeface="Trebuchet MS" pitchFamily="34" charset="-120"/>
              </a:rPr>
              <a:t>£8,000</a:t>
            </a: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704088" y="2523744"/>
            <a:ext cx="23317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kern="0" spc="200" dirty="0">
                <a:solidFill>
                  <a:srgbClr val="2D6A4F"/>
                </a:solidFill>
                <a:ea typeface="Trebuchet MS" pitchFamily="34" charset="-122"/>
                <a:cs typeface="Trebuchet MS" pitchFamily="34" charset="-120"/>
              </a:rPr>
              <a:t>FUNDING SOURCES</a:t>
            </a:r>
            <a:endParaRPr lang="en-US" dirty="0"/>
          </a:p>
        </p:txBody>
      </p:sp>
      <p:sp>
        <p:nvSpPr>
          <p:cNvPr id="13" name="Shape 11"/>
          <p:cNvSpPr/>
          <p:nvPr/>
        </p:nvSpPr>
        <p:spPr>
          <a:xfrm>
            <a:off x="274320" y="2880360"/>
            <a:ext cx="2331720" cy="694944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274320" y="2880360"/>
            <a:ext cx="64008" cy="694944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57200" y="2953512"/>
            <a:ext cx="9144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2D6A4F"/>
                </a:solidFill>
                <a:ea typeface="Trebuchet MS" pitchFamily="34" charset="-122"/>
                <a:cs typeface="Trebuchet MS" pitchFamily="34" charset="-120"/>
              </a:rPr>
              <a:t>£3,000</a:t>
            </a: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457200" y="3282696"/>
            <a:ext cx="685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6B7280"/>
                </a:solidFill>
                <a:ea typeface="Calibri" pitchFamily="34" charset="-122"/>
                <a:cs typeface="Calibri" pitchFamily="34" charset="-120"/>
              </a:rPr>
              <a:t>38%</a:t>
            </a:r>
            <a:endParaRPr lang="en-US" dirty="0"/>
          </a:p>
        </p:txBody>
      </p:sp>
      <p:sp>
        <p:nvSpPr>
          <p:cNvPr id="17" name="Text 15"/>
          <p:cNvSpPr/>
          <p:nvPr/>
        </p:nvSpPr>
        <p:spPr>
          <a:xfrm>
            <a:off x="1298448" y="3063240"/>
            <a:ext cx="11887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Personal Savings</a:t>
            </a:r>
            <a:endParaRPr lang="en-US" dirty="0"/>
          </a:p>
        </p:txBody>
      </p:sp>
      <p:sp>
        <p:nvSpPr>
          <p:cNvPr id="18" name="Shape 16"/>
          <p:cNvSpPr/>
          <p:nvPr/>
        </p:nvSpPr>
        <p:spPr>
          <a:xfrm>
            <a:off x="274320" y="3685032"/>
            <a:ext cx="2331720" cy="694944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274320" y="3685032"/>
            <a:ext cx="64008" cy="694944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57200" y="3758184"/>
            <a:ext cx="9144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F4A261"/>
                </a:solidFill>
                <a:ea typeface="Trebuchet MS" pitchFamily="34" charset="-122"/>
                <a:cs typeface="Trebuchet MS" pitchFamily="34" charset="-120"/>
              </a:rPr>
              <a:t>£5,000</a:t>
            </a:r>
            <a:endParaRPr lang="en-US" dirty="0"/>
          </a:p>
        </p:txBody>
      </p:sp>
      <p:sp>
        <p:nvSpPr>
          <p:cNvPr id="21" name="Text 19"/>
          <p:cNvSpPr/>
          <p:nvPr/>
        </p:nvSpPr>
        <p:spPr>
          <a:xfrm>
            <a:off x="457200" y="4087368"/>
            <a:ext cx="685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6B7280"/>
                </a:solidFill>
                <a:ea typeface="Calibri" pitchFamily="34" charset="-122"/>
                <a:cs typeface="Calibri" pitchFamily="34" charset="-120"/>
              </a:rPr>
              <a:t>62%</a:t>
            </a:r>
            <a:endParaRPr lang="en-US" dirty="0"/>
          </a:p>
        </p:txBody>
      </p:sp>
      <p:sp>
        <p:nvSpPr>
          <p:cNvPr id="22" name="Text 20"/>
          <p:cNvSpPr/>
          <p:nvPr/>
        </p:nvSpPr>
        <p:spPr>
          <a:xfrm>
            <a:off x="1298448" y="3867912"/>
            <a:ext cx="11887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Government Start-Up Loan</a:t>
            </a:r>
            <a:endParaRPr lang="en-US" dirty="0"/>
          </a:p>
        </p:txBody>
      </p:sp>
      <p:sp>
        <p:nvSpPr>
          <p:cNvPr id="23" name="Text 21"/>
          <p:cNvSpPr/>
          <p:nvPr/>
        </p:nvSpPr>
        <p:spPr>
          <a:xfrm>
            <a:off x="2834640" y="932688"/>
            <a:ext cx="3657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kern="0" spc="200" dirty="0">
                <a:solidFill>
                  <a:srgbClr val="2D6A4F"/>
                </a:solidFill>
                <a:ea typeface="Trebuchet MS" pitchFamily="34" charset="-122"/>
                <a:cs typeface="Trebuchet MS" pitchFamily="34" charset="-120"/>
              </a:rPr>
              <a:t>FUND ALLOCATION</a:t>
            </a:r>
            <a:endParaRPr lang="en-US" dirty="0"/>
          </a:p>
        </p:txBody>
      </p:sp>
      <p:sp>
        <p:nvSpPr>
          <p:cNvPr id="24" name="Shape 22"/>
          <p:cNvSpPr/>
          <p:nvPr/>
        </p:nvSpPr>
        <p:spPr>
          <a:xfrm>
            <a:off x="2834640" y="1207008"/>
            <a:ext cx="1097280" cy="384048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3931920" y="1207008"/>
            <a:ext cx="731520" cy="384048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4663440" y="1207008"/>
            <a:ext cx="731520" cy="384048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5394960" y="1207008"/>
            <a:ext cx="548640" cy="384048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5943600" y="1207008"/>
            <a:ext cx="548640" cy="384048"/>
          </a:xfrm>
          <a:prstGeom prst="rect">
            <a:avLst/>
          </a:prstGeom>
          <a:solidFill>
            <a:srgbClr val="1D4ED8"/>
          </a:solidFill>
          <a:ln w="12700">
            <a:solidFill>
              <a:srgbClr val="1D4E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2834640" y="1609344"/>
            <a:ext cx="3657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i="1" dirty="0">
                <a:solidFill>
                  <a:srgbClr val="6B7280"/>
                </a:solidFill>
                <a:ea typeface="Calibri" pitchFamily="34" charset="-122"/>
                <a:cs typeface="Calibri" pitchFamily="34" charset="-120"/>
              </a:rPr>
              <a:t>100% of £8,000 allocated</a:t>
            </a:r>
            <a:endParaRPr lang="en-US" dirty="0"/>
          </a:p>
        </p:txBody>
      </p:sp>
      <p:sp>
        <p:nvSpPr>
          <p:cNvPr id="30" name="Shape 28"/>
          <p:cNvSpPr/>
          <p:nvPr/>
        </p:nvSpPr>
        <p:spPr>
          <a:xfrm>
            <a:off x="2834640" y="1901952"/>
            <a:ext cx="128016" cy="347472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3035808" y="1947672"/>
            <a:ext cx="2468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Equipment &amp; Supplies</a:t>
            </a:r>
            <a:endParaRPr lang="en-US" dirty="0"/>
          </a:p>
        </p:txBody>
      </p:sp>
      <p:sp>
        <p:nvSpPr>
          <p:cNvPr id="32" name="Shape 30"/>
          <p:cNvSpPr/>
          <p:nvPr/>
        </p:nvSpPr>
        <p:spPr>
          <a:xfrm>
            <a:off x="5394960" y="1993392"/>
            <a:ext cx="1097280" cy="182880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6537960" y="1956816"/>
            <a:ext cx="4572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2D6A4F"/>
                </a:solidFill>
                <a:ea typeface="Trebuchet MS" pitchFamily="34" charset="-122"/>
                <a:cs typeface="Trebuchet MS" pitchFamily="34" charset="-120"/>
              </a:rPr>
              <a:t>30%</a:t>
            </a:r>
            <a:endParaRPr lang="en-US" dirty="0"/>
          </a:p>
        </p:txBody>
      </p:sp>
      <p:sp>
        <p:nvSpPr>
          <p:cNvPr id="34" name="Shape 32"/>
          <p:cNvSpPr/>
          <p:nvPr/>
        </p:nvSpPr>
        <p:spPr>
          <a:xfrm>
            <a:off x="2834640" y="2404872"/>
            <a:ext cx="128016" cy="347472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3035808" y="2450592"/>
            <a:ext cx="2468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Eco-Friendly Products</a:t>
            </a:r>
            <a:endParaRPr lang="en-US" dirty="0"/>
          </a:p>
        </p:txBody>
      </p:sp>
      <p:sp>
        <p:nvSpPr>
          <p:cNvPr id="36" name="Shape 34"/>
          <p:cNvSpPr/>
          <p:nvPr/>
        </p:nvSpPr>
        <p:spPr>
          <a:xfrm>
            <a:off x="5394960" y="2496312"/>
            <a:ext cx="731520" cy="18288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6172200" y="2459736"/>
            <a:ext cx="4572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2A9D8F"/>
                </a:solidFill>
                <a:ea typeface="Trebuchet MS" pitchFamily="34" charset="-122"/>
                <a:cs typeface="Trebuchet MS" pitchFamily="34" charset="-120"/>
              </a:rPr>
              <a:t>20%</a:t>
            </a:r>
            <a:endParaRPr lang="en-US" dirty="0"/>
          </a:p>
        </p:txBody>
      </p:sp>
      <p:sp>
        <p:nvSpPr>
          <p:cNvPr id="38" name="Shape 36"/>
          <p:cNvSpPr/>
          <p:nvPr/>
        </p:nvSpPr>
        <p:spPr>
          <a:xfrm>
            <a:off x="2834640" y="2907792"/>
            <a:ext cx="128016" cy="347472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3035808" y="2953512"/>
            <a:ext cx="2468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Marketing &amp; Website</a:t>
            </a:r>
            <a:endParaRPr lang="en-US" dirty="0"/>
          </a:p>
        </p:txBody>
      </p:sp>
      <p:sp>
        <p:nvSpPr>
          <p:cNvPr id="40" name="Shape 38"/>
          <p:cNvSpPr/>
          <p:nvPr/>
        </p:nvSpPr>
        <p:spPr>
          <a:xfrm>
            <a:off x="5394960" y="2999232"/>
            <a:ext cx="731520" cy="182880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6172200" y="2962656"/>
            <a:ext cx="4572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F4A261"/>
                </a:solidFill>
                <a:ea typeface="Trebuchet MS" pitchFamily="34" charset="-122"/>
                <a:cs typeface="Trebuchet MS" pitchFamily="34" charset="-120"/>
              </a:rPr>
              <a:t>20%</a:t>
            </a:r>
            <a:endParaRPr lang="en-US" dirty="0"/>
          </a:p>
        </p:txBody>
      </p:sp>
      <p:sp>
        <p:nvSpPr>
          <p:cNvPr id="42" name="Shape 40"/>
          <p:cNvSpPr/>
          <p:nvPr/>
        </p:nvSpPr>
        <p:spPr>
          <a:xfrm>
            <a:off x="2834640" y="3410712"/>
            <a:ext cx="128016" cy="347472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3035808" y="3456432"/>
            <a:ext cx="2468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Insurance &amp; Legal</a:t>
            </a:r>
            <a:endParaRPr lang="en-US" dirty="0"/>
          </a:p>
        </p:txBody>
      </p:sp>
      <p:sp>
        <p:nvSpPr>
          <p:cNvPr id="44" name="Shape 42"/>
          <p:cNvSpPr/>
          <p:nvPr/>
        </p:nvSpPr>
        <p:spPr>
          <a:xfrm>
            <a:off x="5394960" y="3502152"/>
            <a:ext cx="548640" cy="182880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5989320" y="3465576"/>
            <a:ext cx="4572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D97706"/>
                </a:solidFill>
                <a:ea typeface="Trebuchet MS" pitchFamily="34" charset="-122"/>
                <a:cs typeface="Trebuchet MS" pitchFamily="34" charset="-120"/>
              </a:rPr>
              <a:t>15%</a:t>
            </a:r>
            <a:endParaRPr lang="en-US" dirty="0"/>
          </a:p>
        </p:txBody>
      </p:sp>
      <p:sp>
        <p:nvSpPr>
          <p:cNvPr id="46" name="Shape 44"/>
          <p:cNvSpPr/>
          <p:nvPr/>
        </p:nvSpPr>
        <p:spPr>
          <a:xfrm>
            <a:off x="2834640" y="3913632"/>
            <a:ext cx="128016" cy="347472"/>
          </a:xfrm>
          <a:prstGeom prst="rect">
            <a:avLst/>
          </a:prstGeom>
          <a:solidFill>
            <a:srgbClr val="1D4ED8"/>
          </a:solidFill>
          <a:ln w="12700">
            <a:solidFill>
              <a:srgbClr val="1D4E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3035808" y="3959352"/>
            <a:ext cx="24688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1A3C34"/>
                </a:solidFill>
                <a:ea typeface="Calibri" pitchFamily="34" charset="-122"/>
                <a:cs typeface="Calibri" pitchFamily="34" charset="-120"/>
              </a:rPr>
              <a:t>Transport</a:t>
            </a:r>
            <a:endParaRPr lang="en-US" dirty="0"/>
          </a:p>
        </p:txBody>
      </p:sp>
      <p:sp>
        <p:nvSpPr>
          <p:cNvPr id="48" name="Shape 46"/>
          <p:cNvSpPr/>
          <p:nvPr/>
        </p:nvSpPr>
        <p:spPr>
          <a:xfrm>
            <a:off x="5394960" y="4005072"/>
            <a:ext cx="548640" cy="182880"/>
          </a:xfrm>
          <a:prstGeom prst="rect">
            <a:avLst/>
          </a:prstGeom>
          <a:solidFill>
            <a:srgbClr val="1D4ED8"/>
          </a:solidFill>
          <a:ln w="12700">
            <a:solidFill>
              <a:srgbClr val="1D4E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9" name="Text 47"/>
          <p:cNvSpPr/>
          <p:nvPr/>
        </p:nvSpPr>
        <p:spPr>
          <a:xfrm>
            <a:off x="5989320" y="3968496"/>
            <a:ext cx="4572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D4ED8"/>
                </a:solidFill>
                <a:ea typeface="Trebuchet MS" pitchFamily="34" charset="-122"/>
                <a:cs typeface="Trebuchet MS" pitchFamily="34" charset="-120"/>
              </a:rPr>
              <a:t>15%</a:t>
            </a:r>
            <a:endParaRPr lang="en-US" dirty="0"/>
          </a:p>
        </p:txBody>
      </p:sp>
      <p:sp>
        <p:nvSpPr>
          <p:cNvPr id="50" name="Text 48"/>
          <p:cNvSpPr/>
          <p:nvPr/>
        </p:nvSpPr>
        <p:spPr>
          <a:xfrm>
            <a:off x="6720840" y="932688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kern="0" spc="200" dirty="0">
                <a:solidFill>
                  <a:srgbClr val="2D6A4F"/>
                </a:solidFill>
                <a:ea typeface="Trebuchet MS" pitchFamily="34" charset="-122"/>
                <a:cs typeface="Trebuchet MS" pitchFamily="34" charset="-120"/>
              </a:rPr>
              <a:t>FINANCIAL PROJECTIONS</a:t>
            </a:r>
            <a:endParaRPr lang="en-US" dirty="0"/>
          </a:p>
        </p:txBody>
      </p:sp>
      <p:sp>
        <p:nvSpPr>
          <p:cNvPr id="51" name="Shape 49"/>
          <p:cNvSpPr/>
          <p:nvPr/>
        </p:nvSpPr>
        <p:spPr>
          <a:xfrm>
            <a:off x="6967728" y="1207008"/>
            <a:ext cx="2039112" cy="102412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52" name="Shape 50"/>
          <p:cNvSpPr/>
          <p:nvPr/>
        </p:nvSpPr>
        <p:spPr>
          <a:xfrm>
            <a:off x="6946626" y="1169142"/>
            <a:ext cx="2039112" cy="101874"/>
          </a:xfrm>
          <a:prstGeom prst="rect">
            <a:avLst/>
          </a:prstGeom>
          <a:solidFill>
            <a:srgbClr val="2D6A4F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9208" y="1344168"/>
            <a:ext cx="274320" cy="274320"/>
          </a:xfrm>
          <a:prstGeom prst="rect">
            <a:avLst/>
          </a:prstGeom>
        </p:spPr>
      </p:pic>
      <p:sp>
        <p:nvSpPr>
          <p:cNvPr id="54" name="Text 51"/>
          <p:cNvSpPr/>
          <p:nvPr/>
        </p:nvSpPr>
        <p:spPr>
          <a:xfrm>
            <a:off x="7818120" y="1298448"/>
            <a:ext cx="155448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A3C34"/>
                </a:solidFill>
                <a:ea typeface="Trebuchet MS" pitchFamily="34" charset="-122"/>
                <a:cs typeface="Trebuchet MS" pitchFamily="34" charset="-120"/>
              </a:rPr>
              <a:t>Month 2</a:t>
            </a:r>
            <a:endParaRPr lang="en-US" dirty="0"/>
          </a:p>
        </p:txBody>
      </p:sp>
      <p:sp>
        <p:nvSpPr>
          <p:cNvPr id="55" name="Text 52"/>
          <p:cNvSpPr/>
          <p:nvPr/>
        </p:nvSpPr>
        <p:spPr>
          <a:xfrm>
            <a:off x="7132320" y="1837944"/>
            <a:ext cx="1874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6B7280"/>
                </a:solidFill>
                <a:ea typeface="Calibri" pitchFamily="34" charset="-122"/>
                <a:cs typeface="Calibri" pitchFamily="34" charset="-120"/>
              </a:rPr>
              <a:t>Positive Cash Flow</a:t>
            </a:r>
            <a:endParaRPr lang="en-US" dirty="0"/>
          </a:p>
        </p:txBody>
      </p:sp>
      <p:sp>
        <p:nvSpPr>
          <p:cNvPr id="56" name="Shape 53"/>
          <p:cNvSpPr/>
          <p:nvPr/>
        </p:nvSpPr>
        <p:spPr>
          <a:xfrm>
            <a:off x="6908292" y="2368296"/>
            <a:ext cx="2148840" cy="1024128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63500" dist="127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7797E908-8E1B-C915-BF39-D9497A4386EB}"/>
              </a:ext>
            </a:extLst>
          </p:cNvPr>
          <p:cNvGrpSpPr/>
          <p:nvPr/>
        </p:nvGrpSpPr>
        <p:grpSpPr>
          <a:xfrm>
            <a:off x="6908292" y="2365014"/>
            <a:ext cx="2148840" cy="2194560"/>
            <a:chOff x="6720840" y="2377440"/>
            <a:chExt cx="2148840" cy="2194560"/>
          </a:xfrm>
        </p:grpSpPr>
        <p:sp>
          <p:nvSpPr>
            <p:cNvPr id="57" name="Shape 54"/>
            <p:cNvSpPr/>
            <p:nvPr/>
          </p:nvSpPr>
          <p:spPr>
            <a:xfrm>
              <a:off x="6720840" y="2377440"/>
              <a:ext cx="2148840" cy="64008"/>
            </a:xfrm>
            <a:prstGeom prst="rect">
              <a:avLst/>
            </a:prstGeom>
            <a:solidFill>
              <a:srgbClr val="2D6A4F"/>
            </a:solidFill>
            <a:ln w="12700">
              <a:solidFill>
                <a:srgbClr val="2D6A4F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pic>
          <p:nvPicPr>
            <p:cNvPr id="58" name="Image 1" descr="preencoded.png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858000" y="2523744"/>
              <a:ext cx="274320" cy="274320"/>
            </a:xfrm>
            <a:prstGeom prst="rect">
              <a:avLst/>
            </a:prstGeom>
          </p:spPr>
        </p:pic>
        <p:sp>
          <p:nvSpPr>
            <p:cNvPr id="59" name="Text 55"/>
            <p:cNvSpPr/>
            <p:nvPr/>
          </p:nvSpPr>
          <p:spPr>
            <a:xfrm>
              <a:off x="7205472" y="2487168"/>
              <a:ext cx="1554480" cy="329184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b="1" dirty="0">
                  <a:solidFill>
                    <a:srgbClr val="1A3C34"/>
                  </a:solidFill>
                  <a:ea typeface="Trebuchet MS" pitchFamily="34" charset="-122"/>
                  <a:cs typeface="Trebuchet MS" pitchFamily="34" charset="-120"/>
                </a:rPr>
                <a:t>Month 4</a:t>
              </a:r>
              <a:endParaRPr lang="en-US" dirty="0"/>
            </a:p>
          </p:txBody>
        </p:sp>
        <p:sp>
          <p:nvSpPr>
            <p:cNvPr id="60" name="Text 56"/>
            <p:cNvSpPr/>
            <p:nvPr/>
          </p:nvSpPr>
          <p:spPr>
            <a:xfrm>
              <a:off x="6858000" y="3017520"/>
              <a:ext cx="1874520" cy="2743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dirty="0">
                  <a:solidFill>
                    <a:srgbClr val="6B7280"/>
                  </a:solidFill>
                  <a:ea typeface="Calibri" pitchFamily="34" charset="-122"/>
                  <a:cs typeface="Calibri" pitchFamily="34" charset="-120"/>
                </a:rPr>
                <a:t>Break-Even Point</a:t>
              </a:r>
              <a:endParaRPr lang="en-US" dirty="0"/>
            </a:p>
          </p:txBody>
        </p:sp>
        <p:sp>
          <p:nvSpPr>
            <p:cNvPr id="61" name="Shape 57"/>
            <p:cNvSpPr/>
            <p:nvPr/>
          </p:nvSpPr>
          <p:spPr>
            <a:xfrm>
              <a:off x="6720840" y="3547872"/>
              <a:ext cx="2148840" cy="1024128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E5E7EB"/>
              </a:solidFill>
              <a:prstDash val="solid"/>
            </a:ln>
            <a:effectLst>
              <a:outerShdw blurRad="63500" dist="12700" dir="8100000" algn="bl" rotWithShape="0">
                <a:srgbClr val="000000">
                  <a:alpha val="10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Shape 58"/>
            <p:cNvSpPr/>
            <p:nvPr/>
          </p:nvSpPr>
          <p:spPr>
            <a:xfrm>
              <a:off x="6720840" y="3547872"/>
              <a:ext cx="2148840" cy="64008"/>
            </a:xfrm>
            <a:prstGeom prst="rect">
              <a:avLst/>
            </a:prstGeom>
            <a:solidFill>
              <a:srgbClr val="F4A261"/>
            </a:solidFill>
            <a:ln w="12700">
              <a:solidFill>
                <a:srgbClr val="F4A261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pic>
          <p:nvPicPr>
            <p:cNvPr id="63" name="Image 2" descr="preencoded.png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858000" y="3694176"/>
              <a:ext cx="274320" cy="274320"/>
            </a:xfrm>
            <a:prstGeom prst="rect">
              <a:avLst/>
            </a:prstGeom>
          </p:spPr>
        </p:pic>
        <p:sp>
          <p:nvSpPr>
            <p:cNvPr id="64" name="Text 59"/>
            <p:cNvSpPr/>
            <p:nvPr/>
          </p:nvSpPr>
          <p:spPr>
            <a:xfrm>
              <a:off x="7205472" y="3657600"/>
              <a:ext cx="1554480" cy="329184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b="1" dirty="0">
                  <a:solidFill>
                    <a:srgbClr val="1A3C34"/>
                  </a:solidFill>
                  <a:ea typeface="Trebuchet MS" pitchFamily="34" charset="-122"/>
                  <a:cs typeface="Trebuchet MS" pitchFamily="34" charset="-120"/>
                </a:rPr>
                <a:t>£120K</a:t>
              </a:r>
              <a:endParaRPr lang="en-US" dirty="0"/>
            </a:p>
          </p:txBody>
        </p:sp>
        <p:sp>
          <p:nvSpPr>
            <p:cNvPr id="65" name="Text 60"/>
            <p:cNvSpPr/>
            <p:nvPr/>
          </p:nvSpPr>
          <p:spPr>
            <a:xfrm>
              <a:off x="6858000" y="4187952"/>
              <a:ext cx="1874520" cy="27432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dirty="0">
                  <a:solidFill>
                    <a:srgbClr val="6B7280"/>
                  </a:solidFill>
                  <a:ea typeface="Calibri" pitchFamily="34" charset="-122"/>
                  <a:cs typeface="Calibri" pitchFamily="34" charset="-120"/>
                </a:rPr>
                <a:t>Annual Turnover Target</a:t>
              </a:r>
              <a:endParaRPr lang="en-US" dirty="0"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798AA99-8A13-31A9-231A-C29AE70B1C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2600" y="527050"/>
            <a:ext cx="8178799" cy="4089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7422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57563" y="1057562"/>
            <a:ext cx="51435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57564" y="1065164"/>
            <a:ext cx="51434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75942" y="2691064"/>
            <a:ext cx="1876484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727288"/>
            <a:ext cx="2925267" cy="3134219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57570" y="1049957"/>
            <a:ext cx="5143502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6BE54C-432A-79E9-4135-4BA540FA1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440141"/>
            <a:ext cx="2401025" cy="2540623"/>
          </a:xfrm>
        </p:spPr>
        <p:txBody>
          <a:bodyPr anchor="b">
            <a:normAutofit/>
          </a:bodyPr>
          <a:lstStyle/>
          <a:p>
            <a:pPr algn="r"/>
            <a:r>
              <a:rPr lang="en-GB" sz="3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D6299-68E6-CF2F-23FB-A70188BA37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1107" y="164123"/>
            <a:ext cx="6040607" cy="4829907"/>
          </a:xfrm>
        </p:spPr>
        <p:txBody>
          <a:bodyPr anchor="ctr">
            <a:no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Abid, H. (2022) ‘A review on the most common pricing strategies’,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Finance, Insurance and Risk Management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12(2), pp. 79–88.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European Cleaning Journal (2026) ‘New UK research shows steady growth in cleaning, hygiene and waste industry’.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https://www.europeancleaningjournal.com/magazine/articles/latest-news/new-uk-research-shows-steady-growth-in-cleaning-hygiene-and-waste-industry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17 March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Jeswani, R. (2023) ‘The role and importance of social media marketing in brand building’,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Irish Interdisciplinary Journal of Science &amp; Research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7(4), pp. 1–9.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Mintel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Cleaning Services – UK – 2023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Mintel Group Ltd.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Nethanani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Vuko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S.N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Thango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B. (2024) ‘Customer relationship management (CRM) systems and their impact on SMEs performance: A systematic review’.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Pfajfar, G., Shoham, A.,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Małecka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and Zalaznik, M. (2022) ‘Value of corporate social responsibility for multiple stakeholders and social impact – Relationship marketing perspective’,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Research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143, pp. 46–61.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Saqib, N. (2023) ‘Typologies and taxonomies of positioning strategies: A systematic literature review’,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Management History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29(4), pp. 481–501.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Sarfraz, M., Al Kurdi, B. and Rafiq, M. (2025) ‘How digital marketing shapes consumer decision-making employing (AIDA) model with respect to consumer knowledge and consumer experience’,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Management and Marketing Intelligence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2(1), pp. 39–48.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Zaitun, C. et al. (2026)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Introduction to Business: Modern Theories, Concepts, and Practices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Mind Power Publishing.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Zott, C. and Amit, R. (2024) ‘Business models and lean startup’,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Management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50(8), pp. 3183–3201.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24987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634</TotalTime>
  <Words>1208</Words>
  <Application>Microsoft Office PowerPoint</Application>
  <PresentationFormat>On-screen Show (16:9)</PresentationFormat>
  <Paragraphs>227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Trebuchet MS</vt:lpstr>
      <vt:lpstr>Wingdings</vt:lpstr>
      <vt:lpstr>Office Theme</vt:lpstr>
      <vt:lpstr>PowerPoint Presentation</vt:lpstr>
      <vt:lpstr>PowerPoint Presentation</vt:lpstr>
      <vt:lpstr>Business Opportunity and Market Need</vt:lpstr>
      <vt:lpstr>Products and services</vt:lpstr>
      <vt:lpstr>BUSINESS OBJECTIVES (SMART) </vt:lpstr>
      <vt:lpstr>Three Key External Factors (PESTEL)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3</cp:revision>
  <dcterms:created xsi:type="dcterms:W3CDTF">2026-04-12T18:20:20Z</dcterms:created>
  <dcterms:modified xsi:type="dcterms:W3CDTF">2026-04-13T04:54:50Z</dcterms:modified>
</cp:coreProperties>
</file>