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1" r:id="rId2"/>
    <p:sldId id="260" r:id="rId3"/>
    <p:sldId id="259" r:id="rId4"/>
    <p:sldId id="257" r:id="rId5"/>
    <p:sldId id="264" r:id="rId6"/>
    <p:sldId id="265" r:id="rId7"/>
    <p:sldId id="258" r:id="rId8"/>
    <p:sldId id="256"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7206" autoAdjust="0"/>
  </p:normalViewPr>
  <p:slideViewPr>
    <p:cSldViewPr snapToGrid="0">
      <p:cViewPr varScale="1">
        <p:scale>
          <a:sx n="83" d="100"/>
          <a:sy n="83" d="100"/>
        </p:scale>
        <p:origin x="37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185E5-DE92-4D85-8F42-392A79EA1D09}"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7A1F2F-29A6-46E1-9686-22B3D91F2FA2}" type="slidenum">
              <a:rPr lang="en-GB" smtClean="0"/>
              <a:t>‹#›</a:t>
            </a:fld>
            <a:endParaRPr lang="en-GB"/>
          </a:p>
        </p:txBody>
      </p:sp>
    </p:spTree>
    <p:extLst>
      <p:ext uri="{BB962C8B-B14F-4D97-AF65-F5344CB8AC3E}">
        <p14:creationId xmlns:p14="http://schemas.microsoft.com/office/powerpoint/2010/main" val="317977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technological development has changed the way businesses compete against one another ultimately force a business to rethink their traditional strategies. </a:t>
            </a:r>
          </a:p>
          <a:p>
            <a:r>
              <a:rPr lang="en-GB" dirty="0"/>
              <a:t>This includes reviewing the strategy shaping characteristics of a firms and the dynamic environment in which it operates.  The business model inform the strategy.</a:t>
            </a:r>
          </a:p>
          <a:p>
            <a:r>
              <a:rPr lang="en-GB" dirty="0" err="1"/>
              <a:t>Timmers</a:t>
            </a:r>
            <a:r>
              <a:rPr lang="en-GB" dirty="0"/>
              <a:t> (1999) defines a business model as an architecture for product, service, and information flow, including descriptions of various business actors and their roles, the potential benefits for the various business actors and the source of revenue.</a:t>
            </a:r>
          </a:p>
          <a:p>
            <a:r>
              <a:rPr lang="en-GB" dirty="0"/>
              <a:t>The business model is considered the blue print document of the business strategy introducing the missing link between strategy and processes. It is seen that the business model has the ability to communicate to the strategy on how it intends to take advantage of new opportunities driven by what is valued by the customer. </a:t>
            </a:r>
          </a:p>
          <a:p>
            <a:r>
              <a:rPr lang="en-GB" dirty="0"/>
              <a:t>This is supported by Pigneur et al (2002:2) who declared that the business model is a description of the value a company offers one or several segments of customers and the architecture of the firm and its network of partners for creating, marketing, and delivering this value and relationship capital in order to generate profitable and sustainable revenue streams.</a:t>
            </a:r>
          </a:p>
          <a:p>
            <a:endParaRPr lang="en-GB" dirty="0"/>
          </a:p>
          <a:p>
            <a:r>
              <a:rPr lang="en-GB" dirty="0"/>
              <a:t>Plenty of examples of BMC for business to search online.</a:t>
            </a:r>
          </a:p>
          <a:p>
            <a:endParaRPr lang="en-GB" dirty="0"/>
          </a:p>
          <a:p>
            <a:r>
              <a:rPr lang="en-GB" dirty="0"/>
              <a:t>Think about Airbnb , and review the main lecture slides to guide your design.</a:t>
            </a:r>
          </a:p>
          <a:p>
            <a:endParaRPr lang="en-GB" dirty="0"/>
          </a:p>
          <a:p>
            <a:r>
              <a:rPr lang="en-GB" dirty="0"/>
              <a:t>KA – matching guests and hosts</a:t>
            </a:r>
          </a:p>
          <a:p>
            <a:r>
              <a:rPr lang="en-GB" dirty="0"/>
              <a:t>KR – database of reviews linked to customer profiles, a customer service that runs 24/7</a:t>
            </a:r>
          </a:p>
          <a:p>
            <a:r>
              <a:rPr lang="en-GB" dirty="0"/>
              <a:t>Partners – Amazon web services</a:t>
            </a:r>
          </a:p>
          <a:p>
            <a:r>
              <a:rPr lang="en-GB" dirty="0"/>
              <a:t>Revenue – commission on all transactions.</a:t>
            </a:r>
          </a:p>
          <a:p>
            <a:r>
              <a:rPr lang="en-GB" dirty="0"/>
              <a:t>Channels - Web 2.0 social media tools (</a:t>
            </a:r>
            <a:r>
              <a:rPr lang="en-GB" dirty="0" err="1"/>
              <a:t>Instagra</a:t>
            </a:r>
            <a:r>
              <a:rPr lang="en-GB" dirty="0"/>
              <a:t>, Facebook, </a:t>
            </a:r>
            <a:r>
              <a:rPr lang="en-GB" dirty="0" err="1"/>
              <a:t>Twitter,Google</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Cost structures - Payment options and secure payment facilities, online booking systems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 – neighbourhood and community regulations</a:t>
            </a:r>
          </a:p>
          <a:p>
            <a:endParaRPr lang="en-GB" dirty="0"/>
          </a:p>
          <a:p>
            <a:endParaRPr lang="en-GB" dirty="0"/>
          </a:p>
        </p:txBody>
      </p:sp>
      <p:sp>
        <p:nvSpPr>
          <p:cNvPr id="4" name="Slide Number Placeholder 3"/>
          <p:cNvSpPr>
            <a:spLocks noGrp="1"/>
          </p:cNvSpPr>
          <p:nvPr>
            <p:ph type="sldNum" sz="quarter" idx="5"/>
          </p:nvPr>
        </p:nvSpPr>
        <p:spPr/>
        <p:txBody>
          <a:bodyPr/>
          <a:lstStyle/>
          <a:p>
            <a:fld id="{0E7A1F2F-29A6-46E1-9686-22B3D91F2FA2}" type="slidenum">
              <a:rPr lang="en-GB" smtClean="0"/>
              <a:t>2</a:t>
            </a:fld>
            <a:endParaRPr lang="en-GB"/>
          </a:p>
        </p:txBody>
      </p:sp>
    </p:spTree>
    <p:extLst>
      <p:ext uri="{BB962C8B-B14F-4D97-AF65-F5344CB8AC3E}">
        <p14:creationId xmlns:p14="http://schemas.microsoft.com/office/powerpoint/2010/main" val="2173051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SFF was designed by Fred David.  Business organisation set out their objectives and Fred David argued that these should be “measurable, quantitative, challenging, realistic, consistent, and prioritised”. This was the key reason for developing the SFF. </a:t>
            </a:r>
          </a:p>
          <a:p>
            <a:r>
              <a:rPr lang="en-GB" dirty="0"/>
              <a:t>Many firms that fail, work in the dark, not assessing the business strategy in a formal way, the managers need to be open-minded.  </a:t>
            </a:r>
          </a:p>
          <a:p>
            <a:r>
              <a:rPr lang="en-GB" dirty="0"/>
              <a:t>Especially larger businesses.</a:t>
            </a:r>
          </a:p>
          <a:p>
            <a:r>
              <a:rPr lang="en-GB" dirty="0"/>
              <a:t>He proposed the SFF, it is a formal structured tool, method for strategic planning. </a:t>
            </a:r>
          </a:p>
          <a:p>
            <a:r>
              <a:rPr lang="en-GB" dirty="0"/>
              <a:t>In your reading you should have been able to identify in Stage 1 - that where he describes IFE, that is actually SWOT but with the quantitative scale, and EFE is PEST but with the quantitative scale.  </a:t>
            </a:r>
          </a:p>
          <a:p>
            <a:r>
              <a:rPr lang="en-GB" dirty="0"/>
              <a:t>In stage 2, The SWOT is the combination of SWOT and PEST with quantitative scales. The scales were introduced because continuous improvement (sometimes referred to as key performance indicators) in strategy is what org aim for.</a:t>
            </a:r>
          </a:p>
          <a:p>
            <a:endParaRPr lang="en-GB" dirty="0"/>
          </a:p>
          <a:p>
            <a:r>
              <a:rPr lang="en-GB" dirty="0"/>
              <a:t>The considered view is that through applying a formal method, there is better communication, improved understanding and greater commitment.</a:t>
            </a:r>
          </a:p>
          <a:p>
            <a:r>
              <a:rPr lang="en-GB" dirty="0"/>
              <a:t>Weights and ratings are applied to all aspects of the framework in order to optimise efficiency of the model and provide realistic guidance during the decision stages. </a:t>
            </a:r>
          </a:p>
          <a:p>
            <a:r>
              <a:rPr lang="en-GB" dirty="0"/>
              <a:t>It is different to the Balanced Scorecard devised by </a:t>
            </a:r>
            <a:r>
              <a:rPr lang="en-GB" dirty="0" err="1"/>
              <a:t>Kalpan</a:t>
            </a:r>
            <a:r>
              <a:rPr lang="en-GB" dirty="0"/>
              <a:t> and Norton (2006), where they provide a qualitative tool, that gives depth to strategic planning, but it may also be seen to offer ambiguity and provide unclear reasoning for decisions.  </a:t>
            </a:r>
          </a:p>
          <a:p>
            <a:endParaRPr lang="en-GB" dirty="0"/>
          </a:p>
          <a:p>
            <a:r>
              <a:rPr lang="en-GB" dirty="0"/>
              <a:t>The objectives of the org. then determine how resources are managed, and costs transferred across the organisation to achieve the objectives set.</a:t>
            </a:r>
          </a:p>
          <a:p>
            <a:r>
              <a:rPr lang="en-GB" dirty="0"/>
              <a:t>He suggested the strategic process is both “dynamic and continuous” so in order to continually revisit what was known, and then update with new knowledge means the process must be done regularly, usually annually,</a:t>
            </a:r>
          </a:p>
          <a:p>
            <a:r>
              <a:rPr lang="en-GB" dirty="0"/>
              <a:t>For e.g. the economy has changed since Covid19 pandemic, this was not expected, so existing plans will need complete overall, businesses need to reassess the damage, and determine the “new normal” strategy.</a:t>
            </a:r>
          </a:p>
          <a:p>
            <a:endParaRPr lang="en-GB" dirty="0"/>
          </a:p>
          <a:p>
            <a:r>
              <a:rPr lang="en-GB" dirty="0"/>
              <a:t>It does require real knowledge of the business operations and external environment, as the values for weighting and rating are subjective, these are judgements based on assumptions, so require conversation between the managers to expose the facts and identify the values (numbers ).   </a:t>
            </a:r>
          </a:p>
          <a:p>
            <a:r>
              <a:rPr lang="en-GB" dirty="0"/>
              <a:t>One manager might decide one feature is 0.09, and other college says it is 0.04, to there is a need to determine who is closer and why, then they rate this in terms of priority to achieve. The weights have to add up to 1.0</a:t>
            </a:r>
          </a:p>
          <a:p>
            <a:r>
              <a:rPr lang="en-GB" dirty="0"/>
              <a:t>The weights will reflect the relative scale (very important, not important) with something / feature, while the rating reflects a priority, urgency in dealing with it, for example  IFE (Strength – a feature might be – a product dominates the domestic drink market with market share 75%, this could be .09 weight, 4 rating. So this feature is a very important issue, and needs high priority to maintain this position.</a:t>
            </a:r>
          </a:p>
          <a:p>
            <a:endParaRPr lang="en-GB" dirty="0"/>
          </a:p>
          <a:p>
            <a:r>
              <a:rPr lang="en-GB" dirty="0"/>
              <a:t>It takes time, to attempt this method, and assess how well decisions were made against wat ha been achieve, so it needs to be used as the planning, and reflective stage. It aims to be a constructive process.</a:t>
            </a:r>
          </a:p>
          <a:p>
            <a:r>
              <a:rPr lang="en-GB" dirty="0"/>
              <a:t>Strategies an be examined sequentially as well as simultaneously by managers to assess how the strategy is being managed, reaching targets, or incurring costs.</a:t>
            </a:r>
          </a:p>
          <a:p>
            <a:r>
              <a:rPr lang="en-GB" dirty="0"/>
              <a:t>The final picture provides a rich picture and the basis on which to make multiple decisions, and determine appropriate strategies.</a:t>
            </a:r>
          </a:p>
          <a:p>
            <a:r>
              <a:rPr lang="en-GB" dirty="0"/>
              <a:t>The final picture means the managers can revisit the data captured for each of the stages, (IEF, EFE etc, ) so that key factors are not overlooked in the decision making process.</a:t>
            </a:r>
          </a:p>
          <a:p>
            <a:r>
              <a:rPr lang="en-GB" dirty="0"/>
              <a:t>A quantitative view allows more clearly to identify relationships between various factors, so that these are considered jointly in the decision process.</a:t>
            </a:r>
          </a:p>
          <a:p>
            <a:r>
              <a:rPr lang="en-GB" dirty="0"/>
              <a:t>It aims to show how many decisions can be made at once as all the strategies in one place - are captured for careful evaluation against the firms capabilities, strengths and finances.</a:t>
            </a:r>
          </a:p>
        </p:txBody>
      </p:sp>
      <p:sp>
        <p:nvSpPr>
          <p:cNvPr id="4" name="Slide Number Placeholder 3"/>
          <p:cNvSpPr>
            <a:spLocks noGrp="1"/>
          </p:cNvSpPr>
          <p:nvPr>
            <p:ph type="sldNum" sz="quarter" idx="5"/>
          </p:nvPr>
        </p:nvSpPr>
        <p:spPr/>
        <p:txBody>
          <a:bodyPr/>
          <a:lstStyle/>
          <a:p>
            <a:fld id="{0E7A1F2F-29A6-46E1-9686-22B3D91F2FA2}" type="slidenum">
              <a:rPr lang="en-GB" smtClean="0"/>
              <a:t>3</a:t>
            </a:fld>
            <a:endParaRPr lang="en-GB"/>
          </a:p>
        </p:txBody>
      </p:sp>
    </p:spTree>
    <p:extLst>
      <p:ext uri="{BB962C8B-B14F-4D97-AF65-F5344CB8AC3E}">
        <p14:creationId xmlns:p14="http://schemas.microsoft.com/office/powerpoint/2010/main" val="4107856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F. R. (2011)  Strategic Management : Concepts and Cases. Prentice Hall 13</a:t>
            </a:r>
            <a:r>
              <a:rPr lang="en-GB" baseline="30000" dirty="0"/>
              <a:t>th</a:t>
            </a:r>
            <a:r>
              <a:rPr lang="en-GB" dirty="0"/>
              <a:t> edition. ISBN-13: 978-0-13-612098-8</a:t>
            </a:r>
          </a:p>
          <a:p>
            <a:r>
              <a:rPr lang="en-GB" dirty="0"/>
              <a:t>Determine where the business resides in relation to market growth vs competitive position.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Capture details about Airbnb and determine where they sit on the matrix, and provide evidence and explanation.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 Does the org, (Airbnb) have a strong competitive position and see strong market growth?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 Does the org, (Airbnb) have a weak competitive position and see strong market growth?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 Does the org, (Airbnb) have a weak competitive position and see slow market growth?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 Does the org, (Airbnb) have a strong competitive position and see slow market growth?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E7A1F2F-29A6-46E1-9686-22B3D91F2FA2}" type="slidenum">
              <a:rPr lang="en-GB" smtClean="0"/>
              <a:t>7</a:t>
            </a:fld>
            <a:endParaRPr lang="en-GB"/>
          </a:p>
        </p:txBody>
      </p:sp>
    </p:spTree>
    <p:extLst>
      <p:ext uri="{BB962C8B-B14F-4D97-AF65-F5344CB8AC3E}">
        <p14:creationId xmlns:p14="http://schemas.microsoft.com/office/powerpoint/2010/main" val="215146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Extracted from David, F. R. (2011)  Strategic Management : Concepts and Cases. Chapter 5, pp.137, Prentice Hall 13</a:t>
            </a:r>
            <a:r>
              <a:rPr lang="en-GB" baseline="30000" dirty="0"/>
              <a:t>th</a:t>
            </a:r>
            <a:r>
              <a:rPr lang="en-GB" dirty="0"/>
              <a:t> edition. ISBN-13: 978-0-13-612098-8</a:t>
            </a:r>
          </a:p>
          <a:p>
            <a:endParaRPr lang="en-GB" dirty="0"/>
          </a:p>
          <a:p>
            <a:r>
              <a:rPr lang="en-GB" dirty="0"/>
              <a:t>Seeking Ownership</a:t>
            </a:r>
          </a:p>
          <a:p>
            <a:r>
              <a:rPr lang="en-GB" dirty="0"/>
              <a:t>Horizontal and vertical integration strategies – often when an org is trying to gain a monopoly in a particular area, / region.  Is competing in a growing industry.  If there is  alack of competence in management area – need a resource that another org has, then good way to expand on skills and resources.</a:t>
            </a:r>
          </a:p>
          <a:p>
            <a:endParaRPr lang="en-GB" dirty="0"/>
          </a:p>
          <a:p>
            <a:r>
              <a:rPr lang="en-GB" dirty="0"/>
              <a:t>Intensive strategies –Improve existing products / services</a:t>
            </a:r>
          </a:p>
          <a:p>
            <a:r>
              <a:rPr lang="en-GB" dirty="0"/>
              <a:t>Market penetration – can include increase the number of salespersons, increase advertising expenditures, extensive offering / sales promotion items, or increasing publicity efforts.  Think of Airbnb’s slogan?  Think of alliances / charity work?</a:t>
            </a:r>
          </a:p>
          <a:p>
            <a:r>
              <a:rPr lang="en-GB" dirty="0"/>
              <a:t>Market development – Airbnb – think of recent developments in China.</a:t>
            </a:r>
          </a:p>
          <a:p>
            <a:r>
              <a:rPr lang="en-GB" dirty="0"/>
              <a:t>Product development – Airbnb</a:t>
            </a:r>
          </a:p>
          <a:p>
            <a:endParaRPr lang="en-GB" dirty="0"/>
          </a:p>
          <a:p>
            <a:r>
              <a:rPr lang="en-GB" dirty="0"/>
              <a:t>Diversification</a:t>
            </a:r>
          </a:p>
          <a:p>
            <a:r>
              <a:rPr lang="en-GB" dirty="0"/>
              <a:t>Transferring competitively valuable expertise, technological know-how, or other capabilities from one business to another.  This is done when a company is trying to add more to the shareholder value.  Samsun is an example of a conglomerate (they have the mobile devises as well as general household good) Wide market.</a:t>
            </a:r>
          </a:p>
          <a:p>
            <a:r>
              <a:rPr lang="en-GB" dirty="0"/>
              <a:t>Related diversification  - </a:t>
            </a:r>
            <a:r>
              <a:rPr lang="en-GB" dirty="0" err="1"/>
              <a:t>Goodle</a:t>
            </a:r>
            <a:r>
              <a:rPr lang="en-GB" dirty="0"/>
              <a:t>– creates a search engine, then moved into advertising information ….</a:t>
            </a:r>
          </a:p>
          <a:p>
            <a:r>
              <a:rPr lang="en-GB" dirty="0"/>
              <a:t>Unrelated diversification – acquire companies in unrelated industry sectors - unrelated diversification entails being on the hunt to acquire companies whose assets are undervalued, or companies that are financially distressed, or companies that have high growth prospects but are short on investment capital.  Example, walt Disney purchase of cruse ships in 2007.</a:t>
            </a:r>
          </a:p>
          <a:p>
            <a:r>
              <a:rPr lang="en-GB" dirty="0"/>
              <a:t>The management team needs to be strong, organised  e.g. Dell moved into producing smartphones when its market share in sales of laptops started decreasing in 2008.. Qualcomm Inc. did the opposite to Dell it diversified beyond cell phones into desktop hardware.</a:t>
            </a:r>
          </a:p>
          <a:p>
            <a:r>
              <a:rPr lang="en-GB" dirty="0"/>
              <a:t>It is so competitive see how these strategies are constantly changing, companies circling the market to mark their strategic move.</a:t>
            </a:r>
          </a:p>
          <a:p>
            <a:endParaRPr lang="en-GB" dirty="0"/>
          </a:p>
          <a:p>
            <a:r>
              <a:rPr lang="en-GB" dirty="0"/>
              <a:t>Defensive strategies </a:t>
            </a:r>
          </a:p>
          <a:p>
            <a:r>
              <a:rPr lang="en-GB" dirty="0"/>
              <a:t>Retrenchment occurs when a business needs to restructure, to reduce cost and asset reduction to reverse declining sales and profits. This is also named a turnaround strategy, The point of retrenchment is to fortify basic distinctive competences of the business. During retrenchment, the business has to deal with limited resources and face pressure from shareholders, employees, and the media. This might involve selling off land / buildings, pruning product lines, closing marginal businesses, closing obsolete factories, automating processes, employee redundancy etc.  Starbucks closed hundreds of stores cross USA and Australia in 20010 aware of demographic preferences away from coffee.</a:t>
            </a:r>
          </a:p>
          <a:p>
            <a:r>
              <a:rPr lang="en-GB" dirty="0"/>
              <a:t>Divest – Sell a division of the business to raise capital for other investment areas.  Example, Motorola sales declined in cell phones. Then acquired by Google in 2012, then sold on to </a:t>
            </a:r>
            <a:r>
              <a:rPr lang="en-GB" dirty="0" err="1"/>
              <a:t>Lenova</a:t>
            </a:r>
            <a:r>
              <a:rPr lang="en-GB" dirty="0"/>
              <a:t> in 2014. Google acquired it for a short time wen it needed to move and acquire market share. Of the mobile device market.  eBay bought Skype in 2005, then sold to Microsoft in 2011. an example of acquire, then divest.</a:t>
            </a:r>
          </a:p>
          <a:p>
            <a:r>
              <a:rPr lang="en-GB" dirty="0"/>
              <a:t>Liquidation – this strategy is where the business sells all of a company’s assets, in parts, for their tangible worth. Highstreet example, </a:t>
            </a:r>
            <a:r>
              <a:rPr lang="en-GB" dirty="0" err="1"/>
              <a:t>Wollworths</a:t>
            </a:r>
            <a:r>
              <a:rPr lang="en-GB" dirty="0"/>
              <a:t> </a:t>
            </a:r>
            <a:r>
              <a:rPr lang="en-GB" dirty="0" err="1"/>
              <a:t>PLc</a:t>
            </a:r>
            <a:r>
              <a:rPr lang="en-GB" dirty="0"/>
              <a:t>, </a:t>
            </a:r>
            <a:r>
              <a:rPr lang="en-GB" dirty="0" err="1"/>
              <a:t>Wollies</a:t>
            </a:r>
            <a:r>
              <a:rPr lang="en-GB" dirty="0"/>
              <a:t>, started 1909, closed 2015 doors.  Crystal glass and </a:t>
            </a:r>
            <a:r>
              <a:rPr lang="en-GB" dirty="0" err="1"/>
              <a:t>tablewear</a:t>
            </a:r>
            <a:r>
              <a:rPr lang="en-GB" dirty="0"/>
              <a:t>, Waterford Wedgwood PLC in Ireland, opened 1759 closed 2009, heavy debts due to declining sales, consumer preferences changed dramatically, they did not keep pace with customer changes. Could have moved into glass production, to purchase glass bottles in the UK, very limited choice in styles, so have to purchase from Europe, now costs are higher….</a:t>
            </a:r>
          </a:p>
          <a:p>
            <a:r>
              <a:rPr lang="en-GB" dirty="0"/>
              <a:t>This tends to be  the route when an organisation has pursued both a retrenchment strategy and a divesture strategy, without success – so need exit </a:t>
            </a:r>
            <a:r>
              <a:rPr lang="en-GB" dirty="0" err="1"/>
              <a:t>startagy</a:t>
            </a:r>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7A1F2F-29A6-46E1-9686-22B3D91F2FA2}" type="slidenum">
              <a:rPr lang="en-GB" smtClean="0"/>
              <a:t>8</a:t>
            </a:fld>
            <a:endParaRPr lang="en-GB"/>
          </a:p>
        </p:txBody>
      </p:sp>
    </p:spTree>
    <p:extLst>
      <p:ext uri="{BB962C8B-B14F-4D97-AF65-F5344CB8AC3E}">
        <p14:creationId xmlns:p14="http://schemas.microsoft.com/office/powerpoint/2010/main" val="1366322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712408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882630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2238391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EFA451-B301-4B5D-AF08-604A91F9F3DD}"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251745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EFA451-B301-4B5D-AF08-604A91F9F3DD}" type="datetimeFigureOut">
              <a:rPr lang="en-GB" smtClean="0"/>
              <a:t>23/02/2021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3497470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523030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5108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1025403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FA451-B301-4B5D-AF08-604A91F9F3DD}"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419054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FA451-B301-4B5D-AF08-604A91F9F3DD}"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31474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3858555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90215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2992484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2458002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5400142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13284229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FA451-B301-4B5D-AF08-604A91F9F3D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B1C97-EA8D-43DB-A02B-33FE0FA1D2BF}" type="slidenum">
              <a:rPr lang="en-GB" smtClean="0"/>
              <a:t>‹#›</a:t>
            </a:fld>
            <a:endParaRPr lang="en-GB"/>
          </a:p>
        </p:txBody>
      </p:sp>
    </p:spTree>
    <p:extLst>
      <p:ext uri="{BB962C8B-B14F-4D97-AF65-F5344CB8AC3E}">
        <p14:creationId xmlns:p14="http://schemas.microsoft.com/office/powerpoint/2010/main" val="1804548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0EFA451-B301-4B5D-AF08-604A91F9F3DD}" type="datetimeFigureOut">
              <a:rPr lang="en-GB" smtClean="0"/>
              <a:t>23/02/2021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FAB1C97-EA8D-43DB-A02B-33FE0FA1D2BF}" type="slidenum">
              <a:rPr lang="en-GB" smtClean="0"/>
              <a:t>‹#›</a:t>
            </a:fld>
            <a:endParaRPr lang="en-GB"/>
          </a:p>
        </p:txBody>
      </p:sp>
    </p:spTree>
    <p:extLst>
      <p:ext uri="{BB962C8B-B14F-4D97-AF65-F5344CB8AC3E}">
        <p14:creationId xmlns:p14="http://schemas.microsoft.com/office/powerpoint/2010/main" val="196855760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C4682-3012-4601-A78A-534D0943FEC5}"/>
              </a:ext>
            </a:extLst>
          </p:cNvPr>
          <p:cNvSpPr>
            <a:spLocks noGrp="1"/>
          </p:cNvSpPr>
          <p:nvPr>
            <p:ph type="ctrTitle"/>
          </p:nvPr>
        </p:nvSpPr>
        <p:spPr>
          <a:xfrm>
            <a:off x="1065502" y="1219200"/>
            <a:ext cx="8825658" cy="1348381"/>
          </a:xfrm>
        </p:spPr>
        <p:txBody>
          <a:bodyPr/>
          <a:lstStyle/>
          <a:p>
            <a:r>
              <a:rPr lang="en-GB" b="1" dirty="0"/>
              <a:t>Summary Week 3</a:t>
            </a:r>
          </a:p>
        </p:txBody>
      </p:sp>
    </p:spTree>
    <p:extLst>
      <p:ext uri="{BB962C8B-B14F-4D97-AF65-F5344CB8AC3E}">
        <p14:creationId xmlns:p14="http://schemas.microsoft.com/office/powerpoint/2010/main" val="30100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5130E-4365-4E42-81D1-79471BD14D61}"/>
              </a:ext>
            </a:extLst>
          </p:cNvPr>
          <p:cNvSpPr>
            <a:spLocks noGrp="1"/>
          </p:cNvSpPr>
          <p:nvPr>
            <p:ph type="title"/>
          </p:nvPr>
        </p:nvSpPr>
        <p:spPr>
          <a:xfrm>
            <a:off x="724378" y="77180"/>
            <a:ext cx="9404723" cy="801047"/>
          </a:xfrm>
        </p:spPr>
        <p:txBody>
          <a:bodyPr/>
          <a:lstStyle/>
          <a:p>
            <a:pPr algn="ctr"/>
            <a:r>
              <a:rPr lang="en-GB" b="1" dirty="0"/>
              <a:t>Business Model Canvas (BMC)</a:t>
            </a:r>
          </a:p>
        </p:txBody>
      </p:sp>
      <p:pic>
        <p:nvPicPr>
          <p:cNvPr id="5" name="Picture 4">
            <a:extLst>
              <a:ext uri="{FF2B5EF4-FFF2-40B4-BE49-F238E27FC236}">
                <a16:creationId xmlns:a16="http://schemas.microsoft.com/office/drawing/2014/main" id="{62B880EC-CD38-43FA-BB5E-6EBF94B65C36}"/>
              </a:ext>
            </a:extLst>
          </p:cNvPr>
          <p:cNvPicPr>
            <a:picLocks noChangeAspect="1"/>
          </p:cNvPicPr>
          <p:nvPr/>
        </p:nvPicPr>
        <p:blipFill>
          <a:blip r:embed="rId3"/>
          <a:stretch>
            <a:fillRect/>
          </a:stretch>
        </p:blipFill>
        <p:spPr>
          <a:xfrm>
            <a:off x="543419" y="1035158"/>
            <a:ext cx="10499247" cy="5610191"/>
          </a:xfrm>
          <a:prstGeom prst="rect">
            <a:avLst/>
          </a:prstGeom>
        </p:spPr>
      </p:pic>
    </p:spTree>
    <p:extLst>
      <p:ext uri="{BB962C8B-B14F-4D97-AF65-F5344CB8AC3E}">
        <p14:creationId xmlns:p14="http://schemas.microsoft.com/office/powerpoint/2010/main" val="1346951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20BD3-85EE-49F4-9900-3F8DA9FBE0F4}"/>
              </a:ext>
            </a:extLst>
          </p:cNvPr>
          <p:cNvSpPr>
            <a:spLocks noGrp="1"/>
          </p:cNvSpPr>
          <p:nvPr>
            <p:ph type="title"/>
          </p:nvPr>
        </p:nvSpPr>
        <p:spPr>
          <a:xfrm>
            <a:off x="838200" y="365125"/>
            <a:ext cx="10515600" cy="549275"/>
          </a:xfrm>
        </p:spPr>
        <p:txBody>
          <a:bodyPr>
            <a:normAutofit fontScale="90000"/>
          </a:bodyPr>
          <a:lstStyle/>
          <a:p>
            <a:pPr algn="ctr"/>
            <a:r>
              <a:rPr lang="en-GB" b="1" dirty="0"/>
              <a:t>SFF</a:t>
            </a:r>
          </a:p>
        </p:txBody>
      </p:sp>
      <p:pic>
        <p:nvPicPr>
          <p:cNvPr id="5" name="Picture 4">
            <a:extLst>
              <a:ext uri="{FF2B5EF4-FFF2-40B4-BE49-F238E27FC236}">
                <a16:creationId xmlns:a16="http://schemas.microsoft.com/office/drawing/2014/main" id="{99F3B378-79A7-46C5-BD9D-2159F990C557}"/>
              </a:ext>
            </a:extLst>
          </p:cNvPr>
          <p:cNvPicPr>
            <a:picLocks noChangeAspect="1"/>
          </p:cNvPicPr>
          <p:nvPr/>
        </p:nvPicPr>
        <p:blipFill>
          <a:blip r:embed="rId3"/>
          <a:stretch>
            <a:fillRect/>
          </a:stretch>
        </p:blipFill>
        <p:spPr>
          <a:xfrm>
            <a:off x="457200" y="1717623"/>
            <a:ext cx="11277600" cy="4352925"/>
          </a:xfrm>
          <a:prstGeom prst="rect">
            <a:avLst/>
          </a:prstGeom>
        </p:spPr>
      </p:pic>
      <p:sp>
        <p:nvSpPr>
          <p:cNvPr id="3" name="TextBox 2">
            <a:extLst>
              <a:ext uri="{FF2B5EF4-FFF2-40B4-BE49-F238E27FC236}">
                <a16:creationId xmlns:a16="http://schemas.microsoft.com/office/drawing/2014/main" id="{F85FA521-0252-465F-ADAB-F6D311DC733A}"/>
              </a:ext>
            </a:extLst>
          </p:cNvPr>
          <p:cNvSpPr txBox="1"/>
          <p:nvPr/>
        </p:nvSpPr>
        <p:spPr>
          <a:xfrm>
            <a:off x="677489" y="2159524"/>
            <a:ext cx="2246464" cy="769441"/>
          </a:xfrm>
          <a:prstGeom prst="rect">
            <a:avLst/>
          </a:prstGeom>
          <a:noFill/>
        </p:spPr>
        <p:txBody>
          <a:bodyPr wrap="square" rtlCol="0">
            <a:spAutoFit/>
          </a:bodyPr>
          <a:lstStyle/>
          <a:p>
            <a:r>
              <a:rPr lang="en-GB" sz="2200" b="1" dirty="0">
                <a:solidFill>
                  <a:srgbClr val="00B050"/>
                </a:solidFill>
              </a:rPr>
              <a:t>This is really  PESTLE</a:t>
            </a:r>
          </a:p>
        </p:txBody>
      </p:sp>
      <p:sp>
        <p:nvSpPr>
          <p:cNvPr id="6" name="TextBox 5">
            <a:extLst>
              <a:ext uri="{FF2B5EF4-FFF2-40B4-BE49-F238E27FC236}">
                <a16:creationId xmlns:a16="http://schemas.microsoft.com/office/drawing/2014/main" id="{E02B3BE8-BD55-43A7-8836-EA22B13C6349}"/>
              </a:ext>
            </a:extLst>
          </p:cNvPr>
          <p:cNvSpPr txBox="1"/>
          <p:nvPr/>
        </p:nvSpPr>
        <p:spPr>
          <a:xfrm>
            <a:off x="8970334" y="2104542"/>
            <a:ext cx="2151318" cy="769441"/>
          </a:xfrm>
          <a:prstGeom prst="rect">
            <a:avLst/>
          </a:prstGeom>
          <a:noFill/>
        </p:spPr>
        <p:txBody>
          <a:bodyPr wrap="square" rtlCol="0">
            <a:spAutoFit/>
          </a:bodyPr>
          <a:lstStyle/>
          <a:p>
            <a:r>
              <a:rPr lang="en-GB" sz="2200" b="1" dirty="0">
                <a:solidFill>
                  <a:srgbClr val="00B050"/>
                </a:solidFill>
              </a:rPr>
              <a:t>This is really  SWOT</a:t>
            </a:r>
          </a:p>
        </p:txBody>
      </p:sp>
      <p:sp>
        <p:nvSpPr>
          <p:cNvPr id="7" name="TextBox 6">
            <a:extLst>
              <a:ext uri="{FF2B5EF4-FFF2-40B4-BE49-F238E27FC236}">
                <a16:creationId xmlns:a16="http://schemas.microsoft.com/office/drawing/2014/main" id="{CF43C49E-12EA-43E8-8627-21D4118FAFCD}"/>
              </a:ext>
            </a:extLst>
          </p:cNvPr>
          <p:cNvSpPr txBox="1"/>
          <p:nvPr/>
        </p:nvSpPr>
        <p:spPr>
          <a:xfrm>
            <a:off x="677489" y="3544315"/>
            <a:ext cx="3639331" cy="769441"/>
          </a:xfrm>
          <a:prstGeom prst="rect">
            <a:avLst/>
          </a:prstGeom>
          <a:noFill/>
        </p:spPr>
        <p:txBody>
          <a:bodyPr wrap="square" rtlCol="0">
            <a:spAutoFit/>
          </a:bodyPr>
          <a:lstStyle/>
          <a:p>
            <a:r>
              <a:rPr lang="en-GB" sz="2200" b="1" dirty="0">
                <a:solidFill>
                  <a:srgbClr val="00B050"/>
                </a:solidFill>
              </a:rPr>
              <a:t>This is where PESTLE &amp; SWOT -Convert TOWS</a:t>
            </a:r>
          </a:p>
        </p:txBody>
      </p:sp>
      <p:cxnSp>
        <p:nvCxnSpPr>
          <p:cNvPr id="8" name="Straight Arrow Connector 7">
            <a:extLst>
              <a:ext uri="{FF2B5EF4-FFF2-40B4-BE49-F238E27FC236}">
                <a16:creationId xmlns:a16="http://schemas.microsoft.com/office/drawing/2014/main" id="{91FD4D10-E089-4901-803A-132F0DD0388F}"/>
              </a:ext>
            </a:extLst>
          </p:cNvPr>
          <p:cNvCxnSpPr>
            <a:cxnSpLocks/>
          </p:cNvCxnSpPr>
          <p:nvPr/>
        </p:nvCxnSpPr>
        <p:spPr>
          <a:xfrm flipV="1">
            <a:off x="10398640" y="4805916"/>
            <a:ext cx="0" cy="1370791"/>
          </a:xfrm>
          <a:prstGeom prst="straightConnector1">
            <a:avLst/>
          </a:prstGeom>
          <a:ln w="73025">
            <a:solidFill>
              <a:srgbClr val="FFFF00"/>
            </a:solidFill>
            <a:tailEnd type="triangle"/>
          </a:ln>
        </p:spPr>
        <p:style>
          <a:lnRef idx="3">
            <a:schemeClr val="accent1"/>
          </a:lnRef>
          <a:fillRef idx="0">
            <a:schemeClr val="accent1"/>
          </a:fillRef>
          <a:effectRef idx="2">
            <a:schemeClr val="accent1"/>
          </a:effectRef>
          <a:fontRef idx="minor">
            <a:schemeClr val="tx1"/>
          </a:fontRef>
        </p:style>
      </p:cxnSp>
      <p:sp>
        <p:nvSpPr>
          <p:cNvPr id="10" name="TextBox 9">
            <a:extLst>
              <a:ext uri="{FF2B5EF4-FFF2-40B4-BE49-F238E27FC236}">
                <a16:creationId xmlns:a16="http://schemas.microsoft.com/office/drawing/2014/main" id="{00D491EF-976B-4CEF-8511-B996FD942605}"/>
              </a:ext>
            </a:extLst>
          </p:cNvPr>
          <p:cNvSpPr txBox="1"/>
          <p:nvPr/>
        </p:nvSpPr>
        <p:spPr>
          <a:xfrm>
            <a:off x="7157486" y="6308209"/>
            <a:ext cx="5034514" cy="369332"/>
          </a:xfrm>
          <a:prstGeom prst="rect">
            <a:avLst/>
          </a:prstGeom>
          <a:noFill/>
        </p:spPr>
        <p:txBody>
          <a:bodyPr wrap="square" rtlCol="0">
            <a:spAutoFit/>
          </a:bodyPr>
          <a:lstStyle/>
          <a:p>
            <a:r>
              <a:rPr lang="en-GB" b="1" dirty="0">
                <a:solidFill>
                  <a:schemeClr val="accent1">
                    <a:lumMod val="75000"/>
                  </a:schemeClr>
                </a:solidFill>
                <a:highlight>
                  <a:srgbClr val="FFFF00"/>
                </a:highlight>
              </a:rPr>
              <a:t>Only apply GSM to Airbnb in Assignment  2      </a:t>
            </a:r>
          </a:p>
        </p:txBody>
      </p:sp>
    </p:spTree>
    <p:extLst>
      <p:ext uri="{BB962C8B-B14F-4D97-AF65-F5344CB8AC3E}">
        <p14:creationId xmlns:p14="http://schemas.microsoft.com/office/powerpoint/2010/main" val="3799982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708" y="1"/>
            <a:ext cx="6312243" cy="889686"/>
          </a:xfrm>
        </p:spPr>
        <p:txBody>
          <a:bodyPr/>
          <a:lstStyle/>
          <a:p>
            <a:pPr algn="ctr"/>
            <a:r>
              <a:rPr lang="en-GB" dirty="0"/>
              <a:t>The Input Stage</a:t>
            </a:r>
          </a:p>
        </p:txBody>
      </p:sp>
      <p:pic>
        <p:nvPicPr>
          <p:cNvPr id="4" name="Content Placeholder 3"/>
          <p:cNvPicPr>
            <a:picLocks noGrp="1"/>
          </p:cNvPicPr>
          <p:nvPr>
            <p:ph idx="1"/>
          </p:nvPr>
        </p:nvPicPr>
        <p:blipFill rotWithShape="1">
          <a:blip r:embed="rId2"/>
          <a:srcRect l="29083" t="15069" r="14414" b="11364"/>
          <a:stretch/>
        </p:blipFill>
        <p:spPr bwMode="auto">
          <a:xfrm>
            <a:off x="154601" y="1128584"/>
            <a:ext cx="5941399" cy="5387546"/>
          </a:xfrm>
          <a:prstGeom prst="rect">
            <a:avLst/>
          </a:prstGeom>
          <a:ln>
            <a:noFill/>
          </a:ln>
          <a:extLst>
            <a:ext uri="{53640926-AAD7-44D8-BBD7-CCE9431645EC}">
              <a14:shadowObscured xmlns:a14="http://schemas.microsoft.com/office/drawing/2010/main"/>
            </a:ext>
          </a:extLst>
        </p:spPr>
      </p:pic>
      <p:cxnSp>
        <p:nvCxnSpPr>
          <p:cNvPr id="8" name="Straight Arrow Connector 7"/>
          <p:cNvCxnSpPr/>
          <p:nvPr/>
        </p:nvCxnSpPr>
        <p:spPr>
          <a:xfrm flipH="1">
            <a:off x="5725297" y="1861751"/>
            <a:ext cx="1441622" cy="2125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249297" y="1070919"/>
            <a:ext cx="4407244" cy="3785652"/>
          </a:xfrm>
          <a:prstGeom prst="rect">
            <a:avLst/>
          </a:prstGeom>
          <a:noFill/>
        </p:spPr>
        <p:txBody>
          <a:bodyPr wrap="square" rtlCol="0">
            <a:spAutoFit/>
          </a:bodyPr>
          <a:lstStyle/>
          <a:p>
            <a:r>
              <a:rPr lang="en-GB" sz="2400" dirty="0"/>
              <a:t>In 2011 The highest weighted threat  was the unpredictability and uncontrollable of fuel prices.  In 2016 Ryanair still recognise their biggest threat as the changes in fuel costs and availability (Ryanair, 2016). </a:t>
            </a:r>
          </a:p>
          <a:p>
            <a:r>
              <a:rPr lang="en-GB" sz="2400" dirty="0"/>
              <a:t>However, they have had some success in hedging so have gained knowledge.</a:t>
            </a:r>
          </a:p>
        </p:txBody>
      </p:sp>
      <p:sp>
        <p:nvSpPr>
          <p:cNvPr id="10" name="TextBox 9"/>
          <p:cNvSpPr txBox="1"/>
          <p:nvPr/>
        </p:nvSpPr>
        <p:spPr>
          <a:xfrm>
            <a:off x="154601" y="792204"/>
            <a:ext cx="2026508" cy="369332"/>
          </a:xfrm>
          <a:prstGeom prst="rect">
            <a:avLst/>
          </a:prstGeom>
          <a:noFill/>
        </p:spPr>
        <p:txBody>
          <a:bodyPr wrap="square" rtlCol="0">
            <a:spAutoFit/>
          </a:bodyPr>
          <a:lstStyle/>
          <a:p>
            <a:r>
              <a:rPr lang="en-GB" dirty="0"/>
              <a:t>2011</a:t>
            </a:r>
          </a:p>
        </p:txBody>
      </p:sp>
    </p:spTree>
    <p:extLst>
      <p:ext uri="{BB962C8B-B14F-4D97-AF65-F5344CB8AC3E}">
        <p14:creationId xmlns:p14="http://schemas.microsoft.com/office/powerpoint/2010/main" val="2469261387"/>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535" y="76802"/>
            <a:ext cx="10515600" cy="590464"/>
          </a:xfrm>
        </p:spPr>
        <p:txBody>
          <a:bodyPr>
            <a:normAutofit fontScale="90000"/>
          </a:bodyPr>
          <a:lstStyle/>
          <a:p>
            <a:pPr algn="ctr"/>
            <a:r>
              <a:rPr lang="en-GB" dirty="0"/>
              <a:t>The Input Stage</a:t>
            </a:r>
          </a:p>
        </p:txBody>
      </p:sp>
      <p:sp>
        <p:nvSpPr>
          <p:cNvPr id="3" name="Content Placeholder 2"/>
          <p:cNvSpPr>
            <a:spLocks noGrp="1"/>
          </p:cNvSpPr>
          <p:nvPr>
            <p:ph idx="1"/>
          </p:nvPr>
        </p:nvSpPr>
        <p:spPr/>
        <p:txBody>
          <a:bodyPr/>
          <a:lstStyle/>
          <a:p>
            <a:r>
              <a:rPr lang="en-GB" dirty="0"/>
              <a:t>3</a:t>
            </a:r>
          </a:p>
        </p:txBody>
      </p:sp>
      <p:pic>
        <p:nvPicPr>
          <p:cNvPr id="5" name="Picture 4"/>
          <p:cNvPicPr/>
          <p:nvPr/>
        </p:nvPicPr>
        <p:blipFill rotWithShape="1">
          <a:blip r:embed="rId2"/>
          <a:srcRect l="28251" t="15658" r="14580" b="11957"/>
          <a:stretch/>
        </p:blipFill>
        <p:spPr bwMode="auto">
          <a:xfrm>
            <a:off x="0" y="1227437"/>
            <a:ext cx="4720281" cy="5039111"/>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29582" t="13296" r="14746" b="11069"/>
          <a:stretch/>
        </p:blipFill>
        <p:spPr bwMode="auto">
          <a:xfrm>
            <a:off x="7471719" y="601362"/>
            <a:ext cx="4435208" cy="6087762"/>
          </a:xfrm>
          <a:prstGeom prst="rect">
            <a:avLst/>
          </a:prstGeom>
          <a:ln>
            <a:noFill/>
          </a:ln>
          <a:extLst>
            <a:ext uri="{53640926-AAD7-44D8-BBD7-CCE9431645EC}">
              <a14:shadowObscured xmlns:a14="http://schemas.microsoft.com/office/drawing/2010/main"/>
            </a:ext>
          </a:extLst>
        </p:spPr>
      </p:pic>
      <p:cxnSp>
        <p:nvCxnSpPr>
          <p:cNvPr id="8" name="Straight Arrow Connector 7"/>
          <p:cNvCxnSpPr/>
          <p:nvPr/>
        </p:nvCxnSpPr>
        <p:spPr>
          <a:xfrm flipH="1" flipV="1">
            <a:off x="2809103" y="5298668"/>
            <a:ext cx="2463113" cy="6078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4868562" y="4184822"/>
            <a:ext cx="2374557" cy="25043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 2011 poor employee morale is shown.  Efforts have been made to improve these figures including new pay deals and benefits packages (Ryanair, 2016).  However, it is publically accepted it has been less than successful (The Irish times, 2015).  If scoring themselves, they may recognise their efforts rather than the results.</a:t>
            </a:r>
          </a:p>
        </p:txBody>
      </p:sp>
      <p:cxnSp>
        <p:nvCxnSpPr>
          <p:cNvPr id="20" name="Straight Arrow Connector 19"/>
          <p:cNvCxnSpPr/>
          <p:nvPr/>
        </p:nvCxnSpPr>
        <p:spPr>
          <a:xfrm>
            <a:off x="6730314" y="2817341"/>
            <a:ext cx="4623486" cy="1515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p:cNvSpPr/>
          <p:nvPr/>
        </p:nvSpPr>
        <p:spPr>
          <a:xfrm>
            <a:off x="5033319" y="1313464"/>
            <a:ext cx="2092411" cy="22782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Poor public image had a low weighting in 2011, this rating would still apply in 2016.</a:t>
            </a:r>
          </a:p>
        </p:txBody>
      </p:sp>
    </p:spTree>
    <p:extLst>
      <p:ext uri="{BB962C8B-B14F-4D97-AF65-F5344CB8AC3E}">
        <p14:creationId xmlns:p14="http://schemas.microsoft.com/office/powerpoint/2010/main" val="1620918687"/>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ounded Rectangle 28"/>
          <p:cNvSpPr/>
          <p:nvPr/>
        </p:nvSpPr>
        <p:spPr>
          <a:xfrm>
            <a:off x="10722893" y="650818"/>
            <a:ext cx="994090" cy="6476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27"/>
          <p:cNvSpPr/>
          <p:nvPr/>
        </p:nvSpPr>
        <p:spPr>
          <a:xfrm>
            <a:off x="9210261" y="675389"/>
            <a:ext cx="1073022" cy="623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a:cxnSpLocks/>
          </p:cNvCxnSpPr>
          <p:nvPr/>
        </p:nvCxnSpPr>
        <p:spPr>
          <a:xfrm>
            <a:off x="8977094" y="332947"/>
            <a:ext cx="0" cy="311300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a:cxnSpLocks/>
          </p:cNvCxnSpPr>
          <p:nvPr/>
        </p:nvCxnSpPr>
        <p:spPr>
          <a:xfrm flipV="1">
            <a:off x="6780351" y="1849458"/>
            <a:ext cx="5225314" cy="34163"/>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0184869" y="3252718"/>
            <a:ext cx="1729946" cy="276999"/>
          </a:xfrm>
          <a:prstGeom prst="rect">
            <a:avLst/>
          </a:prstGeom>
          <a:noFill/>
        </p:spPr>
        <p:txBody>
          <a:bodyPr wrap="square" rtlCol="0">
            <a:spAutoFit/>
          </a:bodyPr>
          <a:lstStyle/>
          <a:p>
            <a:r>
              <a:rPr lang="en-GB" sz="1200" dirty="0"/>
              <a:t>Quadrant IV</a:t>
            </a:r>
          </a:p>
        </p:txBody>
      </p:sp>
      <p:sp>
        <p:nvSpPr>
          <p:cNvPr id="15" name="TextBox 14"/>
          <p:cNvSpPr txBox="1"/>
          <p:nvPr/>
        </p:nvSpPr>
        <p:spPr>
          <a:xfrm>
            <a:off x="9987037" y="212362"/>
            <a:ext cx="1729946" cy="276999"/>
          </a:xfrm>
          <a:prstGeom prst="rect">
            <a:avLst/>
          </a:prstGeom>
          <a:noFill/>
        </p:spPr>
        <p:txBody>
          <a:bodyPr wrap="square" rtlCol="0">
            <a:spAutoFit/>
          </a:bodyPr>
          <a:lstStyle/>
          <a:p>
            <a:r>
              <a:rPr lang="en-GB" sz="1200" dirty="0"/>
              <a:t>Quadrant 1</a:t>
            </a:r>
          </a:p>
        </p:txBody>
      </p:sp>
      <p:sp>
        <p:nvSpPr>
          <p:cNvPr id="16" name="TextBox 15"/>
          <p:cNvSpPr txBox="1"/>
          <p:nvPr/>
        </p:nvSpPr>
        <p:spPr>
          <a:xfrm>
            <a:off x="10780690" y="1618625"/>
            <a:ext cx="1729946" cy="461665"/>
          </a:xfrm>
          <a:prstGeom prst="rect">
            <a:avLst/>
          </a:prstGeom>
          <a:noFill/>
        </p:spPr>
        <p:txBody>
          <a:bodyPr wrap="square" rtlCol="0">
            <a:spAutoFit/>
          </a:bodyPr>
          <a:lstStyle/>
          <a:p>
            <a:r>
              <a:rPr lang="en-GB" sz="1200" dirty="0"/>
              <a:t>Strong Competitive Position</a:t>
            </a:r>
          </a:p>
        </p:txBody>
      </p:sp>
      <p:sp>
        <p:nvSpPr>
          <p:cNvPr id="17" name="TextBox 16"/>
          <p:cNvSpPr txBox="1"/>
          <p:nvPr/>
        </p:nvSpPr>
        <p:spPr>
          <a:xfrm>
            <a:off x="8112121" y="-8308"/>
            <a:ext cx="1729946" cy="276999"/>
          </a:xfrm>
          <a:prstGeom prst="rect">
            <a:avLst/>
          </a:prstGeom>
          <a:noFill/>
        </p:spPr>
        <p:txBody>
          <a:bodyPr wrap="square" rtlCol="0">
            <a:spAutoFit/>
          </a:bodyPr>
          <a:lstStyle/>
          <a:p>
            <a:r>
              <a:rPr lang="en-GB" sz="1200" dirty="0"/>
              <a:t>Rapid Market Growth</a:t>
            </a:r>
          </a:p>
        </p:txBody>
      </p:sp>
      <p:sp>
        <p:nvSpPr>
          <p:cNvPr id="18" name="TextBox 17"/>
          <p:cNvSpPr txBox="1"/>
          <p:nvPr/>
        </p:nvSpPr>
        <p:spPr>
          <a:xfrm>
            <a:off x="8257091" y="3480940"/>
            <a:ext cx="1729946" cy="276999"/>
          </a:xfrm>
          <a:prstGeom prst="rect">
            <a:avLst/>
          </a:prstGeom>
          <a:noFill/>
        </p:spPr>
        <p:txBody>
          <a:bodyPr wrap="square" rtlCol="0">
            <a:spAutoFit/>
          </a:bodyPr>
          <a:lstStyle/>
          <a:p>
            <a:r>
              <a:rPr lang="en-GB" sz="1200" dirty="0"/>
              <a:t>Slow Market Growth</a:t>
            </a:r>
          </a:p>
        </p:txBody>
      </p:sp>
      <p:sp>
        <p:nvSpPr>
          <p:cNvPr id="19" name="TextBox 18"/>
          <p:cNvSpPr txBox="1"/>
          <p:nvPr/>
        </p:nvSpPr>
        <p:spPr>
          <a:xfrm>
            <a:off x="6325403" y="3307454"/>
            <a:ext cx="1729946" cy="276999"/>
          </a:xfrm>
          <a:prstGeom prst="rect">
            <a:avLst/>
          </a:prstGeom>
          <a:noFill/>
        </p:spPr>
        <p:txBody>
          <a:bodyPr wrap="square" rtlCol="0">
            <a:spAutoFit/>
          </a:bodyPr>
          <a:lstStyle/>
          <a:p>
            <a:r>
              <a:rPr lang="en-GB" sz="1200" dirty="0"/>
              <a:t>Quadrant III</a:t>
            </a:r>
          </a:p>
        </p:txBody>
      </p:sp>
      <p:sp>
        <p:nvSpPr>
          <p:cNvPr id="20" name="TextBox 19"/>
          <p:cNvSpPr txBox="1"/>
          <p:nvPr/>
        </p:nvSpPr>
        <p:spPr>
          <a:xfrm>
            <a:off x="6237206" y="1652789"/>
            <a:ext cx="1729946" cy="461665"/>
          </a:xfrm>
          <a:prstGeom prst="rect">
            <a:avLst/>
          </a:prstGeom>
          <a:noFill/>
        </p:spPr>
        <p:txBody>
          <a:bodyPr wrap="square" rtlCol="0">
            <a:spAutoFit/>
          </a:bodyPr>
          <a:lstStyle/>
          <a:p>
            <a:r>
              <a:rPr lang="en-GB" sz="1200" dirty="0"/>
              <a:t>Weak Competitive Position</a:t>
            </a:r>
          </a:p>
        </p:txBody>
      </p:sp>
      <p:sp>
        <p:nvSpPr>
          <p:cNvPr id="22" name="TextBox 21"/>
          <p:cNvSpPr txBox="1"/>
          <p:nvPr/>
        </p:nvSpPr>
        <p:spPr>
          <a:xfrm>
            <a:off x="6296486" y="252139"/>
            <a:ext cx="1729946" cy="276999"/>
          </a:xfrm>
          <a:prstGeom prst="rect">
            <a:avLst/>
          </a:prstGeom>
          <a:noFill/>
        </p:spPr>
        <p:txBody>
          <a:bodyPr wrap="square" rtlCol="0">
            <a:spAutoFit/>
          </a:bodyPr>
          <a:lstStyle/>
          <a:p>
            <a:r>
              <a:rPr lang="en-GB" sz="1200" dirty="0"/>
              <a:t>Quadrant II</a:t>
            </a:r>
          </a:p>
        </p:txBody>
      </p:sp>
      <p:pic>
        <p:nvPicPr>
          <p:cNvPr id="24" name="Picture 2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2169" y="617144"/>
            <a:ext cx="696993" cy="456664"/>
          </a:xfrm>
          <a:prstGeom prst="rect">
            <a:avLst/>
          </a:prstGeom>
        </p:spPr>
      </p:pic>
      <p:pic>
        <p:nvPicPr>
          <p:cNvPr id="25" name="Picture 2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88962" y="650818"/>
            <a:ext cx="661952" cy="422990"/>
          </a:xfrm>
          <a:prstGeom prst="rect">
            <a:avLst/>
          </a:prstGeom>
        </p:spPr>
      </p:pic>
      <p:sp>
        <p:nvSpPr>
          <p:cNvPr id="26" name="TextBox 25"/>
          <p:cNvSpPr txBox="1"/>
          <p:nvPr/>
        </p:nvSpPr>
        <p:spPr>
          <a:xfrm>
            <a:off x="9442169" y="987374"/>
            <a:ext cx="1145059" cy="369332"/>
          </a:xfrm>
          <a:prstGeom prst="rect">
            <a:avLst/>
          </a:prstGeom>
          <a:noFill/>
        </p:spPr>
        <p:txBody>
          <a:bodyPr wrap="square" rtlCol="0">
            <a:spAutoFit/>
          </a:bodyPr>
          <a:lstStyle/>
          <a:p>
            <a:r>
              <a:rPr lang="en-GB" dirty="0"/>
              <a:t>2011</a:t>
            </a:r>
          </a:p>
        </p:txBody>
      </p:sp>
      <p:sp>
        <p:nvSpPr>
          <p:cNvPr id="27" name="TextBox 26"/>
          <p:cNvSpPr txBox="1"/>
          <p:nvPr/>
        </p:nvSpPr>
        <p:spPr>
          <a:xfrm>
            <a:off x="10852010" y="1001469"/>
            <a:ext cx="1161535" cy="369332"/>
          </a:xfrm>
          <a:prstGeom prst="rect">
            <a:avLst/>
          </a:prstGeom>
          <a:noFill/>
        </p:spPr>
        <p:txBody>
          <a:bodyPr wrap="square" rtlCol="0">
            <a:spAutoFit/>
          </a:bodyPr>
          <a:lstStyle/>
          <a:p>
            <a:r>
              <a:rPr lang="en-GB" dirty="0"/>
              <a:t>2016</a:t>
            </a:r>
          </a:p>
        </p:txBody>
      </p:sp>
      <p:sp>
        <p:nvSpPr>
          <p:cNvPr id="30" name="TextBox 29"/>
          <p:cNvSpPr txBox="1"/>
          <p:nvPr/>
        </p:nvSpPr>
        <p:spPr>
          <a:xfrm>
            <a:off x="8026432" y="4335864"/>
            <a:ext cx="3690551" cy="369332"/>
          </a:xfrm>
          <a:prstGeom prst="rect">
            <a:avLst/>
          </a:prstGeom>
          <a:noFill/>
        </p:spPr>
        <p:txBody>
          <a:bodyPr wrap="square" rtlCol="0">
            <a:spAutoFit/>
          </a:bodyPr>
          <a:lstStyle/>
          <a:p>
            <a:r>
              <a:rPr lang="en-GB" dirty="0"/>
              <a:t>Grand Strategy Matrix</a:t>
            </a:r>
          </a:p>
        </p:txBody>
      </p:sp>
      <p:sp>
        <p:nvSpPr>
          <p:cNvPr id="21" name="Rectangle: Rounded Corners 20"/>
          <p:cNvSpPr/>
          <p:nvPr/>
        </p:nvSpPr>
        <p:spPr>
          <a:xfrm>
            <a:off x="198784" y="2478157"/>
            <a:ext cx="5804452" cy="397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1" name="Straight Connector 30"/>
          <p:cNvCxnSpPr>
            <a:cxnSpLocks/>
            <a:stCxn id="21" idx="0"/>
            <a:endCxn id="21" idx="2"/>
          </p:cNvCxnSpPr>
          <p:nvPr/>
        </p:nvCxnSpPr>
        <p:spPr>
          <a:xfrm>
            <a:off x="3101010" y="2478157"/>
            <a:ext cx="0" cy="3975652"/>
          </a:xfrm>
          <a:prstGeom prst="line">
            <a:avLst/>
          </a:prstGeom>
        </p:spPr>
        <p:style>
          <a:lnRef idx="1">
            <a:schemeClr val="dk1"/>
          </a:lnRef>
          <a:fillRef idx="0">
            <a:schemeClr val="dk1"/>
          </a:fillRef>
          <a:effectRef idx="0">
            <a:schemeClr val="dk1"/>
          </a:effectRef>
          <a:fontRef idx="minor">
            <a:schemeClr val="tx1"/>
          </a:fontRef>
        </p:style>
      </p:cxnSp>
      <p:cxnSp>
        <p:nvCxnSpPr>
          <p:cNvPr id="34" name="Straight Connector 33"/>
          <p:cNvCxnSpPr>
            <a:stCxn id="21" idx="1"/>
            <a:endCxn id="21" idx="3"/>
          </p:cNvCxnSpPr>
          <p:nvPr/>
        </p:nvCxnSpPr>
        <p:spPr>
          <a:xfrm>
            <a:off x="198784" y="4465983"/>
            <a:ext cx="5804452" cy="0"/>
          </a:xfrm>
          <a:prstGeom prst="line">
            <a:avLst/>
          </a:prstGeom>
        </p:spPr>
        <p:style>
          <a:lnRef idx="1">
            <a:schemeClr val="dk1"/>
          </a:lnRef>
          <a:fillRef idx="0">
            <a:schemeClr val="dk1"/>
          </a:fillRef>
          <a:effectRef idx="0">
            <a:schemeClr val="dk1"/>
          </a:effectRef>
          <a:fontRef idx="minor">
            <a:schemeClr val="tx1"/>
          </a:fontRef>
        </p:style>
      </p:cxnSp>
      <p:sp>
        <p:nvSpPr>
          <p:cNvPr id="35" name="TextBox 34"/>
          <p:cNvSpPr txBox="1"/>
          <p:nvPr/>
        </p:nvSpPr>
        <p:spPr>
          <a:xfrm>
            <a:off x="1020418" y="2080290"/>
            <a:ext cx="4161183" cy="369332"/>
          </a:xfrm>
          <a:prstGeom prst="rect">
            <a:avLst/>
          </a:prstGeom>
          <a:noFill/>
        </p:spPr>
        <p:txBody>
          <a:bodyPr wrap="square" rtlCol="0">
            <a:spAutoFit/>
          </a:bodyPr>
          <a:lstStyle/>
          <a:p>
            <a:pPr algn="ctr"/>
            <a:r>
              <a:rPr lang="en-GB" dirty="0"/>
              <a:t>Relative Market Share Position</a:t>
            </a:r>
          </a:p>
        </p:txBody>
      </p:sp>
      <p:sp>
        <p:nvSpPr>
          <p:cNvPr id="36" name="TextBox 35"/>
          <p:cNvSpPr txBox="1"/>
          <p:nvPr/>
        </p:nvSpPr>
        <p:spPr>
          <a:xfrm>
            <a:off x="6003144" y="3252718"/>
            <a:ext cx="461665" cy="3108325"/>
          </a:xfrm>
          <a:prstGeom prst="rect">
            <a:avLst/>
          </a:prstGeom>
          <a:noFill/>
        </p:spPr>
        <p:txBody>
          <a:bodyPr vert="vert270" wrap="square" rtlCol="0">
            <a:spAutoFit/>
          </a:bodyPr>
          <a:lstStyle/>
          <a:p>
            <a:r>
              <a:rPr lang="en-GB" dirty="0"/>
              <a:t>Industry Sales Growth Rate</a:t>
            </a:r>
          </a:p>
        </p:txBody>
      </p:sp>
      <p:sp>
        <p:nvSpPr>
          <p:cNvPr id="37" name="TextBox 36"/>
          <p:cNvSpPr txBox="1"/>
          <p:nvPr/>
        </p:nvSpPr>
        <p:spPr>
          <a:xfrm>
            <a:off x="93034" y="2662823"/>
            <a:ext cx="821634" cy="369332"/>
          </a:xfrm>
          <a:prstGeom prst="rect">
            <a:avLst/>
          </a:prstGeom>
          <a:noFill/>
        </p:spPr>
        <p:txBody>
          <a:bodyPr wrap="square" rtlCol="0">
            <a:spAutoFit/>
          </a:bodyPr>
          <a:lstStyle/>
          <a:p>
            <a:r>
              <a:rPr lang="en-GB" dirty="0"/>
              <a:t>High</a:t>
            </a:r>
          </a:p>
        </p:txBody>
      </p:sp>
      <p:sp>
        <p:nvSpPr>
          <p:cNvPr id="38" name="TextBox 37"/>
          <p:cNvSpPr txBox="1"/>
          <p:nvPr/>
        </p:nvSpPr>
        <p:spPr>
          <a:xfrm>
            <a:off x="603242" y="2201592"/>
            <a:ext cx="622853" cy="369332"/>
          </a:xfrm>
          <a:prstGeom prst="rect">
            <a:avLst/>
          </a:prstGeom>
          <a:noFill/>
        </p:spPr>
        <p:txBody>
          <a:bodyPr wrap="square" rtlCol="0">
            <a:spAutoFit/>
          </a:bodyPr>
          <a:lstStyle/>
          <a:p>
            <a:r>
              <a:rPr lang="en-GB" dirty="0"/>
              <a:t>High</a:t>
            </a:r>
          </a:p>
        </p:txBody>
      </p:sp>
      <p:sp>
        <p:nvSpPr>
          <p:cNvPr id="39" name="TextBox 38"/>
          <p:cNvSpPr txBox="1"/>
          <p:nvPr/>
        </p:nvSpPr>
        <p:spPr>
          <a:xfrm>
            <a:off x="2583815" y="2449622"/>
            <a:ext cx="1080052" cy="369332"/>
          </a:xfrm>
          <a:prstGeom prst="rect">
            <a:avLst/>
          </a:prstGeom>
          <a:noFill/>
        </p:spPr>
        <p:txBody>
          <a:bodyPr wrap="square" rtlCol="0">
            <a:spAutoFit/>
          </a:bodyPr>
          <a:lstStyle/>
          <a:p>
            <a:r>
              <a:rPr lang="en-GB" dirty="0"/>
              <a:t>Medium</a:t>
            </a:r>
          </a:p>
        </p:txBody>
      </p:sp>
      <p:sp>
        <p:nvSpPr>
          <p:cNvPr id="40" name="TextBox 39"/>
          <p:cNvSpPr txBox="1"/>
          <p:nvPr/>
        </p:nvSpPr>
        <p:spPr>
          <a:xfrm>
            <a:off x="0" y="4281317"/>
            <a:ext cx="1059815" cy="369332"/>
          </a:xfrm>
          <a:prstGeom prst="rect">
            <a:avLst/>
          </a:prstGeom>
          <a:noFill/>
        </p:spPr>
        <p:txBody>
          <a:bodyPr wrap="square" rtlCol="0">
            <a:spAutoFit/>
          </a:bodyPr>
          <a:lstStyle/>
          <a:p>
            <a:r>
              <a:rPr lang="en-GB" dirty="0"/>
              <a:t>Medium</a:t>
            </a:r>
          </a:p>
        </p:txBody>
      </p:sp>
      <p:sp>
        <p:nvSpPr>
          <p:cNvPr id="43" name="TextBox 42"/>
          <p:cNvSpPr txBox="1"/>
          <p:nvPr/>
        </p:nvSpPr>
        <p:spPr>
          <a:xfrm>
            <a:off x="5253907" y="2496106"/>
            <a:ext cx="1080052" cy="369332"/>
          </a:xfrm>
          <a:prstGeom prst="rect">
            <a:avLst/>
          </a:prstGeom>
          <a:noFill/>
        </p:spPr>
        <p:txBody>
          <a:bodyPr wrap="square" rtlCol="0">
            <a:spAutoFit/>
          </a:bodyPr>
          <a:lstStyle/>
          <a:p>
            <a:r>
              <a:rPr lang="en-GB" dirty="0"/>
              <a:t>Low</a:t>
            </a:r>
          </a:p>
        </p:txBody>
      </p:sp>
      <p:sp>
        <p:nvSpPr>
          <p:cNvPr id="44" name="TextBox 43"/>
          <p:cNvSpPr txBox="1"/>
          <p:nvPr/>
        </p:nvSpPr>
        <p:spPr>
          <a:xfrm>
            <a:off x="-36175" y="6134893"/>
            <a:ext cx="1080052" cy="369332"/>
          </a:xfrm>
          <a:prstGeom prst="rect">
            <a:avLst/>
          </a:prstGeom>
          <a:noFill/>
        </p:spPr>
        <p:txBody>
          <a:bodyPr wrap="square" rtlCol="0">
            <a:spAutoFit/>
          </a:bodyPr>
          <a:lstStyle/>
          <a:p>
            <a:r>
              <a:rPr lang="en-GB" dirty="0"/>
              <a:t>Low</a:t>
            </a:r>
          </a:p>
        </p:txBody>
      </p:sp>
      <p:sp>
        <p:nvSpPr>
          <p:cNvPr id="45" name="TextBox 44"/>
          <p:cNvSpPr txBox="1"/>
          <p:nvPr/>
        </p:nvSpPr>
        <p:spPr>
          <a:xfrm>
            <a:off x="766564" y="3757939"/>
            <a:ext cx="1591853" cy="369332"/>
          </a:xfrm>
          <a:prstGeom prst="rect">
            <a:avLst/>
          </a:prstGeom>
          <a:noFill/>
        </p:spPr>
        <p:txBody>
          <a:bodyPr wrap="square" rtlCol="0">
            <a:spAutoFit/>
          </a:bodyPr>
          <a:lstStyle/>
          <a:p>
            <a:r>
              <a:rPr lang="en-GB" dirty="0"/>
              <a:t>Stars</a:t>
            </a:r>
          </a:p>
        </p:txBody>
      </p:sp>
      <p:sp>
        <p:nvSpPr>
          <p:cNvPr id="46" name="TextBox 45"/>
          <p:cNvSpPr txBox="1"/>
          <p:nvPr/>
        </p:nvSpPr>
        <p:spPr>
          <a:xfrm>
            <a:off x="714543" y="5774300"/>
            <a:ext cx="1591853" cy="369332"/>
          </a:xfrm>
          <a:prstGeom prst="rect">
            <a:avLst/>
          </a:prstGeom>
          <a:noFill/>
        </p:spPr>
        <p:txBody>
          <a:bodyPr wrap="square" rtlCol="0">
            <a:spAutoFit/>
          </a:bodyPr>
          <a:lstStyle/>
          <a:p>
            <a:r>
              <a:rPr lang="en-GB" dirty="0"/>
              <a:t>Cash Cows</a:t>
            </a:r>
          </a:p>
        </p:txBody>
      </p:sp>
      <p:sp>
        <p:nvSpPr>
          <p:cNvPr id="47" name="TextBox 46"/>
          <p:cNvSpPr txBox="1"/>
          <p:nvPr/>
        </p:nvSpPr>
        <p:spPr>
          <a:xfrm>
            <a:off x="3414935" y="3819652"/>
            <a:ext cx="1872418" cy="369332"/>
          </a:xfrm>
          <a:prstGeom prst="rect">
            <a:avLst/>
          </a:prstGeom>
          <a:noFill/>
        </p:spPr>
        <p:txBody>
          <a:bodyPr wrap="square" rtlCol="0">
            <a:spAutoFit/>
          </a:bodyPr>
          <a:lstStyle/>
          <a:p>
            <a:r>
              <a:rPr lang="en-GB" dirty="0"/>
              <a:t>Question Marks</a:t>
            </a:r>
          </a:p>
        </p:txBody>
      </p:sp>
      <p:sp>
        <p:nvSpPr>
          <p:cNvPr id="48" name="TextBox 47"/>
          <p:cNvSpPr txBox="1"/>
          <p:nvPr/>
        </p:nvSpPr>
        <p:spPr>
          <a:xfrm>
            <a:off x="3414935" y="5807478"/>
            <a:ext cx="1591853" cy="369332"/>
          </a:xfrm>
          <a:prstGeom prst="rect">
            <a:avLst/>
          </a:prstGeom>
          <a:noFill/>
        </p:spPr>
        <p:txBody>
          <a:bodyPr wrap="square" rtlCol="0">
            <a:spAutoFit/>
          </a:bodyPr>
          <a:lstStyle/>
          <a:p>
            <a:r>
              <a:rPr lang="en-GB" dirty="0"/>
              <a:t>Dogs</a:t>
            </a:r>
          </a:p>
        </p:txBody>
      </p:sp>
      <p:pic>
        <p:nvPicPr>
          <p:cNvPr id="49" name="Picture 4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2439" y="2869754"/>
            <a:ext cx="696993" cy="456664"/>
          </a:xfrm>
          <a:prstGeom prst="rect">
            <a:avLst/>
          </a:prstGeom>
        </p:spPr>
      </p:pic>
      <p:sp>
        <p:nvSpPr>
          <p:cNvPr id="50" name="TextBox 49"/>
          <p:cNvSpPr txBox="1"/>
          <p:nvPr/>
        </p:nvSpPr>
        <p:spPr>
          <a:xfrm>
            <a:off x="1392439" y="3111608"/>
            <a:ext cx="1161535" cy="369332"/>
          </a:xfrm>
          <a:prstGeom prst="rect">
            <a:avLst/>
          </a:prstGeom>
          <a:noFill/>
        </p:spPr>
        <p:txBody>
          <a:bodyPr wrap="square" rtlCol="0">
            <a:spAutoFit/>
          </a:bodyPr>
          <a:lstStyle/>
          <a:p>
            <a:r>
              <a:rPr lang="en-GB" dirty="0"/>
              <a:t>2016</a:t>
            </a:r>
          </a:p>
        </p:txBody>
      </p:sp>
      <p:pic>
        <p:nvPicPr>
          <p:cNvPr id="51" name="Picture 5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7183" y="3196141"/>
            <a:ext cx="696993" cy="456664"/>
          </a:xfrm>
          <a:prstGeom prst="rect">
            <a:avLst/>
          </a:prstGeom>
        </p:spPr>
      </p:pic>
      <p:sp>
        <p:nvSpPr>
          <p:cNvPr id="52" name="TextBox 51"/>
          <p:cNvSpPr txBox="1"/>
          <p:nvPr/>
        </p:nvSpPr>
        <p:spPr>
          <a:xfrm>
            <a:off x="2278117" y="3453660"/>
            <a:ext cx="1145059" cy="369332"/>
          </a:xfrm>
          <a:prstGeom prst="rect">
            <a:avLst/>
          </a:prstGeom>
          <a:noFill/>
        </p:spPr>
        <p:txBody>
          <a:bodyPr wrap="square" rtlCol="0">
            <a:spAutoFit/>
          </a:bodyPr>
          <a:lstStyle/>
          <a:p>
            <a:r>
              <a:rPr lang="en-GB" dirty="0"/>
              <a:t>2011</a:t>
            </a:r>
          </a:p>
        </p:txBody>
      </p:sp>
      <p:sp>
        <p:nvSpPr>
          <p:cNvPr id="53" name="TextBox 52"/>
          <p:cNvSpPr txBox="1"/>
          <p:nvPr/>
        </p:nvSpPr>
        <p:spPr>
          <a:xfrm>
            <a:off x="714543" y="390638"/>
            <a:ext cx="4086057" cy="369332"/>
          </a:xfrm>
          <a:prstGeom prst="rect">
            <a:avLst/>
          </a:prstGeom>
          <a:noFill/>
        </p:spPr>
        <p:txBody>
          <a:bodyPr wrap="square" rtlCol="0">
            <a:spAutoFit/>
          </a:bodyPr>
          <a:lstStyle/>
          <a:p>
            <a:r>
              <a:rPr lang="en-GB" dirty="0"/>
              <a:t>Boston Consulting Group Matrix (BCG)</a:t>
            </a:r>
          </a:p>
        </p:txBody>
      </p:sp>
    </p:spTree>
    <p:extLst>
      <p:ext uri="{BB962C8B-B14F-4D97-AF65-F5344CB8AC3E}">
        <p14:creationId xmlns:p14="http://schemas.microsoft.com/office/powerpoint/2010/main" val="2595340802"/>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8370F7-60E8-45E2-917B-713EA877F247}"/>
              </a:ext>
            </a:extLst>
          </p:cNvPr>
          <p:cNvPicPr>
            <a:picLocks noChangeAspect="1"/>
          </p:cNvPicPr>
          <p:nvPr/>
        </p:nvPicPr>
        <p:blipFill>
          <a:blip r:embed="rId3"/>
          <a:stretch>
            <a:fillRect/>
          </a:stretch>
        </p:blipFill>
        <p:spPr>
          <a:xfrm>
            <a:off x="481012" y="71437"/>
            <a:ext cx="11229975" cy="6715125"/>
          </a:xfrm>
          <a:prstGeom prst="rect">
            <a:avLst/>
          </a:prstGeom>
        </p:spPr>
      </p:pic>
    </p:spTree>
    <p:extLst>
      <p:ext uri="{BB962C8B-B14F-4D97-AF65-F5344CB8AC3E}">
        <p14:creationId xmlns:p14="http://schemas.microsoft.com/office/powerpoint/2010/main" val="368239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0B8656-ADFC-4F33-80D0-6AFE25AF40EA}"/>
              </a:ext>
            </a:extLst>
          </p:cNvPr>
          <p:cNvPicPr>
            <a:picLocks noChangeAspect="1"/>
          </p:cNvPicPr>
          <p:nvPr/>
        </p:nvPicPr>
        <p:blipFill>
          <a:blip r:embed="rId3"/>
          <a:stretch>
            <a:fillRect/>
          </a:stretch>
        </p:blipFill>
        <p:spPr>
          <a:xfrm>
            <a:off x="2362784" y="0"/>
            <a:ext cx="7466432" cy="6858000"/>
          </a:xfrm>
          <a:prstGeom prst="rect">
            <a:avLst/>
          </a:prstGeom>
        </p:spPr>
      </p:pic>
      <p:sp>
        <p:nvSpPr>
          <p:cNvPr id="3" name="Title 1">
            <a:extLst>
              <a:ext uri="{FF2B5EF4-FFF2-40B4-BE49-F238E27FC236}">
                <a16:creationId xmlns:a16="http://schemas.microsoft.com/office/drawing/2014/main" id="{714CBA75-0E23-4EE2-B792-D31203931C04}"/>
              </a:ext>
            </a:extLst>
          </p:cNvPr>
          <p:cNvSpPr txBox="1">
            <a:spLocks/>
          </p:cNvSpPr>
          <p:nvPr/>
        </p:nvSpPr>
        <p:spPr>
          <a:xfrm>
            <a:off x="132520" y="2879725"/>
            <a:ext cx="2160690" cy="549275"/>
          </a:xfrm>
          <a:prstGeom prst="rect">
            <a:avLst/>
          </a:prstGeom>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dirty="0"/>
              <a:t>SFF</a:t>
            </a:r>
          </a:p>
          <a:p>
            <a:pPr algn="ctr"/>
            <a:r>
              <a:rPr lang="en-GB" sz="3200" b="1" dirty="0"/>
              <a:t>Strategy Examples</a:t>
            </a:r>
          </a:p>
        </p:txBody>
      </p:sp>
    </p:spTree>
    <p:extLst>
      <p:ext uri="{BB962C8B-B14F-4D97-AF65-F5344CB8AC3E}">
        <p14:creationId xmlns:p14="http://schemas.microsoft.com/office/powerpoint/2010/main" val="4960185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288</TotalTime>
  <Words>2113</Words>
  <Application>Microsoft Office PowerPoint</Application>
  <PresentationFormat>Widescreen</PresentationFormat>
  <Paragraphs>119</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Summary Week 3</vt:lpstr>
      <vt:lpstr>Business Model Canvas (BMC)</vt:lpstr>
      <vt:lpstr>SFF</vt:lpstr>
      <vt:lpstr>The Input Stage</vt:lpstr>
      <vt:lpstr>The Input Stage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c:creator>
  <cp:lastModifiedBy>Roisin Mullins</cp:lastModifiedBy>
  <cp:revision>76</cp:revision>
  <dcterms:created xsi:type="dcterms:W3CDTF">2021-02-20T11:48:30Z</dcterms:created>
  <dcterms:modified xsi:type="dcterms:W3CDTF">2021-02-23T09:23:54Z</dcterms:modified>
</cp:coreProperties>
</file>