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p:scale>
          <a:sx n="103" d="100"/>
          <a:sy n="103" d="100"/>
        </p:scale>
        <p:origin x="874" y="82"/>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A2E4A"/>
                </a:solidFill>
                <a:latin typeface="Arial"/>
              </a:defRPr>
            </a:pPr>
            <a:r>
              <a:rPr lang="en-GB" sz="1100" b="0" i="0" u="none" strike="noStrike">
                <a:solidFill>
                  <a:srgbClr val="1A2E4A"/>
                </a:solidFill>
                <a:latin typeface="Arial"/>
              </a:rPr>
              <a:t>5-Year Survival by Stage (%)</a:t>
            </a:r>
          </a:p>
        </c:rich>
      </c:tx>
      <c:overlay val="0"/>
    </c:title>
    <c:autoTitleDeleted val="0"/>
    <c:plotArea>
      <c:layout/>
      <c:barChart>
        <c:barDir val="col"/>
        <c:grouping val="clustered"/>
        <c:varyColors val="0"/>
        <c:ser>
          <c:idx val="0"/>
          <c:order val="0"/>
          <c:tx>
            <c:strRef>
              <c:f>Sheet1!$B$1</c:f>
              <c:strCache>
                <c:ptCount val="1"/>
                <c:pt idx="0">
                  <c:v>5-Year Survival (%)</c:v>
                </c:pt>
              </c:strCache>
            </c:strRef>
          </c:tx>
          <c:spPr>
            <a:solidFill>
              <a:srgbClr val="27AE60"/>
            </a:solidFill>
            <a:effectLst/>
          </c:spPr>
          <c:invertIfNegative val="0"/>
          <c:dPt>
            <c:idx val="0"/>
            <c:invertIfNegative val="0"/>
            <c:bubble3D val="0"/>
            <c:extLst>
              <c:ext xmlns:c16="http://schemas.microsoft.com/office/drawing/2014/chart" uri="{C3380CC4-5D6E-409C-BE32-E72D297353CC}">
                <c16:uniqueId val="{00000001-83C9-44CC-893E-20E1BBADC91B}"/>
              </c:ext>
            </c:extLst>
          </c:dPt>
          <c:dPt>
            <c:idx val="1"/>
            <c:invertIfNegative val="0"/>
            <c:bubble3D val="0"/>
            <c:spPr>
              <a:solidFill>
                <a:srgbClr val="F39C12"/>
              </a:solidFill>
              <a:effectLst/>
            </c:spPr>
            <c:extLst>
              <c:ext xmlns:c16="http://schemas.microsoft.com/office/drawing/2014/chart" uri="{C3380CC4-5D6E-409C-BE32-E72D297353CC}">
                <c16:uniqueId val="{00000003-83C9-44CC-893E-20E1BBADC91B}"/>
              </c:ext>
            </c:extLst>
          </c:dPt>
          <c:dPt>
            <c:idx val="2"/>
            <c:invertIfNegative val="0"/>
            <c:bubble3D val="0"/>
            <c:spPr>
              <a:solidFill>
                <a:srgbClr val="E67E22"/>
              </a:solidFill>
              <a:effectLst/>
            </c:spPr>
            <c:extLst>
              <c:ext xmlns:c16="http://schemas.microsoft.com/office/drawing/2014/chart" uri="{C3380CC4-5D6E-409C-BE32-E72D297353CC}">
                <c16:uniqueId val="{00000005-83C9-44CC-893E-20E1BBADC91B}"/>
              </c:ext>
            </c:extLst>
          </c:dPt>
          <c:dPt>
            <c:idx val="3"/>
            <c:invertIfNegative val="0"/>
            <c:bubble3D val="0"/>
            <c:spPr>
              <a:solidFill>
                <a:srgbClr val="C0392B"/>
              </a:solidFill>
              <a:effectLst/>
            </c:spPr>
            <c:extLst>
              <c:ext xmlns:c16="http://schemas.microsoft.com/office/drawing/2014/chart" uri="{C3380CC4-5D6E-409C-BE32-E72D297353CC}">
                <c16:uniqueId val="{00000007-83C9-44CC-893E-20E1BBADC91B}"/>
              </c:ext>
            </c:extLst>
          </c:dPt>
          <c:dLbls>
            <c:numFmt formatCode="#,##0" sourceLinked="0"/>
            <c:spPr>
              <a:noFill/>
              <a:ln>
                <a:noFill/>
              </a:ln>
              <a:effectLst/>
            </c:spPr>
            <c:txPr>
              <a:bodyPr/>
              <a:lstStyle/>
              <a:p>
                <a:pPr>
                  <a:defRPr sz="1200" b="0" i="0" u="none" strike="noStrike">
                    <a:solidFill>
                      <a:srgbClr val="1A2E4A"/>
                    </a:solidFill>
                    <a:latin typeface="Arial"/>
                  </a:defRPr>
                </a:pPr>
                <a:endParaRPr lang="en-KE"/>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Stage I</c:v>
                </c:pt>
                <c:pt idx="1">
                  <c:v>Stage II</c:v>
                </c:pt>
                <c:pt idx="2">
                  <c:v>Stage III</c:v>
                </c:pt>
                <c:pt idx="3">
                  <c:v>Stage IV</c:v>
                </c:pt>
              </c:strCache>
            </c:strRef>
          </c:cat>
          <c:val>
            <c:numRef>
              <c:f>Sheet1!$B$2:$B$5</c:f>
              <c:numCache>
                <c:formatCode>General</c:formatCode>
                <c:ptCount val="4"/>
                <c:pt idx="0">
                  <c:v>68</c:v>
                </c:pt>
                <c:pt idx="1">
                  <c:v>34</c:v>
                </c:pt>
                <c:pt idx="2">
                  <c:v>17</c:v>
                </c:pt>
                <c:pt idx="3">
                  <c:v>7</c:v>
                </c:pt>
              </c:numCache>
            </c:numRef>
          </c:val>
          <c:extLst>
            <c:ext xmlns:c16="http://schemas.microsoft.com/office/drawing/2014/chart" uri="{C3380CC4-5D6E-409C-BE32-E72D297353CC}">
              <c16:uniqueId val="{00000008-83C9-44CC-893E-20E1BBADC91B}"/>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5A7A9A"/>
                </a:solidFill>
                <a:latin typeface="Arial"/>
              </a:defRPr>
            </a:pPr>
            <a:endParaRPr lang="en-KE"/>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5A7A9A"/>
                </a:solidFill>
                <a:latin typeface="Arial"/>
              </a:defRPr>
            </a:pPr>
            <a:endParaRPr lang="en-KE"/>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A2E4A"/>
                </a:solidFill>
                <a:latin typeface="Arial"/>
              </a:defRPr>
            </a:pPr>
            <a:r>
              <a:rPr lang="en-GB" sz="1100" b="0" i="0" u="none" strike="noStrike">
                <a:solidFill>
                  <a:srgbClr val="1A2E4A"/>
                </a:solidFill>
                <a:latin typeface="Arial"/>
              </a:rPr>
              <a:t>Attributable Risk Factors</a:t>
            </a:r>
          </a:p>
        </c:rich>
      </c:tx>
      <c:overlay val="0"/>
    </c:title>
    <c:autoTitleDeleted val="0"/>
    <c:plotArea>
      <c:layout/>
      <c:doughnutChart>
        <c:varyColors val="1"/>
        <c:ser>
          <c:idx val="0"/>
          <c:order val="0"/>
          <c:tx>
            <c:strRef>
              <c:f>Sheet1!$B$1</c:f>
              <c:strCache>
                <c:ptCount val="1"/>
                <c:pt idx="0">
                  <c:v>Risk Contribution</c:v>
                </c:pt>
              </c:strCache>
            </c:strRef>
          </c:tx>
          <c:spPr>
            <a:solidFill>
              <a:schemeClr val="accent1"/>
            </a:solidFill>
            <a:ln w="9525" cap="flat">
              <a:solidFill>
                <a:srgbClr val="F9F9F9"/>
              </a:solidFill>
              <a:prstDash val="solid"/>
              <a:round/>
            </a:ln>
            <a:effectLst/>
          </c:spPr>
          <c:dPt>
            <c:idx val="0"/>
            <c:bubble3D val="0"/>
            <c:spPr>
              <a:solidFill>
                <a:srgbClr val="C0392B"/>
              </a:solidFill>
              <a:effectLst/>
            </c:spPr>
            <c:extLst>
              <c:ext xmlns:c16="http://schemas.microsoft.com/office/drawing/2014/chart" uri="{C3380CC4-5D6E-409C-BE32-E72D297353CC}">
                <c16:uniqueId val="{00000001-84FC-4822-BAA1-5D8C2EF6C368}"/>
              </c:ext>
            </c:extLst>
          </c:dPt>
          <c:dPt>
            <c:idx val="1"/>
            <c:bubble3D val="0"/>
            <c:spPr>
              <a:solidFill>
                <a:srgbClr val="E67E22"/>
              </a:solidFill>
              <a:effectLst/>
            </c:spPr>
            <c:extLst>
              <c:ext xmlns:c16="http://schemas.microsoft.com/office/drawing/2014/chart" uri="{C3380CC4-5D6E-409C-BE32-E72D297353CC}">
                <c16:uniqueId val="{00000003-84FC-4822-BAA1-5D8C2EF6C368}"/>
              </c:ext>
            </c:extLst>
          </c:dPt>
          <c:dPt>
            <c:idx val="2"/>
            <c:bubble3D val="0"/>
            <c:spPr>
              <a:solidFill>
                <a:srgbClr val="2E6DA4"/>
              </a:solidFill>
              <a:effectLst/>
            </c:spPr>
            <c:extLst>
              <c:ext xmlns:c16="http://schemas.microsoft.com/office/drawing/2014/chart" uri="{C3380CC4-5D6E-409C-BE32-E72D297353CC}">
                <c16:uniqueId val="{00000005-84FC-4822-BAA1-5D8C2EF6C368}"/>
              </c:ext>
            </c:extLst>
          </c:dPt>
          <c:dPt>
            <c:idx val="3"/>
            <c:bubble3D val="0"/>
            <c:spPr>
              <a:solidFill>
                <a:srgbClr val="4A9CC4"/>
              </a:solidFill>
              <a:effectLst/>
            </c:spPr>
            <c:extLst>
              <c:ext xmlns:c16="http://schemas.microsoft.com/office/drawing/2014/chart" uri="{C3380CC4-5D6E-409C-BE32-E72D297353CC}">
                <c16:uniqueId val="{00000007-84FC-4822-BAA1-5D8C2EF6C368}"/>
              </c:ext>
            </c:extLst>
          </c:dPt>
          <c:dPt>
            <c:idx val="4"/>
            <c:bubble3D val="0"/>
            <c:spPr>
              <a:solidFill>
                <a:srgbClr val="AABBD0"/>
              </a:solidFill>
              <a:effectLst/>
            </c:spPr>
            <c:extLst>
              <c:ext xmlns:c16="http://schemas.microsoft.com/office/drawing/2014/chart" uri="{C3380CC4-5D6E-409C-BE32-E72D297353CC}">
                <c16:uniqueId val="{00000009-84FC-4822-BAA1-5D8C2EF6C368}"/>
              </c:ext>
            </c:extLst>
          </c:dPt>
          <c:dLbls>
            <c:dLbl>
              <c:idx val="0"/>
              <c:numFmt formatCode="0%" sourceLinked="0"/>
              <c:spPr/>
              <c:txPr>
                <a:bodyPr/>
                <a:lstStyle/>
                <a:p>
                  <a:pPr>
                    <a:defRPr sz="1200" b="0" i="0" u="none" strike="noStrike">
                      <a:solidFill>
                        <a:srgbClr val="1A2E4A"/>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84FC-4822-BAA1-5D8C2EF6C368}"/>
                </c:ext>
              </c:extLst>
            </c:dLbl>
            <c:dLbl>
              <c:idx val="1"/>
              <c:numFmt formatCode="0%" sourceLinked="0"/>
              <c:spPr/>
              <c:txPr>
                <a:bodyPr/>
                <a:lstStyle/>
                <a:p>
                  <a:pPr>
                    <a:defRPr sz="1200" b="0" i="0" u="none" strike="noStrike">
                      <a:solidFill>
                        <a:srgbClr val="1A2E4A"/>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84FC-4822-BAA1-5D8C2EF6C368}"/>
                </c:ext>
              </c:extLst>
            </c:dLbl>
            <c:dLbl>
              <c:idx val="2"/>
              <c:numFmt formatCode="0%" sourceLinked="0"/>
              <c:spPr/>
              <c:txPr>
                <a:bodyPr/>
                <a:lstStyle/>
                <a:p>
                  <a:pPr>
                    <a:defRPr sz="1200" b="0" i="0" u="none" strike="noStrike">
                      <a:solidFill>
                        <a:srgbClr val="1A2E4A"/>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84FC-4822-BAA1-5D8C2EF6C368}"/>
                </c:ext>
              </c:extLst>
            </c:dLbl>
            <c:dLbl>
              <c:idx val="3"/>
              <c:numFmt formatCode="0%" sourceLinked="0"/>
              <c:spPr/>
              <c:txPr>
                <a:bodyPr/>
                <a:lstStyle/>
                <a:p>
                  <a:pPr>
                    <a:defRPr sz="1200" b="0" i="0" u="none" strike="noStrike">
                      <a:solidFill>
                        <a:srgbClr val="1A2E4A"/>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84FC-4822-BAA1-5D8C2EF6C368}"/>
                </c:ext>
              </c:extLst>
            </c:dLbl>
            <c:dLbl>
              <c:idx val="4"/>
              <c:numFmt formatCode="0%" sourceLinked="0"/>
              <c:spPr/>
              <c:txPr>
                <a:bodyPr/>
                <a:lstStyle/>
                <a:p>
                  <a:pPr>
                    <a:defRPr sz="1200" b="0" i="0" u="none" strike="noStrike">
                      <a:solidFill>
                        <a:srgbClr val="1A2E4A"/>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9-84FC-4822-BAA1-5D8C2EF6C368}"/>
                </c:ext>
              </c:extLst>
            </c:dLbl>
            <c:numFmt formatCode="0%" sourceLinked="0"/>
            <c:spPr>
              <a:noFill/>
              <a:ln>
                <a:noFill/>
              </a:ln>
              <a:effectLst/>
            </c:spPr>
            <c:txPr>
              <a:bodyPr/>
              <a:lstStyle/>
              <a:p>
                <a:pPr>
                  <a:defRPr sz="1800" b="0" i="0" u="none" strike="noStrike">
                    <a:solidFill>
                      <a:srgbClr val="000000"/>
                    </a:solidFill>
                    <a:latin typeface="Arial"/>
                  </a:defRPr>
                </a:pPr>
                <a:endParaRPr lang="en-KE"/>
              </a:p>
            </c:txPr>
            <c:showLegendKey val="0"/>
            <c:showVal val="0"/>
            <c:showCatName val="1"/>
            <c:showSerName val="0"/>
            <c:showPercent val="1"/>
            <c:showBubbleSize val="0"/>
            <c:showLeaderLines val="0"/>
            <c:extLst>
              <c:ext xmlns:c15="http://schemas.microsoft.com/office/drawing/2012/chart" uri="{CE6537A1-D6FC-4f65-9D91-7224C49458BB}"/>
            </c:extLst>
          </c:dLbls>
          <c:cat>
            <c:strRef>
              <c:f>Sheet1!$A$2:$A$6</c:f>
              <c:strCache>
                <c:ptCount val="5"/>
                <c:pt idx="0">
                  <c:v>Smoking History</c:v>
                </c:pt>
                <c:pt idx="1">
                  <c:v>Occupational Exposure</c:v>
                </c:pt>
                <c:pt idx="2">
                  <c:v>Genetics/Family Hx</c:v>
                </c:pt>
                <c:pt idx="3">
                  <c:v>Air Pollution</c:v>
                </c:pt>
                <c:pt idx="4">
                  <c:v>Other</c:v>
                </c:pt>
              </c:strCache>
            </c:strRef>
          </c:cat>
          <c:val>
            <c:numRef>
              <c:f>Sheet1!$B$2:$B$6</c:f>
              <c:numCache>
                <c:formatCode>General</c:formatCode>
                <c:ptCount val="5"/>
                <c:pt idx="0">
                  <c:v>70</c:v>
                </c:pt>
                <c:pt idx="1">
                  <c:v>10</c:v>
                </c:pt>
                <c:pt idx="2">
                  <c:v>10</c:v>
                </c:pt>
                <c:pt idx="3">
                  <c:v>5</c:v>
                </c:pt>
                <c:pt idx="4">
                  <c:v>5</c:v>
                </c:pt>
              </c:numCache>
            </c:numRef>
          </c:val>
          <c:extLst>
            <c:ext xmlns:c16="http://schemas.microsoft.com/office/drawing/2014/chart" uri="{C3380CC4-5D6E-409C-BE32-E72D297353CC}">
              <c16:uniqueId val="{0000000A-84FC-4822-BAA1-5D8C2EF6C368}"/>
            </c:ext>
          </c:extLst>
        </c:ser>
        <c:dLbls>
          <c:showLegendKey val="0"/>
          <c:showVal val="0"/>
          <c:showCatName val="0"/>
          <c:showSerName val="0"/>
          <c:showPercent val="0"/>
          <c:showBubbleSize val="0"/>
          <c:showLeaderLines val="0"/>
        </c:dLbls>
        <c:firstSliceAng val="0"/>
        <c:holeSize val="50"/>
      </c:doughnutChart>
      <c:spPr>
        <a:noFill/>
        <a:ln>
          <a:noFill/>
        </a:ln>
        <a:effectLst/>
      </c:spPr>
    </c:plotArea>
    <c:legend>
      <c:legendPos val="b"/>
      <c:overlay val="0"/>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8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Good afternoon. My name is Pascaline Nono Amagna, student number 2424794. This is my Component 2 presentation. Today, I will be presenting a care plan for a fictional patient with lung cancer — the most lethal cancer in the United Kingdom.</a:t>
            </a:r>
          </a:p>
          <a:p>
            <a:endParaRPr lang="en-GB" dirty="0"/>
          </a:p>
          <a:p>
            <a:r>
              <a:rPr lang="en-GB" dirty="0"/>
              <a:t>I will cover the anatomy and physiology of the respiratory system, how lung cancer disrupts it, and an evidence-based care plan grounded in NHS and NICE guidelines. Let us begin.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 – OVERVIEW</a:t>
            </a:r>
          </a:p>
          <a:p>
            <a:r>
              <a:rPr lang="en-GB" dirty="0"/>
              <a:t>This presentation is structured into six key sections to address all elements of the brief.</a:t>
            </a:r>
          </a:p>
          <a:p>
            <a:endParaRPr lang="en-GB" dirty="0"/>
          </a:p>
          <a:p>
            <a:r>
              <a:rPr lang="en-GB" dirty="0"/>
              <a:t>We begin with an introduction to lung cancer, including UK epidemiology. We then explore the anatomy and physiology of the respiratory system — the body system most directly affected.</a:t>
            </a:r>
          </a:p>
          <a:p>
            <a:endParaRPr lang="en-GB" dirty="0"/>
          </a:p>
          <a:p>
            <a:r>
              <a:rPr lang="en-GB" dirty="0"/>
              <a:t>From there, I introduce our fictional patient, James Fletcher, and examine his specific risk factors. The second half of the presentation focuses entirely on his evidence-based care plan — covering monitoring, treatment, lifestyle recommendations, communication, and ethical considerations.</a:t>
            </a:r>
          </a:p>
          <a:p>
            <a:endParaRPr lang="en-GB" dirty="0"/>
          </a:p>
          <a:p>
            <a:r>
              <a:rPr lang="en-GB" dirty="0"/>
              <a:t>I will close with a conclusion and full reference list in UWTSD Harvard style.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3 – WHAT IS LUNG CANCER </a:t>
            </a:r>
          </a:p>
          <a:p>
            <a:endParaRPr lang="en-GB" dirty="0"/>
          </a:p>
          <a:p>
            <a:r>
              <a:rPr lang="en-GB" dirty="0"/>
              <a:t>Lung cancer is defined as a malignant tumour arising from the epithelial cells of the bronchial tree. Abnormal, uncontrolled cell division results in tumour formation that progressively impairs respiratory function (Tortora and Derrickson, 2017).</a:t>
            </a:r>
          </a:p>
          <a:p>
            <a:endParaRPr lang="en-GB" dirty="0"/>
          </a:p>
          <a:p>
            <a:r>
              <a:rPr lang="en-GB" dirty="0"/>
              <a:t>In the United Kingdom, lung cancer is the second most common cancer, with over 48,500 new cases diagnosed each year, and it causes approximately 35,100 deaths annually — making it the leading cause of cancer mortality in the UK (Cancer Research UK, 2024).</a:t>
            </a:r>
          </a:p>
          <a:p>
            <a:endParaRPr lang="en-GB" dirty="0"/>
          </a:p>
          <a:p>
            <a:r>
              <a:rPr lang="en-GB" dirty="0"/>
              <a:t>Globally, the World Health Organization identifies lung cancer as the leading cause of cancer death worldwide, accounting for 1.8 million deaths per year (WHO, 2023).</a:t>
            </a:r>
          </a:p>
          <a:p>
            <a:endParaRPr lang="en-GB" dirty="0"/>
          </a:p>
          <a:p>
            <a:r>
              <a:rPr lang="en-GB" dirty="0"/>
              <a:t>The chart on the right is particularly important — it shows five-year survival rates by stage. Stage one patients have a 68 percent survival rate, but by Stage four, this falls dramatically to just 7 percent. This underlines the critical importance of early detection — which is why NHS lung health checks, as highlighted by NHS England in 2024, are transforming outcomes for patients like James.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4 – ANATOMY</a:t>
            </a:r>
          </a:p>
          <a:p>
            <a:r>
              <a:rPr lang="en-GB" dirty="0"/>
              <a:t>To understand how lung cancer affects the body, we must first understand the normal anatomy of the respiratory system. The diagram on the left illustrates the key structures.</a:t>
            </a:r>
          </a:p>
          <a:p>
            <a:endParaRPr lang="en-GB" dirty="0"/>
          </a:p>
          <a:p>
            <a:r>
              <a:rPr lang="en-GB" dirty="0"/>
              <a:t>Air enters through the trachea — or windpipe — which is lined with ciliated epithelium that traps and removes pathogens before air reaches the lungs. The trachea divides into the left and right main bronchi, which further subdivide into secondary and tertiary bronchi, distributing air to each lobe of the lung.</a:t>
            </a:r>
          </a:p>
          <a:p>
            <a:endParaRPr lang="en-GB" dirty="0"/>
          </a:p>
          <a:p>
            <a:r>
              <a:rPr lang="en-GB" dirty="0"/>
              <a:t>The bronchi give way to bronchioles — smaller airways whose smooth muscle allows the diameter to be regulated in response to physiological demands.</a:t>
            </a:r>
          </a:p>
          <a:p>
            <a:endParaRPr lang="en-GB" dirty="0"/>
          </a:p>
          <a:p>
            <a:r>
              <a:rPr lang="en-GB" dirty="0"/>
              <a:t>Finally, at the end of these airways sit the alveoli — approximately 700 million tiny air sacs where the critical process of gas exchange takes place. Oxygen diffuses into the blood, and carbon dioxide diffuses out, across an incredibly thin single-cell membrane (Marieb and Hoehn, 2022).</a:t>
            </a:r>
          </a:p>
          <a:p>
            <a:endParaRPr lang="en-GB" dirty="0"/>
          </a:p>
          <a:p>
            <a:r>
              <a:rPr lang="en-GB" dirty="0"/>
              <a:t>The right lung has three lobes; the left has two, to accommodate the heart. Understanding these structures is essential to appreciating how a tumour in the left lower lobe — as in James's case — disrupts normal respiratory physiology.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5 – PHYSIOLOGY: HOW CANCER DISRUPTS FUNCTION </a:t>
            </a:r>
          </a:p>
          <a:p>
            <a:endParaRPr lang="en-GB" dirty="0"/>
          </a:p>
          <a:p>
            <a:r>
              <a:rPr lang="en-GB" dirty="0"/>
              <a:t>The diagram at the top of this slide shows the cellular mechanism by which lung cancer develops. Normal bronchial epithelium is exposed to carcinogens — most significantly tobacco smoke. These carcinogens cause mutations in proto-oncogenes and tumour suppressor genes, leading to uncontrolled cell division, primary tumour formation, and ultimately metastasis to the lymph nodes, brain, bone, and liver (Bade and Dela Cruz, 2020).</a:t>
            </a:r>
          </a:p>
          <a:p>
            <a:endParaRPr lang="en-GB" dirty="0"/>
          </a:p>
          <a:p>
            <a:r>
              <a:rPr lang="en-GB" dirty="0"/>
              <a:t>There are two major types. Non-Small Cell Lung Cancer — NSCLC — accounts for approximately 85 percent of cases. James has adenocarcinoma, a subtype of NSCLC, which tends to grow more slowly and is more amenable to surgical treatment if detected early. Small Cell Lung Cancer — SCLC — accounts for the remaining 15 percent and is highly aggressive, with a strong association with smoking.</a:t>
            </a:r>
          </a:p>
          <a:p>
            <a:endParaRPr lang="en-GB" dirty="0"/>
          </a:p>
          <a:p>
            <a:r>
              <a:rPr lang="en-GB" dirty="0"/>
              <a:t>The three blue panels at the bottom show how the tumour physiologically disrupts the respiratory system. First, airway obstruction — the tumour narrows bronchial passages, causing breathlessness and dyspnoea. Second, impaired gas exchange — alveolar damage reduces the efficiency of oxygen and carbon dioxide transfer, leading to hypoxaemia. Third, pleural effusion — fluid accumulates around the lung, compressing functional tissue further (Tortora and Derrickson, 2017).</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6 – PATIENT PROFILE </a:t>
            </a:r>
          </a:p>
          <a:p>
            <a:endParaRPr lang="en-GB" dirty="0"/>
          </a:p>
          <a:p>
            <a:r>
              <a:rPr lang="en-GB" dirty="0"/>
              <a:t>I would like to introduce our fictional patient, James Fletcher — not a real patient </a:t>
            </a:r>
          </a:p>
          <a:p>
            <a:endParaRPr lang="en-GB" dirty="0"/>
          </a:p>
          <a:p>
            <a:r>
              <a:rPr lang="en-GB" dirty="0"/>
              <a:t>James is a 58-year-old retired HGV driver from South Wales. He has been diagnosed with Stage IIB Non-Small Cell Lung Cancer — specifically adenocarcinoma of the left lower lobe. This is consistent with his significant smoking history of 35 pack-years, though he quit two years ago.</a:t>
            </a:r>
          </a:p>
          <a:p>
            <a:endParaRPr lang="en-GB" dirty="0"/>
          </a:p>
          <a:p>
            <a:r>
              <a:rPr lang="en-GB" dirty="0"/>
              <a:t>The table on the right summarises his demographic and lifestyle profile. His BMI is 28.4 — placing him in the overweight category. His diet is high in fat and low in fibre. He is sedentary following retirement, and has a moderate alcohol intake of 14 units per week.</a:t>
            </a:r>
          </a:p>
          <a:p>
            <a:endParaRPr lang="en-GB" dirty="0"/>
          </a:p>
          <a:p>
            <a:r>
              <a:rPr lang="en-GB" dirty="0"/>
              <a:t>Critically, his family history is significant — his father had lung cancer and his brother has COPD. He also presents with co-morbidities of hypertension and mild COPD.</a:t>
            </a:r>
          </a:p>
          <a:p>
            <a:endParaRPr lang="en-GB" dirty="0"/>
          </a:p>
          <a:p>
            <a:r>
              <a:rPr lang="en-GB" dirty="0"/>
              <a:t>His presenting symptoms — persistent cough, haemoptysis, unintentional weight loss, and fatigue — are classical features of lung cancer and prompted his referral for investigation.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7 – RISK FACTORS</a:t>
            </a:r>
          </a:p>
          <a:p>
            <a:endParaRPr lang="en-GB" dirty="0"/>
          </a:p>
          <a:p>
            <a:r>
              <a:rPr lang="en-GB" dirty="0"/>
              <a:t>The chart illustrates the relative contribution of risk factors to James's lung cancer. Smoking history is overwhelmingly dominant at 70 percent — and this is consistent with the literature. The NHS (2022) reports that 85 percent of all lung cancers are attributable to smoking. In James's case, his 35 pack-year history — which represents 35 years of smoking one pack per day — is the single most significant and modifiable risk factor in his entire profile.</a:t>
            </a:r>
          </a:p>
          <a:p>
            <a:endParaRPr lang="en-GB" dirty="0"/>
          </a:p>
          <a:p>
            <a:r>
              <a:rPr lang="en-GB" dirty="0"/>
              <a:t>His occupational exposure as an HGV driver also contributed an estimated 10 percent. Diesel exhaust fumes are classified as a Group 1 carcinogen by the International Agency for Research on Cancer, meaning there is sufficient evidence they cause cancer in humans. Prolonged occupational exposure significantly increases NSCLC risk.</a:t>
            </a:r>
          </a:p>
          <a:p>
            <a:endParaRPr lang="en-GB" dirty="0"/>
          </a:p>
          <a:p>
            <a:r>
              <a:rPr lang="en-GB" dirty="0"/>
              <a:t>Finally, genetic and family history accounts for a further 10 percent. First-degree relatives of lung cancer patients have a 1.5 to 2-fold increased risk of developing the disease themselves (Cancer Research UK, 2024). James's father's diagnosis is therefore a clinically important hereditary indicator that informed his risk assessment.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8 – STAGING AND DIAGNOSIS </a:t>
            </a:r>
          </a:p>
          <a:p>
            <a:r>
              <a:rPr lang="en-GB" dirty="0"/>
              <a:t>The staging diagram illustrates the TNM system — the internationally recognised framework used to classify lung cancer by tumour size, lymph node involvement, and metastasis.</a:t>
            </a:r>
          </a:p>
          <a:p>
            <a:endParaRPr lang="en-GB" dirty="0"/>
          </a:p>
          <a:p>
            <a:r>
              <a:rPr lang="en-GB" dirty="0"/>
              <a:t>James is diagnosed at Stage Two B — meaning his tumour exceeds 5 centimetres, has spread to ipsilateral — meaning same-side — mediastinal lymph nodes, but there is no evidence of distant metastasis. The five-year survival rate at this stage is approximately 34 percent, which is significantly better than Stage 3 or 4, but still underlines the urgency of prompt, coordinated care (Bade and Dela Cruz, 2020).</a:t>
            </a:r>
          </a:p>
          <a:p>
            <a:endParaRPr lang="en-GB" dirty="0"/>
          </a:p>
          <a:p>
            <a:r>
              <a:rPr lang="en-GB" dirty="0"/>
              <a:t>The five-step diagnostic pathway at the bottom shows the investigation process James underwent. It began with a chest X-ray identifying a left lower lobe opacity. A CT scan of the thorax defined the tumour's size and lymph node involvement. Bronchoscopy with biopsy provided histological confirmation of adenocarcinoma. A PET scan assessed metabolic activity and excluded distant metastasis. Finally, pulmonary function tests established his baseline respiratory capacity ahead of treatment planning. All of these steps are recommended in NICE Guideline NG122 (2023).</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9 – CARE PLAN: MONITORING </a:t>
            </a:r>
          </a:p>
          <a:p>
            <a:endParaRPr lang="en-GB" dirty="0"/>
          </a:p>
          <a:p>
            <a:r>
              <a:rPr lang="en-GB" dirty="0"/>
              <a:t>All monitoring recommendations for James's care plan are grounded in NICE Guideline NG122 — as indicated by the badge in the top right corner.</a:t>
            </a:r>
          </a:p>
          <a:p>
            <a:endParaRPr lang="en-GB" dirty="0"/>
          </a:p>
          <a:p>
            <a:r>
              <a:rPr lang="en-GB" dirty="0"/>
              <a:t>James will undergo three-monthly CT thorax scans to monitor tumour response to treatment and detect any progression at the earliest possible stage.</a:t>
            </a:r>
          </a:p>
          <a:p>
            <a:endParaRPr lang="en-GB" dirty="0"/>
          </a:p>
          <a:p>
            <a:r>
              <a:rPr lang="en-GB" dirty="0"/>
              <a:t>Pulse oximetry will be used to continuously monitor his blood oxygen saturation — SpO₂. The target is 94 percent or above. Any fall below this threshold triggers escalation to supplemental oxygen therapy (NHS, 2022).</a:t>
            </a:r>
          </a:p>
          <a:p>
            <a:endParaRPr lang="en-GB" dirty="0"/>
          </a:p>
          <a:p>
            <a:r>
              <a:rPr lang="en-GB" dirty="0"/>
              <a:t>Monthly blood investigations — including a full blood count, liver function tests, renal function, and tumour markers such as CEA — monitor treatment toxicity and overall organ health during chemotherapy.</a:t>
            </a:r>
          </a:p>
          <a:p>
            <a:endParaRPr lang="en-GB" dirty="0"/>
          </a:p>
          <a:p>
            <a:r>
              <a:rPr lang="en-GB" dirty="0"/>
              <a:t>Pulmonary function tests — specifically spirometry measuring FEV₁ and FVC — establish baseline and post-treatment lung capacity (Marieb and Hoehn, 2022).</a:t>
            </a:r>
          </a:p>
          <a:p>
            <a:endParaRPr lang="en-GB" dirty="0"/>
          </a:p>
          <a:p>
            <a:r>
              <a:rPr lang="en-GB" dirty="0"/>
              <a:t>Nutritional status is monitored weekly using BMI and the MUST score. A five percent or greater unintentional weight loss triggers a dietician referral (NICE NG122, 2023).</a:t>
            </a:r>
          </a:p>
          <a:p>
            <a:endParaRPr lang="en-GB" dirty="0"/>
          </a:p>
          <a:p>
            <a:r>
              <a:rPr lang="en-GB" dirty="0"/>
              <a:t>Finally, James's ECOG performance status — rated zero to four — is assessed at every clinical visit to guide treatment decisions and identify the threshold for palliative-focused care.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10 – CARE PLAN: TREATMENT </a:t>
            </a:r>
          </a:p>
          <a:p>
            <a:endParaRPr lang="en-GB" dirty="0"/>
          </a:p>
          <a:p>
            <a:r>
              <a:rPr lang="en-GB" dirty="0"/>
              <a:t>Treatment for James follows a five-step evidence-based pathway, beginning with a multidisciplinary team meeting involving oncology, surgery, respiratory medicine, and palliative care specialists.</a:t>
            </a:r>
          </a:p>
          <a:p>
            <a:endParaRPr lang="en-GB" dirty="0"/>
          </a:p>
          <a:p>
            <a:r>
              <a:rPr lang="en-GB" dirty="0"/>
              <a:t>Step two is surgery — a lobectomy of the left lower lobe, if James is deemed operable based on his pulmonary function and performance status. This is the gold standard curative-intent treatment for Stage IIB NSCLC (NICE NG122, 2023).</a:t>
            </a:r>
          </a:p>
          <a:p>
            <a:endParaRPr lang="en-GB" dirty="0"/>
          </a:p>
          <a:p>
            <a:r>
              <a:rPr lang="en-GB" dirty="0"/>
              <a:t>Step three is chemotherapy — a platinum-based doublet regimen of Cisplatin and Pemetrexed, which is the first-line recommendation for adenocarcinoma per NICE NG122.</a:t>
            </a:r>
          </a:p>
          <a:p>
            <a:endParaRPr lang="en-GB" dirty="0"/>
          </a:p>
          <a:p>
            <a:r>
              <a:rPr lang="en-GB" dirty="0"/>
              <a:t>Step four is stereotactic body radiotherapy — or SBRT — either as an adjuvant to surgery or as a primary treatment if surgery is not possible.</a:t>
            </a:r>
          </a:p>
          <a:p>
            <a:endParaRPr lang="en-GB" dirty="0"/>
          </a:p>
          <a:p>
            <a:r>
              <a:rPr lang="en-GB" dirty="0"/>
              <a:t>Step five is targeted therapy — EGFR or ALK inhibitors if molecular testing confirms a targetable mutation, which is common in adenocarcinoma.</a:t>
            </a:r>
          </a:p>
          <a:p>
            <a:endParaRPr lang="en-GB" dirty="0"/>
          </a:p>
          <a:p>
            <a:r>
              <a:rPr lang="en-GB" dirty="0"/>
              <a:t>The highlighted banner draws attention to smoking cessation support — NHS Stop Smoking Service referral with Varenicline — because evidence shows that stopping smoking during treatment significantly improves outcomes (NHS England, 2024).</a:t>
            </a:r>
          </a:p>
          <a:p>
            <a:endParaRPr lang="en-GB" dirty="0"/>
          </a:p>
          <a:p>
            <a:r>
              <a:rPr lang="en-GB" dirty="0"/>
              <a:t>The three support cards at the bottom emphasise that palliative and psychological support, a dedicated Lung Cancer Nurse Specialist, and pharmacological symptom control are integral from the point of diagnosis — not just at end of life.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11 – LIFESTYLE </a:t>
            </a:r>
          </a:p>
          <a:p>
            <a:endParaRPr lang="en-GB" dirty="0"/>
          </a:p>
          <a:p>
            <a:r>
              <a:rPr lang="en-GB" dirty="0"/>
              <a:t>Lifestyle modification is a critical pillar of James's care plan, and all four domains shown here are directly linked to his personal risk profile.</a:t>
            </a:r>
          </a:p>
          <a:p>
            <a:endParaRPr lang="en-GB" dirty="0"/>
          </a:p>
          <a:p>
            <a:r>
              <a:rPr lang="en-GB" dirty="0"/>
              <a:t>Regarding smoking cessation — although James quit two years ago, this remains the most important lifestyle factor in his prognosis. We support maintained cessation through Varenicline combined with NRT, and weekly NHS Stop Smoking Service contact. Evidence shows that sustained cessation can confer a 30 to 40 percent survival benefit (NHS England, 2024).</a:t>
            </a:r>
          </a:p>
          <a:p>
            <a:endParaRPr lang="en-GB" dirty="0"/>
          </a:p>
          <a:p>
            <a:r>
              <a:rPr lang="en-GB" dirty="0"/>
              <a:t>For nutrition — James follows a high-fat, low-fibre diet, which is associated with poorer cancer outcomes. A dietician-led plan targets a protein-rich, anti-inflammatory diet, with a BMI target of 23 to 25. High-calorie supplements are prescribed during chemotherapy when appetite is suppressed. A Mediterranean diet pattern has been linked to reduced recurrence risk (NICE NG122, 2023).</a:t>
            </a:r>
          </a:p>
          <a:p>
            <a:endParaRPr lang="en-GB" dirty="0"/>
          </a:p>
          <a:p>
            <a:r>
              <a:rPr lang="en-GB" dirty="0"/>
              <a:t>For physical activity — James's sedentary lifestyle as a retired HGV driver is directly addressed through a pulmonary rehabilitation programme and a target of 150 minutes of moderate-intensity exercise per week, which reduces fatigue and improves quality of life during treatment.</a:t>
            </a:r>
          </a:p>
          <a:p>
            <a:endParaRPr lang="en-GB" dirty="0"/>
          </a:p>
          <a:p>
            <a:r>
              <a:rPr lang="en-GB" dirty="0"/>
              <a:t>Finally, James's alcohol intake is at the recommended limit of 14 units per week, but alcohol can suppress immune function during chemotherapy — so brief intervention and monthly AUDIT-C screening are included.</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12 – COMMUNICATION AND ETHICS </a:t>
            </a:r>
          </a:p>
          <a:p>
            <a:endParaRPr lang="en-GB" dirty="0"/>
          </a:p>
          <a:p>
            <a:r>
              <a:rPr lang="en-GB" dirty="0"/>
              <a:t>Effective communication and ethical practice are inseparable from safe care delivery.</a:t>
            </a:r>
          </a:p>
          <a:p>
            <a:endParaRPr lang="en-GB" dirty="0"/>
          </a:p>
          <a:p>
            <a:r>
              <a:rPr lang="en-GB" dirty="0"/>
              <a:t>On the left, person-centred communication begins with the SPIKES Protocol for breaking bad news — a structured approach covering Setting, Perception, Invitation, Knowledge, Empathy, and Summary. This ensures James receives his diagnosis in a supported and accessible way. We use plain language, avoiding medical jargon, and provide information leaflets in accessible formats. Active listening is central — allowing James time to ask questions and acknowledge emotional responses, consistent with the NMC Code (2026). With James's consent, family members are included in care discussions, and the MDT communicates using the SBAR framework at weekly handovers.</a:t>
            </a:r>
          </a:p>
          <a:p>
            <a:endParaRPr lang="en-GB" dirty="0"/>
          </a:p>
          <a:p>
            <a:r>
              <a:rPr lang="en-GB" dirty="0"/>
              <a:t>The ethical framework on the right is built on the four principles of biomedical ethics.</a:t>
            </a:r>
          </a:p>
          <a:p>
            <a:endParaRPr lang="en-GB" dirty="0"/>
          </a:p>
          <a:p>
            <a:r>
              <a:rPr lang="en-GB" dirty="0"/>
              <a:t>Autonomy — James has the right to make fully informed decisions about his treatment, including the right to refuse, and advance care planning is documented.</a:t>
            </a:r>
          </a:p>
          <a:p>
            <a:endParaRPr lang="en-GB" dirty="0"/>
          </a:p>
          <a:p>
            <a:r>
              <a:rPr lang="en-GB" dirty="0"/>
              <a:t>Beneficence — every intervention is aimed at maximising James's wellbeing and quality of life, selected per NICE NG122 (2023).</a:t>
            </a:r>
          </a:p>
          <a:p>
            <a:endParaRPr lang="en-GB" dirty="0"/>
          </a:p>
          <a:p>
            <a:r>
              <a:rPr lang="en-GB" dirty="0"/>
              <a:t>Non-maleficence — chemotherapy side-effects are proactively managed, with monthly pharmacist review of drug interactions.</a:t>
            </a:r>
          </a:p>
          <a:p>
            <a:endParaRPr lang="en-GB" dirty="0"/>
          </a:p>
          <a:p>
            <a:r>
              <a:rPr lang="en-GB" dirty="0"/>
              <a:t>Justice — James receives equal access to treatment regardless of his background, in line with the NHS Equality Act 2010.</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13 – INTEGRATED CARE PLAN SUMMARY </a:t>
            </a:r>
          </a:p>
          <a:p>
            <a:endParaRPr lang="en-GB" dirty="0"/>
          </a:p>
          <a:p>
            <a:r>
              <a:rPr lang="en-GB" dirty="0"/>
              <a:t>This slide brings together all elements of James's care into a single integrated framework.</a:t>
            </a:r>
          </a:p>
          <a:p>
            <a:endParaRPr lang="en-GB" dirty="0"/>
          </a:p>
          <a:p>
            <a:r>
              <a:rPr lang="en-GB" dirty="0"/>
              <a:t>The mind map on the left shows the five core domains of his care — monitoring, treatment, lifestyle, communication and ethics, and palliative and psychological support — all centred on James as the individual.</a:t>
            </a:r>
          </a:p>
          <a:p>
            <a:endParaRPr lang="en-GB" dirty="0"/>
          </a:p>
          <a:p>
            <a:r>
              <a:rPr lang="en-GB" dirty="0"/>
              <a:t>The outcomes table on the right translates care into measurable, time-framed targets. SpO₂ must be maintained at or above 94 percent, monitored daily. BMI is targeted between 23 and 25, reviewed monthly. Pain is targeted at three or below on the numerical rating scale at every visit. Smoking status must remain abstinent, reviewed weekly. ECOG performance status should remain between zero and two, assessed each treatment cycle. And patient-reported quality of life should demonstrate improvement at three-monthly review.</a:t>
            </a:r>
          </a:p>
          <a:p>
            <a:endParaRPr lang="en-GB" dirty="0"/>
          </a:p>
          <a:p>
            <a:r>
              <a:rPr lang="en-GB" dirty="0"/>
              <a:t>The callout at the bottom highlights a key current development — NHS England (2024) reports that thousands of lung cancers are now being caught at early stages through targeted screening programmes, demonstrating that early detection fundamentally transforms the outcomes that patients like James can achieve.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14 – CONCLUSION</a:t>
            </a:r>
          </a:p>
          <a:p>
            <a:endParaRPr lang="en-GB" dirty="0"/>
          </a:p>
          <a:p>
            <a:r>
              <a:rPr lang="en-GB" dirty="0"/>
              <a:t>To conclude, this presentation has addressed four key dimensions of lung cancer care.</a:t>
            </a:r>
          </a:p>
          <a:p>
            <a:endParaRPr lang="en-GB" dirty="0"/>
          </a:p>
          <a:p>
            <a:r>
              <a:rPr lang="en-GB" dirty="0"/>
              <a:t>First, anatomy and physiology — lung cancer arises from the malignant transformation of bronchial epithelial cells, impairing the respiratory system's fundamental capacity for gas exchange. Understanding this physiology is the foundation of all clinical decision-making.</a:t>
            </a:r>
          </a:p>
          <a:p>
            <a:endParaRPr lang="en-GB" dirty="0"/>
          </a:p>
          <a:p>
            <a:r>
              <a:rPr lang="en-GB" dirty="0"/>
              <a:t>Second, risk and prevention — James's 35 pack-year smoking history remains his dominant modifiable risk. Smoking cessation support, embedded throughout his care plan, is the single most evidence-based lifestyle intervention available.</a:t>
            </a:r>
          </a:p>
          <a:p>
            <a:endParaRPr lang="en-GB" dirty="0"/>
          </a:p>
          <a:p>
            <a:r>
              <a:rPr lang="en-GB" dirty="0"/>
              <a:t>Third, evidence-based care — James's entire care plan is structured around NICE NG122 guidelines, integrating monitoring, treatment, lifestyle modification, and palliative support to ensure every decision is grounded in the best available evidence.</a:t>
            </a:r>
          </a:p>
          <a:p>
            <a:endParaRPr lang="en-GB" dirty="0"/>
          </a:p>
          <a:p>
            <a:r>
              <a:rPr lang="en-GB" dirty="0"/>
              <a:t>Fourth, ethics and person-centred practice — the NMC Code (2026) and the four ethical principles of autonomy, beneficence, non-maleficence, and justice frame every clinical interaction, ensuring James retains his dignity, voice, and informed consent throughout his care journey.</a:t>
            </a:r>
          </a:p>
          <a:p>
            <a:endParaRPr lang="en-GB" dirty="0"/>
          </a:p>
          <a:p>
            <a:r>
              <a:rPr lang="en-GB" dirty="0"/>
              <a:t>Lung cancer management demands a holistic, multidisciplinary, evidence-based approach — with the patient firmly at the centre. Thank you.</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chart" Target="../charts/chart2.xml"/><Relationship Id="rId4" Type="http://schemas.openxmlformats.org/officeDocument/2006/relationships/notesSlide" Target="../notesSlides/notesSlide7.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xml"/><Relationship Id="rId7" Type="http://schemas.openxmlformats.org/officeDocument/2006/relationships/image" Target="../media/image1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png"/><Relationship Id="rId11" Type="http://schemas.openxmlformats.org/officeDocument/2006/relationships/image" Target="../media/image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notesSlide" Target="../notesSlides/notesSlide9.xml"/><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5.png"/><Relationship Id="rId5" Type="http://schemas.openxmlformats.org/officeDocument/2006/relationships/image" Target="../media/image19.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2024/11/thousands-of-cancers-caught-early-through-nhs-lung-checks/" TargetMode="External"/><Relationship Id="rId3" Type="http://schemas.openxmlformats.org/officeDocument/2006/relationships/image" Target="../media/image20.png"/><Relationship Id="rId7" Type="http://schemas.openxmlformats.org/officeDocument/2006/relationships/hyperlink" Target="https://www.nhs.uk/conditions/lung-cancer/"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pubmed.ncbi.nlm.nih.gov/39430337/" TargetMode="External"/><Relationship Id="rId11" Type="http://schemas.openxmlformats.org/officeDocument/2006/relationships/hyperlink" Target="https://roycastle.org/learn-about-lung-cancer/" TargetMode="External"/><Relationship Id="rId5" Type="http://schemas.openxmlformats.org/officeDocument/2006/relationships/hyperlink" Target="https://www.cancerresearchuk.org/health-professional/cancer-statistics/statistics-by-cancer-type/lung-cancer" TargetMode="External"/><Relationship Id="rId10" Type="http://schemas.openxmlformats.org/officeDocument/2006/relationships/hyperlink" Target="https://www.nmc.org.uk/standards/code/" TargetMode="External"/><Relationship Id="rId4" Type="http://schemas.openxmlformats.org/officeDocument/2006/relationships/hyperlink" Target="https://pubmed.ncbi.nlm.nih.gov/32008623/" TargetMode="External"/><Relationship Id="rId9" Type="http://schemas.openxmlformats.org/officeDocument/2006/relationships/hyperlink" Target="https://www.nice.org.uk/guidance/ng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2E4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457200" cy="5070348"/>
          </a:xfrm>
          <a:prstGeom prst="rect">
            <a:avLst/>
          </a:prstGeom>
          <a:solidFill>
            <a:srgbClr val="2E6DA4"/>
          </a:solidFill>
          <a:ln w="12700">
            <a:solidFill>
              <a:srgbClr val="2E6DA4"/>
            </a:solidFill>
            <a:prstDash val="solid"/>
          </a:ln>
        </p:spPr>
      </p:sp>
      <p:pic>
        <p:nvPicPr>
          <p:cNvPr id="4" name="Image 0" descr="preencoded.png"/>
          <p:cNvPicPr>
            <a:picLocks noChangeAspect="1"/>
          </p:cNvPicPr>
          <p:nvPr/>
        </p:nvPicPr>
        <p:blipFill>
          <a:blip r:embed="rId5">
            <a:alphaModFix amt="85000"/>
          </a:blip>
          <a:stretch>
            <a:fillRect/>
          </a:stretch>
        </p:blipFill>
        <p:spPr>
          <a:xfrm>
            <a:off x="6583680" y="731520"/>
            <a:ext cx="2011680" cy="2011680"/>
          </a:xfrm>
          <a:prstGeom prst="rect">
            <a:avLst/>
          </a:prstGeom>
        </p:spPr>
      </p:pic>
      <p:sp>
        <p:nvSpPr>
          <p:cNvPr id="5" name="Shape 2"/>
          <p:cNvSpPr/>
          <p:nvPr/>
        </p:nvSpPr>
        <p:spPr>
          <a:xfrm>
            <a:off x="6217920" y="457200"/>
            <a:ext cx="2743200" cy="2743200"/>
          </a:xfrm>
          <a:prstGeom prst="ellipse">
            <a:avLst/>
          </a:prstGeom>
          <a:solidFill>
            <a:srgbClr val="2E6DA4">
              <a:alpha val="25000"/>
            </a:srgbClr>
          </a:solidFill>
          <a:ln w="12700">
            <a:solidFill>
              <a:srgbClr val="2E6DA4"/>
            </a:solidFill>
            <a:prstDash val="solid"/>
          </a:ln>
        </p:spPr>
      </p:sp>
      <p:sp>
        <p:nvSpPr>
          <p:cNvPr id="6" name="Text 3"/>
          <p:cNvSpPr/>
          <p:nvPr/>
        </p:nvSpPr>
        <p:spPr>
          <a:xfrm>
            <a:off x="731520" y="640080"/>
            <a:ext cx="5669280" cy="914400"/>
          </a:xfrm>
          <a:prstGeom prst="rect">
            <a:avLst/>
          </a:prstGeom>
          <a:noFill/>
          <a:ln/>
        </p:spPr>
        <p:txBody>
          <a:bodyPr wrap="square" rtlCol="0" anchor="ctr"/>
          <a:lstStyle/>
          <a:p>
            <a:pPr marL="0" indent="0">
              <a:buNone/>
            </a:pPr>
            <a:r>
              <a:rPr lang="en-US" sz="3200" b="1" dirty="0">
                <a:solidFill>
                  <a:srgbClr val="FFFFFF"/>
                </a:solidFill>
                <a:latin typeface="Arial" panose="020B0604020202020204" pitchFamily="34" charset="0"/>
                <a:ea typeface="Calibri" pitchFamily="34" charset="-122"/>
                <a:cs typeface="Arial" panose="020B0604020202020204" pitchFamily="34" charset="0"/>
              </a:rPr>
              <a:t>Lung Cancer</a:t>
            </a:r>
            <a:endParaRPr lang="en-US" sz="3200" dirty="0">
              <a:latin typeface="Arial" panose="020B0604020202020204" pitchFamily="34" charset="0"/>
              <a:cs typeface="Arial" panose="020B0604020202020204" pitchFamily="34" charset="0"/>
            </a:endParaRPr>
          </a:p>
        </p:txBody>
      </p:sp>
      <p:sp>
        <p:nvSpPr>
          <p:cNvPr id="7" name="Text 4"/>
          <p:cNvSpPr/>
          <p:nvPr/>
        </p:nvSpPr>
        <p:spPr>
          <a:xfrm>
            <a:off x="731520" y="1508760"/>
            <a:ext cx="5669280" cy="640080"/>
          </a:xfrm>
          <a:prstGeom prst="rect">
            <a:avLst/>
          </a:prstGeom>
          <a:noFill/>
          <a:ln/>
        </p:spPr>
        <p:txBody>
          <a:bodyPr wrap="square" rtlCol="0" anchor="ctr"/>
          <a:lstStyle/>
          <a:p>
            <a:pPr marL="0" indent="0">
              <a:buNone/>
            </a:pPr>
            <a:r>
              <a:rPr lang="en-US" sz="1600" i="1" dirty="0">
                <a:solidFill>
                  <a:srgbClr val="C9973A"/>
                </a:solidFill>
                <a:latin typeface="Arial" panose="020B0604020202020204" pitchFamily="34" charset="0"/>
                <a:ea typeface="Calibri" pitchFamily="34" charset="-122"/>
                <a:cs typeface="Arial" panose="020B0604020202020204" pitchFamily="34" charset="0"/>
              </a:rPr>
              <a:t>Care Plan Presentation</a:t>
            </a:r>
            <a:endParaRPr lang="en-US" sz="1600" dirty="0">
              <a:latin typeface="Arial" panose="020B0604020202020204" pitchFamily="34" charset="0"/>
              <a:cs typeface="Arial" panose="020B0604020202020204" pitchFamily="34" charset="0"/>
            </a:endParaRPr>
          </a:p>
        </p:txBody>
      </p:sp>
      <p:sp>
        <p:nvSpPr>
          <p:cNvPr id="8" name="Shape 5"/>
          <p:cNvSpPr/>
          <p:nvPr/>
        </p:nvSpPr>
        <p:spPr>
          <a:xfrm>
            <a:off x="731520" y="2240280"/>
            <a:ext cx="5486400" cy="36576"/>
          </a:xfrm>
          <a:prstGeom prst="rect">
            <a:avLst/>
          </a:prstGeom>
          <a:solidFill>
            <a:srgbClr val="C9973A"/>
          </a:solidFill>
          <a:ln w="12700">
            <a:solidFill>
              <a:srgbClr val="C9973A"/>
            </a:solidFill>
            <a:prstDash val="solid"/>
          </a:ln>
        </p:spPr>
      </p:sp>
      <p:sp>
        <p:nvSpPr>
          <p:cNvPr id="9" name="Text 6"/>
          <p:cNvSpPr/>
          <p:nvPr/>
        </p:nvSpPr>
        <p:spPr>
          <a:xfrm>
            <a:off x="731520" y="2377440"/>
            <a:ext cx="7772400" cy="320040"/>
          </a:xfrm>
          <a:prstGeom prst="rect">
            <a:avLst/>
          </a:prstGeom>
          <a:noFill/>
          <a:ln/>
        </p:spPr>
        <p:txBody>
          <a:bodyPr wrap="square" rtlCol="0" anchor="ctr"/>
          <a:lstStyle/>
          <a:p>
            <a:pPr marL="0" indent="0">
              <a:buNone/>
            </a:pPr>
            <a:r>
              <a:rPr lang="en-US" sz="1600" b="1" dirty="0">
                <a:solidFill>
                  <a:srgbClr val="C9973A"/>
                </a:solidFill>
                <a:latin typeface="Arial" panose="020B0604020202020204" pitchFamily="34" charset="0"/>
                <a:ea typeface="Calibri" pitchFamily="34" charset="-122"/>
                <a:cs typeface="Arial" panose="020B0604020202020204" pitchFamily="34" charset="0"/>
              </a:rPr>
              <a:t>Module: </a:t>
            </a:r>
            <a:r>
              <a:rPr lang="en-US" sz="1600" dirty="0">
                <a:solidFill>
                  <a:srgbClr val="FFFFFF"/>
                </a:solidFill>
                <a:latin typeface="Arial" panose="020B0604020202020204" pitchFamily="34" charset="0"/>
                <a:ea typeface="Calibri" pitchFamily="34" charset="-122"/>
                <a:cs typeface="Arial" panose="020B0604020202020204" pitchFamily="34" charset="0"/>
              </a:rPr>
              <a:t>Introduction to Physiology (BMHP5023)</a:t>
            </a:r>
            <a:endParaRPr lang="en-US" sz="1600" dirty="0">
              <a:latin typeface="Arial" panose="020B0604020202020204" pitchFamily="34" charset="0"/>
              <a:cs typeface="Arial" panose="020B0604020202020204" pitchFamily="34" charset="0"/>
            </a:endParaRPr>
          </a:p>
        </p:txBody>
      </p:sp>
      <p:sp>
        <p:nvSpPr>
          <p:cNvPr id="10" name="Text 7"/>
          <p:cNvSpPr/>
          <p:nvPr/>
        </p:nvSpPr>
        <p:spPr>
          <a:xfrm>
            <a:off x="731520" y="2697480"/>
            <a:ext cx="7772400" cy="320040"/>
          </a:xfrm>
          <a:prstGeom prst="rect">
            <a:avLst/>
          </a:prstGeom>
          <a:noFill/>
          <a:ln/>
        </p:spPr>
        <p:txBody>
          <a:bodyPr wrap="square" rtlCol="0" anchor="ctr"/>
          <a:lstStyle/>
          <a:p>
            <a:pPr marL="0" indent="0">
              <a:buNone/>
            </a:pPr>
            <a:r>
              <a:rPr lang="en-US" sz="1600" b="1" dirty="0">
                <a:solidFill>
                  <a:srgbClr val="C9973A"/>
                </a:solidFill>
                <a:latin typeface="Arial" panose="020B0604020202020204" pitchFamily="34" charset="0"/>
                <a:ea typeface="Calibri" pitchFamily="34" charset="-122"/>
                <a:cs typeface="Arial" panose="020B0604020202020204" pitchFamily="34" charset="0"/>
              </a:rPr>
              <a:t>Programme: </a:t>
            </a:r>
            <a:r>
              <a:rPr lang="en-US" sz="1600" dirty="0">
                <a:solidFill>
                  <a:srgbClr val="FFFFFF"/>
                </a:solidFill>
                <a:latin typeface="Arial" panose="020B0604020202020204" pitchFamily="34" charset="0"/>
                <a:ea typeface="Calibri" pitchFamily="34" charset="-122"/>
                <a:cs typeface="Arial" panose="020B0604020202020204" pitchFamily="34" charset="0"/>
              </a:rPr>
              <a:t>BSc Health and Social Care – Level 5</a:t>
            </a:r>
            <a:endParaRPr lang="en-US" sz="1600" dirty="0">
              <a:latin typeface="Arial" panose="020B0604020202020204" pitchFamily="34" charset="0"/>
              <a:cs typeface="Arial" panose="020B0604020202020204" pitchFamily="34" charset="0"/>
            </a:endParaRPr>
          </a:p>
        </p:txBody>
      </p:sp>
      <p:sp>
        <p:nvSpPr>
          <p:cNvPr id="11" name="Text 8"/>
          <p:cNvSpPr/>
          <p:nvPr/>
        </p:nvSpPr>
        <p:spPr>
          <a:xfrm>
            <a:off x="731520" y="3017520"/>
            <a:ext cx="7772400" cy="320040"/>
          </a:xfrm>
          <a:prstGeom prst="rect">
            <a:avLst/>
          </a:prstGeom>
          <a:noFill/>
          <a:ln/>
        </p:spPr>
        <p:txBody>
          <a:bodyPr wrap="square" rtlCol="0" anchor="ctr"/>
          <a:lstStyle/>
          <a:p>
            <a:pPr marL="0" indent="0">
              <a:buNone/>
            </a:pPr>
            <a:r>
              <a:rPr lang="en-US" sz="1600" b="1" dirty="0">
                <a:solidFill>
                  <a:srgbClr val="C9973A"/>
                </a:solidFill>
                <a:latin typeface="Arial" panose="020B0604020202020204" pitchFamily="34" charset="0"/>
                <a:ea typeface="Calibri" pitchFamily="34" charset="-122"/>
                <a:cs typeface="Arial" panose="020B0604020202020204" pitchFamily="34" charset="0"/>
              </a:rPr>
              <a:t>Student: </a:t>
            </a:r>
            <a:r>
              <a:rPr lang="en-US" sz="1600" dirty="0">
                <a:solidFill>
                  <a:srgbClr val="FFFFFF"/>
                </a:solidFill>
                <a:latin typeface="Arial" panose="020B0604020202020204" pitchFamily="34" charset="0"/>
                <a:ea typeface="Calibri" pitchFamily="34" charset="-122"/>
                <a:cs typeface="Arial" panose="020B0604020202020204" pitchFamily="34" charset="0"/>
              </a:rPr>
              <a:t>Pascaline Nono </a:t>
            </a:r>
            <a:r>
              <a:rPr lang="en-US" sz="1600" dirty="0" err="1">
                <a:solidFill>
                  <a:srgbClr val="FFFFFF"/>
                </a:solidFill>
                <a:latin typeface="Arial" panose="020B0604020202020204" pitchFamily="34" charset="0"/>
                <a:ea typeface="Calibri" pitchFamily="34" charset="-122"/>
                <a:cs typeface="Arial" panose="020B0604020202020204" pitchFamily="34" charset="0"/>
              </a:rPr>
              <a:t>Amagna</a:t>
            </a:r>
            <a:r>
              <a:rPr lang="en-US" sz="1600" dirty="0">
                <a:solidFill>
                  <a:srgbClr val="FFFFFF"/>
                </a:solidFill>
                <a:latin typeface="Arial" panose="020B0604020202020204" pitchFamily="34" charset="0"/>
                <a:ea typeface="Calibri" pitchFamily="34" charset="-122"/>
                <a:cs typeface="Arial" panose="020B0604020202020204" pitchFamily="34" charset="0"/>
              </a:rPr>
              <a:t> </a:t>
            </a:r>
          </a:p>
          <a:p>
            <a:pPr marL="0" indent="0">
              <a:buNone/>
            </a:pPr>
            <a:r>
              <a:rPr lang="en-US" sz="1600" dirty="0">
                <a:solidFill>
                  <a:schemeClr val="accent4"/>
                </a:solidFill>
                <a:latin typeface="Arial" panose="020B0604020202020204" pitchFamily="34" charset="0"/>
                <a:ea typeface="Calibri" pitchFamily="34" charset="-122"/>
                <a:cs typeface="Arial" panose="020B0604020202020204" pitchFamily="34" charset="0"/>
              </a:rPr>
              <a:t>Student Number</a:t>
            </a:r>
            <a:r>
              <a:rPr lang="en-US" sz="1600" dirty="0">
                <a:solidFill>
                  <a:srgbClr val="FFFFFF"/>
                </a:solidFill>
                <a:latin typeface="Arial" panose="020B0604020202020204" pitchFamily="34" charset="0"/>
                <a:ea typeface="Calibri" pitchFamily="34" charset="-122"/>
                <a:cs typeface="Arial" panose="020B0604020202020204" pitchFamily="34" charset="0"/>
              </a:rPr>
              <a:t>: 2424794</a:t>
            </a:r>
            <a:endParaRPr lang="en-US" sz="1600" dirty="0">
              <a:latin typeface="Arial" panose="020B0604020202020204" pitchFamily="34" charset="0"/>
              <a:cs typeface="Arial" panose="020B0604020202020204" pitchFamily="34" charset="0"/>
            </a:endParaRPr>
          </a:p>
        </p:txBody>
      </p:sp>
      <p:sp>
        <p:nvSpPr>
          <p:cNvPr id="12" name="Text 9"/>
          <p:cNvSpPr/>
          <p:nvPr/>
        </p:nvSpPr>
        <p:spPr>
          <a:xfrm>
            <a:off x="731520" y="3613553"/>
            <a:ext cx="7772400" cy="320040"/>
          </a:xfrm>
          <a:prstGeom prst="rect">
            <a:avLst/>
          </a:prstGeom>
          <a:noFill/>
          <a:ln/>
        </p:spPr>
        <p:txBody>
          <a:bodyPr wrap="square" rtlCol="0" anchor="ctr"/>
          <a:lstStyle/>
          <a:p>
            <a:pPr marL="0" indent="0">
              <a:buNone/>
            </a:pPr>
            <a:r>
              <a:rPr lang="en-US" sz="1600" dirty="0">
                <a:solidFill>
                  <a:schemeClr val="accent4"/>
                </a:solidFill>
                <a:latin typeface="Arial" panose="020B0604020202020204" pitchFamily="34" charset="0"/>
                <a:ea typeface="Calibri" pitchFamily="34" charset="-122"/>
                <a:cs typeface="Arial" panose="020B0604020202020204" pitchFamily="34" charset="0"/>
              </a:rPr>
              <a:t>Lecturer: </a:t>
            </a:r>
            <a:r>
              <a:rPr lang="en-US" sz="1600" dirty="0">
                <a:solidFill>
                  <a:schemeClr val="bg1"/>
                </a:solidFill>
                <a:latin typeface="Arial" panose="020B0604020202020204" pitchFamily="34" charset="0"/>
                <a:ea typeface="Calibri" pitchFamily="34" charset="-122"/>
                <a:cs typeface="Arial" panose="020B0604020202020204" pitchFamily="34" charset="0"/>
              </a:rPr>
              <a:t>Dr Eleni </a:t>
            </a:r>
            <a:r>
              <a:rPr lang="en-US" sz="1600" dirty="0" err="1">
                <a:solidFill>
                  <a:schemeClr val="bg1"/>
                </a:solidFill>
                <a:latin typeface="Arial" panose="020B0604020202020204" pitchFamily="34" charset="0"/>
                <a:ea typeface="Calibri" pitchFamily="34" charset="-122"/>
                <a:cs typeface="Arial" panose="020B0604020202020204" pitchFamily="34" charset="0"/>
              </a:rPr>
              <a:t>Koutsogeorgou-Andreou</a:t>
            </a:r>
            <a:r>
              <a:rPr lang="en-US" sz="1600" dirty="0">
                <a:solidFill>
                  <a:schemeClr val="bg1"/>
                </a:solidFill>
                <a:latin typeface="Arial" panose="020B0604020202020204" pitchFamily="34" charset="0"/>
                <a:ea typeface="Calibri" pitchFamily="34" charset="-122"/>
                <a:cs typeface="Arial" panose="020B0604020202020204" pitchFamily="34" charset="0"/>
              </a:rPr>
              <a:t> </a:t>
            </a:r>
          </a:p>
          <a:p>
            <a:pPr marL="0" indent="0">
              <a:buNone/>
            </a:pPr>
            <a:r>
              <a:rPr lang="en-US" sz="1600" dirty="0">
                <a:solidFill>
                  <a:srgbClr val="C9973A"/>
                </a:solidFill>
                <a:latin typeface="Arial" panose="020B0604020202020204" pitchFamily="34" charset="0"/>
                <a:ea typeface="Calibri" pitchFamily="34" charset="-122"/>
                <a:cs typeface="Arial" panose="020B0604020202020204" pitchFamily="34" charset="0"/>
              </a:rPr>
              <a:t>Component 2  </a:t>
            </a:r>
          </a:p>
          <a:p>
            <a:pPr marL="0" indent="0">
              <a:buNone/>
            </a:pPr>
            <a:r>
              <a:rPr lang="en-US" sz="1600" dirty="0">
                <a:solidFill>
                  <a:srgbClr val="C9973A"/>
                </a:solidFill>
                <a:latin typeface="Arial" panose="020B0604020202020204" pitchFamily="34" charset="0"/>
                <a:ea typeface="Calibri" pitchFamily="34" charset="-122"/>
                <a:cs typeface="Arial" panose="020B0604020202020204" pitchFamily="34" charset="0"/>
              </a:rPr>
              <a:t>Submission: 23 March 2026</a:t>
            </a:r>
            <a:endParaRPr lang="en-US" sz="1600" dirty="0">
              <a:latin typeface="Arial" panose="020B0604020202020204" pitchFamily="34" charset="0"/>
              <a:cs typeface="Arial" panose="020B0604020202020204" pitchFamily="34" charset="0"/>
            </a:endParaRPr>
          </a:p>
        </p:txBody>
      </p:sp>
      <p:sp>
        <p:nvSpPr>
          <p:cNvPr id="13" name="Shape 10"/>
          <p:cNvSpPr/>
          <p:nvPr/>
        </p:nvSpPr>
        <p:spPr>
          <a:xfrm>
            <a:off x="0" y="4709160"/>
            <a:ext cx="9144000" cy="434340"/>
          </a:xfrm>
          <a:prstGeom prst="rect">
            <a:avLst/>
          </a:prstGeom>
          <a:solidFill>
            <a:srgbClr val="2E6DA4"/>
          </a:solidFill>
          <a:ln w="12700">
            <a:solidFill>
              <a:srgbClr val="2E6DA4"/>
            </a:solidFill>
            <a:prstDash val="solid"/>
          </a:ln>
        </p:spPr>
      </p:sp>
      <p:sp>
        <p:nvSpPr>
          <p:cNvPr id="14" name="Text 11"/>
          <p:cNvSpPr/>
          <p:nvPr/>
        </p:nvSpPr>
        <p:spPr>
          <a:xfrm>
            <a:off x="274320" y="4754880"/>
            <a:ext cx="8595360" cy="320040"/>
          </a:xfrm>
          <a:prstGeom prst="rect">
            <a:avLst/>
          </a:prstGeom>
          <a:noFill/>
          <a:ln/>
        </p:spPr>
        <p:txBody>
          <a:bodyPr wrap="square" rtlCol="0" anchor="ctr"/>
          <a:lstStyle/>
          <a:p>
            <a:pPr marL="0" indent="0">
              <a:buNone/>
            </a:pPr>
            <a:r>
              <a:rPr lang="en-US" sz="1600" dirty="0">
                <a:solidFill>
                  <a:srgbClr val="FFFFFF"/>
                </a:solidFill>
                <a:latin typeface="Arial" panose="020B0604020202020204" pitchFamily="34" charset="0"/>
                <a:ea typeface="Calibri" pitchFamily="34" charset="-122"/>
                <a:cs typeface="Arial" panose="020B0604020202020204" pitchFamily="34" charset="0"/>
              </a:rPr>
              <a:t>University of Wales Trinity Saint David  |  BMHP5023  |  Component 2</a:t>
            </a:r>
            <a:endParaRPr lang="en-US" sz="1600" dirty="0">
              <a:latin typeface="Arial" panose="020B0604020202020204" pitchFamily="34" charset="0"/>
              <a:cs typeface="Arial" panose="020B0604020202020204" pitchFamily="34" charset="0"/>
            </a:endParaRPr>
          </a:p>
        </p:txBody>
      </p:sp>
      <p:pic>
        <p:nvPicPr>
          <p:cNvPr id="15" name="Recorded Sound">
            <a:hlinkClick r:id="" action="ppaction://media"/>
            <a:extLst>
              <a:ext uri="{FF2B5EF4-FFF2-40B4-BE49-F238E27FC236}">
                <a16:creationId xmlns:a16="http://schemas.microsoft.com/office/drawing/2014/main" id="{3CDA16FF-4785-8B82-0E0F-60FF372216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07997" y="3984528"/>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363"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502920"/>
          </a:xfrm>
          <a:prstGeom prst="rect">
            <a:avLst/>
          </a:prstGeom>
          <a:noFill/>
          <a:ln/>
        </p:spPr>
        <p:txBody>
          <a:bodyPr wrap="square" rtlCol="0" anchor="ctr"/>
          <a:lstStyle/>
          <a:p>
            <a:pPr marL="0" indent="0">
              <a:buNone/>
            </a:pPr>
            <a:r>
              <a:rPr lang="en-US" sz="2800" b="1" dirty="0">
                <a:solidFill>
                  <a:srgbClr val="1A2E4A"/>
                </a:solidFill>
                <a:latin typeface="Arial" panose="020B0604020202020204" pitchFamily="34" charset="0"/>
                <a:ea typeface="Calibri" pitchFamily="34" charset="-122"/>
                <a:cs typeface="Arial" panose="020B0604020202020204" pitchFamily="34" charset="0"/>
              </a:rPr>
              <a:t>Presentation Overview</a:t>
            </a:r>
            <a:endParaRPr lang="en-US" sz="2800" dirty="0">
              <a:latin typeface="Arial" panose="020B0604020202020204" pitchFamily="34" charset="0"/>
              <a:cs typeface="Arial" panose="020B0604020202020204" pitchFamily="34" charset="0"/>
            </a:endParaRPr>
          </a:p>
        </p:txBody>
      </p:sp>
      <p:sp>
        <p:nvSpPr>
          <p:cNvPr id="5" name="Shape 3"/>
          <p:cNvSpPr/>
          <p:nvPr/>
        </p:nvSpPr>
        <p:spPr>
          <a:xfrm>
            <a:off x="457200" y="822960"/>
            <a:ext cx="4206240" cy="1051560"/>
          </a:xfrm>
          <a:prstGeom prst="rect">
            <a:avLst/>
          </a:prstGeom>
          <a:solidFill>
            <a:srgbClr val="FFFFFF"/>
          </a:solidFill>
          <a:ln w="6350">
            <a:solidFill>
              <a:srgbClr val="E0E8F0"/>
            </a:solidFill>
            <a:prstDash val="solid"/>
          </a:ln>
          <a:effectLst>
            <a:outerShdw blurRad="76200" dist="25400" dir="8100000" algn="bl" rotWithShape="0">
              <a:srgbClr val="000000">
                <a:alpha val="8000"/>
              </a:srgbClr>
            </a:outerShdw>
          </a:effectLst>
        </p:spPr>
      </p:sp>
      <p:sp>
        <p:nvSpPr>
          <p:cNvPr id="6" name="Shape 4"/>
          <p:cNvSpPr/>
          <p:nvPr/>
        </p:nvSpPr>
        <p:spPr>
          <a:xfrm>
            <a:off x="457200" y="822960"/>
            <a:ext cx="502920" cy="1051560"/>
          </a:xfrm>
          <a:prstGeom prst="rect">
            <a:avLst/>
          </a:prstGeom>
          <a:solidFill>
            <a:srgbClr val="2E6DA4"/>
          </a:solidFill>
          <a:ln w="12700">
            <a:solidFill>
              <a:srgbClr val="2E6DA4"/>
            </a:solidFill>
            <a:prstDash val="solid"/>
          </a:ln>
        </p:spPr>
      </p:sp>
      <p:sp>
        <p:nvSpPr>
          <p:cNvPr id="7" name="Text 5"/>
          <p:cNvSpPr/>
          <p:nvPr/>
        </p:nvSpPr>
        <p:spPr>
          <a:xfrm>
            <a:off x="457200" y="1097280"/>
            <a:ext cx="50292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01</a:t>
            </a:r>
            <a:endParaRPr lang="en-US" sz="1200" dirty="0">
              <a:latin typeface="Arial" panose="020B0604020202020204" pitchFamily="34" charset="0"/>
              <a:cs typeface="Arial" panose="020B0604020202020204" pitchFamily="34" charset="0"/>
            </a:endParaRPr>
          </a:p>
        </p:txBody>
      </p:sp>
      <p:sp>
        <p:nvSpPr>
          <p:cNvPr id="8" name="Text 6"/>
          <p:cNvSpPr/>
          <p:nvPr/>
        </p:nvSpPr>
        <p:spPr>
          <a:xfrm>
            <a:off x="1051560" y="932688"/>
            <a:ext cx="3474720" cy="36576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Introduction to Lung Cancer</a:t>
            </a:r>
            <a:endParaRPr lang="en-US" sz="1200" dirty="0">
              <a:latin typeface="Arial" panose="020B0604020202020204" pitchFamily="34" charset="0"/>
              <a:cs typeface="Arial" panose="020B0604020202020204" pitchFamily="34" charset="0"/>
            </a:endParaRPr>
          </a:p>
        </p:txBody>
      </p:sp>
      <p:sp>
        <p:nvSpPr>
          <p:cNvPr id="9" name="Text 7"/>
          <p:cNvSpPr/>
          <p:nvPr/>
        </p:nvSpPr>
        <p:spPr>
          <a:xfrm>
            <a:off x="1051560" y="1325880"/>
            <a:ext cx="3474720" cy="365760"/>
          </a:xfrm>
          <a:prstGeom prst="rect">
            <a:avLst/>
          </a:prstGeom>
          <a:noFill/>
          <a:ln/>
        </p:spPr>
        <p:txBody>
          <a:bodyPr wrap="square" rtlCol="0" anchor="ctr"/>
          <a:lstStyle/>
          <a:p>
            <a:pPr marL="0" indent="0">
              <a:buNone/>
            </a:pPr>
            <a:r>
              <a:rPr lang="en-US" sz="1200" i="1" dirty="0">
                <a:solidFill>
                  <a:srgbClr val="5A7A9A"/>
                </a:solidFill>
                <a:latin typeface="Arial" panose="020B0604020202020204" pitchFamily="34" charset="0"/>
                <a:cs typeface="Arial" panose="020B0604020202020204" pitchFamily="34" charset="0"/>
              </a:rPr>
              <a:t>Epidemiology &amp; UK statistics</a:t>
            </a:r>
            <a:endParaRPr lang="en-US" sz="1200" dirty="0">
              <a:latin typeface="Arial" panose="020B0604020202020204" pitchFamily="34" charset="0"/>
              <a:cs typeface="Arial" panose="020B0604020202020204" pitchFamily="34" charset="0"/>
            </a:endParaRPr>
          </a:p>
        </p:txBody>
      </p:sp>
      <p:sp>
        <p:nvSpPr>
          <p:cNvPr id="10" name="Shape 8"/>
          <p:cNvSpPr/>
          <p:nvPr/>
        </p:nvSpPr>
        <p:spPr>
          <a:xfrm>
            <a:off x="457200" y="2057400"/>
            <a:ext cx="4206240" cy="1051560"/>
          </a:xfrm>
          <a:prstGeom prst="rect">
            <a:avLst/>
          </a:prstGeom>
          <a:solidFill>
            <a:srgbClr val="FFFFFF"/>
          </a:solidFill>
          <a:ln w="6350">
            <a:solidFill>
              <a:srgbClr val="E0E8F0"/>
            </a:solidFill>
            <a:prstDash val="solid"/>
          </a:ln>
          <a:effectLst>
            <a:outerShdw blurRad="76200" dist="25400" dir="8100000" algn="bl" rotWithShape="0">
              <a:srgbClr val="000000">
                <a:alpha val="8000"/>
              </a:srgbClr>
            </a:outerShdw>
          </a:effectLst>
        </p:spPr>
      </p:sp>
      <p:sp>
        <p:nvSpPr>
          <p:cNvPr id="11" name="Shape 9"/>
          <p:cNvSpPr/>
          <p:nvPr/>
        </p:nvSpPr>
        <p:spPr>
          <a:xfrm>
            <a:off x="457200" y="2057400"/>
            <a:ext cx="502920" cy="1051560"/>
          </a:xfrm>
          <a:prstGeom prst="rect">
            <a:avLst/>
          </a:prstGeom>
          <a:solidFill>
            <a:srgbClr val="2E6DA4"/>
          </a:solidFill>
          <a:ln w="12700">
            <a:solidFill>
              <a:srgbClr val="2E6DA4"/>
            </a:solidFill>
            <a:prstDash val="solid"/>
          </a:ln>
        </p:spPr>
      </p:sp>
      <p:sp>
        <p:nvSpPr>
          <p:cNvPr id="12" name="Text 10"/>
          <p:cNvSpPr/>
          <p:nvPr/>
        </p:nvSpPr>
        <p:spPr>
          <a:xfrm>
            <a:off x="457200" y="2331720"/>
            <a:ext cx="50292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02</a:t>
            </a:r>
            <a:endParaRPr lang="en-US" sz="1200" dirty="0">
              <a:latin typeface="Arial" panose="020B0604020202020204" pitchFamily="34" charset="0"/>
              <a:cs typeface="Arial" panose="020B0604020202020204" pitchFamily="34" charset="0"/>
            </a:endParaRPr>
          </a:p>
        </p:txBody>
      </p:sp>
      <p:sp>
        <p:nvSpPr>
          <p:cNvPr id="13" name="Text 11"/>
          <p:cNvSpPr/>
          <p:nvPr/>
        </p:nvSpPr>
        <p:spPr>
          <a:xfrm>
            <a:off x="1051560" y="2167128"/>
            <a:ext cx="3474720" cy="36576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Anatomy &amp; Physiology</a:t>
            </a:r>
            <a:endParaRPr lang="en-US" sz="1200" dirty="0">
              <a:latin typeface="Arial" panose="020B0604020202020204" pitchFamily="34" charset="0"/>
              <a:cs typeface="Arial" panose="020B0604020202020204" pitchFamily="34" charset="0"/>
            </a:endParaRPr>
          </a:p>
        </p:txBody>
      </p:sp>
      <p:sp>
        <p:nvSpPr>
          <p:cNvPr id="14" name="Text 12"/>
          <p:cNvSpPr/>
          <p:nvPr/>
        </p:nvSpPr>
        <p:spPr>
          <a:xfrm>
            <a:off x="1051560" y="2560320"/>
            <a:ext cx="3474720" cy="365760"/>
          </a:xfrm>
          <a:prstGeom prst="rect">
            <a:avLst/>
          </a:prstGeom>
          <a:noFill/>
          <a:ln/>
        </p:spPr>
        <p:txBody>
          <a:bodyPr wrap="square" rtlCol="0" anchor="ctr"/>
          <a:lstStyle/>
          <a:p>
            <a:pPr marL="0" indent="0">
              <a:buNone/>
            </a:pPr>
            <a:r>
              <a:rPr lang="en-US" sz="1200" i="1" dirty="0">
                <a:solidFill>
                  <a:srgbClr val="5A7A9A"/>
                </a:solidFill>
                <a:latin typeface="Arial" panose="020B0604020202020204" pitchFamily="34" charset="0"/>
                <a:cs typeface="Arial" panose="020B0604020202020204" pitchFamily="34" charset="0"/>
              </a:rPr>
              <a:t>The respiratory system &amp; how cancer disrupts it</a:t>
            </a:r>
            <a:endParaRPr lang="en-US" sz="1200" dirty="0">
              <a:latin typeface="Arial" panose="020B0604020202020204" pitchFamily="34" charset="0"/>
              <a:cs typeface="Arial" panose="020B0604020202020204" pitchFamily="34" charset="0"/>
            </a:endParaRPr>
          </a:p>
        </p:txBody>
      </p:sp>
      <p:sp>
        <p:nvSpPr>
          <p:cNvPr id="15" name="Shape 13"/>
          <p:cNvSpPr/>
          <p:nvPr/>
        </p:nvSpPr>
        <p:spPr>
          <a:xfrm>
            <a:off x="457200" y="3291840"/>
            <a:ext cx="4206240" cy="1051560"/>
          </a:xfrm>
          <a:prstGeom prst="rect">
            <a:avLst/>
          </a:prstGeom>
          <a:solidFill>
            <a:srgbClr val="FFFFFF"/>
          </a:solidFill>
          <a:ln w="6350">
            <a:solidFill>
              <a:srgbClr val="E0E8F0"/>
            </a:solidFill>
            <a:prstDash val="solid"/>
          </a:ln>
          <a:effectLst>
            <a:outerShdw blurRad="76200" dist="25400" dir="8100000" algn="bl" rotWithShape="0">
              <a:srgbClr val="000000">
                <a:alpha val="8000"/>
              </a:srgbClr>
            </a:outerShdw>
          </a:effectLst>
        </p:spPr>
      </p:sp>
      <p:sp>
        <p:nvSpPr>
          <p:cNvPr id="16" name="Shape 14"/>
          <p:cNvSpPr/>
          <p:nvPr/>
        </p:nvSpPr>
        <p:spPr>
          <a:xfrm>
            <a:off x="457200" y="3291840"/>
            <a:ext cx="502920" cy="1051560"/>
          </a:xfrm>
          <a:prstGeom prst="rect">
            <a:avLst/>
          </a:prstGeom>
          <a:solidFill>
            <a:srgbClr val="2E6DA4"/>
          </a:solidFill>
          <a:ln w="12700">
            <a:solidFill>
              <a:srgbClr val="2E6DA4"/>
            </a:solidFill>
            <a:prstDash val="solid"/>
          </a:ln>
        </p:spPr>
      </p:sp>
      <p:sp>
        <p:nvSpPr>
          <p:cNvPr id="17" name="Text 15"/>
          <p:cNvSpPr/>
          <p:nvPr/>
        </p:nvSpPr>
        <p:spPr>
          <a:xfrm>
            <a:off x="457200" y="3566160"/>
            <a:ext cx="50292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03</a:t>
            </a:r>
            <a:endParaRPr lang="en-US" sz="1200" dirty="0">
              <a:latin typeface="Arial" panose="020B0604020202020204" pitchFamily="34" charset="0"/>
              <a:cs typeface="Arial" panose="020B0604020202020204" pitchFamily="34" charset="0"/>
            </a:endParaRPr>
          </a:p>
        </p:txBody>
      </p:sp>
      <p:sp>
        <p:nvSpPr>
          <p:cNvPr id="18" name="Text 16"/>
          <p:cNvSpPr/>
          <p:nvPr/>
        </p:nvSpPr>
        <p:spPr>
          <a:xfrm>
            <a:off x="1051560" y="3401568"/>
            <a:ext cx="3474720" cy="36576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Patient Profile</a:t>
            </a:r>
            <a:endParaRPr lang="en-US" sz="1200" dirty="0">
              <a:latin typeface="Arial" panose="020B0604020202020204" pitchFamily="34" charset="0"/>
              <a:cs typeface="Arial" panose="020B0604020202020204" pitchFamily="34" charset="0"/>
            </a:endParaRPr>
          </a:p>
        </p:txBody>
      </p:sp>
      <p:sp>
        <p:nvSpPr>
          <p:cNvPr id="19" name="Text 17"/>
          <p:cNvSpPr/>
          <p:nvPr/>
        </p:nvSpPr>
        <p:spPr>
          <a:xfrm>
            <a:off x="1051560" y="3794760"/>
            <a:ext cx="3474720" cy="365760"/>
          </a:xfrm>
          <a:prstGeom prst="rect">
            <a:avLst/>
          </a:prstGeom>
          <a:noFill/>
          <a:ln/>
        </p:spPr>
        <p:txBody>
          <a:bodyPr wrap="square" rtlCol="0" anchor="ctr"/>
          <a:lstStyle/>
          <a:p>
            <a:pPr marL="0" indent="0">
              <a:buNone/>
            </a:pPr>
            <a:r>
              <a:rPr lang="en-US" sz="1200" i="1" dirty="0">
                <a:solidFill>
                  <a:srgbClr val="5A7A9A"/>
                </a:solidFill>
                <a:latin typeface="Arial" panose="020B0604020202020204" pitchFamily="34" charset="0"/>
                <a:cs typeface="Arial" panose="020B0604020202020204" pitchFamily="34" charset="0"/>
              </a:rPr>
              <a:t>Fictional case study: James Fletcher</a:t>
            </a:r>
            <a:endParaRPr lang="en-US" sz="1200" dirty="0">
              <a:latin typeface="Arial" panose="020B0604020202020204" pitchFamily="34" charset="0"/>
              <a:cs typeface="Arial" panose="020B0604020202020204" pitchFamily="34" charset="0"/>
            </a:endParaRPr>
          </a:p>
        </p:txBody>
      </p:sp>
      <p:sp>
        <p:nvSpPr>
          <p:cNvPr id="20" name="Shape 18"/>
          <p:cNvSpPr/>
          <p:nvPr/>
        </p:nvSpPr>
        <p:spPr>
          <a:xfrm>
            <a:off x="4846320" y="822960"/>
            <a:ext cx="4206240" cy="1051560"/>
          </a:xfrm>
          <a:prstGeom prst="rect">
            <a:avLst/>
          </a:prstGeom>
          <a:solidFill>
            <a:srgbClr val="FFFFFF"/>
          </a:solidFill>
          <a:ln w="6350">
            <a:solidFill>
              <a:srgbClr val="E0E8F0"/>
            </a:solidFill>
            <a:prstDash val="solid"/>
          </a:ln>
          <a:effectLst>
            <a:outerShdw blurRad="76200" dist="25400" dir="8100000" algn="bl" rotWithShape="0">
              <a:srgbClr val="000000">
                <a:alpha val="8000"/>
              </a:srgbClr>
            </a:outerShdw>
          </a:effectLst>
        </p:spPr>
      </p:sp>
      <p:sp>
        <p:nvSpPr>
          <p:cNvPr id="21" name="Shape 19"/>
          <p:cNvSpPr/>
          <p:nvPr/>
        </p:nvSpPr>
        <p:spPr>
          <a:xfrm>
            <a:off x="4846320" y="822960"/>
            <a:ext cx="502920" cy="1051560"/>
          </a:xfrm>
          <a:prstGeom prst="rect">
            <a:avLst/>
          </a:prstGeom>
          <a:solidFill>
            <a:srgbClr val="2E6DA4"/>
          </a:solidFill>
          <a:ln w="12700">
            <a:solidFill>
              <a:srgbClr val="2E6DA4"/>
            </a:solidFill>
            <a:prstDash val="solid"/>
          </a:ln>
        </p:spPr>
      </p:sp>
      <p:sp>
        <p:nvSpPr>
          <p:cNvPr id="22" name="Text 20"/>
          <p:cNvSpPr/>
          <p:nvPr/>
        </p:nvSpPr>
        <p:spPr>
          <a:xfrm>
            <a:off x="4846320" y="1097280"/>
            <a:ext cx="50292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04</a:t>
            </a:r>
            <a:endParaRPr lang="en-US" sz="1200" dirty="0">
              <a:latin typeface="Arial" panose="020B0604020202020204" pitchFamily="34" charset="0"/>
              <a:cs typeface="Arial" panose="020B0604020202020204" pitchFamily="34" charset="0"/>
            </a:endParaRPr>
          </a:p>
        </p:txBody>
      </p:sp>
      <p:sp>
        <p:nvSpPr>
          <p:cNvPr id="23" name="Text 21"/>
          <p:cNvSpPr/>
          <p:nvPr/>
        </p:nvSpPr>
        <p:spPr>
          <a:xfrm>
            <a:off x="5440680" y="932688"/>
            <a:ext cx="3474720" cy="36576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Risk Factors</a:t>
            </a:r>
            <a:endParaRPr lang="en-US" sz="1200" dirty="0">
              <a:latin typeface="Arial" panose="020B0604020202020204" pitchFamily="34" charset="0"/>
              <a:cs typeface="Arial" panose="020B0604020202020204" pitchFamily="34" charset="0"/>
            </a:endParaRPr>
          </a:p>
        </p:txBody>
      </p:sp>
      <p:sp>
        <p:nvSpPr>
          <p:cNvPr id="24" name="Text 22"/>
          <p:cNvSpPr/>
          <p:nvPr/>
        </p:nvSpPr>
        <p:spPr>
          <a:xfrm>
            <a:off x="5440680" y="1325880"/>
            <a:ext cx="3474720" cy="365760"/>
          </a:xfrm>
          <a:prstGeom prst="rect">
            <a:avLst/>
          </a:prstGeom>
          <a:noFill/>
          <a:ln/>
        </p:spPr>
        <p:txBody>
          <a:bodyPr wrap="square" rtlCol="0" anchor="ctr"/>
          <a:lstStyle/>
          <a:p>
            <a:pPr marL="0" indent="0">
              <a:buNone/>
            </a:pPr>
            <a:r>
              <a:rPr lang="en-US" sz="1200" i="1" dirty="0">
                <a:solidFill>
                  <a:srgbClr val="5A7A9A"/>
                </a:solidFill>
                <a:latin typeface="Arial" panose="020B0604020202020204" pitchFamily="34" charset="0"/>
                <a:cs typeface="Arial" panose="020B0604020202020204" pitchFamily="34" charset="0"/>
              </a:rPr>
              <a:t>Lifestyle &amp; disease-specific risks</a:t>
            </a:r>
            <a:endParaRPr lang="en-US" sz="1200" dirty="0">
              <a:latin typeface="Arial" panose="020B0604020202020204" pitchFamily="34" charset="0"/>
              <a:cs typeface="Arial" panose="020B0604020202020204" pitchFamily="34" charset="0"/>
            </a:endParaRPr>
          </a:p>
        </p:txBody>
      </p:sp>
      <p:sp>
        <p:nvSpPr>
          <p:cNvPr id="25" name="Shape 23"/>
          <p:cNvSpPr/>
          <p:nvPr/>
        </p:nvSpPr>
        <p:spPr>
          <a:xfrm>
            <a:off x="4846320" y="2057400"/>
            <a:ext cx="4206240" cy="1051560"/>
          </a:xfrm>
          <a:prstGeom prst="rect">
            <a:avLst/>
          </a:prstGeom>
          <a:solidFill>
            <a:srgbClr val="FFFFFF"/>
          </a:solidFill>
          <a:ln w="6350">
            <a:solidFill>
              <a:srgbClr val="E0E8F0"/>
            </a:solidFill>
            <a:prstDash val="solid"/>
          </a:ln>
          <a:effectLst>
            <a:outerShdw blurRad="76200" dist="25400" dir="8100000" algn="bl" rotWithShape="0">
              <a:srgbClr val="000000">
                <a:alpha val="8000"/>
              </a:srgbClr>
            </a:outerShdw>
          </a:effectLst>
        </p:spPr>
      </p:sp>
      <p:sp>
        <p:nvSpPr>
          <p:cNvPr id="26" name="Shape 24"/>
          <p:cNvSpPr/>
          <p:nvPr/>
        </p:nvSpPr>
        <p:spPr>
          <a:xfrm>
            <a:off x="4846320" y="2057400"/>
            <a:ext cx="502920" cy="1051560"/>
          </a:xfrm>
          <a:prstGeom prst="rect">
            <a:avLst/>
          </a:prstGeom>
          <a:solidFill>
            <a:srgbClr val="2E6DA4"/>
          </a:solidFill>
          <a:ln w="12700">
            <a:solidFill>
              <a:srgbClr val="2E6DA4"/>
            </a:solidFill>
            <a:prstDash val="solid"/>
          </a:ln>
        </p:spPr>
      </p:sp>
      <p:sp>
        <p:nvSpPr>
          <p:cNvPr id="27" name="Text 25"/>
          <p:cNvSpPr/>
          <p:nvPr/>
        </p:nvSpPr>
        <p:spPr>
          <a:xfrm>
            <a:off x="4846320" y="2331720"/>
            <a:ext cx="50292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05</a:t>
            </a:r>
            <a:endParaRPr lang="en-US" sz="1200" dirty="0">
              <a:latin typeface="Arial" panose="020B0604020202020204" pitchFamily="34" charset="0"/>
              <a:cs typeface="Arial" panose="020B0604020202020204" pitchFamily="34" charset="0"/>
            </a:endParaRPr>
          </a:p>
        </p:txBody>
      </p:sp>
      <p:sp>
        <p:nvSpPr>
          <p:cNvPr id="28" name="Text 26"/>
          <p:cNvSpPr/>
          <p:nvPr/>
        </p:nvSpPr>
        <p:spPr>
          <a:xfrm>
            <a:off x="5440680" y="2167128"/>
            <a:ext cx="3474720" cy="36576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Evidence-Based Care Plan</a:t>
            </a:r>
            <a:endParaRPr lang="en-US" sz="1200" dirty="0">
              <a:latin typeface="Arial" panose="020B0604020202020204" pitchFamily="34" charset="0"/>
              <a:cs typeface="Arial" panose="020B0604020202020204" pitchFamily="34" charset="0"/>
            </a:endParaRPr>
          </a:p>
        </p:txBody>
      </p:sp>
      <p:sp>
        <p:nvSpPr>
          <p:cNvPr id="29" name="Text 27"/>
          <p:cNvSpPr/>
          <p:nvPr/>
        </p:nvSpPr>
        <p:spPr>
          <a:xfrm>
            <a:off x="5440680" y="2560320"/>
            <a:ext cx="3474720" cy="365760"/>
          </a:xfrm>
          <a:prstGeom prst="rect">
            <a:avLst/>
          </a:prstGeom>
          <a:noFill/>
          <a:ln/>
        </p:spPr>
        <p:txBody>
          <a:bodyPr wrap="square" rtlCol="0" anchor="ctr"/>
          <a:lstStyle/>
          <a:p>
            <a:pPr marL="0" indent="0">
              <a:buNone/>
            </a:pPr>
            <a:r>
              <a:rPr lang="en-US" sz="1200" i="1" dirty="0">
                <a:solidFill>
                  <a:srgbClr val="5A7A9A"/>
                </a:solidFill>
                <a:latin typeface="Arial" panose="020B0604020202020204" pitchFamily="34" charset="0"/>
                <a:cs typeface="Arial" panose="020B0604020202020204" pitchFamily="34" charset="0"/>
              </a:rPr>
              <a:t>Monitoring, treatment &amp; ethical considerations</a:t>
            </a:r>
            <a:endParaRPr lang="en-US" sz="1200" dirty="0">
              <a:latin typeface="Arial" panose="020B0604020202020204" pitchFamily="34" charset="0"/>
              <a:cs typeface="Arial" panose="020B0604020202020204" pitchFamily="34" charset="0"/>
            </a:endParaRPr>
          </a:p>
        </p:txBody>
      </p:sp>
      <p:sp>
        <p:nvSpPr>
          <p:cNvPr id="30" name="Shape 28"/>
          <p:cNvSpPr/>
          <p:nvPr/>
        </p:nvSpPr>
        <p:spPr>
          <a:xfrm>
            <a:off x="4846320" y="3291840"/>
            <a:ext cx="4206240" cy="1051560"/>
          </a:xfrm>
          <a:prstGeom prst="rect">
            <a:avLst/>
          </a:prstGeom>
          <a:solidFill>
            <a:srgbClr val="FFFFFF"/>
          </a:solidFill>
          <a:ln w="6350">
            <a:solidFill>
              <a:srgbClr val="E0E8F0"/>
            </a:solidFill>
            <a:prstDash val="solid"/>
          </a:ln>
          <a:effectLst>
            <a:outerShdw blurRad="76200" dist="25400" dir="8100000" algn="bl" rotWithShape="0">
              <a:srgbClr val="000000">
                <a:alpha val="8000"/>
              </a:srgbClr>
            </a:outerShdw>
          </a:effectLst>
        </p:spPr>
      </p:sp>
      <p:sp>
        <p:nvSpPr>
          <p:cNvPr id="31" name="Shape 29"/>
          <p:cNvSpPr/>
          <p:nvPr/>
        </p:nvSpPr>
        <p:spPr>
          <a:xfrm>
            <a:off x="4846320" y="3291840"/>
            <a:ext cx="502920" cy="1051560"/>
          </a:xfrm>
          <a:prstGeom prst="rect">
            <a:avLst/>
          </a:prstGeom>
          <a:solidFill>
            <a:srgbClr val="2E6DA4"/>
          </a:solidFill>
          <a:ln w="12700">
            <a:solidFill>
              <a:srgbClr val="2E6DA4"/>
            </a:solidFill>
            <a:prstDash val="solid"/>
          </a:ln>
        </p:spPr>
      </p:sp>
      <p:sp>
        <p:nvSpPr>
          <p:cNvPr id="32" name="Text 30"/>
          <p:cNvSpPr/>
          <p:nvPr/>
        </p:nvSpPr>
        <p:spPr>
          <a:xfrm>
            <a:off x="4846320" y="3566160"/>
            <a:ext cx="50292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06</a:t>
            </a:r>
            <a:endParaRPr lang="en-US" sz="1200" dirty="0">
              <a:latin typeface="Arial" panose="020B0604020202020204" pitchFamily="34" charset="0"/>
              <a:cs typeface="Arial" panose="020B0604020202020204" pitchFamily="34" charset="0"/>
            </a:endParaRPr>
          </a:p>
        </p:txBody>
      </p:sp>
      <p:sp>
        <p:nvSpPr>
          <p:cNvPr id="33" name="Text 31"/>
          <p:cNvSpPr/>
          <p:nvPr/>
        </p:nvSpPr>
        <p:spPr>
          <a:xfrm>
            <a:off x="5440680" y="3401568"/>
            <a:ext cx="3474720" cy="36576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Conclusion &amp; References</a:t>
            </a:r>
            <a:endParaRPr lang="en-US" sz="1200" dirty="0">
              <a:latin typeface="Arial" panose="020B0604020202020204" pitchFamily="34" charset="0"/>
              <a:cs typeface="Arial" panose="020B0604020202020204" pitchFamily="34" charset="0"/>
            </a:endParaRPr>
          </a:p>
        </p:txBody>
      </p:sp>
      <p:sp>
        <p:nvSpPr>
          <p:cNvPr id="34" name="Text 32"/>
          <p:cNvSpPr/>
          <p:nvPr/>
        </p:nvSpPr>
        <p:spPr>
          <a:xfrm>
            <a:off x="5440680" y="3794760"/>
            <a:ext cx="3474720" cy="365760"/>
          </a:xfrm>
          <a:prstGeom prst="rect">
            <a:avLst/>
          </a:prstGeom>
          <a:noFill/>
          <a:ln/>
        </p:spPr>
        <p:txBody>
          <a:bodyPr wrap="square" rtlCol="0" anchor="ctr"/>
          <a:lstStyle/>
          <a:p>
            <a:pPr marL="0" indent="0">
              <a:buNone/>
            </a:pPr>
            <a:r>
              <a:rPr lang="en-US" sz="1200" i="1" dirty="0">
                <a:solidFill>
                  <a:srgbClr val="5A7A9A"/>
                </a:solidFill>
                <a:latin typeface="Arial" panose="020B0604020202020204" pitchFamily="34" charset="0"/>
                <a:cs typeface="Arial" panose="020B0604020202020204" pitchFamily="34" charset="0"/>
              </a:rPr>
              <a:t>Summary &amp; UWTSD Harvard citations</a:t>
            </a:r>
            <a:endParaRPr lang="en-US" sz="1200" dirty="0">
              <a:latin typeface="Arial" panose="020B0604020202020204" pitchFamily="34" charset="0"/>
              <a:cs typeface="Arial" panose="020B0604020202020204" pitchFamily="34" charset="0"/>
            </a:endParaRPr>
          </a:p>
        </p:txBody>
      </p:sp>
      <p:sp>
        <p:nvSpPr>
          <p:cNvPr id="35" name="Text 33"/>
          <p:cNvSpPr/>
          <p:nvPr/>
        </p:nvSpPr>
        <p:spPr>
          <a:xfrm>
            <a:off x="8046720" y="4892040"/>
            <a:ext cx="1005840" cy="201168"/>
          </a:xfrm>
          <a:prstGeom prst="rect">
            <a:avLst/>
          </a:prstGeom>
          <a:noFill/>
          <a:ln/>
        </p:spPr>
        <p:txBody>
          <a:bodyPr wrap="square" rtlCol="0" anchor="ctr"/>
          <a:lstStyle/>
          <a:p>
            <a:pPr marL="0" indent="0" algn="r">
              <a:buNone/>
            </a:pPr>
            <a:r>
              <a:rPr lang="en-US" sz="1200" dirty="0">
                <a:solidFill>
                  <a:srgbClr val="8A9BB0"/>
                </a:solidFill>
                <a:latin typeface="Arial" panose="020B0604020202020204" pitchFamily="34" charset="0"/>
                <a:cs typeface="Arial" panose="020B0604020202020204" pitchFamily="34" charset="0"/>
              </a:rPr>
              <a:t>2 / 15</a:t>
            </a:r>
            <a:endParaRPr lang="en-US" sz="1200" dirty="0">
              <a:latin typeface="Arial" panose="020B0604020202020204" pitchFamily="34" charset="0"/>
              <a:cs typeface="Arial" panose="020B0604020202020204" pitchFamily="34" charset="0"/>
            </a:endParaRPr>
          </a:p>
        </p:txBody>
      </p:sp>
      <p:pic>
        <p:nvPicPr>
          <p:cNvPr id="36" name="Recorded Sound">
            <a:hlinkClick r:id="" action="ppaction://media"/>
            <a:extLst>
              <a:ext uri="{FF2B5EF4-FFF2-40B4-BE49-F238E27FC236}">
                <a16:creationId xmlns:a16="http://schemas.microsoft.com/office/drawing/2014/main" id="{A3F5D8AE-B687-48A6-D054-455D1FFDB5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05958" y="4095241"/>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45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412480" cy="457200"/>
          </a:xfrm>
          <a:prstGeom prst="rect">
            <a:avLst/>
          </a:prstGeom>
          <a:noFill/>
          <a:ln/>
        </p:spPr>
        <p:txBody>
          <a:bodyPr wrap="square" rtlCol="0" anchor="ctr"/>
          <a:lstStyle/>
          <a:p>
            <a:pPr marL="0" indent="0">
              <a:buNone/>
            </a:pPr>
            <a:r>
              <a:rPr lang="en-US" sz="2600" b="1" dirty="0">
                <a:solidFill>
                  <a:srgbClr val="1A2E4A"/>
                </a:solidFill>
                <a:latin typeface="Arial" panose="020B0604020202020204" pitchFamily="34" charset="0"/>
                <a:ea typeface="Calibri" pitchFamily="34" charset="-122"/>
                <a:cs typeface="Arial" panose="020B0604020202020204" pitchFamily="34" charset="0"/>
              </a:rPr>
              <a:t>Introduction: What is Lung Cancer?</a:t>
            </a:r>
            <a:endParaRPr lang="en-US" sz="2600" dirty="0">
              <a:latin typeface="Arial" panose="020B0604020202020204" pitchFamily="34" charset="0"/>
              <a:cs typeface="Arial" panose="020B0604020202020204" pitchFamily="34" charset="0"/>
            </a:endParaRPr>
          </a:p>
        </p:txBody>
      </p:sp>
      <p:sp>
        <p:nvSpPr>
          <p:cNvPr id="5" name="Shape 3"/>
          <p:cNvSpPr/>
          <p:nvPr/>
        </p:nvSpPr>
        <p:spPr>
          <a:xfrm>
            <a:off x="365760" y="822960"/>
            <a:ext cx="2011680" cy="1097280"/>
          </a:xfrm>
          <a:prstGeom prst="rect">
            <a:avLst/>
          </a:prstGeom>
          <a:solidFill>
            <a:srgbClr val="2E6DA4"/>
          </a:solidFill>
          <a:ln w="12700">
            <a:solidFill>
              <a:srgbClr val="2E6DA4"/>
            </a:solidFill>
            <a:prstDash val="solid"/>
          </a:ln>
        </p:spPr>
      </p:sp>
      <p:sp>
        <p:nvSpPr>
          <p:cNvPr id="6" name="Text 4"/>
          <p:cNvSpPr/>
          <p:nvPr/>
        </p:nvSpPr>
        <p:spPr>
          <a:xfrm>
            <a:off x="365760" y="914400"/>
            <a:ext cx="2011680" cy="548640"/>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cs typeface="Arial" panose="020B0604020202020204" pitchFamily="34" charset="0"/>
              </a:rPr>
              <a:t>48,500+</a:t>
            </a:r>
            <a:endParaRPr lang="en-US" sz="2200" dirty="0">
              <a:latin typeface="Arial" panose="020B0604020202020204" pitchFamily="34" charset="0"/>
              <a:cs typeface="Arial" panose="020B0604020202020204" pitchFamily="34" charset="0"/>
            </a:endParaRPr>
          </a:p>
        </p:txBody>
      </p:sp>
      <p:sp>
        <p:nvSpPr>
          <p:cNvPr id="7" name="Text 5"/>
          <p:cNvSpPr/>
          <p:nvPr/>
        </p:nvSpPr>
        <p:spPr>
          <a:xfrm>
            <a:off x="365760" y="1417320"/>
            <a:ext cx="2011680" cy="411480"/>
          </a:xfrm>
          <a:prstGeom prst="rect">
            <a:avLst/>
          </a:prstGeom>
          <a:noFill/>
          <a:ln/>
        </p:spPr>
        <p:txBody>
          <a:bodyPr wrap="square" rtlCol="0" anchor="ctr"/>
          <a:lstStyle/>
          <a:p>
            <a:pPr marL="0" indent="0" algn="ctr">
              <a:buNone/>
            </a:pPr>
            <a:r>
              <a:rPr lang="en-US" sz="900" dirty="0">
                <a:solidFill>
                  <a:srgbClr val="FFFFFF"/>
                </a:solidFill>
                <a:latin typeface="Arial" panose="020B0604020202020204" pitchFamily="34" charset="0"/>
                <a:cs typeface="Arial" panose="020B0604020202020204" pitchFamily="34" charset="0"/>
              </a:rPr>
              <a:t>New UK cases per year</a:t>
            </a:r>
            <a:endParaRPr lang="en-US" sz="900" dirty="0">
              <a:latin typeface="Arial" panose="020B0604020202020204" pitchFamily="34" charset="0"/>
              <a:cs typeface="Arial" panose="020B0604020202020204" pitchFamily="34" charset="0"/>
            </a:endParaRPr>
          </a:p>
        </p:txBody>
      </p:sp>
      <p:sp>
        <p:nvSpPr>
          <p:cNvPr id="8" name="Shape 6"/>
          <p:cNvSpPr/>
          <p:nvPr/>
        </p:nvSpPr>
        <p:spPr>
          <a:xfrm>
            <a:off x="2514600" y="822960"/>
            <a:ext cx="2011680" cy="1097280"/>
          </a:xfrm>
          <a:prstGeom prst="rect">
            <a:avLst/>
          </a:prstGeom>
          <a:solidFill>
            <a:srgbClr val="1A2E4A"/>
          </a:solidFill>
          <a:ln w="12700">
            <a:solidFill>
              <a:srgbClr val="1A2E4A"/>
            </a:solidFill>
            <a:prstDash val="solid"/>
          </a:ln>
        </p:spPr>
      </p:sp>
      <p:sp>
        <p:nvSpPr>
          <p:cNvPr id="9" name="Text 7"/>
          <p:cNvSpPr/>
          <p:nvPr/>
        </p:nvSpPr>
        <p:spPr>
          <a:xfrm>
            <a:off x="2514600" y="914400"/>
            <a:ext cx="2011680" cy="548640"/>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cs typeface="Arial" panose="020B0604020202020204" pitchFamily="34" charset="0"/>
              </a:rPr>
              <a:t>2nd</a:t>
            </a:r>
            <a:endParaRPr lang="en-US" sz="2200" dirty="0">
              <a:latin typeface="Arial" panose="020B0604020202020204" pitchFamily="34" charset="0"/>
              <a:cs typeface="Arial" panose="020B0604020202020204" pitchFamily="34" charset="0"/>
            </a:endParaRPr>
          </a:p>
        </p:txBody>
      </p:sp>
      <p:sp>
        <p:nvSpPr>
          <p:cNvPr id="10" name="Text 8"/>
          <p:cNvSpPr/>
          <p:nvPr/>
        </p:nvSpPr>
        <p:spPr>
          <a:xfrm>
            <a:off x="2514600" y="1417320"/>
            <a:ext cx="2011680" cy="411480"/>
          </a:xfrm>
          <a:prstGeom prst="rect">
            <a:avLst/>
          </a:prstGeom>
          <a:noFill/>
          <a:ln/>
        </p:spPr>
        <p:txBody>
          <a:bodyPr wrap="square" rtlCol="0" anchor="ctr"/>
          <a:lstStyle/>
          <a:p>
            <a:pPr marL="0" indent="0" algn="ctr">
              <a:buNone/>
            </a:pPr>
            <a:r>
              <a:rPr lang="en-US" sz="900" dirty="0">
                <a:solidFill>
                  <a:srgbClr val="FFFFFF"/>
                </a:solidFill>
                <a:latin typeface="Arial" panose="020B0604020202020204" pitchFamily="34" charset="0"/>
                <a:cs typeface="Arial" panose="020B0604020202020204" pitchFamily="34" charset="0"/>
              </a:rPr>
              <a:t>Most common cancer in UK</a:t>
            </a:r>
            <a:endParaRPr lang="en-US" sz="900" dirty="0">
              <a:latin typeface="Arial" panose="020B0604020202020204" pitchFamily="34" charset="0"/>
              <a:cs typeface="Arial" panose="020B0604020202020204" pitchFamily="34" charset="0"/>
            </a:endParaRPr>
          </a:p>
        </p:txBody>
      </p:sp>
      <p:sp>
        <p:nvSpPr>
          <p:cNvPr id="11" name="Shape 9"/>
          <p:cNvSpPr/>
          <p:nvPr/>
        </p:nvSpPr>
        <p:spPr>
          <a:xfrm>
            <a:off x="365760" y="2057400"/>
            <a:ext cx="2011680" cy="1097280"/>
          </a:xfrm>
          <a:prstGeom prst="rect">
            <a:avLst/>
          </a:prstGeom>
          <a:solidFill>
            <a:srgbClr val="C0392B"/>
          </a:solidFill>
          <a:ln w="12700">
            <a:solidFill>
              <a:srgbClr val="C0392B"/>
            </a:solidFill>
            <a:prstDash val="solid"/>
          </a:ln>
        </p:spPr>
      </p:sp>
      <p:sp>
        <p:nvSpPr>
          <p:cNvPr id="12" name="Text 10"/>
          <p:cNvSpPr/>
          <p:nvPr/>
        </p:nvSpPr>
        <p:spPr>
          <a:xfrm>
            <a:off x="365760" y="2148840"/>
            <a:ext cx="2011680" cy="548640"/>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cs typeface="Arial" panose="020B0604020202020204" pitchFamily="34" charset="0"/>
              </a:rPr>
              <a:t>35,100</a:t>
            </a:r>
            <a:endParaRPr lang="en-US" sz="2200" dirty="0">
              <a:latin typeface="Arial" panose="020B0604020202020204" pitchFamily="34" charset="0"/>
              <a:cs typeface="Arial" panose="020B0604020202020204" pitchFamily="34" charset="0"/>
            </a:endParaRPr>
          </a:p>
        </p:txBody>
      </p:sp>
      <p:sp>
        <p:nvSpPr>
          <p:cNvPr id="13" name="Text 11"/>
          <p:cNvSpPr/>
          <p:nvPr/>
        </p:nvSpPr>
        <p:spPr>
          <a:xfrm>
            <a:off x="365760" y="2651760"/>
            <a:ext cx="2011680" cy="411480"/>
          </a:xfrm>
          <a:prstGeom prst="rect">
            <a:avLst/>
          </a:prstGeom>
          <a:noFill/>
          <a:ln/>
        </p:spPr>
        <p:txBody>
          <a:bodyPr wrap="square" rtlCol="0" anchor="ctr"/>
          <a:lstStyle/>
          <a:p>
            <a:pPr marL="0" indent="0" algn="ctr">
              <a:buNone/>
            </a:pPr>
            <a:r>
              <a:rPr lang="en-US" sz="900" dirty="0">
                <a:solidFill>
                  <a:srgbClr val="FFFFFF"/>
                </a:solidFill>
                <a:latin typeface="Arial" panose="020B0604020202020204" pitchFamily="34" charset="0"/>
                <a:cs typeface="Arial" panose="020B0604020202020204" pitchFamily="34" charset="0"/>
              </a:rPr>
              <a:t>Deaths/year in UK</a:t>
            </a:r>
            <a:endParaRPr lang="en-US" sz="900" dirty="0">
              <a:latin typeface="Arial" panose="020B0604020202020204" pitchFamily="34" charset="0"/>
              <a:cs typeface="Arial" panose="020B0604020202020204" pitchFamily="34" charset="0"/>
            </a:endParaRPr>
          </a:p>
        </p:txBody>
      </p:sp>
      <p:sp>
        <p:nvSpPr>
          <p:cNvPr id="14" name="Shape 12"/>
          <p:cNvSpPr/>
          <p:nvPr/>
        </p:nvSpPr>
        <p:spPr>
          <a:xfrm>
            <a:off x="2514600" y="2057400"/>
            <a:ext cx="2011680" cy="1097280"/>
          </a:xfrm>
          <a:prstGeom prst="rect">
            <a:avLst/>
          </a:prstGeom>
          <a:solidFill>
            <a:srgbClr val="E67E22"/>
          </a:solidFill>
          <a:ln w="12700">
            <a:solidFill>
              <a:srgbClr val="E67E22"/>
            </a:solidFill>
            <a:prstDash val="solid"/>
          </a:ln>
        </p:spPr>
      </p:sp>
      <p:sp>
        <p:nvSpPr>
          <p:cNvPr id="15" name="Text 13"/>
          <p:cNvSpPr/>
          <p:nvPr/>
        </p:nvSpPr>
        <p:spPr>
          <a:xfrm>
            <a:off x="2514600" y="2148840"/>
            <a:ext cx="2011680" cy="548640"/>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cs typeface="Arial" panose="020B0604020202020204" pitchFamily="34" charset="0"/>
              </a:rPr>
              <a:t>~13%</a:t>
            </a:r>
            <a:endParaRPr lang="en-US" sz="2200" dirty="0">
              <a:latin typeface="Arial" panose="020B0604020202020204" pitchFamily="34" charset="0"/>
              <a:cs typeface="Arial" panose="020B0604020202020204" pitchFamily="34" charset="0"/>
            </a:endParaRPr>
          </a:p>
        </p:txBody>
      </p:sp>
      <p:sp>
        <p:nvSpPr>
          <p:cNvPr id="16" name="Text 14"/>
          <p:cNvSpPr/>
          <p:nvPr/>
        </p:nvSpPr>
        <p:spPr>
          <a:xfrm>
            <a:off x="2514600" y="2651760"/>
            <a:ext cx="2011680" cy="411480"/>
          </a:xfrm>
          <a:prstGeom prst="rect">
            <a:avLst/>
          </a:prstGeom>
          <a:noFill/>
          <a:ln/>
        </p:spPr>
        <p:txBody>
          <a:bodyPr wrap="square" rtlCol="0" anchor="ctr"/>
          <a:lstStyle/>
          <a:p>
            <a:pPr marL="0" indent="0" algn="ctr">
              <a:buNone/>
            </a:pPr>
            <a:r>
              <a:rPr lang="en-US" sz="900" dirty="0">
                <a:solidFill>
                  <a:srgbClr val="FFFFFF"/>
                </a:solidFill>
                <a:latin typeface="Arial" panose="020B0604020202020204" pitchFamily="34" charset="0"/>
                <a:cs typeface="Arial" panose="020B0604020202020204" pitchFamily="34" charset="0"/>
              </a:rPr>
              <a:t>5-year survival rate (all stages)</a:t>
            </a:r>
            <a:endParaRPr lang="en-US" sz="900" dirty="0">
              <a:latin typeface="Arial" panose="020B0604020202020204" pitchFamily="34" charset="0"/>
              <a:cs typeface="Arial" panose="020B0604020202020204" pitchFamily="34" charset="0"/>
            </a:endParaRPr>
          </a:p>
        </p:txBody>
      </p:sp>
      <p:sp>
        <p:nvSpPr>
          <p:cNvPr id="17" name="Shape 15"/>
          <p:cNvSpPr/>
          <p:nvPr/>
        </p:nvSpPr>
        <p:spPr>
          <a:xfrm>
            <a:off x="4663440" y="865334"/>
            <a:ext cx="4206240" cy="2286000"/>
          </a:xfrm>
          <a:prstGeom prst="rect">
            <a:avLst/>
          </a:prstGeom>
          <a:solidFill>
            <a:srgbClr val="FFFFFF"/>
          </a:solidFill>
          <a:ln w="12700">
            <a:solidFill>
              <a:srgbClr val="E0E8F0"/>
            </a:solidFill>
            <a:prstDash val="solid"/>
          </a:ln>
          <a:effectLst>
            <a:outerShdw blurRad="76200" dist="25400" dir="8100000" algn="bl" rotWithShape="0">
              <a:srgbClr val="000000">
                <a:alpha val="8000"/>
              </a:srgbClr>
            </a:outerShdw>
          </a:effectLst>
        </p:spPr>
      </p:sp>
      <p:sp>
        <p:nvSpPr>
          <p:cNvPr id="18" name="Text 16"/>
          <p:cNvSpPr/>
          <p:nvPr/>
        </p:nvSpPr>
        <p:spPr>
          <a:xfrm>
            <a:off x="4754880" y="822960"/>
            <a:ext cx="4023360" cy="2148840"/>
          </a:xfrm>
          <a:prstGeom prst="rect">
            <a:avLst/>
          </a:prstGeom>
          <a:noFill/>
          <a:ln/>
        </p:spPr>
        <p:txBody>
          <a:bodyPr wrap="square" rtlCol="0" anchor="t"/>
          <a:lstStyle/>
          <a:p>
            <a:pPr marL="0" indent="0">
              <a:buNone/>
            </a:pPr>
            <a:r>
              <a:rPr lang="en-US" sz="1300" b="1" dirty="0">
                <a:solidFill>
                  <a:srgbClr val="1A2E4A"/>
                </a:solidFill>
                <a:latin typeface="Arial" panose="020B0604020202020204" pitchFamily="34" charset="0"/>
                <a:cs typeface="Arial" panose="020B0604020202020204" pitchFamily="34" charset="0"/>
              </a:rPr>
              <a:t>Definition
</a:t>
            </a:r>
            <a:endParaRPr lang="en-US" sz="1300" dirty="0">
              <a:latin typeface="Arial" panose="020B0604020202020204" pitchFamily="34" charset="0"/>
              <a:cs typeface="Arial" panose="020B0604020202020204" pitchFamily="34" charset="0"/>
            </a:endParaRPr>
          </a:p>
          <a:p>
            <a:pPr marL="0" indent="0">
              <a:buNone/>
            </a:pPr>
            <a:r>
              <a:rPr lang="en-US" sz="1100" dirty="0">
                <a:solidFill>
                  <a:srgbClr val="1A2E4A"/>
                </a:solidFill>
                <a:latin typeface="Arial" panose="020B0604020202020204" pitchFamily="34" charset="0"/>
                <a:cs typeface="Arial" panose="020B0604020202020204" pitchFamily="34" charset="0"/>
              </a:rPr>
              <a:t>Lung cancer is a malignant tumour arising from the epithelial cells of the bronchial tree. Abnormal, uncontrolled cell division results in tumour formation that disrupts normal respiratory function (Tortora and Derrickson, 2017).
</a:t>
            </a:r>
            <a:endParaRPr lang="en-US" sz="1300" dirty="0">
              <a:latin typeface="Arial" panose="020B0604020202020204" pitchFamily="34" charset="0"/>
              <a:cs typeface="Arial" panose="020B0604020202020204" pitchFamily="34" charset="0"/>
            </a:endParaRPr>
          </a:p>
          <a:p>
            <a:pPr marL="0" indent="0">
              <a:buNone/>
            </a:pPr>
            <a:r>
              <a:rPr lang="en-US" sz="1300" b="1" dirty="0">
                <a:solidFill>
                  <a:srgbClr val="1A2E4A"/>
                </a:solidFill>
                <a:latin typeface="Arial" panose="020B0604020202020204" pitchFamily="34" charset="0"/>
                <a:cs typeface="Arial" panose="020B0604020202020204" pitchFamily="34" charset="0"/>
              </a:rPr>
              <a:t>Global Context
</a:t>
            </a:r>
            <a:endParaRPr lang="en-US" sz="1300" dirty="0">
              <a:latin typeface="Arial" panose="020B0604020202020204" pitchFamily="34" charset="0"/>
              <a:cs typeface="Arial" panose="020B0604020202020204" pitchFamily="34" charset="0"/>
            </a:endParaRPr>
          </a:p>
          <a:p>
            <a:pPr marL="0" indent="0">
              <a:buNone/>
            </a:pPr>
            <a:r>
              <a:rPr lang="en-US" sz="1100" dirty="0">
                <a:solidFill>
                  <a:srgbClr val="1A2E4A"/>
                </a:solidFill>
                <a:latin typeface="Arial" panose="020B0604020202020204" pitchFamily="34" charset="0"/>
                <a:cs typeface="Arial" panose="020B0604020202020204" pitchFamily="34" charset="0"/>
              </a:rPr>
              <a:t>WHO (2023) identifies lung cancer as the leading cause of cancer mortality worldwide, accounting for 1.8 million deaths annually.</a:t>
            </a:r>
            <a:endParaRPr lang="en-US" sz="1300" dirty="0">
              <a:latin typeface="Arial" panose="020B0604020202020204" pitchFamily="34" charset="0"/>
              <a:cs typeface="Arial" panose="020B0604020202020204" pitchFamily="34" charset="0"/>
            </a:endParaRPr>
          </a:p>
        </p:txBody>
      </p:sp>
      <p:graphicFrame>
        <p:nvGraphicFramePr>
          <p:cNvPr id="19" name="Chart 0"/>
          <p:cNvGraphicFramePr/>
          <p:nvPr>
            <p:extLst>
              <p:ext uri="{D42A27DB-BD31-4B8C-83A1-F6EECF244321}">
                <p14:modId xmlns:p14="http://schemas.microsoft.com/office/powerpoint/2010/main" val="3005510356"/>
              </p:ext>
            </p:extLst>
          </p:nvPr>
        </p:nvGraphicFramePr>
        <p:xfrm>
          <a:off x="4572000" y="3242774"/>
          <a:ext cx="4206240" cy="1828800"/>
        </p:xfrm>
        <a:graphic>
          <a:graphicData uri="http://schemas.openxmlformats.org/drawingml/2006/chart">
            <c:chart xmlns:c="http://schemas.openxmlformats.org/drawingml/2006/chart" xmlns:r="http://schemas.openxmlformats.org/officeDocument/2006/relationships" r:id="rId5"/>
          </a:graphicData>
        </a:graphic>
      </p:graphicFrame>
      <p:pic>
        <p:nvPicPr>
          <p:cNvPr id="21" name="Recorded Sound">
            <a:hlinkClick r:id="" action="ppaction://media"/>
            <a:extLst>
              <a:ext uri="{FF2B5EF4-FFF2-40B4-BE49-F238E27FC236}">
                <a16:creationId xmlns:a16="http://schemas.microsoft.com/office/drawing/2014/main" id="{CA9A2617-BCAE-0D89-510F-7C4B5552A0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55096" y="4320540"/>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449"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412480" cy="457200"/>
          </a:xfrm>
          <a:prstGeom prst="rect">
            <a:avLst/>
          </a:prstGeom>
          <a:noFill/>
          <a:ln/>
        </p:spPr>
        <p:txBody>
          <a:bodyPr wrap="square" rtlCol="0" anchor="ctr"/>
          <a:lstStyle/>
          <a:p>
            <a:pPr marL="0" indent="0">
              <a:buNone/>
            </a:pPr>
            <a:r>
              <a:rPr lang="en-US" sz="2800" b="1" dirty="0">
                <a:solidFill>
                  <a:srgbClr val="1A2E4A"/>
                </a:solidFill>
                <a:latin typeface="Arial" panose="020B0604020202020204" pitchFamily="34" charset="0"/>
                <a:ea typeface="Calibri" pitchFamily="34" charset="-122"/>
                <a:cs typeface="Arial" panose="020B0604020202020204" pitchFamily="34" charset="0"/>
              </a:rPr>
              <a:t>Anatomy of the Respiratory System</a:t>
            </a:r>
            <a:endParaRPr lang="en-US" sz="2800" dirty="0">
              <a:latin typeface="Arial" panose="020B0604020202020204" pitchFamily="34" charset="0"/>
              <a:cs typeface="Arial" panose="020B0604020202020204" pitchFamily="34" charset="0"/>
            </a:endParaRPr>
          </a:p>
        </p:txBody>
      </p:sp>
      <p:pic>
        <p:nvPicPr>
          <p:cNvPr id="5" name="Image 0" descr="Respiratory System Diagram"/>
          <p:cNvPicPr>
            <a:picLocks noChangeAspect="1"/>
          </p:cNvPicPr>
          <p:nvPr/>
        </p:nvPicPr>
        <p:blipFill>
          <a:blip r:embed="rId5"/>
          <a:stretch>
            <a:fillRect/>
          </a:stretch>
        </p:blipFill>
        <p:spPr>
          <a:xfrm>
            <a:off x="365760" y="685800"/>
            <a:ext cx="4754880" cy="4023360"/>
          </a:xfrm>
          <a:prstGeom prst="rect">
            <a:avLst/>
          </a:prstGeom>
        </p:spPr>
      </p:pic>
      <p:sp>
        <p:nvSpPr>
          <p:cNvPr id="6" name="Text 3"/>
          <p:cNvSpPr/>
          <p:nvPr/>
        </p:nvSpPr>
        <p:spPr>
          <a:xfrm>
            <a:off x="365760" y="4663440"/>
            <a:ext cx="4754880" cy="182880"/>
          </a:xfrm>
          <a:prstGeom prst="rect">
            <a:avLst/>
          </a:prstGeom>
          <a:noFill/>
          <a:ln/>
        </p:spPr>
        <p:txBody>
          <a:bodyPr wrap="square" rtlCol="0" anchor="ctr"/>
          <a:lstStyle/>
          <a:p>
            <a:pPr marL="0" indent="0" algn="ctr">
              <a:buNone/>
            </a:pPr>
            <a:r>
              <a:rPr lang="en-US" sz="1200" i="1" dirty="0">
                <a:solidFill>
                  <a:srgbClr val="5A7A9A"/>
                </a:solidFill>
                <a:latin typeface="Arial" panose="020B0604020202020204" pitchFamily="34" charset="0"/>
                <a:cs typeface="Arial" panose="020B0604020202020204" pitchFamily="34" charset="0"/>
              </a:rPr>
              <a:t>Fig. 1: Anatomy of the Respiratory System (Marieb &amp; Hoehn, 2022)</a:t>
            </a:r>
            <a:endParaRPr lang="en-US" sz="1200" dirty="0">
              <a:latin typeface="Arial" panose="020B0604020202020204" pitchFamily="34" charset="0"/>
              <a:cs typeface="Arial" panose="020B0604020202020204" pitchFamily="34" charset="0"/>
            </a:endParaRPr>
          </a:p>
        </p:txBody>
      </p:sp>
      <p:sp>
        <p:nvSpPr>
          <p:cNvPr id="7" name="Shape 4"/>
          <p:cNvSpPr/>
          <p:nvPr/>
        </p:nvSpPr>
        <p:spPr>
          <a:xfrm>
            <a:off x="5303520" y="731520"/>
            <a:ext cx="3566160" cy="987552"/>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8" name="Shape 5"/>
          <p:cNvSpPr/>
          <p:nvPr/>
        </p:nvSpPr>
        <p:spPr>
          <a:xfrm>
            <a:off x="5303520" y="731520"/>
            <a:ext cx="201168" cy="987552"/>
          </a:xfrm>
          <a:prstGeom prst="rect">
            <a:avLst/>
          </a:prstGeom>
          <a:solidFill>
            <a:srgbClr val="2E6DA4"/>
          </a:solidFill>
          <a:ln w="12700">
            <a:solidFill>
              <a:srgbClr val="2E6DA4"/>
            </a:solidFill>
            <a:prstDash val="solid"/>
          </a:ln>
        </p:spPr>
      </p:sp>
      <p:sp>
        <p:nvSpPr>
          <p:cNvPr id="9" name="Text 6"/>
          <p:cNvSpPr/>
          <p:nvPr/>
        </p:nvSpPr>
        <p:spPr>
          <a:xfrm>
            <a:off x="5577840" y="786384"/>
            <a:ext cx="3200400" cy="32004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Trachea</a:t>
            </a:r>
            <a:endParaRPr lang="en-US" sz="1200" dirty="0">
              <a:latin typeface="Arial" panose="020B0604020202020204" pitchFamily="34" charset="0"/>
              <a:cs typeface="Arial" panose="020B0604020202020204" pitchFamily="34" charset="0"/>
            </a:endParaRPr>
          </a:p>
        </p:txBody>
      </p:sp>
      <p:sp>
        <p:nvSpPr>
          <p:cNvPr id="10" name="Text 7"/>
          <p:cNvSpPr/>
          <p:nvPr/>
        </p:nvSpPr>
        <p:spPr>
          <a:xfrm>
            <a:off x="5577840" y="1115568"/>
            <a:ext cx="3200400" cy="512064"/>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Conducts air to the bronchi; lined with ciliated epithelium to trap pathogens.</a:t>
            </a:r>
            <a:endParaRPr lang="en-US" sz="1200" dirty="0">
              <a:latin typeface="Arial" panose="020B0604020202020204" pitchFamily="34" charset="0"/>
              <a:cs typeface="Arial" panose="020B0604020202020204" pitchFamily="34" charset="0"/>
            </a:endParaRPr>
          </a:p>
        </p:txBody>
      </p:sp>
      <p:sp>
        <p:nvSpPr>
          <p:cNvPr id="11" name="Shape 8"/>
          <p:cNvSpPr/>
          <p:nvPr/>
        </p:nvSpPr>
        <p:spPr>
          <a:xfrm>
            <a:off x="5303520" y="1810512"/>
            <a:ext cx="3566160" cy="987552"/>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2" name="Shape 9"/>
          <p:cNvSpPr/>
          <p:nvPr/>
        </p:nvSpPr>
        <p:spPr>
          <a:xfrm>
            <a:off x="5303520" y="1810512"/>
            <a:ext cx="201168" cy="987552"/>
          </a:xfrm>
          <a:prstGeom prst="rect">
            <a:avLst/>
          </a:prstGeom>
          <a:solidFill>
            <a:srgbClr val="2E6DA4"/>
          </a:solidFill>
          <a:ln w="12700">
            <a:solidFill>
              <a:srgbClr val="2E6DA4"/>
            </a:solidFill>
            <a:prstDash val="solid"/>
          </a:ln>
        </p:spPr>
      </p:sp>
      <p:sp>
        <p:nvSpPr>
          <p:cNvPr id="13" name="Text 10"/>
          <p:cNvSpPr/>
          <p:nvPr/>
        </p:nvSpPr>
        <p:spPr>
          <a:xfrm>
            <a:off x="5577840" y="1865376"/>
            <a:ext cx="3200400" cy="32004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Bronchi</a:t>
            </a:r>
            <a:endParaRPr lang="en-US" sz="1200" dirty="0">
              <a:latin typeface="Arial" panose="020B0604020202020204" pitchFamily="34" charset="0"/>
              <a:cs typeface="Arial" panose="020B0604020202020204" pitchFamily="34" charset="0"/>
            </a:endParaRPr>
          </a:p>
        </p:txBody>
      </p:sp>
      <p:sp>
        <p:nvSpPr>
          <p:cNvPr id="14" name="Text 11"/>
          <p:cNvSpPr/>
          <p:nvPr/>
        </p:nvSpPr>
        <p:spPr>
          <a:xfrm>
            <a:off x="5577840" y="2194560"/>
            <a:ext cx="3200400" cy="512064"/>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Primary, secondary &amp; tertiary bronchi distribute air to each lung lobe.</a:t>
            </a:r>
            <a:endParaRPr lang="en-US" sz="1200" dirty="0">
              <a:latin typeface="Arial" panose="020B0604020202020204" pitchFamily="34" charset="0"/>
              <a:cs typeface="Arial" panose="020B0604020202020204" pitchFamily="34" charset="0"/>
            </a:endParaRPr>
          </a:p>
        </p:txBody>
      </p:sp>
      <p:sp>
        <p:nvSpPr>
          <p:cNvPr id="15" name="Shape 12"/>
          <p:cNvSpPr/>
          <p:nvPr/>
        </p:nvSpPr>
        <p:spPr>
          <a:xfrm>
            <a:off x="5303520" y="2889504"/>
            <a:ext cx="3566160" cy="987552"/>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6" name="Shape 13"/>
          <p:cNvSpPr/>
          <p:nvPr/>
        </p:nvSpPr>
        <p:spPr>
          <a:xfrm>
            <a:off x="5303520" y="2889504"/>
            <a:ext cx="201168" cy="987552"/>
          </a:xfrm>
          <a:prstGeom prst="rect">
            <a:avLst/>
          </a:prstGeom>
          <a:solidFill>
            <a:srgbClr val="2E6DA4"/>
          </a:solidFill>
          <a:ln w="12700">
            <a:solidFill>
              <a:srgbClr val="2E6DA4"/>
            </a:solidFill>
            <a:prstDash val="solid"/>
          </a:ln>
        </p:spPr>
      </p:sp>
      <p:sp>
        <p:nvSpPr>
          <p:cNvPr id="17" name="Text 14"/>
          <p:cNvSpPr/>
          <p:nvPr/>
        </p:nvSpPr>
        <p:spPr>
          <a:xfrm>
            <a:off x="5577840" y="2944368"/>
            <a:ext cx="3200400" cy="32004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Bronchioles</a:t>
            </a:r>
            <a:endParaRPr lang="en-US" sz="1200" dirty="0">
              <a:latin typeface="Arial" panose="020B0604020202020204" pitchFamily="34" charset="0"/>
              <a:cs typeface="Arial" panose="020B0604020202020204" pitchFamily="34" charset="0"/>
            </a:endParaRPr>
          </a:p>
        </p:txBody>
      </p:sp>
      <p:sp>
        <p:nvSpPr>
          <p:cNvPr id="18" name="Text 15"/>
          <p:cNvSpPr/>
          <p:nvPr/>
        </p:nvSpPr>
        <p:spPr>
          <a:xfrm>
            <a:off x="5577840" y="3273552"/>
            <a:ext cx="3200400" cy="512064"/>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Smaller airways leading to alveolar sacs; smooth muscle allows diameter regulation.</a:t>
            </a:r>
            <a:endParaRPr lang="en-US" sz="1200" dirty="0">
              <a:latin typeface="Arial" panose="020B0604020202020204" pitchFamily="34" charset="0"/>
              <a:cs typeface="Arial" panose="020B0604020202020204" pitchFamily="34" charset="0"/>
            </a:endParaRPr>
          </a:p>
        </p:txBody>
      </p:sp>
      <p:sp>
        <p:nvSpPr>
          <p:cNvPr id="19" name="Shape 16"/>
          <p:cNvSpPr/>
          <p:nvPr/>
        </p:nvSpPr>
        <p:spPr>
          <a:xfrm>
            <a:off x="5303520" y="3968496"/>
            <a:ext cx="3566160" cy="987552"/>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20" name="Shape 17"/>
          <p:cNvSpPr/>
          <p:nvPr/>
        </p:nvSpPr>
        <p:spPr>
          <a:xfrm>
            <a:off x="5303520" y="3968496"/>
            <a:ext cx="201168" cy="987552"/>
          </a:xfrm>
          <a:prstGeom prst="rect">
            <a:avLst/>
          </a:prstGeom>
          <a:solidFill>
            <a:srgbClr val="2E6DA4"/>
          </a:solidFill>
          <a:ln w="12700">
            <a:solidFill>
              <a:srgbClr val="2E6DA4"/>
            </a:solidFill>
            <a:prstDash val="solid"/>
          </a:ln>
        </p:spPr>
      </p:sp>
      <p:sp>
        <p:nvSpPr>
          <p:cNvPr id="21" name="Text 18"/>
          <p:cNvSpPr/>
          <p:nvPr/>
        </p:nvSpPr>
        <p:spPr>
          <a:xfrm>
            <a:off x="5577840" y="4023360"/>
            <a:ext cx="3200400" cy="32004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Alveoli</a:t>
            </a:r>
            <a:endParaRPr lang="en-US" sz="1200" dirty="0">
              <a:latin typeface="Arial" panose="020B0604020202020204" pitchFamily="34" charset="0"/>
              <a:cs typeface="Arial" panose="020B0604020202020204" pitchFamily="34" charset="0"/>
            </a:endParaRPr>
          </a:p>
        </p:txBody>
      </p:sp>
      <p:sp>
        <p:nvSpPr>
          <p:cNvPr id="22" name="Text 19"/>
          <p:cNvSpPr/>
          <p:nvPr/>
        </p:nvSpPr>
        <p:spPr>
          <a:xfrm>
            <a:off x="5577840" y="4352544"/>
            <a:ext cx="3200400" cy="512064"/>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~700 million tiny sacs where gas exchange (O₂/CO₂) occurs via diffusion across a single-cell membrane (Marieb &amp; Hoehn, 2022).</a:t>
            </a:r>
            <a:endParaRPr lang="en-US" sz="1200" dirty="0">
              <a:latin typeface="Arial" panose="020B0604020202020204" pitchFamily="34" charset="0"/>
              <a:cs typeface="Arial" panose="020B0604020202020204" pitchFamily="34" charset="0"/>
            </a:endParaRPr>
          </a:p>
        </p:txBody>
      </p:sp>
      <p:pic>
        <p:nvPicPr>
          <p:cNvPr id="23" name="Recorded Sound">
            <a:hlinkClick r:id="" action="ppaction://media"/>
            <a:extLst>
              <a:ext uri="{FF2B5EF4-FFF2-40B4-BE49-F238E27FC236}">
                <a16:creationId xmlns:a16="http://schemas.microsoft.com/office/drawing/2014/main" id="{95F7D207-A411-FCDF-A981-FF5C8E019E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19758" y="4046696"/>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784"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41248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Physiology: How Lung Cancer Disrupts Function</a:t>
            </a:r>
            <a:endParaRPr lang="en-US" sz="2400" dirty="0">
              <a:latin typeface="Arial" panose="020B0604020202020204" pitchFamily="34" charset="0"/>
              <a:cs typeface="Arial" panose="020B0604020202020204" pitchFamily="34" charset="0"/>
            </a:endParaRPr>
          </a:p>
        </p:txBody>
      </p:sp>
      <p:pic>
        <p:nvPicPr>
          <p:cNvPr id="5" name="Image 0" descr="Cancer Mechanism Diagram"/>
          <p:cNvPicPr>
            <a:picLocks noChangeAspect="1"/>
          </p:cNvPicPr>
          <p:nvPr/>
        </p:nvPicPr>
        <p:blipFill>
          <a:blip r:embed="rId5"/>
          <a:stretch>
            <a:fillRect/>
          </a:stretch>
        </p:blipFill>
        <p:spPr>
          <a:xfrm>
            <a:off x="365760" y="685800"/>
            <a:ext cx="8412480" cy="2743200"/>
          </a:xfrm>
          <a:prstGeom prst="rect">
            <a:avLst/>
          </a:prstGeom>
        </p:spPr>
      </p:pic>
      <p:sp>
        <p:nvSpPr>
          <p:cNvPr id="6" name="Text 3"/>
          <p:cNvSpPr/>
          <p:nvPr/>
        </p:nvSpPr>
        <p:spPr>
          <a:xfrm>
            <a:off x="365760" y="3401568"/>
            <a:ext cx="8412480" cy="182880"/>
          </a:xfrm>
          <a:prstGeom prst="rect">
            <a:avLst/>
          </a:prstGeom>
          <a:noFill/>
          <a:ln/>
        </p:spPr>
        <p:txBody>
          <a:bodyPr wrap="square" rtlCol="0" anchor="ctr"/>
          <a:lstStyle/>
          <a:p>
            <a:pPr marL="0" indent="0" algn="ctr">
              <a:buNone/>
            </a:pPr>
            <a:r>
              <a:rPr lang="en-US" sz="700" i="1" dirty="0">
                <a:solidFill>
                  <a:srgbClr val="5A7A9A"/>
                </a:solidFill>
              </a:rPr>
              <a:t>Fig. 2: Cancer development mechanism and tumour types (Bade &amp; Dela Cruz, 2020; Tortora &amp; Derrickson, 2017)</a:t>
            </a:r>
            <a:endParaRPr lang="en-US" sz="700" dirty="0"/>
          </a:p>
        </p:txBody>
      </p:sp>
      <p:sp>
        <p:nvSpPr>
          <p:cNvPr id="7" name="Shape 4"/>
          <p:cNvSpPr/>
          <p:nvPr/>
        </p:nvSpPr>
        <p:spPr>
          <a:xfrm>
            <a:off x="365760" y="3703320"/>
            <a:ext cx="2743200" cy="1188720"/>
          </a:xfrm>
          <a:prstGeom prst="rect">
            <a:avLst/>
          </a:prstGeom>
          <a:solidFill>
            <a:srgbClr val="1A2E4A"/>
          </a:solidFill>
          <a:ln w="12700">
            <a:solidFill>
              <a:srgbClr val="1A2E4A"/>
            </a:solidFill>
            <a:prstDash val="solid"/>
          </a:ln>
          <a:effectLst>
            <a:outerShdw blurRad="63500" dist="25400" dir="8100000" algn="bl" rotWithShape="0">
              <a:srgbClr val="000000">
                <a:alpha val="15000"/>
              </a:srgbClr>
            </a:outerShdw>
          </a:effectLst>
        </p:spPr>
      </p:sp>
      <p:pic>
        <p:nvPicPr>
          <p:cNvPr id="8" name="Image 1" descr="preencoded.png"/>
          <p:cNvPicPr>
            <a:picLocks noChangeAspect="1"/>
          </p:cNvPicPr>
          <p:nvPr/>
        </p:nvPicPr>
        <p:blipFill>
          <a:blip r:embed="rId6"/>
          <a:stretch>
            <a:fillRect/>
          </a:stretch>
        </p:blipFill>
        <p:spPr>
          <a:xfrm>
            <a:off x="457200" y="3749040"/>
            <a:ext cx="365760" cy="365760"/>
          </a:xfrm>
          <a:prstGeom prst="rect">
            <a:avLst/>
          </a:prstGeom>
        </p:spPr>
      </p:pic>
      <p:sp>
        <p:nvSpPr>
          <p:cNvPr id="9" name="Text 5"/>
          <p:cNvSpPr/>
          <p:nvPr/>
        </p:nvSpPr>
        <p:spPr>
          <a:xfrm>
            <a:off x="868680" y="3730752"/>
            <a:ext cx="2148840" cy="320040"/>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Obstructed Airways</a:t>
            </a:r>
            <a:endParaRPr lang="en-US" sz="1200" dirty="0">
              <a:latin typeface="Arial" panose="020B0604020202020204" pitchFamily="34" charset="0"/>
              <a:cs typeface="Arial" panose="020B0604020202020204" pitchFamily="34" charset="0"/>
            </a:endParaRPr>
          </a:p>
        </p:txBody>
      </p:sp>
      <p:sp>
        <p:nvSpPr>
          <p:cNvPr id="10" name="Text 6"/>
          <p:cNvSpPr/>
          <p:nvPr/>
        </p:nvSpPr>
        <p:spPr>
          <a:xfrm>
            <a:off x="457200" y="4114800"/>
            <a:ext cx="2560320" cy="685800"/>
          </a:xfrm>
          <a:prstGeom prst="rect">
            <a:avLst/>
          </a:prstGeom>
          <a:noFill/>
          <a:ln/>
        </p:spPr>
        <p:txBody>
          <a:bodyPr wrap="square" rtlCol="0" anchor="ctr"/>
          <a:lstStyle/>
          <a:p>
            <a:pPr marL="0" indent="0">
              <a:buNone/>
            </a:pPr>
            <a:r>
              <a:rPr lang="en-US" sz="1200" dirty="0">
                <a:solidFill>
                  <a:srgbClr val="AABBD0"/>
                </a:solidFill>
              </a:rPr>
              <a:t>Tumour growth narrows bronchial passages, reducing airflow and causing dyspnoea.</a:t>
            </a:r>
            <a:endParaRPr lang="en-US" sz="1200" dirty="0"/>
          </a:p>
        </p:txBody>
      </p:sp>
      <p:sp>
        <p:nvSpPr>
          <p:cNvPr id="11" name="Shape 7"/>
          <p:cNvSpPr/>
          <p:nvPr/>
        </p:nvSpPr>
        <p:spPr>
          <a:xfrm>
            <a:off x="3291840" y="3703320"/>
            <a:ext cx="2743200" cy="1188720"/>
          </a:xfrm>
          <a:prstGeom prst="rect">
            <a:avLst/>
          </a:prstGeom>
          <a:solidFill>
            <a:srgbClr val="1A2E4A"/>
          </a:solidFill>
          <a:ln w="12700">
            <a:solidFill>
              <a:srgbClr val="1A2E4A"/>
            </a:solidFill>
            <a:prstDash val="solid"/>
          </a:ln>
          <a:effectLst>
            <a:outerShdw blurRad="63500" dist="25400" dir="8100000" algn="bl" rotWithShape="0">
              <a:srgbClr val="000000">
                <a:alpha val="15000"/>
              </a:srgbClr>
            </a:outerShdw>
          </a:effectLst>
        </p:spPr>
      </p:sp>
      <p:pic>
        <p:nvPicPr>
          <p:cNvPr id="12" name="Image 2" descr="preencoded.png"/>
          <p:cNvPicPr>
            <a:picLocks noChangeAspect="1"/>
          </p:cNvPicPr>
          <p:nvPr/>
        </p:nvPicPr>
        <p:blipFill>
          <a:blip r:embed="rId6"/>
          <a:stretch>
            <a:fillRect/>
          </a:stretch>
        </p:blipFill>
        <p:spPr>
          <a:xfrm>
            <a:off x="3383280" y="3749040"/>
            <a:ext cx="365760" cy="365760"/>
          </a:xfrm>
          <a:prstGeom prst="rect">
            <a:avLst/>
          </a:prstGeom>
        </p:spPr>
      </p:pic>
      <p:sp>
        <p:nvSpPr>
          <p:cNvPr id="13" name="Text 8"/>
          <p:cNvSpPr/>
          <p:nvPr/>
        </p:nvSpPr>
        <p:spPr>
          <a:xfrm>
            <a:off x="3794760" y="3730752"/>
            <a:ext cx="2148840" cy="320040"/>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Impaired Gas Exchange</a:t>
            </a:r>
            <a:endParaRPr lang="en-US" sz="1200" dirty="0">
              <a:latin typeface="Arial" panose="020B0604020202020204" pitchFamily="34" charset="0"/>
              <a:cs typeface="Arial" panose="020B0604020202020204" pitchFamily="34" charset="0"/>
            </a:endParaRPr>
          </a:p>
        </p:txBody>
      </p:sp>
      <p:sp>
        <p:nvSpPr>
          <p:cNvPr id="14" name="Text 9"/>
          <p:cNvSpPr/>
          <p:nvPr/>
        </p:nvSpPr>
        <p:spPr>
          <a:xfrm>
            <a:off x="3383280" y="4114800"/>
            <a:ext cx="2560320" cy="685800"/>
          </a:xfrm>
          <a:prstGeom prst="rect">
            <a:avLst/>
          </a:prstGeom>
          <a:noFill/>
          <a:ln/>
        </p:spPr>
        <p:txBody>
          <a:bodyPr wrap="square" rtlCol="0" anchor="ctr"/>
          <a:lstStyle/>
          <a:p>
            <a:pPr marL="0" indent="0">
              <a:buNone/>
            </a:pPr>
            <a:r>
              <a:rPr lang="en-US" sz="1200" dirty="0">
                <a:solidFill>
                  <a:srgbClr val="AABBD0"/>
                </a:solidFill>
                <a:latin typeface="Arial" panose="020B0604020202020204" pitchFamily="34" charset="0"/>
                <a:cs typeface="Arial" panose="020B0604020202020204" pitchFamily="34" charset="0"/>
              </a:rPr>
              <a:t>Alveolar damage reduces O₂/CO₂ diffusion, leading to hypoxaemia.</a:t>
            </a:r>
            <a:endParaRPr lang="en-US" sz="1200" dirty="0">
              <a:latin typeface="Arial" panose="020B0604020202020204" pitchFamily="34" charset="0"/>
              <a:cs typeface="Arial" panose="020B0604020202020204" pitchFamily="34" charset="0"/>
            </a:endParaRPr>
          </a:p>
        </p:txBody>
      </p:sp>
      <p:sp>
        <p:nvSpPr>
          <p:cNvPr id="15" name="Shape 10"/>
          <p:cNvSpPr/>
          <p:nvPr/>
        </p:nvSpPr>
        <p:spPr>
          <a:xfrm>
            <a:off x="6217920" y="3703320"/>
            <a:ext cx="2743200" cy="1188720"/>
          </a:xfrm>
          <a:prstGeom prst="rect">
            <a:avLst/>
          </a:prstGeom>
          <a:solidFill>
            <a:srgbClr val="1A2E4A"/>
          </a:solidFill>
          <a:ln w="12700">
            <a:solidFill>
              <a:srgbClr val="1A2E4A"/>
            </a:solidFill>
            <a:prstDash val="solid"/>
          </a:ln>
          <a:effectLst>
            <a:outerShdw blurRad="63500" dist="25400" dir="8100000" algn="bl" rotWithShape="0">
              <a:srgbClr val="000000">
                <a:alpha val="15000"/>
              </a:srgbClr>
            </a:outerShdw>
          </a:effectLst>
        </p:spPr>
      </p:sp>
      <p:pic>
        <p:nvPicPr>
          <p:cNvPr id="16" name="Image 3" descr="preencoded.png"/>
          <p:cNvPicPr>
            <a:picLocks noChangeAspect="1"/>
          </p:cNvPicPr>
          <p:nvPr/>
        </p:nvPicPr>
        <p:blipFill>
          <a:blip r:embed="rId6"/>
          <a:stretch>
            <a:fillRect/>
          </a:stretch>
        </p:blipFill>
        <p:spPr>
          <a:xfrm>
            <a:off x="6309360" y="3749040"/>
            <a:ext cx="365760" cy="365760"/>
          </a:xfrm>
          <a:prstGeom prst="rect">
            <a:avLst/>
          </a:prstGeom>
        </p:spPr>
      </p:pic>
      <p:sp>
        <p:nvSpPr>
          <p:cNvPr id="17" name="Text 11"/>
          <p:cNvSpPr/>
          <p:nvPr/>
        </p:nvSpPr>
        <p:spPr>
          <a:xfrm>
            <a:off x="6720840" y="3730752"/>
            <a:ext cx="2148840" cy="320040"/>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Pleural Effusion</a:t>
            </a:r>
            <a:endParaRPr lang="en-US" sz="1200" dirty="0">
              <a:latin typeface="Arial" panose="020B0604020202020204" pitchFamily="34" charset="0"/>
              <a:cs typeface="Arial" panose="020B0604020202020204" pitchFamily="34" charset="0"/>
            </a:endParaRPr>
          </a:p>
        </p:txBody>
      </p:sp>
      <p:sp>
        <p:nvSpPr>
          <p:cNvPr id="18" name="Text 12"/>
          <p:cNvSpPr/>
          <p:nvPr/>
        </p:nvSpPr>
        <p:spPr>
          <a:xfrm>
            <a:off x="6309360" y="4114800"/>
            <a:ext cx="2560320" cy="685800"/>
          </a:xfrm>
          <a:prstGeom prst="rect">
            <a:avLst/>
          </a:prstGeom>
          <a:noFill/>
          <a:ln/>
        </p:spPr>
        <p:txBody>
          <a:bodyPr wrap="square" rtlCol="0" anchor="ctr"/>
          <a:lstStyle/>
          <a:p>
            <a:pPr marL="0" indent="0">
              <a:buNone/>
            </a:pPr>
            <a:r>
              <a:rPr lang="en-US" sz="1200" dirty="0">
                <a:solidFill>
                  <a:srgbClr val="AABBD0"/>
                </a:solidFill>
                <a:latin typeface="Arial" panose="020B0604020202020204" pitchFamily="34" charset="0"/>
                <a:cs typeface="Arial" panose="020B0604020202020204" pitchFamily="34" charset="0"/>
              </a:rPr>
              <a:t>Fluid accumulates around the lung, compressing functional tissue.</a:t>
            </a:r>
            <a:endParaRPr lang="en-US" sz="1200" dirty="0">
              <a:latin typeface="Arial" panose="020B0604020202020204" pitchFamily="34" charset="0"/>
              <a:cs typeface="Arial" panose="020B0604020202020204" pitchFamily="34" charset="0"/>
            </a:endParaRPr>
          </a:p>
        </p:txBody>
      </p:sp>
      <p:sp>
        <p:nvSpPr>
          <p:cNvPr id="19" name="Text 13"/>
          <p:cNvSpPr/>
          <p:nvPr/>
        </p:nvSpPr>
        <p:spPr>
          <a:xfrm>
            <a:off x="274320" y="4892040"/>
            <a:ext cx="8595360" cy="201168"/>
          </a:xfrm>
          <a:prstGeom prst="rect">
            <a:avLst/>
          </a:prstGeom>
          <a:noFill/>
          <a:ln/>
        </p:spPr>
        <p:txBody>
          <a:bodyPr wrap="square" rtlCol="0" anchor="ctr"/>
          <a:lstStyle/>
          <a:p>
            <a:pPr marL="0" indent="0" algn="l">
              <a:buNone/>
            </a:pPr>
            <a:r>
              <a:rPr lang="en-US" sz="700" i="1" dirty="0">
                <a:solidFill>
                  <a:srgbClr val="8A9BB0"/>
                </a:solidFill>
              </a:rPr>
              <a:t>Bade &amp; Dela Cruz (2020); Tortora &amp; Derrickson (2017); Marieb &amp; Hoehn (2022)</a:t>
            </a:r>
            <a:endParaRPr lang="en-US" sz="700" dirty="0"/>
          </a:p>
        </p:txBody>
      </p:sp>
      <p:pic>
        <p:nvPicPr>
          <p:cNvPr id="20" name="Recorded Sound">
            <a:hlinkClick r:id="" action="ppaction://media"/>
            <a:extLst>
              <a:ext uri="{FF2B5EF4-FFF2-40B4-BE49-F238E27FC236}">
                <a16:creationId xmlns:a16="http://schemas.microsoft.com/office/drawing/2014/main" id="{C2172E59-C3E6-BDD3-5E2B-676F90F1BA9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625498" y="4023360"/>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836"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Patient Profile: Case Study</a:t>
            </a:r>
            <a:endParaRPr lang="en-US" sz="2400" dirty="0">
              <a:latin typeface="Arial" panose="020B0604020202020204" pitchFamily="34" charset="0"/>
              <a:cs typeface="Arial" panose="020B0604020202020204" pitchFamily="34" charset="0"/>
            </a:endParaRPr>
          </a:p>
        </p:txBody>
      </p:sp>
      <p:sp>
        <p:nvSpPr>
          <p:cNvPr id="5" name="Shape 3"/>
          <p:cNvSpPr/>
          <p:nvPr/>
        </p:nvSpPr>
        <p:spPr>
          <a:xfrm>
            <a:off x="365760" y="731520"/>
            <a:ext cx="3200400" cy="4114800"/>
          </a:xfrm>
          <a:prstGeom prst="rect">
            <a:avLst/>
          </a:prstGeom>
          <a:solidFill>
            <a:srgbClr val="1A2E4A"/>
          </a:solidFill>
          <a:ln w="12700">
            <a:solidFill>
              <a:srgbClr val="1A2E4A"/>
            </a:solidFill>
            <a:prstDash val="solid"/>
          </a:ln>
          <a:effectLst>
            <a:outerShdw blurRad="101600" dist="38100" dir="8100000" algn="bl" rotWithShape="0">
              <a:srgbClr val="000000">
                <a:alpha val="20000"/>
              </a:srgbClr>
            </a:outerShdw>
          </a:effectLst>
        </p:spPr>
      </p:sp>
      <p:sp>
        <p:nvSpPr>
          <p:cNvPr id="6" name="Shape 4"/>
          <p:cNvSpPr/>
          <p:nvPr/>
        </p:nvSpPr>
        <p:spPr>
          <a:xfrm>
            <a:off x="1143000" y="868680"/>
            <a:ext cx="1645920" cy="1645920"/>
          </a:xfrm>
          <a:prstGeom prst="ellipse">
            <a:avLst/>
          </a:prstGeom>
          <a:solidFill>
            <a:srgbClr val="2E6DA4"/>
          </a:solidFill>
          <a:ln w="12700">
            <a:solidFill>
              <a:srgbClr val="2E6DA4"/>
            </a:solidFill>
            <a:prstDash val="solid"/>
          </a:ln>
        </p:spPr>
      </p:sp>
      <p:pic>
        <p:nvPicPr>
          <p:cNvPr id="7" name="Image 0" descr="preencoded.png"/>
          <p:cNvPicPr>
            <a:picLocks noChangeAspect="1"/>
          </p:cNvPicPr>
          <p:nvPr/>
        </p:nvPicPr>
        <p:blipFill>
          <a:blip r:embed="rId5"/>
          <a:stretch>
            <a:fillRect/>
          </a:stretch>
        </p:blipFill>
        <p:spPr>
          <a:xfrm>
            <a:off x="1371600" y="1005840"/>
            <a:ext cx="1188720" cy="1188720"/>
          </a:xfrm>
          <a:prstGeom prst="rect">
            <a:avLst/>
          </a:prstGeom>
        </p:spPr>
      </p:pic>
      <p:sp>
        <p:nvSpPr>
          <p:cNvPr id="8" name="Text 5"/>
          <p:cNvSpPr/>
          <p:nvPr/>
        </p:nvSpPr>
        <p:spPr>
          <a:xfrm>
            <a:off x="365760" y="2606040"/>
            <a:ext cx="3200400" cy="411480"/>
          </a:xfrm>
          <a:prstGeom prst="rect">
            <a:avLst/>
          </a:prstGeom>
          <a:noFill/>
          <a:ln/>
        </p:spPr>
        <p:txBody>
          <a:bodyPr wrap="square" rtlCol="0" anchor="ctr"/>
          <a:lstStyle/>
          <a:p>
            <a:pPr marL="0" indent="0" algn="ctr">
              <a:buNone/>
            </a:pPr>
            <a:r>
              <a:rPr lang="en-US" sz="1100" b="1" dirty="0">
                <a:solidFill>
                  <a:srgbClr val="FFFFFF"/>
                </a:solidFill>
                <a:latin typeface="Arial" panose="020B0604020202020204" pitchFamily="34" charset="0"/>
                <a:cs typeface="Arial" panose="020B0604020202020204" pitchFamily="34" charset="0"/>
              </a:rPr>
              <a:t>James Fletcher</a:t>
            </a:r>
            <a:endParaRPr lang="en-US" sz="1100" dirty="0">
              <a:latin typeface="Arial" panose="020B0604020202020204" pitchFamily="34" charset="0"/>
              <a:cs typeface="Arial" panose="020B0604020202020204" pitchFamily="34" charset="0"/>
            </a:endParaRPr>
          </a:p>
        </p:txBody>
      </p:sp>
      <p:sp>
        <p:nvSpPr>
          <p:cNvPr id="9" name="Text 6"/>
          <p:cNvSpPr/>
          <p:nvPr/>
        </p:nvSpPr>
        <p:spPr>
          <a:xfrm>
            <a:off x="365760" y="2971800"/>
            <a:ext cx="3200400" cy="274320"/>
          </a:xfrm>
          <a:prstGeom prst="rect">
            <a:avLst/>
          </a:prstGeom>
          <a:noFill/>
          <a:ln/>
        </p:spPr>
        <p:txBody>
          <a:bodyPr wrap="square" rtlCol="0" anchor="ctr"/>
          <a:lstStyle/>
          <a:p>
            <a:pPr marL="0" indent="0" algn="ctr">
              <a:buNone/>
            </a:pPr>
            <a:r>
              <a:rPr lang="en-US" sz="1100" i="1" dirty="0">
                <a:solidFill>
                  <a:srgbClr val="C9973A"/>
                </a:solidFill>
                <a:latin typeface="Arial" panose="020B0604020202020204" pitchFamily="34" charset="0"/>
                <a:cs typeface="Arial" panose="020B0604020202020204" pitchFamily="34" charset="0"/>
              </a:rPr>
              <a:t>Fictional Patient (Pseudonym)</a:t>
            </a:r>
            <a:endParaRPr lang="en-US" sz="1100" dirty="0">
              <a:latin typeface="Arial" panose="020B0604020202020204" pitchFamily="34" charset="0"/>
              <a:cs typeface="Arial" panose="020B0604020202020204" pitchFamily="34" charset="0"/>
            </a:endParaRPr>
          </a:p>
        </p:txBody>
      </p:sp>
      <p:sp>
        <p:nvSpPr>
          <p:cNvPr id="10" name="Text 7"/>
          <p:cNvSpPr/>
          <p:nvPr/>
        </p:nvSpPr>
        <p:spPr>
          <a:xfrm>
            <a:off x="457200" y="3337560"/>
            <a:ext cx="3017520" cy="246888"/>
          </a:xfrm>
          <a:prstGeom prst="rect">
            <a:avLst/>
          </a:prstGeom>
          <a:noFill/>
          <a:ln/>
        </p:spPr>
        <p:txBody>
          <a:bodyPr wrap="square" rtlCol="0" anchor="ctr"/>
          <a:lstStyle/>
          <a:p>
            <a:pPr marL="0" indent="0" algn="ctr">
              <a:buNone/>
            </a:pPr>
            <a:r>
              <a:rPr lang="en-US" sz="1100" dirty="0">
                <a:solidFill>
                  <a:srgbClr val="AABBD0"/>
                </a:solidFill>
                <a:latin typeface="Arial" panose="020B0604020202020204" pitchFamily="34" charset="0"/>
                <a:cs typeface="Arial" panose="020B0604020202020204" pitchFamily="34" charset="0"/>
              </a:rPr>
              <a:t>Age: 58  |  Male</a:t>
            </a:r>
            <a:endParaRPr lang="en-US" sz="1100" dirty="0">
              <a:latin typeface="Arial" panose="020B0604020202020204" pitchFamily="34" charset="0"/>
              <a:cs typeface="Arial" panose="020B0604020202020204" pitchFamily="34" charset="0"/>
            </a:endParaRPr>
          </a:p>
        </p:txBody>
      </p:sp>
      <p:sp>
        <p:nvSpPr>
          <p:cNvPr id="11" name="Text 8"/>
          <p:cNvSpPr/>
          <p:nvPr/>
        </p:nvSpPr>
        <p:spPr>
          <a:xfrm>
            <a:off x="457200" y="3593592"/>
            <a:ext cx="3017520" cy="246888"/>
          </a:xfrm>
          <a:prstGeom prst="rect">
            <a:avLst/>
          </a:prstGeom>
          <a:noFill/>
          <a:ln/>
        </p:spPr>
        <p:txBody>
          <a:bodyPr wrap="square" rtlCol="0" anchor="ctr"/>
          <a:lstStyle/>
          <a:p>
            <a:pPr marL="0" indent="0" algn="ctr">
              <a:buNone/>
            </a:pPr>
            <a:r>
              <a:rPr lang="en-US" sz="1100" dirty="0">
                <a:solidFill>
                  <a:srgbClr val="AABBD0"/>
                </a:solidFill>
                <a:latin typeface="Arial" panose="020B0604020202020204" pitchFamily="34" charset="0"/>
                <a:cs typeface="Arial" panose="020B0604020202020204" pitchFamily="34" charset="0"/>
              </a:rPr>
              <a:t>Occupation: HGV Driver (retired)</a:t>
            </a:r>
            <a:endParaRPr lang="en-US" sz="1100" dirty="0">
              <a:latin typeface="Arial" panose="020B0604020202020204" pitchFamily="34" charset="0"/>
              <a:cs typeface="Arial" panose="020B0604020202020204" pitchFamily="34" charset="0"/>
            </a:endParaRPr>
          </a:p>
        </p:txBody>
      </p:sp>
      <p:sp>
        <p:nvSpPr>
          <p:cNvPr id="12" name="Text 9"/>
          <p:cNvSpPr/>
          <p:nvPr/>
        </p:nvSpPr>
        <p:spPr>
          <a:xfrm>
            <a:off x="457200" y="3849624"/>
            <a:ext cx="3017520" cy="246888"/>
          </a:xfrm>
          <a:prstGeom prst="rect">
            <a:avLst/>
          </a:prstGeom>
          <a:noFill/>
          <a:ln/>
        </p:spPr>
        <p:txBody>
          <a:bodyPr wrap="square" rtlCol="0" anchor="ctr"/>
          <a:lstStyle/>
          <a:p>
            <a:pPr marL="0" indent="0" algn="ctr">
              <a:buNone/>
            </a:pPr>
            <a:r>
              <a:rPr lang="en-US" sz="1100" dirty="0">
                <a:solidFill>
                  <a:srgbClr val="AABBD0"/>
                </a:solidFill>
                <a:latin typeface="Arial" panose="020B0604020202020204" pitchFamily="34" charset="0"/>
                <a:cs typeface="Arial" panose="020B0604020202020204" pitchFamily="34" charset="0"/>
              </a:rPr>
              <a:t>Resides: South Wales</a:t>
            </a:r>
            <a:endParaRPr lang="en-US" sz="1100" dirty="0">
              <a:latin typeface="Arial" panose="020B0604020202020204" pitchFamily="34" charset="0"/>
              <a:cs typeface="Arial" panose="020B0604020202020204" pitchFamily="34" charset="0"/>
            </a:endParaRPr>
          </a:p>
        </p:txBody>
      </p:sp>
      <p:sp>
        <p:nvSpPr>
          <p:cNvPr id="13" name="Text 10"/>
          <p:cNvSpPr/>
          <p:nvPr/>
        </p:nvSpPr>
        <p:spPr>
          <a:xfrm>
            <a:off x="457200" y="4105656"/>
            <a:ext cx="3017520" cy="246888"/>
          </a:xfrm>
          <a:prstGeom prst="rect">
            <a:avLst/>
          </a:prstGeom>
          <a:noFill/>
          <a:ln/>
        </p:spPr>
        <p:txBody>
          <a:bodyPr wrap="square" rtlCol="0" anchor="ctr"/>
          <a:lstStyle/>
          <a:p>
            <a:pPr marL="0" indent="0" algn="ctr">
              <a:buNone/>
            </a:pPr>
            <a:r>
              <a:rPr lang="en-US" sz="1100" dirty="0">
                <a:solidFill>
                  <a:srgbClr val="AABBD0"/>
                </a:solidFill>
                <a:latin typeface="Arial" panose="020B0604020202020204" pitchFamily="34" charset="0"/>
                <a:cs typeface="Arial" panose="020B0604020202020204" pitchFamily="34" charset="0"/>
              </a:rPr>
              <a:t>Diagnosis: Stage IIB NSCLC</a:t>
            </a:r>
            <a:endParaRPr lang="en-US" sz="1100" dirty="0">
              <a:latin typeface="Arial" panose="020B0604020202020204" pitchFamily="34" charset="0"/>
              <a:cs typeface="Arial" panose="020B0604020202020204" pitchFamily="34" charset="0"/>
            </a:endParaRPr>
          </a:p>
        </p:txBody>
      </p:sp>
      <p:sp>
        <p:nvSpPr>
          <p:cNvPr id="14" name="Text 11"/>
          <p:cNvSpPr/>
          <p:nvPr/>
        </p:nvSpPr>
        <p:spPr>
          <a:xfrm>
            <a:off x="457200" y="4361688"/>
            <a:ext cx="3017520" cy="246888"/>
          </a:xfrm>
          <a:prstGeom prst="rect">
            <a:avLst/>
          </a:prstGeom>
          <a:noFill/>
          <a:ln/>
        </p:spPr>
        <p:txBody>
          <a:bodyPr wrap="square" rtlCol="0" anchor="ctr"/>
          <a:lstStyle/>
          <a:p>
            <a:pPr marL="0" indent="0" algn="ctr">
              <a:buNone/>
            </a:pPr>
            <a:r>
              <a:rPr lang="en-US" sz="1100" dirty="0">
                <a:solidFill>
                  <a:srgbClr val="AABBD0"/>
                </a:solidFill>
                <a:latin typeface="Arial" panose="020B0604020202020204" pitchFamily="34" charset="0"/>
                <a:cs typeface="Arial" panose="020B0604020202020204" pitchFamily="34" charset="0"/>
              </a:rPr>
              <a:t>(Adenocarcinoma – Left Lower Lobe)</a:t>
            </a:r>
            <a:endParaRPr lang="en-US" sz="1100" dirty="0">
              <a:latin typeface="Arial" panose="020B0604020202020204" pitchFamily="34" charset="0"/>
              <a:cs typeface="Arial" panose="020B0604020202020204" pitchFamily="34" charset="0"/>
            </a:endParaRPr>
          </a:p>
        </p:txBody>
      </p:sp>
      <p:sp>
        <p:nvSpPr>
          <p:cNvPr id="15" name="Text 12"/>
          <p:cNvSpPr/>
          <p:nvPr/>
        </p:nvSpPr>
        <p:spPr>
          <a:xfrm>
            <a:off x="3840480" y="731520"/>
            <a:ext cx="5029200" cy="365760"/>
          </a:xfrm>
          <a:prstGeom prst="rect">
            <a:avLst/>
          </a:prstGeom>
          <a:noFill/>
          <a:ln/>
        </p:spPr>
        <p:txBody>
          <a:bodyPr wrap="square" rtlCol="0" anchor="ctr"/>
          <a:lstStyle/>
          <a:p>
            <a:pPr marL="0" indent="0">
              <a:buNone/>
            </a:pPr>
            <a:r>
              <a:rPr lang="en-US" sz="1100" b="1" dirty="0">
                <a:solidFill>
                  <a:srgbClr val="1A2E4A"/>
                </a:solidFill>
                <a:latin typeface="Arial" panose="020B0604020202020204" pitchFamily="34" charset="0"/>
                <a:cs typeface="Arial" panose="020B0604020202020204" pitchFamily="34" charset="0"/>
              </a:rPr>
              <a:t>Demographic &amp; Lifestyle Summary</a:t>
            </a:r>
            <a:endParaRPr lang="en-US" sz="1100" dirty="0">
              <a:latin typeface="Arial" panose="020B0604020202020204" pitchFamily="34" charset="0"/>
              <a:cs typeface="Arial" panose="020B0604020202020204" pitchFamily="34" charset="0"/>
            </a:endParaRPr>
          </a:p>
        </p:txBody>
      </p:sp>
      <p:graphicFrame>
        <p:nvGraphicFramePr>
          <p:cNvPr id="16" name="Table 0"/>
          <p:cNvGraphicFramePr>
            <a:graphicFrameLocks noGrp="1"/>
          </p:cNvGraphicFramePr>
          <p:nvPr>
            <p:extLst>
              <p:ext uri="{D42A27DB-BD31-4B8C-83A1-F6EECF244321}">
                <p14:modId xmlns:p14="http://schemas.microsoft.com/office/powerpoint/2010/main" val="642809216"/>
              </p:ext>
            </p:extLst>
          </p:nvPr>
        </p:nvGraphicFramePr>
        <p:xfrm>
          <a:off x="3840480" y="1143000"/>
          <a:ext cx="5029200" cy="3627120"/>
        </p:xfrm>
        <a:graphic>
          <a:graphicData uri="http://schemas.openxmlformats.org/drawingml/2006/table">
            <a:tbl>
              <a:tblPr/>
              <a:tblGrid>
                <a:gridCol w="137160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tblGrid>
              <a:tr h="396240">
                <a:tc>
                  <a:txBody>
                    <a:bodyPr/>
                    <a:lstStyle/>
                    <a:p>
                      <a:pPr marL="0" indent="0">
                        <a:buNone/>
                      </a:pPr>
                      <a:r>
                        <a:rPr lang="en-US" sz="1200" b="1" dirty="0">
                          <a:solidFill>
                            <a:srgbClr val="FFFFFF"/>
                          </a:solidFill>
                          <a:latin typeface="Arial" panose="020B0604020202020204" pitchFamily="34" charset="0"/>
                          <a:cs typeface="Arial" panose="020B0604020202020204" pitchFamily="34" charset="0"/>
                        </a:rPr>
                        <a:t>Category</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1A2E4A"/>
                    </a:solidFill>
                  </a:tcPr>
                </a:tc>
                <a:tc>
                  <a:txBody>
                    <a:bodyPr/>
                    <a:lstStyle/>
                    <a:p>
                      <a:pPr marL="0" indent="0">
                        <a:buNone/>
                      </a:pPr>
                      <a:r>
                        <a:rPr lang="en-US" sz="1200" b="1" dirty="0">
                          <a:solidFill>
                            <a:srgbClr val="FFFFFF"/>
                          </a:solidFill>
                          <a:latin typeface="Arial" panose="020B0604020202020204" pitchFamily="34" charset="0"/>
                          <a:cs typeface="Arial" panose="020B0604020202020204" pitchFamily="34" charset="0"/>
                        </a:rPr>
                        <a:t>Detail</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1A2E4A"/>
                    </a:solidFill>
                  </a:tcPr>
                </a:tc>
                <a:extLst>
                  <a:ext uri="{0D108BD9-81ED-4DB2-BD59-A6C34878D82A}">
                    <a16:rowId xmlns:a16="http://schemas.microsoft.com/office/drawing/2014/main" val="10000"/>
                  </a:ext>
                </a:extLst>
              </a:tr>
              <a:tr h="396240">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BMI</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28.4 (Overweight)</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96240">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Smoking Status</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Ex-smoker – 35 pack-year history; quit 2 years ago</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396240">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Alcohol Intake</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Moderate (14 units/week)</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96240">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Physical Activity</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Sedentary – retired HGV driver</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396240">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Diet</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High-fat, low-fibre (convenience meals)</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96240">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Family History</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Father: lung cancer; Brother: COPD</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396240">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Co-morbidities</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Hypertension, Mild COPD</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396240">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Presenting Symptoms</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Persistent cough, haemoptysis, weight loss, fatigue</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18" name="Text 14"/>
          <p:cNvSpPr/>
          <p:nvPr/>
        </p:nvSpPr>
        <p:spPr>
          <a:xfrm>
            <a:off x="8046720" y="4892040"/>
            <a:ext cx="1005840" cy="201168"/>
          </a:xfrm>
          <a:prstGeom prst="rect">
            <a:avLst/>
          </a:prstGeom>
          <a:noFill/>
          <a:ln/>
        </p:spPr>
        <p:txBody>
          <a:bodyPr wrap="square" rtlCol="0" anchor="ctr"/>
          <a:lstStyle/>
          <a:p>
            <a:pPr marL="0" indent="0" algn="r">
              <a:buNone/>
            </a:pPr>
            <a:r>
              <a:rPr lang="en-US" sz="1100" dirty="0">
                <a:solidFill>
                  <a:srgbClr val="8A9BB0"/>
                </a:solidFill>
                <a:latin typeface="Arial" panose="020B0604020202020204" pitchFamily="34" charset="0"/>
                <a:cs typeface="Arial" panose="020B0604020202020204" pitchFamily="34" charset="0"/>
              </a:rPr>
              <a:t>6 / 15</a:t>
            </a:r>
            <a:endParaRPr lang="en-US" sz="1100" dirty="0">
              <a:latin typeface="Arial" panose="020B0604020202020204" pitchFamily="34" charset="0"/>
              <a:cs typeface="Arial" panose="020B0604020202020204" pitchFamily="34" charset="0"/>
            </a:endParaRPr>
          </a:p>
        </p:txBody>
      </p:sp>
      <p:pic>
        <p:nvPicPr>
          <p:cNvPr id="17" name="Recorded Sound">
            <a:hlinkClick r:id="" action="ppaction://media"/>
            <a:extLst>
              <a:ext uri="{FF2B5EF4-FFF2-40B4-BE49-F238E27FC236}">
                <a16:creationId xmlns:a16="http://schemas.microsoft.com/office/drawing/2014/main" id="{AEB3ABD8-052B-0094-4C73-2A511D3396C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66862" y="4608576"/>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905"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Risk Factors: James's Profile</a:t>
            </a:r>
            <a:endParaRPr lang="en-US" sz="2400" dirty="0">
              <a:latin typeface="Arial" panose="020B0604020202020204" pitchFamily="34" charset="0"/>
              <a:cs typeface="Arial" panose="020B0604020202020204" pitchFamily="34" charset="0"/>
            </a:endParaRPr>
          </a:p>
        </p:txBody>
      </p:sp>
      <p:graphicFrame>
        <p:nvGraphicFramePr>
          <p:cNvPr id="5" name="Chart 0"/>
          <p:cNvGraphicFramePr/>
          <p:nvPr>
            <p:extLst>
              <p:ext uri="{D42A27DB-BD31-4B8C-83A1-F6EECF244321}">
                <p14:modId xmlns:p14="http://schemas.microsoft.com/office/powerpoint/2010/main" val="3858547248"/>
              </p:ext>
            </p:extLst>
          </p:nvPr>
        </p:nvGraphicFramePr>
        <p:xfrm>
          <a:off x="365760" y="731520"/>
          <a:ext cx="3840480" cy="3200400"/>
        </p:xfrm>
        <a:graphic>
          <a:graphicData uri="http://schemas.openxmlformats.org/drawingml/2006/chart">
            <c:chart xmlns:c="http://schemas.openxmlformats.org/drawingml/2006/chart" xmlns:r="http://schemas.openxmlformats.org/officeDocument/2006/relationships" r:id="rId5"/>
          </a:graphicData>
        </a:graphic>
      </p:graphicFrame>
      <p:sp>
        <p:nvSpPr>
          <p:cNvPr id="6" name="Text 3"/>
          <p:cNvSpPr/>
          <p:nvPr/>
        </p:nvSpPr>
        <p:spPr>
          <a:xfrm>
            <a:off x="365760" y="3913632"/>
            <a:ext cx="3840480" cy="182880"/>
          </a:xfrm>
          <a:prstGeom prst="rect">
            <a:avLst/>
          </a:prstGeom>
          <a:noFill/>
          <a:ln/>
        </p:spPr>
        <p:txBody>
          <a:bodyPr wrap="square" rtlCol="0" anchor="ctr"/>
          <a:lstStyle/>
          <a:p>
            <a:pPr marL="0" indent="0" algn="ctr">
              <a:buNone/>
            </a:pPr>
            <a:r>
              <a:rPr lang="en-US" sz="1200" i="1" dirty="0">
                <a:solidFill>
                  <a:srgbClr val="5A7A9A"/>
                </a:solidFill>
                <a:latin typeface="Arial" panose="020B0604020202020204" pitchFamily="34" charset="0"/>
                <a:cs typeface="Arial" panose="020B0604020202020204" pitchFamily="34" charset="0"/>
              </a:rPr>
              <a:t>Fig. 3: Relative contribution of risk factors for James ( Self-</a:t>
            </a:r>
            <a:r>
              <a:rPr lang="en-US" sz="1200" i="1" dirty="0" err="1">
                <a:solidFill>
                  <a:srgbClr val="5A7A9A"/>
                </a:solidFill>
                <a:latin typeface="Arial" panose="020B0604020202020204" pitchFamily="34" charset="0"/>
                <a:cs typeface="Arial" panose="020B0604020202020204" pitchFamily="34" charset="0"/>
              </a:rPr>
              <a:t>madde</a:t>
            </a:r>
            <a:r>
              <a:rPr lang="en-US" sz="1200" i="1" dirty="0">
                <a:solidFill>
                  <a:srgbClr val="5A7A9A"/>
                </a:solidFill>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7" name="Shape 4"/>
          <p:cNvSpPr/>
          <p:nvPr/>
        </p:nvSpPr>
        <p:spPr>
          <a:xfrm>
            <a:off x="4480560" y="777240"/>
            <a:ext cx="438912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8" name="Shape 5"/>
          <p:cNvSpPr/>
          <p:nvPr/>
        </p:nvSpPr>
        <p:spPr>
          <a:xfrm>
            <a:off x="4480560" y="777240"/>
            <a:ext cx="201168" cy="1234440"/>
          </a:xfrm>
          <a:prstGeom prst="rect">
            <a:avLst/>
          </a:prstGeom>
          <a:solidFill>
            <a:srgbClr val="C0392B"/>
          </a:solidFill>
          <a:ln w="12700">
            <a:solidFill>
              <a:srgbClr val="C0392B"/>
            </a:solidFill>
            <a:prstDash val="solid"/>
          </a:ln>
        </p:spPr>
      </p:sp>
      <p:pic>
        <p:nvPicPr>
          <p:cNvPr id="9" name="Image 0" descr="preencoded.png"/>
          <p:cNvPicPr>
            <a:picLocks noChangeAspect="1"/>
          </p:cNvPicPr>
          <p:nvPr/>
        </p:nvPicPr>
        <p:blipFill>
          <a:blip r:embed="rId6"/>
          <a:stretch>
            <a:fillRect/>
          </a:stretch>
        </p:blipFill>
        <p:spPr>
          <a:xfrm>
            <a:off x="4754880" y="850392"/>
            <a:ext cx="457200" cy="457200"/>
          </a:xfrm>
          <a:prstGeom prst="rect">
            <a:avLst/>
          </a:prstGeom>
        </p:spPr>
      </p:pic>
      <p:sp>
        <p:nvSpPr>
          <p:cNvPr id="10" name="Text 6"/>
          <p:cNvSpPr/>
          <p:nvPr/>
        </p:nvSpPr>
        <p:spPr>
          <a:xfrm>
            <a:off x="5285232" y="850392"/>
            <a:ext cx="3520440"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Smoking (35 Pack-Years)</a:t>
            </a:r>
            <a:endParaRPr lang="en-US" sz="1200" dirty="0">
              <a:latin typeface="Arial" panose="020B0604020202020204" pitchFamily="34" charset="0"/>
              <a:cs typeface="Arial" panose="020B0604020202020204" pitchFamily="34" charset="0"/>
            </a:endParaRPr>
          </a:p>
        </p:txBody>
      </p:sp>
      <p:sp>
        <p:nvSpPr>
          <p:cNvPr id="11" name="Text 7"/>
          <p:cNvSpPr/>
          <p:nvPr/>
        </p:nvSpPr>
        <p:spPr>
          <a:xfrm>
            <a:off x="4754880" y="1280160"/>
            <a:ext cx="4005072" cy="64008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Primary risk. Tobacco carcinogens cause DNA mutation in bronchial epithelium. 85% of lung cancers are smoking-related (NHS, 2022).</a:t>
            </a:r>
            <a:endParaRPr lang="en-US" sz="1200" dirty="0">
              <a:latin typeface="Arial" panose="020B0604020202020204" pitchFamily="34" charset="0"/>
              <a:cs typeface="Arial" panose="020B0604020202020204" pitchFamily="34" charset="0"/>
            </a:endParaRPr>
          </a:p>
        </p:txBody>
      </p:sp>
      <p:sp>
        <p:nvSpPr>
          <p:cNvPr id="12" name="Shape 8"/>
          <p:cNvSpPr/>
          <p:nvPr/>
        </p:nvSpPr>
        <p:spPr>
          <a:xfrm>
            <a:off x="4480560" y="2148840"/>
            <a:ext cx="438912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3" name="Shape 9"/>
          <p:cNvSpPr/>
          <p:nvPr/>
        </p:nvSpPr>
        <p:spPr>
          <a:xfrm>
            <a:off x="4480560" y="2148840"/>
            <a:ext cx="201168" cy="1234440"/>
          </a:xfrm>
          <a:prstGeom prst="rect">
            <a:avLst/>
          </a:prstGeom>
          <a:solidFill>
            <a:srgbClr val="2E6DA4"/>
          </a:solidFill>
          <a:ln w="12700">
            <a:solidFill>
              <a:srgbClr val="2E6DA4"/>
            </a:solidFill>
            <a:prstDash val="solid"/>
          </a:ln>
        </p:spPr>
      </p:sp>
      <p:pic>
        <p:nvPicPr>
          <p:cNvPr id="14" name="Image 1" descr="preencoded.png"/>
          <p:cNvPicPr>
            <a:picLocks noChangeAspect="1"/>
          </p:cNvPicPr>
          <p:nvPr/>
        </p:nvPicPr>
        <p:blipFill>
          <a:blip r:embed="rId7"/>
          <a:stretch>
            <a:fillRect/>
          </a:stretch>
        </p:blipFill>
        <p:spPr>
          <a:xfrm>
            <a:off x="4754880" y="2221992"/>
            <a:ext cx="457200" cy="457200"/>
          </a:xfrm>
          <a:prstGeom prst="rect">
            <a:avLst/>
          </a:prstGeom>
        </p:spPr>
      </p:pic>
      <p:sp>
        <p:nvSpPr>
          <p:cNvPr id="15" name="Text 10"/>
          <p:cNvSpPr/>
          <p:nvPr/>
        </p:nvSpPr>
        <p:spPr>
          <a:xfrm>
            <a:off x="5285232" y="2221992"/>
            <a:ext cx="3520440"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Occupational Exposure</a:t>
            </a:r>
            <a:endParaRPr lang="en-US" sz="1200" dirty="0">
              <a:latin typeface="Arial" panose="020B0604020202020204" pitchFamily="34" charset="0"/>
              <a:cs typeface="Arial" panose="020B0604020202020204" pitchFamily="34" charset="0"/>
            </a:endParaRPr>
          </a:p>
        </p:txBody>
      </p:sp>
      <p:sp>
        <p:nvSpPr>
          <p:cNvPr id="16" name="Text 11"/>
          <p:cNvSpPr/>
          <p:nvPr/>
        </p:nvSpPr>
        <p:spPr>
          <a:xfrm>
            <a:off x="4754880" y="2651760"/>
            <a:ext cx="4005072" cy="64008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HGV driving: diesel exhaust fumes classified as Group 1 carcinogen by IARC. Prolonged exposure increases NSCLC risk.</a:t>
            </a:r>
            <a:endParaRPr lang="en-US" sz="1200" dirty="0">
              <a:latin typeface="Arial" panose="020B0604020202020204" pitchFamily="34" charset="0"/>
              <a:cs typeface="Arial" panose="020B0604020202020204" pitchFamily="34" charset="0"/>
            </a:endParaRPr>
          </a:p>
        </p:txBody>
      </p:sp>
      <p:sp>
        <p:nvSpPr>
          <p:cNvPr id="17" name="Shape 12"/>
          <p:cNvSpPr/>
          <p:nvPr/>
        </p:nvSpPr>
        <p:spPr>
          <a:xfrm>
            <a:off x="4480560" y="3520440"/>
            <a:ext cx="438912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8" name="Shape 13"/>
          <p:cNvSpPr/>
          <p:nvPr/>
        </p:nvSpPr>
        <p:spPr>
          <a:xfrm>
            <a:off x="4480560" y="3520440"/>
            <a:ext cx="201168" cy="1234440"/>
          </a:xfrm>
          <a:prstGeom prst="rect">
            <a:avLst/>
          </a:prstGeom>
          <a:solidFill>
            <a:srgbClr val="1A2E4A"/>
          </a:solidFill>
          <a:ln w="12700">
            <a:solidFill>
              <a:srgbClr val="1A2E4A"/>
            </a:solidFill>
            <a:prstDash val="solid"/>
          </a:ln>
        </p:spPr>
      </p:sp>
      <p:pic>
        <p:nvPicPr>
          <p:cNvPr id="19" name="Image 2" descr="preencoded.png"/>
          <p:cNvPicPr>
            <a:picLocks noChangeAspect="1"/>
          </p:cNvPicPr>
          <p:nvPr/>
        </p:nvPicPr>
        <p:blipFill>
          <a:blip r:embed="rId8"/>
          <a:stretch>
            <a:fillRect/>
          </a:stretch>
        </p:blipFill>
        <p:spPr>
          <a:xfrm>
            <a:off x="4754880" y="3593592"/>
            <a:ext cx="457200" cy="457200"/>
          </a:xfrm>
          <a:prstGeom prst="rect">
            <a:avLst/>
          </a:prstGeom>
        </p:spPr>
      </p:pic>
      <p:sp>
        <p:nvSpPr>
          <p:cNvPr id="20" name="Text 14"/>
          <p:cNvSpPr/>
          <p:nvPr/>
        </p:nvSpPr>
        <p:spPr>
          <a:xfrm>
            <a:off x="5285232" y="3593592"/>
            <a:ext cx="3520440"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Genetic &amp; Family History</a:t>
            </a:r>
            <a:endParaRPr lang="en-US" sz="1200" dirty="0">
              <a:latin typeface="Arial" panose="020B0604020202020204" pitchFamily="34" charset="0"/>
              <a:cs typeface="Arial" panose="020B0604020202020204" pitchFamily="34" charset="0"/>
            </a:endParaRPr>
          </a:p>
        </p:txBody>
      </p:sp>
      <p:sp>
        <p:nvSpPr>
          <p:cNvPr id="21" name="Text 15"/>
          <p:cNvSpPr/>
          <p:nvPr/>
        </p:nvSpPr>
        <p:spPr>
          <a:xfrm>
            <a:off x="4754880" y="4023360"/>
            <a:ext cx="4005072" cy="64008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First-degree relatives with lung cancer increase risk 1.5–2x. Father's diagnosis is a significant hereditary indicator (Cancer Research UK, 2024).</a:t>
            </a:r>
            <a:endParaRPr lang="en-US" sz="1200" dirty="0">
              <a:latin typeface="Arial" panose="020B0604020202020204" pitchFamily="34" charset="0"/>
              <a:cs typeface="Arial" panose="020B0604020202020204" pitchFamily="34" charset="0"/>
            </a:endParaRPr>
          </a:p>
        </p:txBody>
      </p:sp>
      <p:pic>
        <p:nvPicPr>
          <p:cNvPr id="22" name="Recorded Sound">
            <a:hlinkClick r:id="" action="ppaction://media"/>
            <a:extLst>
              <a:ext uri="{FF2B5EF4-FFF2-40B4-BE49-F238E27FC236}">
                <a16:creationId xmlns:a16="http://schemas.microsoft.com/office/drawing/2014/main" id="{DE1FC2B2-E9DB-E7E0-10C5-A77E4CE4034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962558" y="4419758"/>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936"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Staging, Diagnosis &amp; Investigation</a:t>
            </a:r>
            <a:endParaRPr lang="en-US" sz="2400" dirty="0">
              <a:latin typeface="Arial" panose="020B0604020202020204" pitchFamily="34" charset="0"/>
              <a:cs typeface="Arial" panose="020B0604020202020204" pitchFamily="34" charset="0"/>
            </a:endParaRPr>
          </a:p>
        </p:txBody>
      </p:sp>
      <p:pic>
        <p:nvPicPr>
          <p:cNvPr id="5" name="Image 0" descr="TNM Staging Diagram"/>
          <p:cNvPicPr>
            <a:picLocks noChangeAspect="1"/>
          </p:cNvPicPr>
          <p:nvPr/>
        </p:nvPicPr>
        <p:blipFill>
          <a:blip r:embed="rId5"/>
          <a:stretch>
            <a:fillRect/>
          </a:stretch>
        </p:blipFill>
        <p:spPr>
          <a:xfrm>
            <a:off x="365760" y="685800"/>
            <a:ext cx="8412480" cy="2011680"/>
          </a:xfrm>
          <a:prstGeom prst="rect">
            <a:avLst/>
          </a:prstGeom>
        </p:spPr>
      </p:pic>
      <p:sp>
        <p:nvSpPr>
          <p:cNvPr id="6" name="Shape 3"/>
          <p:cNvSpPr/>
          <p:nvPr/>
        </p:nvSpPr>
        <p:spPr>
          <a:xfrm>
            <a:off x="365760" y="2788920"/>
            <a:ext cx="8412480" cy="548640"/>
          </a:xfrm>
          <a:prstGeom prst="rect">
            <a:avLst/>
          </a:prstGeom>
          <a:solidFill>
            <a:srgbClr val="C9973A"/>
          </a:solidFill>
          <a:ln w="12700">
            <a:solidFill>
              <a:srgbClr val="C9973A"/>
            </a:solidFill>
            <a:prstDash val="solid"/>
          </a:ln>
        </p:spPr>
      </p:sp>
      <p:sp>
        <p:nvSpPr>
          <p:cNvPr id="7" name="Text 4"/>
          <p:cNvSpPr/>
          <p:nvPr/>
        </p:nvSpPr>
        <p:spPr>
          <a:xfrm>
            <a:off x="457200" y="2834640"/>
            <a:ext cx="8229600" cy="411480"/>
          </a:xfrm>
          <a:prstGeom prst="rect">
            <a:avLst/>
          </a:prstGeom>
          <a:noFill/>
          <a:ln/>
        </p:spPr>
        <p:txBody>
          <a:bodyPr wrap="square" rtlCol="0" anchor="ctr"/>
          <a:lstStyle/>
          <a:p>
            <a:pPr marL="0" indent="0">
              <a:buNone/>
            </a:pPr>
            <a:r>
              <a:rPr lang="en-US" sz="1200" b="1" dirty="0">
                <a:solidFill>
                  <a:srgbClr val="1A2E4A"/>
                </a:solidFill>
              </a:rPr>
              <a:t>James is diagnosed at Stage IIB — tumour &gt;5cm, spread to ipsilateral lymph nodes, no distant metastasis.</a:t>
            </a:r>
            <a:endParaRPr lang="en-US" sz="1200" dirty="0"/>
          </a:p>
        </p:txBody>
      </p:sp>
      <p:sp>
        <p:nvSpPr>
          <p:cNvPr id="8" name="Shape 5"/>
          <p:cNvSpPr/>
          <p:nvPr/>
        </p:nvSpPr>
        <p:spPr>
          <a:xfrm>
            <a:off x="365760" y="3429000"/>
            <a:ext cx="1600200" cy="155448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9" name="Shape 6"/>
          <p:cNvSpPr/>
          <p:nvPr/>
        </p:nvSpPr>
        <p:spPr>
          <a:xfrm>
            <a:off x="914400" y="3474720"/>
            <a:ext cx="502920" cy="502920"/>
          </a:xfrm>
          <a:prstGeom prst="ellipse">
            <a:avLst/>
          </a:prstGeom>
          <a:solidFill>
            <a:srgbClr val="2E6DA4"/>
          </a:solidFill>
          <a:ln w="12700">
            <a:solidFill>
              <a:srgbClr val="2E6DA4"/>
            </a:solidFill>
            <a:prstDash val="solid"/>
          </a:ln>
        </p:spPr>
      </p:sp>
      <p:sp>
        <p:nvSpPr>
          <p:cNvPr id="10" name="Text 7"/>
          <p:cNvSpPr/>
          <p:nvPr/>
        </p:nvSpPr>
        <p:spPr>
          <a:xfrm>
            <a:off x="914400" y="3502152"/>
            <a:ext cx="502920" cy="384048"/>
          </a:xfrm>
          <a:prstGeom prst="rect">
            <a:avLst/>
          </a:prstGeom>
          <a:noFill/>
          <a:ln/>
        </p:spPr>
        <p:txBody>
          <a:bodyPr wrap="square" rtlCol="0" anchor="ctr"/>
          <a:lstStyle/>
          <a:p>
            <a:pPr marL="0" indent="0" algn="ctr">
              <a:buNone/>
            </a:pPr>
            <a:r>
              <a:rPr lang="en-US" sz="1200" b="1" dirty="0">
                <a:solidFill>
                  <a:srgbClr val="FFFFFF"/>
                </a:solidFill>
              </a:rPr>
              <a:t>1</a:t>
            </a:r>
            <a:endParaRPr lang="en-US" sz="1200" dirty="0"/>
          </a:p>
        </p:txBody>
      </p:sp>
      <p:sp>
        <p:nvSpPr>
          <p:cNvPr id="11" name="Text 8"/>
          <p:cNvSpPr/>
          <p:nvPr/>
        </p:nvSpPr>
        <p:spPr>
          <a:xfrm>
            <a:off x="438912" y="4041648"/>
            <a:ext cx="1463040" cy="347472"/>
          </a:xfrm>
          <a:prstGeom prst="rect">
            <a:avLst/>
          </a:prstGeom>
          <a:noFill/>
          <a:ln/>
        </p:spPr>
        <p:txBody>
          <a:bodyPr wrap="square" rtlCol="0" anchor="ctr"/>
          <a:lstStyle/>
          <a:p>
            <a:pPr marL="0" indent="0" algn="ctr">
              <a:buNone/>
            </a:pPr>
            <a:r>
              <a:rPr lang="en-US" sz="1200" b="1" dirty="0">
                <a:solidFill>
                  <a:srgbClr val="1A2E4A"/>
                </a:solidFill>
              </a:rPr>
              <a:t>Chest X-Ray</a:t>
            </a:r>
            <a:endParaRPr lang="en-US" sz="1200" dirty="0"/>
          </a:p>
        </p:txBody>
      </p:sp>
      <p:sp>
        <p:nvSpPr>
          <p:cNvPr id="12" name="Text 9"/>
          <p:cNvSpPr/>
          <p:nvPr/>
        </p:nvSpPr>
        <p:spPr>
          <a:xfrm>
            <a:off x="438912" y="4389120"/>
            <a:ext cx="1463040" cy="530352"/>
          </a:xfrm>
          <a:prstGeom prst="rect">
            <a:avLst/>
          </a:prstGeom>
          <a:noFill/>
          <a:ln/>
        </p:spPr>
        <p:txBody>
          <a:bodyPr wrap="square" rtlCol="0" anchor="ctr"/>
          <a:lstStyle/>
          <a:p>
            <a:pPr marL="0" indent="0" algn="ctr">
              <a:buNone/>
            </a:pPr>
            <a:r>
              <a:rPr lang="en-US" sz="1200" dirty="0">
                <a:solidFill>
                  <a:srgbClr val="5A7A9A"/>
                </a:solidFill>
              </a:rPr>
              <a:t>Initial imaging; identifies opacity/mass in left lower lobe.</a:t>
            </a:r>
            <a:endParaRPr lang="en-US" sz="1200" dirty="0"/>
          </a:p>
        </p:txBody>
      </p:sp>
      <p:sp>
        <p:nvSpPr>
          <p:cNvPr id="13" name="Shape 10"/>
          <p:cNvSpPr/>
          <p:nvPr/>
        </p:nvSpPr>
        <p:spPr>
          <a:xfrm>
            <a:off x="2075688" y="3429000"/>
            <a:ext cx="1600200" cy="155448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4" name="Shape 11"/>
          <p:cNvSpPr/>
          <p:nvPr/>
        </p:nvSpPr>
        <p:spPr>
          <a:xfrm>
            <a:off x="2624328" y="3474720"/>
            <a:ext cx="502920" cy="502920"/>
          </a:xfrm>
          <a:prstGeom prst="ellipse">
            <a:avLst/>
          </a:prstGeom>
          <a:solidFill>
            <a:srgbClr val="2E6DA4"/>
          </a:solidFill>
          <a:ln w="12700">
            <a:solidFill>
              <a:srgbClr val="2E6DA4"/>
            </a:solidFill>
            <a:prstDash val="solid"/>
          </a:ln>
        </p:spPr>
      </p:sp>
      <p:sp>
        <p:nvSpPr>
          <p:cNvPr id="15" name="Text 12"/>
          <p:cNvSpPr/>
          <p:nvPr/>
        </p:nvSpPr>
        <p:spPr>
          <a:xfrm>
            <a:off x="2624328" y="3502152"/>
            <a:ext cx="502920" cy="384048"/>
          </a:xfrm>
          <a:prstGeom prst="rect">
            <a:avLst/>
          </a:prstGeom>
          <a:noFill/>
          <a:ln/>
        </p:spPr>
        <p:txBody>
          <a:bodyPr wrap="square" rtlCol="0" anchor="ctr"/>
          <a:lstStyle/>
          <a:p>
            <a:pPr marL="0" indent="0" algn="ctr">
              <a:buNone/>
            </a:pPr>
            <a:r>
              <a:rPr lang="en-US" sz="1200" b="1" dirty="0">
                <a:solidFill>
                  <a:srgbClr val="FFFFFF"/>
                </a:solidFill>
              </a:rPr>
              <a:t>2</a:t>
            </a:r>
            <a:endParaRPr lang="en-US" sz="1200" dirty="0"/>
          </a:p>
        </p:txBody>
      </p:sp>
      <p:sp>
        <p:nvSpPr>
          <p:cNvPr id="16" name="Text 13"/>
          <p:cNvSpPr/>
          <p:nvPr/>
        </p:nvSpPr>
        <p:spPr>
          <a:xfrm>
            <a:off x="2148840" y="4041648"/>
            <a:ext cx="1463040" cy="347472"/>
          </a:xfrm>
          <a:prstGeom prst="rect">
            <a:avLst/>
          </a:prstGeom>
          <a:noFill/>
          <a:ln/>
        </p:spPr>
        <p:txBody>
          <a:bodyPr wrap="square" rtlCol="0" anchor="ctr"/>
          <a:lstStyle/>
          <a:p>
            <a:pPr marL="0" indent="0" algn="ctr">
              <a:buNone/>
            </a:pPr>
            <a:r>
              <a:rPr lang="en-US" sz="1200" b="1" dirty="0">
                <a:solidFill>
                  <a:srgbClr val="1A2E4A"/>
                </a:solidFill>
              </a:rPr>
              <a:t>CT Scan (Thorax)</a:t>
            </a:r>
            <a:endParaRPr lang="en-US" sz="1200" dirty="0"/>
          </a:p>
        </p:txBody>
      </p:sp>
      <p:sp>
        <p:nvSpPr>
          <p:cNvPr id="17" name="Text 14"/>
          <p:cNvSpPr/>
          <p:nvPr/>
        </p:nvSpPr>
        <p:spPr>
          <a:xfrm>
            <a:off x="2148840" y="4389120"/>
            <a:ext cx="1463040" cy="530352"/>
          </a:xfrm>
          <a:prstGeom prst="rect">
            <a:avLst/>
          </a:prstGeom>
          <a:noFill/>
          <a:ln/>
        </p:spPr>
        <p:txBody>
          <a:bodyPr wrap="square" rtlCol="0" anchor="ctr"/>
          <a:lstStyle/>
          <a:p>
            <a:pPr marL="0" indent="0" algn="ctr">
              <a:buNone/>
            </a:pPr>
            <a:r>
              <a:rPr lang="en-US" sz="1200" dirty="0">
                <a:solidFill>
                  <a:srgbClr val="5A7A9A"/>
                </a:solidFill>
              </a:rPr>
              <a:t>Defines tumour size, location &amp; lymph node involvement.</a:t>
            </a:r>
            <a:endParaRPr lang="en-US" sz="1200" dirty="0"/>
          </a:p>
        </p:txBody>
      </p:sp>
      <p:sp>
        <p:nvSpPr>
          <p:cNvPr id="18" name="Shape 15"/>
          <p:cNvSpPr/>
          <p:nvPr/>
        </p:nvSpPr>
        <p:spPr>
          <a:xfrm>
            <a:off x="3785616" y="3429000"/>
            <a:ext cx="1600200" cy="155448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9" name="Shape 16"/>
          <p:cNvSpPr/>
          <p:nvPr/>
        </p:nvSpPr>
        <p:spPr>
          <a:xfrm>
            <a:off x="4334256" y="3474720"/>
            <a:ext cx="502920" cy="502920"/>
          </a:xfrm>
          <a:prstGeom prst="ellipse">
            <a:avLst/>
          </a:prstGeom>
          <a:solidFill>
            <a:srgbClr val="2E6DA4"/>
          </a:solidFill>
          <a:ln w="12700">
            <a:solidFill>
              <a:srgbClr val="2E6DA4"/>
            </a:solidFill>
            <a:prstDash val="solid"/>
          </a:ln>
        </p:spPr>
      </p:sp>
      <p:sp>
        <p:nvSpPr>
          <p:cNvPr id="20" name="Text 17"/>
          <p:cNvSpPr/>
          <p:nvPr/>
        </p:nvSpPr>
        <p:spPr>
          <a:xfrm>
            <a:off x="4334256" y="3502152"/>
            <a:ext cx="502920" cy="384048"/>
          </a:xfrm>
          <a:prstGeom prst="rect">
            <a:avLst/>
          </a:prstGeom>
          <a:noFill/>
          <a:ln/>
        </p:spPr>
        <p:txBody>
          <a:bodyPr wrap="square" rtlCol="0" anchor="ctr"/>
          <a:lstStyle/>
          <a:p>
            <a:pPr marL="0" indent="0" algn="ctr">
              <a:buNone/>
            </a:pPr>
            <a:r>
              <a:rPr lang="en-US" sz="1200" b="1" dirty="0">
                <a:solidFill>
                  <a:srgbClr val="FFFFFF"/>
                </a:solidFill>
              </a:rPr>
              <a:t>3</a:t>
            </a:r>
            <a:endParaRPr lang="en-US" sz="1200" dirty="0"/>
          </a:p>
        </p:txBody>
      </p:sp>
      <p:sp>
        <p:nvSpPr>
          <p:cNvPr id="21" name="Text 18"/>
          <p:cNvSpPr/>
          <p:nvPr/>
        </p:nvSpPr>
        <p:spPr>
          <a:xfrm>
            <a:off x="3858768" y="4041648"/>
            <a:ext cx="1463040" cy="347472"/>
          </a:xfrm>
          <a:prstGeom prst="rect">
            <a:avLst/>
          </a:prstGeom>
          <a:noFill/>
          <a:ln/>
        </p:spPr>
        <p:txBody>
          <a:bodyPr wrap="square" rtlCol="0" anchor="ctr"/>
          <a:lstStyle/>
          <a:p>
            <a:pPr marL="0" indent="0" algn="ctr">
              <a:buNone/>
            </a:pPr>
            <a:r>
              <a:rPr lang="en-US" sz="1200" b="1" dirty="0">
                <a:solidFill>
                  <a:srgbClr val="1A2E4A"/>
                </a:solidFill>
              </a:rPr>
              <a:t>Bronchoscopy + Biopsy</a:t>
            </a:r>
            <a:endParaRPr lang="en-US" sz="1200" dirty="0"/>
          </a:p>
        </p:txBody>
      </p:sp>
      <p:sp>
        <p:nvSpPr>
          <p:cNvPr id="22" name="Text 19"/>
          <p:cNvSpPr/>
          <p:nvPr/>
        </p:nvSpPr>
        <p:spPr>
          <a:xfrm>
            <a:off x="3858768" y="4389120"/>
            <a:ext cx="1463040" cy="530352"/>
          </a:xfrm>
          <a:prstGeom prst="rect">
            <a:avLst/>
          </a:prstGeom>
          <a:noFill/>
          <a:ln/>
        </p:spPr>
        <p:txBody>
          <a:bodyPr wrap="square" rtlCol="0" anchor="ctr"/>
          <a:lstStyle/>
          <a:p>
            <a:pPr marL="0" indent="0" algn="ctr">
              <a:buNone/>
            </a:pPr>
            <a:r>
              <a:rPr lang="en-US" sz="1200" dirty="0">
                <a:solidFill>
                  <a:srgbClr val="5A7A9A"/>
                </a:solidFill>
              </a:rPr>
              <a:t>Histological confirmation of adenocarcinoma.</a:t>
            </a:r>
            <a:endParaRPr lang="en-US" sz="1200" dirty="0"/>
          </a:p>
        </p:txBody>
      </p:sp>
      <p:sp>
        <p:nvSpPr>
          <p:cNvPr id="23" name="Shape 20"/>
          <p:cNvSpPr/>
          <p:nvPr/>
        </p:nvSpPr>
        <p:spPr>
          <a:xfrm>
            <a:off x="5495544" y="3429000"/>
            <a:ext cx="1600200" cy="155448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24" name="Shape 21"/>
          <p:cNvSpPr/>
          <p:nvPr/>
        </p:nvSpPr>
        <p:spPr>
          <a:xfrm>
            <a:off x="6044184" y="3474720"/>
            <a:ext cx="502920" cy="502920"/>
          </a:xfrm>
          <a:prstGeom prst="ellipse">
            <a:avLst/>
          </a:prstGeom>
          <a:solidFill>
            <a:srgbClr val="2E6DA4"/>
          </a:solidFill>
          <a:ln w="12700">
            <a:solidFill>
              <a:srgbClr val="2E6DA4"/>
            </a:solidFill>
            <a:prstDash val="solid"/>
          </a:ln>
        </p:spPr>
      </p:sp>
      <p:sp>
        <p:nvSpPr>
          <p:cNvPr id="25" name="Text 22"/>
          <p:cNvSpPr/>
          <p:nvPr/>
        </p:nvSpPr>
        <p:spPr>
          <a:xfrm>
            <a:off x="6044184" y="3502152"/>
            <a:ext cx="502920" cy="384048"/>
          </a:xfrm>
          <a:prstGeom prst="rect">
            <a:avLst/>
          </a:prstGeom>
          <a:noFill/>
          <a:ln/>
        </p:spPr>
        <p:txBody>
          <a:bodyPr wrap="square" rtlCol="0" anchor="ctr"/>
          <a:lstStyle/>
          <a:p>
            <a:pPr marL="0" indent="0" algn="ctr">
              <a:buNone/>
            </a:pPr>
            <a:r>
              <a:rPr lang="en-US" sz="1200" b="1" dirty="0">
                <a:solidFill>
                  <a:srgbClr val="FFFFFF"/>
                </a:solidFill>
              </a:rPr>
              <a:t>4</a:t>
            </a:r>
            <a:endParaRPr lang="en-US" sz="1200" dirty="0"/>
          </a:p>
        </p:txBody>
      </p:sp>
      <p:sp>
        <p:nvSpPr>
          <p:cNvPr id="26" name="Text 23"/>
          <p:cNvSpPr/>
          <p:nvPr/>
        </p:nvSpPr>
        <p:spPr>
          <a:xfrm>
            <a:off x="5568696" y="4041648"/>
            <a:ext cx="1463040" cy="347472"/>
          </a:xfrm>
          <a:prstGeom prst="rect">
            <a:avLst/>
          </a:prstGeom>
          <a:noFill/>
          <a:ln/>
        </p:spPr>
        <p:txBody>
          <a:bodyPr wrap="square" rtlCol="0" anchor="ctr"/>
          <a:lstStyle/>
          <a:p>
            <a:pPr marL="0" indent="0" algn="ctr">
              <a:buNone/>
            </a:pPr>
            <a:r>
              <a:rPr lang="en-US" sz="1200" b="1" dirty="0">
                <a:solidFill>
                  <a:srgbClr val="1A2E4A"/>
                </a:solidFill>
              </a:rPr>
              <a:t>PET Scan</a:t>
            </a:r>
            <a:endParaRPr lang="en-US" sz="1200" dirty="0"/>
          </a:p>
        </p:txBody>
      </p:sp>
      <p:sp>
        <p:nvSpPr>
          <p:cNvPr id="27" name="Text 24"/>
          <p:cNvSpPr/>
          <p:nvPr/>
        </p:nvSpPr>
        <p:spPr>
          <a:xfrm>
            <a:off x="5568696" y="4389120"/>
            <a:ext cx="1463040" cy="530352"/>
          </a:xfrm>
          <a:prstGeom prst="rect">
            <a:avLst/>
          </a:prstGeom>
          <a:noFill/>
          <a:ln/>
        </p:spPr>
        <p:txBody>
          <a:bodyPr wrap="square" rtlCol="0" anchor="ctr"/>
          <a:lstStyle/>
          <a:p>
            <a:pPr marL="0" indent="0" algn="ctr">
              <a:buNone/>
            </a:pPr>
            <a:r>
              <a:rPr lang="en-US" sz="1200" dirty="0">
                <a:solidFill>
                  <a:srgbClr val="5A7A9A"/>
                </a:solidFill>
              </a:rPr>
              <a:t>Assesses metabolic activity &amp; distant metastasis.</a:t>
            </a:r>
            <a:endParaRPr lang="en-US" sz="1200" dirty="0"/>
          </a:p>
        </p:txBody>
      </p:sp>
      <p:sp>
        <p:nvSpPr>
          <p:cNvPr id="28" name="Shape 25"/>
          <p:cNvSpPr/>
          <p:nvPr/>
        </p:nvSpPr>
        <p:spPr>
          <a:xfrm>
            <a:off x="7205472" y="3429000"/>
            <a:ext cx="1600200" cy="155448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29" name="Shape 26"/>
          <p:cNvSpPr/>
          <p:nvPr/>
        </p:nvSpPr>
        <p:spPr>
          <a:xfrm>
            <a:off x="7754112" y="3474720"/>
            <a:ext cx="502920" cy="502920"/>
          </a:xfrm>
          <a:prstGeom prst="ellipse">
            <a:avLst/>
          </a:prstGeom>
          <a:solidFill>
            <a:srgbClr val="2E6DA4"/>
          </a:solidFill>
          <a:ln w="12700">
            <a:solidFill>
              <a:srgbClr val="2E6DA4"/>
            </a:solidFill>
            <a:prstDash val="solid"/>
          </a:ln>
        </p:spPr>
      </p:sp>
      <p:sp>
        <p:nvSpPr>
          <p:cNvPr id="30" name="Text 27"/>
          <p:cNvSpPr/>
          <p:nvPr/>
        </p:nvSpPr>
        <p:spPr>
          <a:xfrm>
            <a:off x="7754112" y="3502152"/>
            <a:ext cx="502920" cy="384048"/>
          </a:xfrm>
          <a:prstGeom prst="rect">
            <a:avLst/>
          </a:prstGeom>
          <a:noFill/>
          <a:ln/>
        </p:spPr>
        <p:txBody>
          <a:bodyPr wrap="square" rtlCol="0" anchor="ctr"/>
          <a:lstStyle/>
          <a:p>
            <a:pPr marL="0" indent="0" algn="ctr">
              <a:buNone/>
            </a:pPr>
            <a:r>
              <a:rPr lang="en-US" sz="1200" b="1" dirty="0">
                <a:solidFill>
                  <a:srgbClr val="FFFFFF"/>
                </a:solidFill>
              </a:rPr>
              <a:t>5</a:t>
            </a:r>
            <a:endParaRPr lang="en-US" sz="1200" dirty="0"/>
          </a:p>
        </p:txBody>
      </p:sp>
      <p:sp>
        <p:nvSpPr>
          <p:cNvPr id="31" name="Text 28"/>
          <p:cNvSpPr/>
          <p:nvPr/>
        </p:nvSpPr>
        <p:spPr>
          <a:xfrm>
            <a:off x="7278624" y="4041648"/>
            <a:ext cx="1463040" cy="347472"/>
          </a:xfrm>
          <a:prstGeom prst="rect">
            <a:avLst/>
          </a:prstGeom>
          <a:noFill/>
          <a:ln/>
        </p:spPr>
        <p:txBody>
          <a:bodyPr wrap="square" rtlCol="0" anchor="ctr"/>
          <a:lstStyle/>
          <a:p>
            <a:pPr marL="0" indent="0" algn="ctr">
              <a:buNone/>
            </a:pPr>
            <a:r>
              <a:rPr lang="en-US" sz="1200" b="1" dirty="0">
                <a:solidFill>
                  <a:srgbClr val="1A2E4A"/>
                </a:solidFill>
              </a:rPr>
              <a:t>Pulmonary Function Test</a:t>
            </a:r>
            <a:endParaRPr lang="en-US" sz="1200" dirty="0"/>
          </a:p>
        </p:txBody>
      </p:sp>
      <p:sp>
        <p:nvSpPr>
          <p:cNvPr id="32" name="Text 29"/>
          <p:cNvSpPr/>
          <p:nvPr/>
        </p:nvSpPr>
        <p:spPr>
          <a:xfrm>
            <a:off x="7278624" y="4389120"/>
            <a:ext cx="1463040" cy="530352"/>
          </a:xfrm>
          <a:prstGeom prst="rect">
            <a:avLst/>
          </a:prstGeom>
          <a:noFill/>
          <a:ln/>
        </p:spPr>
        <p:txBody>
          <a:bodyPr wrap="square" rtlCol="0" anchor="ctr"/>
          <a:lstStyle/>
          <a:p>
            <a:pPr marL="0" indent="0" algn="ctr">
              <a:buNone/>
            </a:pPr>
            <a:r>
              <a:rPr lang="en-US" sz="1200" dirty="0">
                <a:solidFill>
                  <a:srgbClr val="5A7A9A"/>
                </a:solidFill>
              </a:rPr>
              <a:t>Evaluates remaining respiratory capacity pre-treatment.</a:t>
            </a:r>
            <a:endParaRPr lang="en-US" sz="1200" dirty="0"/>
          </a:p>
        </p:txBody>
      </p:sp>
      <p:pic>
        <p:nvPicPr>
          <p:cNvPr id="33" name="Recorded Sound">
            <a:hlinkClick r:id="" action="ppaction://media"/>
            <a:extLst>
              <a:ext uri="{FF2B5EF4-FFF2-40B4-BE49-F238E27FC236}">
                <a16:creationId xmlns:a16="http://schemas.microsoft.com/office/drawing/2014/main" id="{D1883A59-5E56-33E5-E14E-715C3539D7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53317" y="4332082"/>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459"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Care Plan: Monitoring &amp; Assessment</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6858000" y="210312"/>
            <a:ext cx="2011680" cy="301752"/>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Per NICE NG122 (2023)</a:t>
            </a:r>
            <a:endParaRPr lang="en-US" sz="1200" dirty="0">
              <a:latin typeface="Arial" panose="020B0604020202020204" pitchFamily="34" charset="0"/>
              <a:cs typeface="Arial" panose="020B0604020202020204" pitchFamily="34" charset="0"/>
            </a:endParaRPr>
          </a:p>
        </p:txBody>
      </p:sp>
      <p:sp>
        <p:nvSpPr>
          <p:cNvPr id="7" name="Shape 5"/>
          <p:cNvSpPr/>
          <p:nvPr/>
        </p:nvSpPr>
        <p:spPr>
          <a:xfrm>
            <a:off x="365760" y="777240"/>
            <a:ext cx="420624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8" name="Shape 6"/>
          <p:cNvSpPr/>
          <p:nvPr/>
        </p:nvSpPr>
        <p:spPr>
          <a:xfrm>
            <a:off x="365760" y="777240"/>
            <a:ext cx="502920" cy="1234440"/>
          </a:xfrm>
          <a:prstGeom prst="rect">
            <a:avLst/>
          </a:prstGeom>
          <a:solidFill>
            <a:srgbClr val="2E6DA4"/>
          </a:solidFill>
          <a:ln w="12700">
            <a:solidFill>
              <a:srgbClr val="2E6DA4"/>
            </a:solidFill>
            <a:prstDash val="solid"/>
          </a:ln>
        </p:spPr>
      </p:sp>
      <p:pic>
        <p:nvPicPr>
          <p:cNvPr id="9" name="Image 0" descr="preencoded.png"/>
          <p:cNvPicPr>
            <a:picLocks noChangeAspect="1"/>
          </p:cNvPicPr>
          <p:nvPr/>
        </p:nvPicPr>
        <p:blipFill>
          <a:blip r:embed="rId5"/>
          <a:stretch>
            <a:fillRect/>
          </a:stretch>
        </p:blipFill>
        <p:spPr>
          <a:xfrm>
            <a:off x="429768" y="1188720"/>
            <a:ext cx="365760" cy="365760"/>
          </a:xfrm>
          <a:prstGeom prst="rect">
            <a:avLst/>
          </a:prstGeom>
        </p:spPr>
      </p:pic>
      <p:sp>
        <p:nvSpPr>
          <p:cNvPr id="10" name="Text 7"/>
          <p:cNvSpPr/>
          <p:nvPr/>
        </p:nvSpPr>
        <p:spPr>
          <a:xfrm>
            <a:off x="960120" y="868680"/>
            <a:ext cx="3547872"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Routine CT Surveillance</a:t>
            </a:r>
            <a:endParaRPr lang="en-US" sz="1200" dirty="0">
              <a:latin typeface="Arial" panose="020B0604020202020204" pitchFamily="34" charset="0"/>
              <a:cs typeface="Arial" panose="020B0604020202020204" pitchFamily="34" charset="0"/>
            </a:endParaRPr>
          </a:p>
        </p:txBody>
      </p:sp>
      <p:sp>
        <p:nvSpPr>
          <p:cNvPr id="11" name="Text 8"/>
          <p:cNvSpPr/>
          <p:nvPr/>
        </p:nvSpPr>
        <p:spPr>
          <a:xfrm>
            <a:off x="960120" y="1252728"/>
            <a:ext cx="3547872" cy="6858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3-monthly CT thorax scans to monitor tumour response to treatment and detect progression early (NICE NG122, 2023).</a:t>
            </a:r>
            <a:endParaRPr lang="en-US" sz="1200" dirty="0">
              <a:latin typeface="Arial" panose="020B0604020202020204" pitchFamily="34" charset="0"/>
              <a:cs typeface="Arial" panose="020B0604020202020204" pitchFamily="34" charset="0"/>
            </a:endParaRPr>
          </a:p>
        </p:txBody>
      </p:sp>
      <p:sp>
        <p:nvSpPr>
          <p:cNvPr id="12" name="Shape 9"/>
          <p:cNvSpPr/>
          <p:nvPr/>
        </p:nvSpPr>
        <p:spPr>
          <a:xfrm>
            <a:off x="4800600" y="777240"/>
            <a:ext cx="420624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3" name="Shape 10"/>
          <p:cNvSpPr/>
          <p:nvPr/>
        </p:nvSpPr>
        <p:spPr>
          <a:xfrm>
            <a:off x="4800600" y="777240"/>
            <a:ext cx="502920" cy="1234440"/>
          </a:xfrm>
          <a:prstGeom prst="rect">
            <a:avLst/>
          </a:prstGeom>
          <a:solidFill>
            <a:srgbClr val="2E6DA4"/>
          </a:solidFill>
          <a:ln w="12700">
            <a:solidFill>
              <a:srgbClr val="2E6DA4"/>
            </a:solidFill>
            <a:prstDash val="solid"/>
          </a:ln>
        </p:spPr>
      </p:sp>
      <p:pic>
        <p:nvPicPr>
          <p:cNvPr id="14" name="Image 1" descr="preencoded.png"/>
          <p:cNvPicPr>
            <a:picLocks noChangeAspect="1"/>
          </p:cNvPicPr>
          <p:nvPr/>
        </p:nvPicPr>
        <p:blipFill>
          <a:blip r:embed="rId6"/>
          <a:stretch>
            <a:fillRect/>
          </a:stretch>
        </p:blipFill>
        <p:spPr>
          <a:xfrm>
            <a:off x="4864608" y="1188720"/>
            <a:ext cx="365760" cy="365760"/>
          </a:xfrm>
          <a:prstGeom prst="rect">
            <a:avLst/>
          </a:prstGeom>
        </p:spPr>
      </p:pic>
      <p:sp>
        <p:nvSpPr>
          <p:cNvPr id="15" name="Text 11"/>
          <p:cNvSpPr/>
          <p:nvPr/>
        </p:nvSpPr>
        <p:spPr>
          <a:xfrm>
            <a:off x="5394960" y="868680"/>
            <a:ext cx="3547872"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Pulse Oximetry</a:t>
            </a:r>
            <a:endParaRPr lang="en-US" sz="1200" dirty="0">
              <a:latin typeface="Arial" panose="020B0604020202020204" pitchFamily="34" charset="0"/>
              <a:cs typeface="Arial" panose="020B0604020202020204" pitchFamily="34" charset="0"/>
            </a:endParaRPr>
          </a:p>
        </p:txBody>
      </p:sp>
      <p:sp>
        <p:nvSpPr>
          <p:cNvPr id="16" name="Text 12"/>
          <p:cNvSpPr/>
          <p:nvPr/>
        </p:nvSpPr>
        <p:spPr>
          <a:xfrm>
            <a:off x="5394960" y="1252728"/>
            <a:ext cx="3547872" cy="6858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Continuous SpO₂ monitoring. Target ≥94%. Hypoxaemia triggers escalation of oxygen therapy (NHS, 2022).</a:t>
            </a:r>
            <a:endParaRPr lang="en-US" sz="1200" dirty="0">
              <a:latin typeface="Arial" panose="020B0604020202020204" pitchFamily="34" charset="0"/>
              <a:cs typeface="Arial" panose="020B0604020202020204" pitchFamily="34" charset="0"/>
            </a:endParaRPr>
          </a:p>
        </p:txBody>
      </p:sp>
      <p:sp>
        <p:nvSpPr>
          <p:cNvPr id="17" name="Shape 13"/>
          <p:cNvSpPr/>
          <p:nvPr/>
        </p:nvSpPr>
        <p:spPr>
          <a:xfrm>
            <a:off x="365760" y="2148840"/>
            <a:ext cx="420624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8" name="Shape 14"/>
          <p:cNvSpPr/>
          <p:nvPr/>
        </p:nvSpPr>
        <p:spPr>
          <a:xfrm>
            <a:off x="365760" y="2148840"/>
            <a:ext cx="502920" cy="1234440"/>
          </a:xfrm>
          <a:prstGeom prst="rect">
            <a:avLst/>
          </a:prstGeom>
          <a:solidFill>
            <a:srgbClr val="2E6DA4"/>
          </a:solidFill>
          <a:ln w="12700">
            <a:solidFill>
              <a:srgbClr val="2E6DA4"/>
            </a:solidFill>
            <a:prstDash val="solid"/>
          </a:ln>
        </p:spPr>
      </p:sp>
      <p:pic>
        <p:nvPicPr>
          <p:cNvPr id="19" name="Image 2" descr="preencoded.png"/>
          <p:cNvPicPr>
            <a:picLocks noChangeAspect="1"/>
          </p:cNvPicPr>
          <p:nvPr/>
        </p:nvPicPr>
        <p:blipFill>
          <a:blip r:embed="rId7"/>
          <a:stretch>
            <a:fillRect/>
          </a:stretch>
        </p:blipFill>
        <p:spPr>
          <a:xfrm>
            <a:off x="429768" y="2560320"/>
            <a:ext cx="365760" cy="365760"/>
          </a:xfrm>
          <a:prstGeom prst="rect">
            <a:avLst/>
          </a:prstGeom>
        </p:spPr>
      </p:pic>
      <p:sp>
        <p:nvSpPr>
          <p:cNvPr id="20" name="Text 15"/>
          <p:cNvSpPr/>
          <p:nvPr/>
        </p:nvSpPr>
        <p:spPr>
          <a:xfrm>
            <a:off x="960120" y="2240280"/>
            <a:ext cx="3547872"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Blood Investigations</a:t>
            </a:r>
            <a:endParaRPr lang="en-US" sz="1200" dirty="0">
              <a:latin typeface="Arial" panose="020B0604020202020204" pitchFamily="34" charset="0"/>
              <a:cs typeface="Arial" panose="020B0604020202020204" pitchFamily="34" charset="0"/>
            </a:endParaRPr>
          </a:p>
        </p:txBody>
      </p:sp>
      <p:sp>
        <p:nvSpPr>
          <p:cNvPr id="21" name="Text 16"/>
          <p:cNvSpPr/>
          <p:nvPr/>
        </p:nvSpPr>
        <p:spPr>
          <a:xfrm>
            <a:off x="960120" y="2624328"/>
            <a:ext cx="3547872" cy="6858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FBC, LFTs, renal function, tumour markers (CEA). Monthly during active treatment to monitor toxicity.</a:t>
            </a:r>
            <a:endParaRPr lang="en-US" sz="1200" dirty="0">
              <a:latin typeface="Arial" panose="020B0604020202020204" pitchFamily="34" charset="0"/>
              <a:cs typeface="Arial" panose="020B0604020202020204" pitchFamily="34" charset="0"/>
            </a:endParaRPr>
          </a:p>
        </p:txBody>
      </p:sp>
      <p:sp>
        <p:nvSpPr>
          <p:cNvPr id="22" name="Shape 17"/>
          <p:cNvSpPr/>
          <p:nvPr/>
        </p:nvSpPr>
        <p:spPr>
          <a:xfrm>
            <a:off x="4800600" y="2148840"/>
            <a:ext cx="420624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23" name="Shape 18"/>
          <p:cNvSpPr/>
          <p:nvPr/>
        </p:nvSpPr>
        <p:spPr>
          <a:xfrm>
            <a:off x="4800600" y="2148840"/>
            <a:ext cx="502920" cy="1234440"/>
          </a:xfrm>
          <a:prstGeom prst="rect">
            <a:avLst/>
          </a:prstGeom>
          <a:solidFill>
            <a:srgbClr val="2E6DA4"/>
          </a:solidFill>
          <a:ln w="12700">
            <a:solidFill>
              <a:srgbClr val="2E6DA4"/>
            </a:solidFill>
            <a:prstDash val="solid"/>
          </a:ln>
        </p:spPr>
      </p:sp>
      <p:pic>
        <p:nvPicPr>
          <p:cNvPr id="24" name="Image 3" descr="preencoded.png"/>
          <p:cNvPicPr>
            <a:picLocks noChangeAspect="1"/>
          </p:cNvPicPr>
          <p:nvPr/>
        </p:nvPicPr>
        <p:blipFill>
          <a:blip r:embed="rId8"/>
          <a:stretch>
            <a:fillRect/>
          </a:stretch>
        </p:blipFill>
        <p:spPr>
          <a:xfrm>
            <a:off x="4864608" y="2560320"/>
            <a:ext cx="365760" cy="365760"/>
          </a:xfrm>
          <a:prstGeom prst="rect">
            <a:avLst/>
          </a:prstGeom>
        </p:spPr>
      </p:pic>
      <p:sp>
        <p:nvSpPr>
          <p:cNvPr id="25" name="Text 19"/>
          <p:cNvSpPr/>
          <p:nvPr/>
        </p:nvSpPr>
        <p:spPr>
          <a:xfrm>
            <a:off x="5394960" y="2240280"/>
            <a:ext cx="3547872"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Pulmonary Function Tests</a:t>
            </a:r>
            <a:endParaRPr lang="en-US" sz="1200" dirty="0">
              <a:latin typeface="Arial" panose="020B0604020202020204" pitchFamily="34" charset="0"/>
              <a:cs typeface="Arial" panose="020B0604020202020204" pitchFamily="34" charset="0"/>
            </a:endParaRPr>
          </a:p>
        </p:txBody>
      </p:sp>
      <p:sp>
        <p:nvSpPr>
          <p:cNvPr id="26" name="Text 20"/>
          <p:cNvSpPr/>
          <p:nvPr/>
        </p:nvSpPr>
        <p:spPr>
          <a:xfrm>
            <a:off x="5394960" y="2624328"/>
            <a:ext cx="3547872" cy="6858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Spirometry (FEV₁, FVC) baseline and post-treatment to assess functional lung capacity (Marieb &amp; Hoehn, 2022).</a:t>
            </a:r>
            <a:endParaRPr lang="en-US" sz="1200" dirty="0">
              <a:latin typeface="Arial" panose="020B0604020202020204" pitchFamily="34" charset="0"/>
              <a:cs typeface="Arial" panose="020B0604020202020204" pitchFamily="34" charset="0"/>
            </a:endParaRPr>
          </a:p>
        </p:txBody>
      </p:sp>
      <p:sp>
        <p:nvSpPr>
          <p:cNvPr id="27" name="Shape 21"/>
          <p:cNvSpPr/>
          <p:nvPr/>
        </p:nvSpPr>
        <p:spPr>
          <a:xfrm>
            <a:off x="365760" y="3520440"/>
            <a:ext cx="420624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28" name="Shape 22"/>
          <p:cNvSpPr/>
          <p:nvPr/>
        </p:nvSpPr>
        <p:spPr>
          <a:xfrm>
            <a:off x="365760" y="3520440"/>
            <a:ext cx="502920" cy="1234440"/>
          </a:xfrm>
          <a:prstGeom prst="rect">
            <a:avLst/>
          </a:prstGeom>
          <a:solidFill>
            <a:srgbClr val="2E6DA4"/>
          </a:solidFill>
          <a:ln w="12700">
            <a:solidFill>
              <a:srgbClr val="2E6DA4"/>
            </a:solidFill>
            <a:prstDash val="solid"/>
          </a:ln>
        </p:spPr>
      </p:sp>
      <p:pic>
        <p:nvPicPr>
          <p:cNvPr id="29" name="Image 4" descr="preencoded.png"/>
          <p:cNvPicPr>
            <a:picLocks noChangeAspect="1"/>
          </p:cNvPicPr>
          <p:nvPr/>
        </p:nvPicPr>
        <p:blipFill>
          <a:blip r:embed="rId9"/>
          <a:stretch>
            <a:fillRect/>
          </a:stretch>
        </p:blipFill>
        <p:spPr>
          <a:xfrm>
            <a:off x="429768" y="3931920"/>
            <a:ext cx="365760" cy="365760"/>
          </a:xfrm>
          <a:prstGeom prst="rect">
            <a:avLst/>
          </a:prstGeom>
        </p:spPr>
      </p:pic>
      <p:sp>
        <p:nvSpPr>
          <p:cNvPr id="30" name="Text 23"/>
          <p:cNvSpPr/>
          <p:nvPr/>
        </p:nvSpPr>
        <p:spPr>
          <a:xfrm>
            <a:off x="960120" y="3611880"/>
            <a:ext cx="3547872"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Weight &amp; Nutritional Status</a:t>
            </a:r>
            <a:endParaRPr lang="en-US" sz="1200" dirty="0">
              <a:latin typeface="Arial" panose="020B0604020202020204" pitchFamily="34" charset="0"/>
              <a:cs typeface="Arial" panose="020B0604020202020204" pitchFamily="34" charset="0"/>
            </a:endParaRPr>
          </a:p>
        </p:txBody>
      </p:sp>
      <p:sp>
        <p:nvSpPr>
          <p:cNvPr id="31" name="Text 24"/>
          <p:cNvSpPr/>
          <p:nvPr/>
        </p:nvSpPr>
        <p:spPr>
          <a:xfrm>
            <a:off x="960120" y="3995928"/>
            <a:ext cx="3547872" cy="6858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Weekly weight monitoring. BMI, MUST score. Nutritionist referral if &gt;5% unintentional weight loss (NICE NG122, 2023).</a:t>
            </a:r>
            <a:endParaRPr lang="en-US" sz="1200" dirty="0">
              <a:latin typeface="Arial" panose="020B0604020202020204" pitchFamily="34" charset="0"/>
              <a:cs typeface="Arial" panose="020B0604020202020204" pitchFamily="34" charset="0"/>
            </a:endParaRPr>
          </a:p>
        </p:txBody>
      </p:sp>
      <p:sp>
        <p:nvSpPr>
          <p:cNvPr id="32" name="Shape 25"/>
          <p:cNvSpPr/>
          <p:nvPr/>
        </p:nvSpPr>
        <p:spPr>
          <a:xfrm>
            <a:off x="4800600" y="3520440"/>
            <a:ext cx="4206240" cy="123444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33" name="Shape 26"/>
          <p:cNvSpPr/>
          <p:nvPr/>
        </p:nvSpPr>
        <p:spPr>
          <a:xfrm>
            <a:off x="4800600" y="3520440"/>
            <a:ext cx="502920" cy="1234440"/>
          </a:xfrm>
          <a:prstGeom prst="rect">
            <a:avLst/>
          </a:prstGeom>
          <a:solidFill>
            <a:srgbClr val="2E6DA4"/>
          </a:solidFill>
          <a:ln w="12700">
            <a:solidFill>
              <a:srgbClr val="2E6DA4"/>
            </a:solidFill>
            <a:prstDash val="solid"/>
          </a:ln>
        </p:spPr>
      </p:sp>
      <p:pic>
        <p:nvPicPr>
          <p:cNvPr id="34" name="Image 5" descr="preencoded.png"/>
          <p:cNvPicPr>
            <a:picLocks noChangeAspect="1"/>
          </p:cNvPicPr>
          <p:nvPr/>
        </p:nvPicPr>
        <p:blipFill>
          <a:blip r:embed="rId10"/>
          <a:stretch>
            <a:fillRect/>
          </a:stretch>
        </p:blipFill>
        <p:spPr>
          <a:xfrm>
            <a:off x="4864608" y="3931920"/>
            <a:ext cx="365760" cy="365760"/>
          </a:xfrm>
          <a:prstGeom prst="rect">
            <a:avLst/>
          </a:prstGeom>
        </p:spPr>
      </p:pic>
      <p:sp>
        <p:nvSpPr>
          <p:cNvPr id="35" name="Text 27"/>
          <p:cNvSpPr/>
          <p:nvPr/>
        </p:nvSpPr>
        <p:spPr>
          <a:xfrm>
            <a:off x="5394960" y="3611880"/>
            <a:ext cx="3547872" cy="34747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Performance Status (ECOG)</a:t>
            </a:r>
            <a:endParaRPr lang="en-US" sz="1200" dirty="0">
              <a:latin typeface="Arial" panose="020B0604020202020204" pitchFamily="34" charset="0"/>
              <a:cs typeface="Arial" panose="020B0604020202020204" pitchFamily="34" charset="0"/>
            </a:endParaRPr>
          </a:p>
        </p:txBody>
      </p:sp>
      <p:sp>
        <p:nvSpPr>
          <p:cNvPr id="36" name="Text 28"/>
          <p:cNvSpPr/>
          <p:nvPr/>
        </p:nvSpPr>
        <p:spPr>
          <a:xfrm>
            <a:off x="5394960" y="3995928"/>
            <a:ext cx="3547872" cy="6858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ECOG scale 0–4 assessed at each visit to guide treatment decisions and palliative care thresholds.</a:t>
            </a:r>
            <a:endParaRPr lang="en-US" sz="1200" dirty="0">
              <a:latin typeface="Arial" panose="020B0604020202020204" pitchFamily="34" charset="0"/>
              <a:cs typeface="Arial" panose="020B0604020202020204" pitchFamily="34" charset="0"/>
            </a:endParaRPr>
          </a:p>
        </p:txBody>
      </p:sp>
      <p:pic>
        <p:nvPicPr>
          <p:cNvPr id="5" name="Recorded Sound">
            <a:hlinkClick r:id="" action="ppaction://media"/>
            <a:extLst>
              <a:ext uri="{FF2B5EF4-FFF2-40B4-BE49-F238E27FC236}">
                <a16:creationId xmlns:a16="http://schemas.microsoft.com/office/drawing/2014/main" id="{682F7565-7054-86C2-3470-5271CD4D18E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185220" y="4555283"/>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44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Care Plan: Evidence-Based Treatment</a:t>
            </a:r>
            <a:endParaRPr lang="en-US" sz="2400" dirty="0">
              <a:latin typeface="Arial" panose="020B0604020202020204" pitchFamily="34" charset="0"/>
              <a:cs typeface="Arial" panose="020B0604020202020204" pitchFamily="34" charset="0"/>
            </a:endParaRPr>
          </a:p>
        </p:txBody>
      </p:sp>
      <p:sp>
        <p:nvSpPr>
          <p:cNvPr id="5" name="Shape 3"/>
          <p:cNvSpPr/>
          <p:nvPr/>
        </p:nvSpPr>
        <p:spPr>
          <a:xfrm>
            <a:off x="274320" y="777240"/>
            <a:ext cx="1554480" cy="2011680"/>
          </a:xfrm>
          <a:prstGeom prst="rect">
            <a:avLst/>
          </a:prstGeom>
          <a:solidFill>
            <a:srgbClr val="1A2E4A"/>
          </a:solidFill>
          <a:ln w="12700">
            <a:solidFill>
              <a:srgbClr val="1A2E4A"/>
            </a:solidFill>
            <a:prstDash val="solid"/>
          </a:ln>
        </p:spPr>
      </p:sp>
      <p:sp>
        <p:nvSpPr>
          <p:cNvPr id="6" name="Text 4"/>
          <p:cNvSpPr/>
          <p:nvPr/>
        </p:nvSpPr>
        <p:spPr>
          <a:xfrm>
            <a:off x="274320" y="822960"/>
            <a:ext cx="1554480" cy="50292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1</a:t>
            </a:r>
            <a:endParaRPr lang="en-US" sz="1200" dirty="0">
              <a:latin typeface="Arial" panose="020B0604020202020204" pitchFamily="34" charset="0"/>
              <a:cs typeface="Arial" panose="020B0604020202020204" pitchFamily="34" charset="0"/>
            </a:endParaRPr>
          </a:p>
        </p:txBody>
      </p:sp>
      <p:sp>
        <p:nvSpPr>
          <p:cNvPr id="7" name="Text 5"/>
          <p:cNvSpPr/>
          <p:nvPr/>
        </p:nvSpPr>
        <p:spPr>
          <a:xfrm>
            <a:off x="274320" y="1417320"/>
            <a:ext cx="155448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MDT Decision</a:t>
            </a:r>
            <a:endParaRPr lang="en-US" sz="1200" dirty="0">
              <a:latin typeface="Arial" panose="020B0604020202020204" pitchFamily="34" charset="0"/>
              <a:cs typeface="Arial" panose="020B0604020202020204" pitchFamily="34" charset="0"/>
            </a:endParaRPr>
          </a:p>
        </p:txBody>
      </p:sp>
      <p:sp>
        <p:nvSpPr>
          <p:cNvPr id="8" name="Text 6"/>
          <p:cNvSpPr/>
          <p:nvPr/>
        </p:nvSpPr>
        <p:spPr>
          <a:xfrm>
            <a:off x="274320" y="1920240"/>
            <a:ext cx="1554480" cy="731520"/>
          </a:xfrm>
          <a:prstGeom prst="rect">
            <a:avLst/>
          </a:prstGeom>
          <a:noFill/>
          <a:ln/>
        </p:spPr>
        <p:txBody>
          <a:bodyPr wrap="square" rtlCol="0" anchor="ctr"/>
          <a:lstStyle/>
          <a:p>
            <a:pPr marL="0" indent="0" algn="ctr">
              <a:buNone/>
            </a:pPr>
            <a:r>
              <a:rPr lang="en-US" sz="1200" dirty="0">
                <a:solidFill>
                  <a:srgbClr val="E0E8F0"/>
                </a:solidFill>
                <a:latin typeface="Arial" panose="020B0604020202020204" pitchFamily="34" charset="0"/>
                <a:cs typeface="Arial" panose="020B0604020202020204" pitchFamily="34" charset="0"/>
              </a:rPr>
              <a:t>Oncology, surgery, respiratory, palliative</a:t>
            </a:r>
            <a:endParaRPr lang="en-US" sz="1200" dirty="0">
              <a:latin typeface="Arial" panose="020B0604020202020204" pitchFamily="34" charset="0"/>
              <a:cs typeface="Arial" panose="020B0604020202020204" pitchFamily="34" charset="0"/>
            </a:endParaRPr>
          </a:p>
        </p:txBody>
      </p:sp>
      <p:sp>
        <p:nvSpPr>
          <p:cNvPr id="9" name="Shape 7"/>
          <p:cNvSpPr/>
          <p:nvPr/>
        </p:nvSpPr>
        <p:spPr>
          <a:xfrm>
            <a:off x="1828800" y="1645920"/>
            <a:ext cx="182880" cy="137160"/>
          </a:xfrm>
          <a:prstGeom prst="rect">
            <a:avLst/>
          </a:prstGeom>
          <a:solidFill>
            <a:srgbClr val="C9973A"/>
          </a:solidFill>
          <a:ln w="12700">
            <a:solidFill>
              <a:srgbClr val="C9973A"/>
            </a:solidFill>
            <a:prstDash val="solid"/>
          </a:ln>
        </p:spPr>
      </p:sp>
      <p:sp>
        <p:nvSpPr>
          <p:cNvPr id="10" name="Shape 8"/>
          <p:cNvSpPr/>
          <p:nvPr/>
        </p:nvSpPr>
        <p:spPr>
          <a:xfrm>
            <a:off x="2011680" y="777240"/>
            <a:ext cx="1554480" cy="2011680"/>
          </a:xfrm>
          <a:prstGeom prst="rect">
            <a:avLst/>
          </a:prstGeom>
          <a:solidFill>
            <a:srgbClr val="2E6DA4"/>
          </a:solidFill>
          <a:ln w="12700">
            <a:solidFill>
              <a:srgbClr val="2E6DA4"/>
            </a:solidFill>
            <a:prstDash val="solid"/>
          </a:ln>
        </p:spPr>
      </p:sp>
      <p:sp>
        <p:nvSpPr>
          <p:cNvPr id="11" name="Text 9"/>
          <p:cNvSpPr/>
          <p:nvPr/>
        </p:nvSpPr>
        <p:spPr>
          <a:xfrm>
            <a:off x="2011680" y="822960"/>
            <a:ext cx="1554480" cy="50292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2</a:t>
            </a:r>
            <a:endParaRPr lang="en-US" sz="1200" dirty="0">
              <a:latin typeface="Arial" panose="020B0604020202020204" pitchFamily="34" charset="0"/>
              <a:cs typeface="Arial" panose="020B0604020202020204" pitchFamily="34" charset="0"/>
            </a:endParaRPr>
          </a:p>
        </p:txBody>
      </p:sp>
      <p:sp>
        <p:nvSpPr>
          <p:cNvPr id="12" name="Text 10"/>
          <p:cNvSpPr/>
          <p:nvPr/>
        </p:nvSpPr>
        <p:spPr>
          <a:xfrm>
            <a:off x="2011680" y="1417320"/>
            <a:ext cx="155448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Surgery</a:t>
            </a:r>
            <a:endParaRPr lang="en-US" sz="1200" dirty="0">
              <a:latin typeface="Arial" panose="020B0604020202020204" pitchFamily="34" charset="0"/>
              <a:cs typeface="Arial" panose="020B0604020202020204" pitchFamily="34" charset="0"/>
            </a:endParaRPr>
          </a:p>
        </p:txBody>
      </p:sp>
      <p:sp>
        <p:nvSpPr>
          <p:cNvPr id="13" name="Text 11"/>
          <p:cNvSpPr/>
          <p:nvPr/>
        </p:nvSpPr>
        <p:spPr>
          <a:xfrm>
            <a:off x="2011680" y="1920240"/>
            <a:ext cx="1554480" cy="731520"/>
          </a:xfrm>
          <a:prstGeom prst="rect">
            <a:avLst/>
          </a:prstGeom>
          <a:noFill/>
          <a:ln/>
        </p:spPr>
        <p:txBody>
          <a:bodyPr wrap="square" rtlCol="0" anchor="ctr"/>
          <a:lstStyle/>
          <a:p>
            <a:pPr marL="0" indent="0" algn="ctr">
              <a:buNone/>
            </a:pPr>
            <a:r>
              <a:rPr lang="en-US" sz="1200" dirty="0">
                <a:solidFill>
                  <a:srgbClr val="E0E8F0"/>
                </a:solidFill>
                <a:latin typeface="Arial" panose="020B0604020202020204" pitchFamily="34" charset="0"/>
                <a:cs typeface="Arial" panose="020B0604020202020204" pitchFamily="34" charset="0"/>
              </a:rPr>
              <a:t>Lobectomy (left lower lobe) if operable</a:t>
            </a:r>
            <a:endParaRPr lang="en-US" sz="1200" dirty="0">
              <a:latin typeface="Arial" panose="020B0604020202020204" pitchFamily="34" charset="0"/>
              <a:cs typeface="Arial" panose="020B0604020202020204" pitchFamily="34" charset="0"/>
            </a:endParaRPr>
          </a:p>
        </p:txBody>
      </p:sp>
      <p:sp>
        <p:nvSpPr>
          <p:cNvPr id="14" name="Shape 12"/>
          <p:cNvSpPr/>
          <p:nvPr/>
        </p:nvSpPr>
        <p:spPr>
          <a:xfrm>
            <a:off x="3566160" y="1645920"/>
            <a:ext cx="182880" cy="137160"/>
          </a:xfrm>
          <a:prstGeom prst="rect">
            <a:avLst/>
          </a:prstGeom>
          <a:solidFill>
            <a:srgbClr val="C9973A"/>
          </a:solidFill>
          <a:ln w="12700">
            <a:solidFill>
              <a:srgbClr val="C9973A"/>
            </a:solidFill>
            <a:prstDash val="solid"/>
          </a:ln>
        </p:spPr>
      </p:sp>
      <p:sp>
        <p:nvSpPr>
          <p:cNvPr id="15" name="Shape 13"/>
          <p:cNvSpPr/>
          <p:nvPr/>
        </p:nvSpPr>
        <p:spPr>
          <a:xfrm>
            <a:off x="3749040" y="777240"/>
            <a:ext cx="1554480" cy="2011680"/>
          </a:xfrm>
          <a:prstGeom prst="rect">
            <a:avLst/>
          </a:prstGeom>
          <a:solidFill>
            <a:srgbClr val="E67E22"/>
          </a:solidFill>
          <a:ln w="12700">
            <a:solidFill>
              <a:srgbClr val="E67E22"/>
            </a:solidFill>
            <a:prstDash val="solid"/>
          </a:ln>
        </p:spPr>
      </p:sp>
      <p:sp>
        <p:nvSpPr>
          <p:cNvPr id="16" name="Text 14"/>
          <p:cNvSpPr/>
          <p:nvPr/>
        </p:nvSpPr>
        <p:spPr>
          <a:xfrm>
            <a:off x="3749040" y="822960"/>
            <a:ext cx="1554480" cy="50292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3</a:t>
            </a:r>
            <a:endParaRPr lang="en-US" sz="1200" dirty="0">
              <a:latin typeface="Arial" panose="020B0604020202020204" pitchFamily="34" charset="0"/>
              <a:cs typeface="Arial" panose="020B0604020202020204" pitchFamily="34" charset="0"/>
            </a:endParaRPr>
          </a:p>
        </p:txBody>
      </p:sp>
      <p:sp>
        <p:nvSpPr>
          <p:cNvPr id="17" name="Text 15"/>
          <p:cNvSpPr/>
          <p:nvPr/>
        </p:nvSpPr>
        <p:spPr>
          <a:xfrm>
            <a:off x="3749040" y="1417320"/>
            <a:ext cx="155448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Chemotherapy</a:t>
            </a:r>
            <a:endParaRPr lang="en-US" sz="1200" dirty="0">
              <a:latin typeface="Arial" panose="020B0604020202020204" pitchFamily="34" charset="0"/>
              <a:cs typeface="Arial" panose="020B0604020202020204" pitchFamily="34" charset="0"/>
            </a:endParaRPr>
          </a:p>
        </p:txBody>
      </p:sp>
      <p:sp>
        <p:nvSpPr>
          <p:cNvPr id="18" name="Text 16"/>
          <p:cNvSpPr/>
          <p:nvPr/>
        </p:nvSpPr>
        <p:spPr>
          <a:xfrm>
            <a:off x="3749040" y="1920240"/>
            <a:ext cx="1554480" cy="731520"/>
          </a:xfrm>
          <a:prstGeom prst="rect">
            <a:avLst/>
          </a:prstGeom>
          <a:noFill/>
          <a:ln/>
        </p:spPr>
        <p:txBody>
          <a:bodyPr wrap="square" rtlCol="0" anchor="ctr"/>
          <a:lstStyle/>
          <a:p>
            <a:pPr marL="0" indent="0" algn="ctr">
              <a:buNone/>
            </a:pPr>
            <a:r>
              <a:rPr lang="en-US" sz="1200" dirty="0">
                <a:solidFill>
                  <a:srgbClr val="E0E8F0"/>
                </a:solidFill>
                <a:latin typeface="Arial" panose="020B0604020202020204" pitchFamily="34" charset="0"/>
                <a:cs typeface="Arial" panose="020B0604020202020204" pitchFamily="34" charset="0"/>
              </a:rPr>
              <a:t>Platinum-based doublet (Cisplatin/Pemetrexed)</a:t>
            </a:r>
            <a:endParaRPr lang="en-US" sz="1200" dirty="0">
              <a:latin typeface="Arial" panose="020B0604020202020204" pitchFamily="34" charset="0"/>
              <a:cs typeface="Arial" panose="020B0604020202020204" pitchFamily="34" charset="0"/>
            </a:endParaRPr>
          </a:p>
        </p:txBody>
      </p:sp>
      <p:sp>
        <p:nvSpPr>
          <p:cNvPr id="19" name="Shape 17"/>
          <p:cNvSpPr/>
          <p:nvPr/>
        </p:nvSpPr>
        <p:spPr>
          <a:xfrm>
            <a:off x="5303520" y="1645920"/>
            <a:ext cx="182880" cy="137160"/>
          </a:xfrm>
          <a:prstGeom prst="rect">
            <a:avLst/>
          </a:prstGeom>
          <a:solidFill>
            <a:srgbClr val="C9973A"/>
          </a:solidFill>
          <a:ln w="12700">
            <a:solidFill>
              <a:srgbClr val="C9973A"/>
            </a:solidFill>
            <a:prstDash val="solid"/>
          </a:ln>
        </p:spPr>
      </p:sp>
      <p:sp>
        <p:nvSpPr>
          <p:cNvPr id="20" name="Shape 18"/>
          <p:cNvSpPr/>
          <p:nvPr/>
        </p:nvSpPr>
        <p:spPr>
          <a:xfrm>
            <a:off x="5486400" y="777240"/>
            <a:ext cx="1554480" cy="2011680"/>
          </a:xfrm>
          <a:prstGeom prst="rect">
            <a:avLst/>
          </a:prstGeom>
          <a:solidFill>
            <a:srgbClr val="C0392B"/>
          </a:solidFill>
          <a:ln w="12700">
            <a:solidFill>
              <a:srgbClr val="C0392B"/>
            </a:solidFill>
            <a:prstDash val="solid"/>
          </a:ln>
        </p:spPr>
      </p:sp>
      <p:sp>
        <p:nvSpPr>
          <p:cNvPr id="21" name="Text 19"/>
          <p:cNvSpPr/>
          <p:nvPr/>
        </p:nvSpPr>
        <p:spPr>
          <a:xfrm>
            <a:off x="5486400" y="822960"/>
            <a:ext cx="1554480" cy="50292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4</a:t>
            </a:r>
            <a:endParaRPr lang="en-US" sz="1200" dirty="0">
              <a:latin typeface="Arial" panose="020B0604020202020204" pitchFamily="34" charset="0"/>
              <a:cs typeface="Arial" panose="020B0604020202020204" pitchFamily="34" charset="0"/>
            </a:endParaRPr>
          </a:p>
        </p:txBody>
      </p:sp>
      <p:sp>
        <p:nvSpPr>
          <p:cNvPr id="22" name="Text 20"/>
          <p:cNvSpPr/>
          <p:nvPr/>
        </p:nvSpPr>
        <p:spPr>
          <a:xfrm>
            <a:off x="5486400" y="1417320"/>
            <a:ext cx="155448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Radiotherapy</a:t>
            </a:r>
            <a:endParaRPr lang="en-US" sz="1200" dirty="0">
              <a:latin typeface="Arial" panose="020B0604020202020204" pitchFamily="34" charset="0"/>
              <a:cs typeface="Arial" panose="020B0604020202020204" pitchFamily="34" charset="0"/>
            </a:endParaRPr>
          </a:p>
        </p:txBody>
      </p:sp>
      <p:sp>
        <p:nvSpPr>
          <p:cNvPr id="23" name="Text 21"/>
          <p:cNvSpPr/>
          <p:nvPr/>
        </p:nvSpPr>
        <p:spPr>
          <a:xfrm>
            <a:off x="5486400" y="1920240"/>
            <a:ext cx="1554480" cy="731520"/>
          </a:xfrm>
          <a:prstGeom prst="rect">
            <a:avLst/>
          </a:prstGeom>
          <a:noFill/>
          <a:ln/>
        </p:spPr>
        <p:txBody>
          <a:bodyPr wrap="square" rtlCol="0" anchor="ctr"/>
          <a:lstStyle/>
          <a:p>
            <a:pPr marL="0" indent="0" algn="ctr">
              <a:buNone/>
            </a:pPr>
            <a:r>
              <a:rPr lang="en-US" sz="1200" dirty="0">
                <a:solidFill>
                  <a:srgbClr val="E0E8F0"/>
                </a:solidFill>
                <a:latin typeface="Arial" panose="020B0604020202020204" pitchFamily="34" charset="0"/>
                <a:cs typeface="Arial" panose="020B0604020202020204" pitchFamily="34" charset="0"/>
              </a:rPr>
              <a:t>Stereotactic body radiotherapy (SBRT)</a:t>
            </a:r>
            <a:endParaRPr lang="en-US" sz="1200" dirty="0">
              <a:latin typeface="Arial" panose="020B0604020202020204" pitchFamily="34" charset="0"/>
              <a:cs typeface="Arial" panose="020B0604020202020204" pitchFamily="34" charset="0"/>
            </a:endParaRPr>
          </a:p>
        </p:txBody>
      </p:sp>
      <p:sp>
        <p:nvSpPr>
          <p:cNvPr id="24" name="Shape 22"/>
          <p:cNvSpPr/>
          <p:nvPr/>
        </p:nvSpPr>
        <p:spPr>
          <a:xfrm>
            <a:off x="7040880" y="1645920"/>
            <a:ext cx="182880" cy="137160"/>
          </a:xfrm>
          <a:prstGeom prst="rect">
            <a:avLst/>
          </a:prstGeom>
          <a:solidFill>
            <a:srgbClr val="C9973A"/>
          </a:solidFill>
          <a:ln w="12700">
            <a:solidFill>
              <a:srgbClr val="C9973A"/>
            </a:solidFill>
            <a:prstDash val="solid"/>
          </a:ln>
        </p:spPr>
      </p:sp>
      <p:sp>
        <p:nvSpPr>
          <p:cNvPr id="25" name="Shape 23"/>
          <p:cNvSpPr/>
          <p:nvPr/>
        </p:nvSpPr>
        <p:spPr>
          <a:xfrm>
            <a:off x="7223760" y="777240"/>
            <a:ext cx="1554480" cy="2011680"/>
          </a:xfrm>
          <a:prstGeom prst="rect">
            <a:avLst/>
          </a:prstGeom>
          <a:solidFill>
            <a:srgbClr val="6C1A1A"/>
          </a:solidFill>
          <a:ln w="12700">
            <a:solidFill>
              <a:srgbClr val="6C1A1A"/>
            </a:solidFill>
            <a:prstDash val="solid"/>
          </a:ln>
        </p:spPr>
      </p:sp>
      <p:sp>
        <p:nvSpPr>
          <p:cNvPr id="26" name="Text 24"/>
          <p:cNvSpPr/>
          <p:nvPr/>
        </p:nvSpPr>
        <p:spPr>
          <a:xfrm>
            <a:off x="7223760" y="822960"/>
            <a:ext cx="1554480" cy="50292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5</a:t>
            </a:r>
            <a:endParaRPr lang="en-US" sz="1200" dirty="0">
              <a:latin typeface="Arial" panose="020B0604020202020204" pitchFamily="34" charset="0"/>
              <a:cs typeface="Arial" panose="020B0604020202020204" pitchFamily="34" charset="0"/>
            </a:endParaRPr>
          </a:p>
        </p:txBody>
      </p:sp>
      <p:sp>
        <p:nvSpPr>
          <p:cNvPr id="27" name="Text 25"/>
          <p:cNvSpPr/>
          <p:nvPr/>
        </p:nvSpPr>
        <p:spPr>
          <a:xfrm>
            <a:off x="7223760" y="1417320"/>
            <a:ext cx="155448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cs typeface="Arial" panose="020B0604020202020204" pitchFamily="34" charset="0"/>
              </a:rPr>
              <a:t>Targeted Therapy</a:t>
            </a:r>
            <a:endParaRPr lang="en-US" sz="1200" dirty="0">
              <a:latin typeface="Arial" panose="020B0604020202020204" pitchFamily="34" charset="0"/>
              <a:cs typeface="Arial" panose="020B0604020202020204" pitchFamily="34" charset="0"/>
            </a:endParaRPr>
          </a:p>
        </p:txBody>
      </p:sp>
      <p:sp>
        <p:nvSpPr>
          <p:cNvPr id="28" name="Text 26"/>
          <p:cNvSpPr/>
          <p:nvPr/>
        </p:nvSpPr>
        <p:spPr>
          <a:xfrm>
            <a:off x="7223760" y="1920240"/>
            <a:ext cx="1554480" cy="731520"/>
          </a:xfrm>
          <a:prstGeom prst="rect">
            <a:avLst/>
          </a:prstGeom>
          <a:noFill/>
          <a:ln/>
        </p:spPr>
        <p:txBody>
          <a:bodyPr wrap="square" rtlCol="0" anchor="ctr"/>
          <a:lstStyle/>
          <a:p>
            <a:pPr marL="0" indent="0" algn="ctr">
              <a:buNone/>
            </a:pPr>
            <a:r>
              <a:rPr lang="en-US" sz="1200" dirty="0">
                <a:solidFill>
                  <a:srgbClr val="E0E8F0"/>
                </a:solidFill>
                <a:latin typeface="Arial" panose="020B0604020202020204" pitchFamily="34" charset="0"/>
                <a:cs typeface="Arial" panose="020B0604020202020204" pitchFamily="34" charset="0"/>
              </a:rPr>
              <a:t>EGFR/ALK inhibitors if mutation confirmed</a:t>
            </a:r>
            <a:endParaRPr lang="en-US" sz="1200" dirty="0">
              <a:latin typeface="Arial" panose="020B0604020202020204" pitchFamily="34" charset="0"/>
              <a:cs typeface="Arial" panose="020B0604020202020204" pitchFamily="34" charset="0"/>
            </a:endParaRPr>
          </a:p>
        </p:txBody>
      </p:sp>
      <p:sp>
        <p:nvSpPr>
          <p:cNvPr id="29" name="Shape 27"/>
          <p:cNvSpPr/>
          <p:nvPr/>
        </p:nvSpPr>
        <p:spPr>
          <a:xfrm>
            <a:off x="365760" y="2926080"/>
            <a:ext cx="8412480" cy="502920"/>
          </a:xfrm>
          <a:prstGeom prst="rect">
            <a:avLst/>
          </a:prstGeom>
          <a:solidFill>
            <a:srgbClr val="FEF9EC"/>
          </a:solidFill>
          <a:ln w="19050">
            <a:solidFill>
              <a:srgbClr val="C9973A"/>
            </a:solidFill>
            <a:prstDash val="solid"/>
          </a:ln>
        </p:spPr>
      </p:sp>
      <p:sp>
        <p:nvSpPr>
          <p:cNvPr id="30" name="Text 28"/>
          <p:cNvSpPr/>
          <p:nvPr/>
        </p:nvSpPr>
        <p:spPr>
          <a:xfrm>
            <a:off x="548640" y="2999232"/>
            <a:ext cx="8229600" cy="347472"/>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  Smoking Cessation Support: NHS Stop Smoking Service referral — Varenicline (Champix) + behavioural support. Evidence shows cessation improves treatment outcomes (NHS England, 2024).</a:t>
            </a:r>
            <a:endParaRPr lang="en-US" sz="1200" dirty="0">
              <a:latin typeface="Arial" panose="020B0604020202020204" pitchFamily="34" charset="0"/>
              <a:cs typeface="Arial" panose="020B0604020202020204" pitchFamily="34" charset="0"/>
            </a:endParaRPr>
          </a:p>
        </p:txBody>
      </p:sp>
      <p:sp>
        <p:nvSpPr>
          <p:cNvPr id="31" name="Shape 29"/>
          <p:cNvSpPr/>
          <p:nvPr/>
        </p:nvSpPr>
        <p:spPr>
          <a:xfrm>
            <a:off x="365760" y="3547872"/>
            <a:ext cx="2743200" cy="128016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32" name="Shape 30"/>
          <p:cNvSpPr/>
          <p:nvPr/>
        </p:nvSpPr>
        <p:spPr>
          <a:xfrm>
            <a:off x="365760" y="3547872"/>
            <a:ext cx="2743200" cy="292608"/>
          </a:xfrm>
          <a:prstGeom prst="rect">
            <a:avLst/>
          </a:prstGeom>
          <a:solidFill>
            <a:srgbClr val="2E6DA4"/>
          </a:solidFill>
          <a:ln w="12700">
            <a:solidFill>
              <a:srgbClr val="2E6DA4"/>
            </a:solidFill>
            <a:prstDash val="solid"/>
          </a:ln>
        </p:spPr>
      </p:sp>
      <p:sp>
        <p:nvSpPr>
          <p:cNvPr id="33" name="Text 31"/>
          <p:cNvSpPr/>
          <p:nvPr/>
        </p:nvSpPr>
        <p:spPr>
          <a:xfrm>
            <a:off x="457200" y="3566160"/>
            <a:ext cx="2560320" cy="256032"/>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Palliative / Supportive Care</a:t>
            </a:r>
            <a:endParaRPr lang="en-US" sz="1200" dirty="0">
              <a:latin typeface="Arial" panose="020B0604020202020204" pitchFamily="34" charset="0"/>
              <a:cs typeface="Arial" panose="020B0604020202020204" pitchFamily="34" charset="0"/>
            </a:endParaRPr>
          </a:p>
        </p:txBody>
      </p:sp>
      <p:sp>
        <p:nvSpPr>
          <p:cNvPr id="34" name="Text 32"/>
          <p:cNvSpPr/>
          <p:nvPr/>
        </p:nvSpPr>
        <p:spPr>
          <a:xfrm>
            <a:off x="457200" y="3886200"/>
            <a:ext cx="2560320" cy="86868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Pain management, breathlessness clinic, psychological support, dietetics referral. Applied from diagnosis per NICE NG122.</a:t>
            </a:r>
            <a:endParaRPr lang="en-US" sz="1200" dirty="0">
              <a:latin typeface="Arial" panose="020B0604020202020204" pitchFamily="34" charset="0"/>
              <a:cs typeface="Arial" panose="020B0604020202020204" pitchFamily="34" charset="0"/>
            </a:endParaRPr>
          </a:p>
        </p:txBody>
      </p:sp>
      <p:sp>
        <p:nvSpPr>
          <p:cNvPr id="35" name="Shape 33"/>
          <p:cNvSpPr/>
          <p:nvPr/>
        </p:nvSpPr>
        <p:spPr>
          <a:xfrm>
            <a:off x="3291840" y="3547872"/>
            <a:ext cx="2743200" cy="128016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36" name="Shape 34"/>
          <p:cNvSpPr/>
          <p:nvPr/>
        </p:nvSpPr>
        <p:spPr>
          <a:xfrm>
            <a:off x="3291840" y="3547872"/>
            <a:ext cx="2743200" cy="292608"/>
          </a:xfrm>
          <a:prstGeom prst="rect">
            <a:avLst/>
          </a:prstGeom>
          <a:solidFill>
            <a:srgbClr val="1A2E4A"/>
          </a:solidFill>
          <a:ln w="12700">
            <a:solidFill>
              <a:srgbClr val="1A2E4A"/>
            </a:solidFill>
            <a:prstDash val="solid"/>
          </a:ln>
        </p:spPr>
      </p:sp>
      <p:sp>
        <p:nvSpPr>
          <p:cNvPr id="37" name="Text 35"/>
          <p:cNvSpPr/>
          <p:nvPr/>
        </p:nvSpPr>
        <p:spPr>
          <a:xfrm>
            <a:off x="3383280" y="3566160"/>
            <a:ext cx="2560320" cy="256032"/>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NHS Lung Cancer Nurse Specialist</a:t>
            </a:r>
            <a:endParaRPr lang="en-US" sz="1200" dirty="0">
              <a:latin typeface="Arial" panose="020B0604020202020204" pitchFamily="34" charset="0"/>
              <a:cs typeface="Arial" panose="020B0604020202020204" pitchFamily="34" charset="0"/>
            </a:endParaRPr>
          </a:p>
        </p:txBody>
      </p:sp>
      <p:sp>
        <p:nvSpPr>
          <p:cNvPr id="38" name="Text 36"/>
          <p:cNvSpPr/>
          <p:nvPr/>
        </p:nvSpPr>
        <p:spPr>
          <a:xfrm>
            <a:off x="3383280" y="3886200"/>
            <a:ext cx="2560320" cy="86868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Single point of contact. Coordinates care, provides information, emotional support (NHS England, 2024).</a:t>
            </a:r>
            <a:endParaRPr lang="en-US" sz="1200" dirty="0">
              <a:latin typeface="Arial" panose="020B0604020202020204" pitchFamily="34" charset="0"/>
              <a:cs typeface="Arial" panose="020B0604020202020204" pitchFamily="34" charset="0"/>
            </a:endParaRPr>
          </a:p>
        </p:txBody>
      </p:sp>
      <p:sp>
        <p:nvSpPr>
          <p:cNvPr id="39" name="Shape 37"/>
          <p:cNvSpPr/>
          <p:nvPr/>
        </p:nvSpPr>
        <p:spPr>
          <a:xfrm>
            <a:off x="6217920" y="3547872"/>
            <a:ext cx="2743200" cy="128016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40" name="Shape 38"/>
          <p:cNvSpPr/>
          <p:nvPr/>
        </p:nvSpPr>
        <p:spPr>
          <a:xfrm>
            <a:off x="6217920" y="3547872"/>
            <a:ext cx="2743200" cy="292608"/>
          </a:xfrm>
          <a:prstGeom prst="rect">
            <a:avLst/>
          </a:prstGeom>
          <a:solidFill>
            <a:srgbClr val="C9973A"/>
          </a:solidFill>
          <a:ln w="12700">
            <a:solidFill>
              <a:srgbClr val="C9973A"/>
            </a:solidFill>
            <a:prstDash val="solid"/>
          </a:ln>
        </p:spPr>
      </p:sp>
      <p:sp>
        <p:nvSpPr>
          <p:cNvPr id="41" name="Text 39"/>
          <p:cNvSpPr/>
          <p:nvPr/>
        </p:nvSpPr>
        <p:spPr>
          <a:xfrm>
            <a:off x="6309360" y="3566160"/>
            <a:ext cx="2560320" cy="256032"/>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Pharmacological Symptom Control</a:t>
            </a:r>
            <a:endParaRPr lang="en-US" sz="1200" dirty="0">
              <a:latin typeface="Arial" panose="020B0604020202020204" pitchFamily="34" charset="0"/>
              <a:cs typeface="Arial" panose="020B0604020202020204" pitchFamily="34" charset="0"/>
            </a:endParaRPr>
          </a:p>
        </p:txBody>
      </p:sp>
      <p:sp>
        <p:nvSpPr>
          <p:cNvPr id="42" name="Text 40"/>
          <p:cNvSpPr/>
          <p:nvPr/>
        </p:nvSpPr>
        <p:spPr>
          <a:xfrm>
            <a:off x="6309360" y="3886200"/>
            <a:ext cx="2560320" cy="86868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Opioids for pain, corticosteroids for oedema, antiemetics during chemotherapy (NICE NG122, 2023).</a:t>
            </a:r>
            <a:endParaRPr lang="en-US" sz="1200" dirty="0">
              <a:latin typeface="Arial" panose="020B0604020202020204" pitchFamily="34" charset="0"/>
              <a:cs typeface="Arial" panose="020B0604020202020204" pitchFamily="34" charset="0"/>
            </a:endParaRPr>
          </a:p>
        </p:txBody>
      </p:sp>
      <p:pic>
        <p:nvPicPr>
          <p:cNvPr id="43" name="Recorded Sound">
            <a:hlinkClick r:id="" action="ppaction://media"/>
            <a:extLst>
              <a:ext uri="{FF2B5EF4-FFF2-40B4-BE49-F238E27FC236}">
                <a16:creationId xmlns:a16="http://schemas.microsoft.com/office/drawing/2014/main" id="{7CF71C9C-EDBE-09A9-0477-9F3DDB5AF6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59838" y="454777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093"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Care Plan: Lifestyle &amp; Risk Reduction</a:t>
            </a:r>
            <a:endParaRPr lang="en-US" sz="2400" dirty="0">
              <a:latin typeface="Arial" panose="020B0604020202020204" pitchFamily="34" charset="0"/>
              <a:cs typeface="Arial" panose="020B0604020202020204" pitchFamily="34" charset="0"/>
            </a:endParaRPr>
          </a:p>
        </p:txBody>
      </p:sp>
      <p:sp>
        <p:nvSpPr>
          <p:cNvPr id="5" name="Shape 3"/>
          <p:cNvSpPr/>
          <p:nvPr/>
        </p:nvSpPr>
        <p:spPr>
          <a:xfrm>
            <a:off x="320040" y="777240"/>
            <a:ext cx="2057400" cy="411480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6" name="Shape 4"/>
          <p:cNvSpPr/>
          <p:nvPr/>
        </p:nvSpPr>
        <p:spPr>
          <a:xfrm>
            <a:off x="320040" y="777240"/>
            <a:ext cx="2057400" cy="411480"/>
          </a:xfrm>
          <a:prstGeom prst="rect">
            <a:avLst/>
          </a:prstGeom>
          <a:solidFill>
            <a:srgbClr val="C0392B"/>
          </a:solidFill>
          <a:ln w="12700">
            <a:solidFill>
              <a:srgbClr val="C0392B"/>
            </a:solidFill>
            <a:prstDash val="solid"/>
          </a:ln>
        </p:spPr>
      </p:sp>
      <p:sp>
        <p:nvSpPr>
          <p:cNvPr id="7" name="Text 5"/>
          <p:cNvSpPr/>
          <p:nvPr/>
        </p:nvSpPr>
        <p:spPr>
          <a:xfrm>
            <a:off x="393192" y="804672"/>
            <a:ext cx="1920240" cy="347472"/>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Smoking Cessation</a:t>
            </a:r>
            <a:endParaRPr lang="en-US" sz="1200" dirty="0">
              <a:latin typeface="Arial" panose="020B0604020202020204" pitchFamily="34" charset="0"/>
              <a:cs typeface="Arial" panose="020B0604020202020204" pitchFamily="34" charset="0"/>
            </a:endParaRPr>
          </a:p>
        </p:txBody>
      </p:sp>
      <p:sp>
        <p:nvSpPr>
          <p:cNvPr id="8" name="Text 6"/>
          <p:cNvSpPr/>
          <p:nvPr/>
        </p:nvSpPr>
        <p:spPr>
          <a:xfrm>
            <a:off x="411480" y="1298448"/>
            <a:ext cx="1920240" cy="658368"/>
          </a:xfrm>
          <a:prstGeom prst="rect">
            <a:avLst/>
          </a:prstGeom>
          <a:noFill/>
          <a:ln/>
        </p:spPr>
        <p:txBody>
          <a:bodyPr wrap="square" rtlCol="0" anchor="t"/>
          <a:lstStyle/>
          <a:p>
            <a:pPr marL="0" indent="0">
              <a:buNone/>
            </a:pPr>
            <a:r>
              <a:rPr lang="en-US" sz="1200" b="1" dirty="0">
                <a:solidFill>
                  <a:srgbClr val="C0392B"/>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35 pack-year history = highest modifiable risk</a:t>
            </a:r>
            <a:endParaRPr lang="en-US" sz="1200" dirty="0">
              <a:latin typeface="Arial" panose="020B0604020202020204" pitchFamily="34" charset="0"/>
              <a:cs typeface="Arial" panose="020B0604020202020204" pitchFamily="34" charset="0"/>
            </a:endParaRPr>
          </a:p>
        </p:txBody>
      </p:sp>
      <p:sp>
        <p:nvSpPr>
          <p:cNvPr id="9" name="Text 7"/>
          <p:cNvSpPr/>
          <p:nvPr/>
        </p:nvSpPr>
        <p:spPr>
          <a:xfrm>
            <a:off x="411480" y="2048256"/>
            <a:ext cx="1920240" cy="658368"/>
          </a:xfrm>
          <a:prstGeom prst="rect">
            <a:avLst/>
          </a:prstGeom>
          <a:noFill/>
          <a:ln/>
        </p:spPr>
        <p:txBody>
          <a:bodyPr wrap="square" rtlCol="0" anchor="t"/>
          <a:lstStyle/>
          <a:p>
            <a:pPr marL="0" indent="0">
              <a:buNone/>
            </a:pPr>
            <a:r>
              <a:rPr lang="en-US" sz="1200" b="1" dirty="0">
                <a:solidFill>
                  <a:srgbClr val="C0392B"/>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Varenicline + NRT combination therapy</a:t>
            </a:r>
            <a:endParaRPr lang="en-US" sz="1200" dirty="0">
              <a:latin typeface="Arial" panose="020B0604020202020204" pitchFamily="34" charset="0"/>
              <a:cs typeface="Arial" panose="020B0604020202020204" pitchFamily="34" charset="0"/>
            </a:endParaRPr>
          </a:p>
        </p:txBody>
      </p:sp>
      <p:sp>
        <p:nvSpPr>
          <p:cNvPr id="10" name="Text 8"/>
          <p:cNvSpPr/>
          <p:nvPr/>
        </p:nvSpPr>
        <p:spPr>
          <a:xfrm>
            <a:off x="411480" y="2798064"/>
            <a:ext cx="1920240" cy="658368"/>
          </a:xfrm>
          <a:prstGeom prst="rect">
            <a:avLst/>
          </a:prstGeom>
          <a:noFill/>
          <a:ln/>
        </p:spPr>
        <p:txBody>
          <a:bodyPr wrap="square" rtlCol="0" anchor="t"/>
          <a:lstStyle/>
          <a:p>
            <a:pPr marL="0" indent="0">
              <a:buNone/>
            </a:pPr>
            <a:r>
              <a:rPr lang="en-US" sz="1200" b="1" dirty="0">
                <a:solidFill>
                  <a:srgbClr val="C0392B"/>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NHS Stop Smoking Service – weekly contact</a:t>
            </a:r>
            <a:endParaRPr lang="en-US" sz="1200" dirty="0">
              <a:latin typeface="Arial" panose="020B0604020202020204" pitchFamily="34" charset="0"/>
              <a:cs typeface="Arial" panose="020B0604020202020204" pitchFamily="34" charset="0"/>
            </a:endParaRPr>
          </a:p>
        </p:txBody>
      </p:sp>
      <p:sp>
        <p:nvSpPr>
          <p:cNvPr id="11" name="Text 9"/>
          <p:cNvSpPr/>
          <p:nvPr/>
        </p:nvSpPr>
        <p:spPr>
          <a:xfrm>
            <a:off x="411480" y="3547872"/>
            <a:ext cx="1920240" cy="658368"/>
          </a:xfrm>
          <a:prstGeom prst="rect">
            <a:avLst/>
          </a:prstGeom>
          <a:noFill/>
          <a:ln/>
        </p:spPr>
        <p:txBody>
          <a:bodyPr wrap="square" rtlCol="0" anchor="t"/>
          <a:lstStyle/>
          <a:p>
            <a:pPr marL="0" indent="0">
              <a:buNone/>
            </a:pPr>
            <a:r>
              <a:rPr lang="en-US" sz="1200" b="1" dirty="0">
                <a:solidFill>
                  <a:srgbClr val="C0392B"/>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Evidence: 30–40% survival benefit if cessation maintained (NHS England, 2024)</a:t>
            </a:r>
            <a:endParaRPr lang="en-US" sz="1200" dirty="0">
              <a:latin typeface="Arial" panose="020B0604020202020204" pitchFamily="34" charset="0"/>
              <a:cs typeface="Arial" panose="020B0604020202020204" pitchFamily="34" charset="0"/>
            </a:endParaRPr>
          </a:p>
        </p:txBody>
      </p:sp>
      <p:sp>
        <p:nvSpPr>
          <p:cNvPr id="12" name="Shape 10"/>
          <p:cNvSpPr/>
          <p:nvPr/>
        </p:nvSpPr>
        <p:spPr>
          <a:xfrm>
            <a:off x="2514600" y="777240"/>
            <a:ext cx="2057400" cy="411480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13" name="Shape 11"/>
          <p:cNvSpPr/>
          <p:nvPr/>
        </p:nvSpPr>
        <p:spPr>
          <a:xfrm>
            <a:off x="2514600" y="777240"/>
            <a:ext cx="2057400" cy="411480"/>
          </a:xfrm>
          <a:prstGeom prst="rect">
            <a:avLst/>
          </a:prstGeom>
          <a:solidFill>
            <a:srgbClr val="E67E22"/>
          </a:solidFill>
          <a:ln w="12700">
            <a:solidFill>
              <a:srgbClr val="E67E22"/>
            </a:solidFill>
            <a:prstDash val="solid"/>
          </a:ln>
        </p:spPr>
      </p:sp>
      <p:sp>
        <p:nvSpPr>
          <p:cNvPr id="14" name="Text 12"/>
          <p:cNvSpPr/>
          <p:nvPr/>
        </p:nvSpPr>
        <p:spPr>
          <a:xfrm>
            <a:off x="2587752" y="804672"/>
            <a:ext cx="1920240" cy="347472"/>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Nutrition &amp; Weight</a:t>
            </a:r>
            <a:endParaRPr lang="en-US" sz="1200" dirty="0">
              <a:latin typeface="Arial" panose="020B0604020202020204" pitchFamily="34" charset="0"/>
              <a:cs typeface="Arial" panose="020B0604020202020204" pitchFamily="34" charset="0"/>
            </a:endParaRPr>
          </a:p>
        </p:txBody>
      </p:sp>
      <p:sp>
        <p:nvSpPr>
          <p:cNvPr id="15" name="Text 13"/>
          <p:cNvSpPr/>
          <p:nvPr/>
        </p:nvSpPr>
        <p:spPr>
          <a:xfrm>
            <a:off x="2606040" y="1298448"/>
            <a:ext cx="1920240" cy="658368"/>
          </a:xfrm>
          <a:prstGeom prst="rect">
            <a:avLst/>
          </a:prstGeom>
          <a:noFill/>
          <a:ln/>
        </p:spPr>
        <p:txBody>
          <a:bodyPr wrap="square" rtlCol="0" anchor="t"/>
          <a:lstStyle/>
          <a:p>
            <a:pPr marL="0" indent="0">
              <a:buNone/>
            </a:pPr>
            <a:r>
              <a:rPr lang="en-US" sz="1200" b="1" dirty="0">
                <a:solidFill>
                  <a:srgbClr val="E67E22"/>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Dietician-led plan: protein-rich, anti-inflammatory diet</a:t>
            </a:r>
            <a:endParaRPr lang="en-US" sz="1200" dirty="0">
              <a:latin typeface="Arial" panose="020B0604020202020204" pitchFamily="34" charset="0"/>
              <a:cs typeface="Arial" panose="020B0604020202020204" pitchFamily="34" charset="0"/>
            </a:endParaRPr>
          </a:p>
        </p:txBody>
      </p:sp>
      <p:sp>
        <p:nvSpPr>
          <p:cNvPr id="16" name="Text 14"/>
          <p:cNvSpPr/>
          <p:nvPr/>
        </p:nvSpPr>
        <p:spPr>
          <a:xfrm>
            <a:off x="2606040" y="2048256"/>
            <a:ext cx="1920240" cy="658368"/>
          </a:xfrm>
          <a:prstGeom prst="rect">
            <a:avLst/>
          </a:prstGeom>
          <a:noFill/>
          <a:ln/>
        </p:spPr>
        <p:txBody>
          <a:bodyPr wrap="square" rtlCol="0" anchor="t"/>
          <a:lstStyle/>
          <a:p>
            <a:pPr marL="0" indent="0">
              <a:buNone/>
            </a:pPr>
            <a:r>
              <a:rPr lang="en-US" sz="1200" b="1" dirty="0">
                <a:solidFill>
                  <a:srgbClr val="E67E22"/>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Target: BMI 23–25 to reduce treatment complications</a:t>
            </a:r>
            <a:endParaRPr lang="en-US" sz="1200" dirty="0">
              <a:latin typeface="Arial" panose="020B0604020202020204" pitchFamily="34" charset="0"/>
              <a:cs typeface="Arial" panose="020B0604020202020204" pitchFamily="34" charset="0"/>
            </a:endParaRPr>
          </a:p>
        </p:txBody>
      </p:sp>
      <p:sp>
        <p:nvSpPr>
          <p:cNvPr id="17" name="Text 15"/>
          <p:cNvSpPr/>
          <p:nvPr/>
        </p:nvSpPr>
        <p:spPr>
          <a:xfrm>
            <a:off x="2606040" y="2798064"/>
            <a:ext cx="1920240" cy="658368"/>
          </a:xfrm>
          <a:prstGeom prst="rect">
            <a:avLst/>
          </a:prstGeom>
          <a:noFill/>
          <a:ln/>
        </p:spPr>
        <p:txBody>
          <a:bodyPr wrap="square" rtlCol="0" anchor="t"/>
          <a:lstStyle/>
          <a:p>
            <a:pPr marL="0" indent="0">
              <a:buNone/>
            </a:pPr>
            <a:r>
              <a:rPr lang="en-US" sz="1200" b="1" dirty="0">
                <a:solidFill>
                  <a:srgbClr val="E67E22"/>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High-calorie supplements during chemotherapy</a:t>
            </a:r>
            <a:endParaRPr lang="en-US" sz="1200" dirty="0">
              <a:latin typeface="Arial" panose="020B0604020202020204" pitchFamily="34" charset="0"/>
              <a:cs typeface="Arial" panose="020B0604020202020204" pitchFamily="34" charset="0"/>
            </a:endParaRPr>
          </a:p>
        </p:txBody>
      </p:sp>
      <p:sp>
        <p:nvSpPr>
          <p:cNvPr id="18" name="Text 16"/>
          <p:cNvSpPr/>
          <p:nvPr/>
        </p:nvSpPr>
        <p:spPr>
          <a:xfrm>
            <a:off x="2606040" y="3547872"/>
            <a:ext cx="1920240" cy="658368"/>
          </a:xfrm>
          <a:prstGeom prst="rect">
            <a:avLst/>
          </a:prstGeom>
          <a:noFill/>
          <a:ln/>
        </p:spPr>
        <p:txBody>
          <a:bodyPr wrap="square" rtlCol="0" anchor="t"/>
          <a:lstStyle/>
          <a:p>
            <a:pPr marL="0" indent="0">
              <a:buNone/>
            </a:pPr>
            <a:r>
              <a:rPr lang="en-US" sz="1200" b="1" dirty="0">
                <a:solidFill>
                  <a:srgbClr val="E67E22"/>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Mediterranean diet linked to reduced cancer recurrence (NICE NG122, 2023)</a:t>
            </a:r>
            <a:endParaRPr lang="en-US" sz="1200" dirty="0">
              <a:latin typeface="Arial" panose="020B0604020202020204" pitchFamily="34" charset="0"/>
              <a:cs typeface="Arial" panose="020B0604020202020204" pitchFamily="34" charset="0"/>
            </a:endParaRPr>
          </a:p>
        </p:txBody>
      </p:sp>
      <p:sp>
        <p:nvSpPr>
          <p:cNvPr id="19" name="Shape 17"/>
          <p:cNvSpPr/>
          <p:nvPr/>
        </p:nvSpPr>
        <p:spPr>
          <a:xfrm>
            <a:off x="4663440" y="804672"/>
            <a:ext cx="2057400" cy="411480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20" name="Shape 18"/>
          <p:cNvSpPr/>
          <p:nvPr/>
        </p:nvSpPr>
        <p:spPr>
          <a:xfrm>
            <a:off x="4709160" y="777240"/>
            <a:ext cx="2057400" cy="411480"/>
          </a:xfrm>
          <a:prstGeom prst="rect">
            <a:avLst/>
          </a:prstGeom>
          <a:solidFill>
            <a:srgbClr val="2E6DA4"/>
          </a:solidFill>
          <a:ln w="12700">
            <a:solidFill>
              <a:srgbClr val="2E6DA4"/>
            </a:solidFill>
            <a:prstDash val="solid"/>
          </a:ln>
        </p:spPr>
      </p:sp>
      <p:sp>
        <p:nvSpPr>
          <p:cNvPr id="21" name="Text 19"/>
          <p:cNvSpPr/>
          <p:nvPr/>
        </p:nvSpPr>
        <p:spPr>
          <a:xfrm>
            <a:off x="4782312" y="804672"/>
            <a:ext cx="1920240" cy="347472"/>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Physical Activity</a:t>
            </a:r>
            <a:endParaRPr lang="en-US" sz="1200" dirty="0">
              <a:latin typeface="Arial" panose="020B0604020202020204" pitchFamily="34" charset="0"/>
              <a:cs typeface="Arial" panose="020B0604020202020204" pitchFamily="34" charset="0"/>
            </a:endParaRPr>
          </a:p>
        </p:txBody>
      </p:sp>
      <p:sp>
        <p:nvSpPr>
          <p:cNvPr id="22" name="Text 20"/>
          <p:cNvSpPr/>
          <p:nvPr/>
        </p:nvSpPr>
        <p:spPr>
          <a:xfrm>
            <a:off x="4800600" y="1298448"/>
            <a:ext cx="1920240" cy="658368"/>
          </a:xfrm>
          <a:prstGeom prst="rect">
            <a:avLst/>
          </a:prstGeom>
          <a:noFill/>
          <a:ln/>
        </p:spPr>
        <p:txBody>
          <a:bodyPr wrap="square" rtlCol="0" anchor="t"/>
          <a:lstStyle/>
          <a:p>
            <a:pPr marL="0" indent="0">
              <a:buNone/>
            </a:pPr>
            <a:r>
              <a:rPr lang="en-US" sz="1200" b="1" dirty="0">
                <a:solidFill>
                  <a:srgbClr val="2E6DA4"/>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Pulmonary rehabilitation programme referral</a:t>
            </a:r>
            <a:endParaRPr lang="en-US" sz="1200" dirty="0">
              <a:latin typeface="Arial" panose="020B0604020202020204" pitchFamily="34" charset="0"/>
              <a:cs typeface="Arial" panose="020B0604020202020204" pitchFamily="34" charset="0"/>
            </a:endParaRPr>
          </a:p>
        </p:txBody>
      </p:sp>
      <p:sp>
        <p:nvSpPr>
          <p:cNvPr id="23" name="Text 21"/>
          <p:cNvSpPr/>
          <p:nvPr/>
        </p:nvSpPr>
        <p:spPr>
          <a:xfrm>
            <a:off x="4800600" y="2048256"/>
            <a:ext cx="1920240" cy="658368"/>
          </a:xfrm>
          <a:prstGeom prst="rect">
            <a:avLst/>
          </a:prstGeom>
          <a:noFill/>
          <a:ln/>
        </p:spPr>
        <p:txBody>
          <a:bodyPr wrap="square" rtlCol="0" anchor="t"/>
          <a:lstStyle/>
          <a:p>
            <a:pPr marL="0" indent="0">
              <a:buNone/>
            </a:pPr>
            <a:r>
              <a:rPr lang="en-US" sz="1200" b="1" dirty="0">
                <a:solidFill>
                  <a:srgbClr val="2E6DA4"/>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Graded exercise: 150 min/week moderate intensity</a:t>
            </a:r>
            <a:endParaRPr lang="en-US" sz="1200" dirty="0">
              <a:latin typeface="Arial" panose="020B0604020202020204" pitchFamily="34" charset="0"/>
              <a:cs typeface="Arial" panose="020B0604020202020204" pitchFamily="34" charset="0"/>
            </a:endParaRPr>
          </a:p>
        </p:txBody>
      </p:sp>
      <p:sp>
        <p:nvSpPr>
          <p:cNvPr id="24" name="Text 22"/>
          <p:cNvSpPr/>
          <p:nvPr/>
        </p:nvSpPr>
        <p:spPr>
          <a:xfrm>
            <a:off x="4800600" y="2798064"/>
            <a:ext cx="1920240" cy="658368"/>
          </a:xfrm>
          <a:prstGeom prst="rect">
            <a:avLst/>
          </a:prstGeom>
          <a:noFill/>
          <a:ln/>
        </p:spPr>
        <p:txBody>
          <a:bodyPr wrap="square" rtlCol="0" anchor="t"/>
          <a:lstStyle/>
          <a:p>
            <a:pPr marL="0" indent="0">
              <a:buNone/>
            </a:pPr>
            <a:r>
              <a:rPr lang="en-US" sz="1200" b="1" dirty="0">
                <a:solidFill>
                  <a:srgbClr val="2E6DA4"/>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Reduces fatigue and improves QoL during treatment</a:t>
            </a:r>
            <a:endParaRPr lang="en-US" sz="1200" dirty="0">
              <a:latin typeface="Arial" panose="020B0604020202020204" pitchFamily="34" charset="0"/>
              <a:cs typeface="Arial" panose="020B0604020202020204" pitchFamily="34" charset="0"/>
            </a:endParaRPr>
          </a:p>
        </p:txBody>
      </p:sp>
      <p:sp>
        <p:nvSpPr>
          <p:cNvPr id="25" name="Text 23"/>
          <p:cNvSpPr/>
          <p:nvPr/>
        </p:nvSpPr>
        <p:spPr>
          <a:xfrm>
            <a:off x="4800600" y="3547872"/>
            <a:ext cx="1920240" cy="658368"/>
          </a:xfrm>
          <a:prstGeom prst="rect">
            <a:avLst/>
          </a:prstGeom>
          <a:noFill/>
          <a:ln/>
        </p:spPr>
        <p:txBody>
          <a:bodyPr wrap="square" rtlCol="0" anchor="t"/>
          <a:lstStyle/>
          <a:p>
            <a:pPr marL="0" indent="0">
              <a:buNone/>
            </a:pPr>
            <a:r>
              <a:rPr lang="en-US" sz="1200" b="1" dirty="0">
                <a:solidFill>
                  <a:srgbClr val="2E6DA4"/>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Sedentary job history addressed with structured activity plan</a:t>
            </a:r>
            <a:endParaRPr lang="en-US" sz="1200" dirty="0">
              <a:latin typeface="Arial" panose="020B0604020202020204" pitchFamily="34" charset="0"/>
              <a:cs typeface="Arial" panose="020B0604020202020204" pitchFamily="34" charset="0"/>
            </a:endParaRPr>
          </a:p>
        </p:txBody>
      </p:sp>
      <p:sp>
        <p:nvSpPr>
          <p:cNvPr id="26" name="Shape 24"/>
          <p:cNvSpPr/>
          <p:nvPr/>
        </p:nvSpPr>
        <p:spPr>
          <a:xfrm>
            <a:off x="6903720" y="777240"/>
            <a:ext cx="2057400" cy="411480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27" name="Shape 25"/>
          <p:cNvSpPr/>
          <p:nvPr/>
        </p:nvSpPr>
        <p:spPr>
          <a:xfrm>
            <a:off x="6903720" y="777240"/>
            <a:ext cx="2057400" cy="411480"/>
          </a:xfrm>
          <a:prstGeom prst="rect">
            <a:avLst/>
          </a:prstGeom>
          <a:solidFill>
            <a:srgbClr val="1A2E4A"/>
          </a:solidFill>
          <a:ln w="12700">
            <a:solidFill>
              <a:srgbClr val="1A2E4A"/>
            </a:solidFill>
            <a:prstDash val="solid"/>
          </a:ln>
        </p:spPr>
      </p:sp>
      <p:sp>
        <p:nvSpPr>
          <p:cNvPr id="28" name="Text 26"/>
          <p:cNvSpPr/>
          <p:nvPr/>
        </p:nvSpPr>
        <p:spPr>
          <a:xfrm>
            <a:off x="6976872" y="804672"/>
            <a:ext cx="1920240" cy="347472"/>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Alcohol Reduction</a:t>
            </a:r>
            <a:endParaRPr lang="en-US" sz="1200" dirty="0">
              <a:latin typeface="Arial" panose="020B0604020202020204" pitchFamily="34" charset="0"/>
              <a:cs typeface="Arial" panose="020B0604020202020204" pitchFamily="34" charset="0"/>
            </a:endParaRPr>
          </a:p>
        </p:txBody>
      </p:sp>
      <p:sp>
        <p:nvSpPr>
          <p:cNvPr id="29" name="Text 27"/>
          <p:cNvSpPr/>
          <p:nvPr/>
        </p:nvSpPr>
        <p:spPr>
          <a:xfrm>
            <a:off x="6995160" y="1298448"/>
            <a:ext cx="1920240" cy="658368"/>
          </a:xfrm>
          <a:prstGeom prst="rect">
            <a:avLst/>
          </a:prstGeom>
          <a:noFill/>
          <a:ln/>
        </p:spPr>
        <p:txBody>
          <a:bodyPr wrap="square" rtlCol="0" anchor="t"/>
          <a:lstStyle/>
          <a:p>
            <a:pPr marL="0" indent="0">
              <a:buNone/>
            </a:pPr>
            <a:r>
              <a:rPr lang="en-US" sz="1200" b="1" dirty="0">
                <a:solidFill>
                  <a:srgbClr val="1A2E4A"/>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Current 14 units/week at recommended limit</a:t>
            </a:r>
            <a:endParaRPr lang="en-US" sz="1200" dirty="0">
              <a:latin typeface="Arial" panose="020B0604020202020204" pitchFamily="34" charset="0"/>
              <a:cs typeface="Arial" panose="020B0604020202020204" pitchFamily="34" charset="0"/>
            </a:endParaRPr>
          </a:p>
        </p:txBody>
      </p:sp>
      <p:sp>
        <p:nvSpPr>
          <p:cNvPr id="30" name="Text 28"/>
          <p:cNvSpPr/>
          <p:nvPr/>
        </p:nvSpPr>
        <p:spPr>
          <a:xfrm>
            <a:off x="6995160" y="2048256"/>
            <a:ext cx="1920240" cy="658368"/>
          </a:xfrm>
          <a:prstGeom prst="rect">
            <a:avLst/>
          </a:prstGeom>
          <a:noFill/>
          <a:ln/>
        </p:spPr>
        <p:txBody>
          <a:bodyPr wrap="square" rtlCol="0" anchor="t"/>
          <a:lstStyle/>
          <a:p>
            <a:pPr marL="0" indent="0">
              <a:buNone/>
            </a:pPr>
            <a:r>
              <a:rPr lang="en-US" sz="1200" b="1" dirty="0">
                <a:solidFill>
                  <a:srgbClr val="1A2E4A"/>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Brief intervention: target &lt;14u/week</a:t>
            </a:r>
            <a:endParaRPr lang="en-US" sz="1200" dirty="0">
              <a:latin typeface="Arial" panose="020B0604020202020204" pitchFamily="34" charset="0"/>
              <a:cs typeface="Arial" panose="020B0604020202020204" pitchFamily="34" charset="0"/>
            </a:endParaRPr>
          </a:p>
        </p:txBody>
      </p:sp>
      <p:sp>
        <p:nvSpPr>
          <p:cNvPr id="31" name="Text 29"/>
          <p:cNvSpPr/>
          <p:nvPr/>
        </p:nvSpPr>
        <p:spPr>
          <a:xfrm>
            <a:off x="6995160" y="2798064"/>
            <a:ext cx="1920240" cy="658368"/>
          </a:xfrm>
          <a:prstGeom prst="rect">
            <a:avLst/>
          </a:prstGeom>
          <a:noFill/>
          <a:ln/>
        </p:spPr>
        <p:txBody>
          <a:bodyPr wrap="square" rtlCol="0" anchor="t"/>
          <a:lstStyle/>
          <a:p>
            <a:pPr marL="0" indent="0">
              <a:buNone/>
            </a:pPr>
            <a:r>
              <a:rPr lang="en-US" sz="1200" b="1" dirty="0">
                <a:solidFill>
                  <a:srgbClr val="1A2E4A"/>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Alcohol linked to immunosuppression during chemo</a:t>
            </a:r>
            <a:endParaRPr lang="en-US" sz="1200" dirty="0">
              <a:latin typeface="Arial" panose="020B0604020202020204" pitchFamily="34" charset="0"/>
              <a:cs typeface="Arial" panose="020B0604020202020204" pitchFamily="34" charset="0"/>
            </a:endParaRPr>
          </a:p>
        </p:txBody>
      </p:sp>
      <p:sp>
        <p:nvSpPr>
          <p:cNvPr id="32" name="Text 30"/>
          <p:cNvSpPr/>
          <p:nvPr/>
        </p:nvSpPr>
        <p:spPr>
          <a:xfrm>
            <a:off x="6995160" y="3547872"/>
            <a:ext cx="1920240" cy="658368"/>
          </a:xfrm>
          <a:prstGeom prst="rect">
            <a:avLst/>
          </a:prstGeom>
          <a:noFill/>
          <a:ln/>
        </p:spPr>
        <p:txBody>
          <a:bodyPr wrap="square" rtlCol="0" anchor="t"/>
          <a:lstStyle/>
          <a:p>
            <a:pPr marL="0" indent="0">
              <a:buNone/>
            </a:pPr>
            <a:r>
              <a:rPr lang="en-US" sz="1200" b="1" dirty="0">
                <a:solidFill>
                  <a:srgbClr val="1A2E4A"/>
                </a:solidFill>
                <a:latin typeface="Arial" panose="020B0604020202020204" pitchFamily="34" charset="0"/>
                <a:cs typeface="Arial" panose="020B0604020202020204" pitchFamily="34" charset="0"/>
              </a:rPr>
              <a:t>• </a:t>
            </a:r>
            <a:r>
              <a:rPr lang="en-US" sz="1200" dirty="0">
                <a:solidFill>
                  <a:srgbClr val="1A2E4A"/>
                </a:solidFill>
                <a:latin typeface="Arial" panose="020B0604020202020204" pitchFamily="34" charset="0"/>
                <a:cs typeface="Arial" panose="020B0604020202020204" pitchFamily="34" charset="0"/>
              </a:rPr>
              <a:t>Monthly alcohol AUDIT-C screening</a:t>
            </a:r>
            <a:endParaRPr lang="en-US" sz="1200" dirty="0">
              <a:latin typeface="Arial" panose="020B0604020202020204" pitchFamily="34" charset="0"/>
              <a:cs typeface="Arial" panose="020B0604020202020204" pitchFamily="34" charset="0"/>
            </a:endParaRPr>
          </a:p>
        </p:txBody>
      </p:sp>
      <p:pic>
        <p:nvPicPr>
          <p:cNvPr id="33" name="Recorded Sound">
            <a:hlinkClick r:id="" action="ppaction://media"/>
            <a:extLst>
              <a:ext uri="{FF2B5EF4-FFF2-40B4-BE49-F238E27FC236}">
                <a16:creationId xmlns:a16="http://schemas.microsoft.com/office/drawing/2014/main" id="{E86091A3-E6EB-D606-38B6-2D378801F8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627121" y="4459541"/>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369"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Communication &amp; Ethical Considerations</a:t>
            </a:r>
            <a:endParaRPr lang="en-US" sz="2400" dirty="0">
              <a:latin typeface="Arial" panose="020B0604020202020204" pitchFamily="34" charset="0"/>
              <a:cs typeface="Arial" panose="020B0604020202020204" pitchFamily="34" charset="0"/>
            </a:endParaRPr>
          </a:p>
        </p:txBody>
      </p:sp>
      <p:sp>
        <p:nvSpPr>
          <p:cNvPr id="5" name="Shape 3"/>
          <p:cNvSpPr/>
          <p:nvPr/>
        </p:nvSpPr>
        <p:spPr>
          <a:xfrm>
            <a:off x="384048" y="978408"/>
            <a:ext cx="4114800" cy="411480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6" name="Shape 4"/>
          <p:cNvSpPr/>
          <p:nvPr/>
        </p:nvSpPr>
        <p:spPr>
          <a:xfrm>
            <a:off x="365760" y="731520"/>
            <a:ext cx="4114800" cy="411480"/>
          </a:xfrm>
          <a:prstGeom prst="rect">
            <a:avLst/>
          </a:prstGeom>
          <a:solidFill>
            <a:srgbClr val="2E6DA4"/>
          </a:solidFill>
          <a:ln w="12700">
            <a:solidFill>
              <a:srgbClr val="2E6DA4"/>
            </a:solidFill>
            <a:prstDash val="solid"/>
          </a:ln>
        </p:spPr>
      </p:sp>
      <p:pic>
        <p:nvPicPr>
          <p:cNvPr id="7" name="Image 0" descr="preencoded.png"/>
          <p:cNvPicPr>
            <a:picLocks noChangeAspect="1"/>
          </p:cNvPicPr>
          <p:nvPr/>
        </p:nvPicPr>
        <p:blipFill>
          <a:blip r:embed="rId5"/>
          <a:stretch>
            <a:fillRect/>
          </a:stretch>
        </p:blipFill>
        <p:spPr>
          <a:xfrm>
            <a:off x="457200" y="768096"/>
            <a:ext cx="320040" cy="320040"/>
          </a:xfrm>
          <a:prstGeom prst="rect">
            <a:avLst/>
          </a:prstGeom>
        </p:spPr>
      </p:pic>
      <p:sp>
        <p:nvSpPr>
          <p:cNvPr id="8" name="Text 5"/>
          <p:cNvSpPr/>
          <p:nvPr/>
        </p:nvSpPr>
        <p:spPr>
          <a:xfrm>
            <a:off x="822960" y="777240"/>
            <a:ext cx="3566160" cy="320040"/>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Person-Centred Communication</a:t>
            </a:r>
            <a:endParaRPr lang="en-US" sz="1200" dirty="0">
              <a:latin typeface="Arial" panose="020B0604020202020204" pitchFamily="34" charset="0"/>
              <a:cs typeface="Arial" panose="020B0604020202020204" pitchFamily="34" charset="0"/>
            </a:endParaRPr>
          </a:p>
        </p:txBody>
      </p:sp>
      <p:sp>
        <p:nvSpPr>
          <p:cNvPr id="9" name="Text 6"/>
          <p:cNvSpPr/>
          <p:nvPr/>
        </p:nvSpPr>
        <p:spPr>
          <a:xfrm>
            <a:off x="502920" y="1161288"/>
            <a:ext cx="3840480" cy="25603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Breaking Bad News (SPIKES Protocol)</a:t>
            </a:r>
            <a:endParaRPr lang="en-US" sz="1200" dirty="0">
              <a:latin typeface="Arial" panose="020B0604020202020204" pitchFamily="34" charset="0"/>
              <a:cs typeface="Arial" panose="020B0604020202020204" pitchFamily="34" charset="0"/>
            </a:endParaRPr>
          </a:p>
        </p:txBody>
      </p:sp>
      <p:sp>
        <p:nvSpPr>
          <p:cNvPr id="10" name="Text 7"/>
          <p:cNvSpPr/>
          <p:nvPr/>
        </p:nvSpPr>
        <p:spPr>
          <a:xfrm>
            <a:off x="502920" y="1481328"/>
            <a:ext cx="3840480" cy="27432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Structured approach: Setting, Perception, Invitation, Knowledge, Empathy, Summary — ensures James is informed and supported.</a:t>
            </a:r>
            <a:endParaRPr lang="en-US" sz="1200" dirty="0">
              <a:latin typeface="Arial" panose="020B0604020202020204" pitchFamily="34" charset="0"/>
              <a:cs typeface="Arial" panose="020B0604020202020204" pitchFamily="34" charset="0"/>
            </a:endParaRPr>
          </a:p>
        </p:txBody>
      </p:sp>
      <p:sp>
        <p:nvSpPr>
          <p:cNvPr id="11" name="Text 8"/>
          <p:cNvSpPr/>
          <p:nvPr/>
        </p:nvSpPr>
        <p:spPr>
          <a:xfrm>
            <a:off x="502920" y="1828800"/>
            <a:ext cx="3840480" cy="25603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Plain Language</a:t>
            </a:r>
            <a:endParaRPr lang="en-US" sz="1200" dirty="0">
              <a:latin typeface="Arial" panose="020B0604020202020204" pitchFamily="34" charset="0"/>
              <a:cs typeface="Arial" panose="020B0604020202020204" pitchFamily="34" charset="0"/>
            </a:endParaRPr>
          </a:p>
        </p:txBody>
      </p:sp>
      <p:sp>
        <p:nvSpPr>
          <p:cNvPr id="12" name="Text 9"/>
          <p:cNvSpPr/>
          <p:nvPr/>
        </p:nvSpPr>
        <p:spPr>
          <a:xfrm>
            <a:off x="502920" y="2119790"/>
            <a:ext cx="3840480" cy="27432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Avoid medical jargon. Use diagrams and visual aids. Interpreter available if needed. Information leaflets in accessible format.</a:t>
            </a:r>
            <a:endParaRPr lang="en-US" sz="1200" dirty="0">
              <a:latin typeface="Arial" panose="020B0604020202020204" pitchFamily="34" charset="0"/>
              <a:cs typeface="Arial" panose="020B0604020202020204" pitchFamily="34" charset="0"/>
            </a:endParaRPr>
          </a:p>
        </p:txBody>
      </p:sp>
      <p:sp>
        <p:nvSpPr>
          <p:cNvPr id="13" name="Text 10"/>
          <p:cNvSpPr/>
          <p:nvPr/>
        </p:nvSpPr>
        <p:spPr>
          <a:xfrm>
            <a:off x="502920" y="2423160"/>
            <a:ext cx="3840480" cy="25603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Active Listening</a:t>
            </a:r>
            <a:endParaRPr lang="en-US" sz="1200" dirty="0">
              <a:latin typeface="Arial" panose="020B0604020202020204" pitchFamily="34" charset="0"/>
              <a:cs typeface="Arial" panose="020B0604020202020204" pitchFamily="34" charset="0"/>
            </a:endParaRPr>
          </a:p>
        </p:txBody>
      </p:sp>
      <p:sp>
        <p:nvSpPr>
          <p:cNvPr id="14" name="Text 11"/>
          <p:cNvSpPr/>
          <p:nvPr/>
        </p:nvSpPr>
        <p:spPr>
          <a:xfrm>
            <a:off x="502920" y="2756377"/>
            <a:ext cx="3840480" cy="27432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Allow time for questions. Acknowledge emotional responses. Ensure James feels heard (NMC Code, 2026).</a:t>
            </a:r>
            <a:endParaRPr lang="en-US" sz="1200" dirty="0">
              <a:latin typeface="Arial" panose="020B0604020202020204" pitchFamily="34" charset="0"/>
              <a:cs typeface="Arial" panose="020B0604020202020204" pitchFamily="34" charset="0"/>
            </a:endParaRPr>
          </a:p>
        </p:txBody>
      </p:sp>
      <p:sp>
        <p:nvSpPr>
          <p:cNvPr id="15" name="Text 12"/>
          <p:cNvSpPr/>
          <p:nvPr/>
        </p:nvSpPr>
        <p:spPr>
          <a:xfrm>
            <a:off x="493479" y="3163934"/>
            <a:ext cx="3849921" cy="109617"/>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Family Involvement</a:t>
            </a:r>
            <a:endParaRPr lang="en-US" sz="1200" dirty="0">
              <a:latin typeface="Arial" panose="020B0604020202020204" pitchFamily="34" charset="0"/>
              <a:cs typeface="Arial" panose="020B0604020202020204" pitchFamily="34" charset="0"/>
            </a:endParaRPr>
          </a:p>
        </p:txBody>
      </p:sp>
      <p:sp>
        <p:nvSpPr>
          <p:cNvPr id="16" name="Text 13"/>
          <p:cNvSpPr/>
          <p:nvPr/>
        </p:nvSpPr>
        <p:spPr>
          <a:xfrm>
            <a:off x="493479" y="3483975"/>
            <a:ext cx="3840480" cy="27432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With James's consent, include family in care discussions. Provide carer support information and signposting.</a:t>
            </a:r>
            <a:endParaRPr lang="en-US" sz="1200" dirty="0">
              <a:latin typeface="Arial" panose="020B0604020202020204" pitchFamily="34" charset="0"/>
              <a:cs typeface="Arial" panose="020B0604020202020204" pitchFamily="34" charset="0"/>
            </a:endParaRPr>
          </a:p>
        </p:txBody>
      </p:sp>
      <p:sp>
        <p:nvSpPr>
          <p:cNvPr id="17" name="Text 14"/>
          <p:cNvSpPr/>
          <p:nvPr/>
        </p:nvSpPr>
        <p:spPr>
          <a:xfrm>
            <a:off x="493479" y="3910138"/>
            <a:ext cx="3840480" cy="25603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MDT Communication</a:t>
            </a:r>
            <a:endParaRPr lang="en-US" sz="1200" dirty="0">
              <a:latin typeface="Arial" panose="020B0604020202020204" pitchFamily="34" charset="0"/>
              <a:cs typeface="Arial" panose="020B0604020202020204" pitchFamily="34" charset="0"/>
            </a:endParaRPr>
          </a:p>
        </p:txBody>
      </p:sp>
      <p:sp>
        <p:nvSpPr>
          <p:cNvPr id="18" name="Text 15"/>
          <p:cNvSpPr/>
          <p:nvPr/>
        </p:nvSpPr>
        <p:spPr>
          <a:xfrm>
            <a:off x="457200" y="4370832"/>
            <a:ext cx="3840480" cy="27432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Weekly MDT meetings. Documented care plan shared across all professionals. Handover using SBAR framework.</a:t>
            </a:r>
            <a:endParaRPr lang="en-US" sz="1200" dirty="0">
              <a:latin typeface="Arial" panose="020B0604020202020204" pitchFamily="34" charset="0"/>
              <a:cs typeface="Arial" panose="020B0604020202020204" pitchFamily="34" charset="0"/>
            </a:endParaRPr>
          </a:p>
        </p:txBody>
      </p:sp>
      <p:sp>
        <p:nvSpPr>
          <p:cNvPr id="19" name="Shape 16"/>
          <p:cNvSpPr/>
          <p:nvPr/>
        </p:nvSpPr>
        <p:spPr>
          <a:xfrm>
            <a:off x="4663440" y="731520"/>
            <a:ext cx="4114800" cy="4114800"/>
          </a:xfrm>
          <a:prstGeom prst="rect">
            <a:avLst/>
          </a:prstGeom>
          <a:solidFill>
            <a:srgbClr val="FFFFFF"/>
          </a:solidFill>
          <a:ln w="12700">
            <a:solidFill>
              <a:srgbClr val="E0E8F0"/>
            </a:solidFill>
            <a:prstDash val="solid"/>
          </a:ln>
          <a:effectLst>
            <a:outerShdw blurRad="63500" dist="25400" dir="8100000" algn="bl" rotWithShape="0">
              <a:srgbClr val="000000">
                <a:alpha val="7000"/>
              </a:srgbClr>
            </a:outerShdw>
          </a:effectLst>
        </p:spPr>
      </p:sp>
      <p:sp>
        <p:nvSpPr>
          <p:cNvPr id="20" name="Shape 17"/>
          <p:cNvSpPr/>
          <p:nvPr/>
        </p:nvSpPr>
        <p:spPr>
          <a:xfrm>
            <a:off x="4663440" y="731520"/>
            <a:ext cx="4114800" cy="411480"/>
          </a:xfrm>
          <a:prstGeom prst="rect">
            <a:avLst/>
          </a:prstGeom>
          <a:solidFill>
            <a:srgbClr val="1A2E4A"/>
          </a:solidFill>
          <a:ln w="12700">
            <a:solidFill>
              <a:srgbClr val="1A2E4A"/>
            </a:solidFill>
            <a:prstDash val="solid"/>
          </a:ln>
        </p:spPr>
      </p:sp>
      <p:pic>
        <p:nvPicPr>
          <p:cNvPr id="21" name="Image 1" descr="preencoded.png"/>
          <p:cNvPicPr>
            <a:picLocks noChangeAspect="1"/>
          </p:cNvPicPr>
          <p:nvPr/>
        </p:nvPicPr>
        <p:blipFill>
          <a:blip r:embed="rId6"/>
          <a:stretch>
            <a:fillRect/>
          </a:stretch>
        </p:blipFill>
        <p:spPr>
          <a:xfrm>
            <a:off x="4754880" y="768096"/>
            <a:ext cx="320040" cy="320040"/>
          </a:xfrm>
          <a:prstGeom prst="rect">
            <a:avLst/>
          </a:prstGeom>
        </p:spPr>
      </p:pic>
      <p:sp>
        <p:nvSpPr>
          <p:cNvPr id="22" name="Text 18"/>
          <p:cNvSpPr/>
          <p:nvPr/>
        </p:nvSpPr>
        <p:spPr>
          <a:xfrm>
            <a:off x="5120640" y="777240"/>
            <a:ext cx="3566160" cy="320040"/>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Ethical Framework (4 Principles)</a:t>
            </a:r>
            <a:endParaRPr lang="en-US" sz="1200" dirty="0">
              <a:latin typeface="Arial" panose="020B0604020202020204" pitchFamily="34" charset="0"/>
              <a:cs typeface="Arial" panose="020B0604020202020204" pitchFamily="34" charset="0"/>
            </a:endParaRPr>
          </a:p>
        </p:txBody>
      </p:sp>
      <p:sp>
        <p:nvSpPr>
          <p:cNvPr id="23" name="Shape 19"/>
          <p:cNvSpPr/>
          <p:nvPr/>
        </p:nvSpPr>
        <p:spPr>
          <a:xfrm>
            <a:off x="4709160" y="1234440"/>
            <a:ext cx="228600" cy="548640"/>
          </a:xfrm>
          <a:prstGeom prst="rect">
            <a:avLst/>
          </a:prstGeom>
          <a:solidFill>
            <a:srgbClr val="2E6DA4"/>
          </a:solidFill>
          <a:ln w="12700">
            <a:solidFill>
              <a:srgbClr val="2E6DA4"/>
            </a:solidFill>
            <a:prstDash val="solid"/>
          </a:ln>
        </p:spPr>
      </p:sp>
      <p:sp>
        <p:nvSpPr>
          <p:cNvPr id="24" name="Text 20"/>
          <p:cNvSpPr/>
          <p:nvPr/>
        </p:nvSpPr>
        <p:spPr>
          <a:xfrm>
            <a:off x="5010912" y="1234440"/>
            <a:ext cx="3703320" cy="25603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Autonomy</a:t>
            </a:r>
            <a:endParaRPr lang="en-US" sz="1200" dirty="0">
              <a:latin typeface="Arial" panose="020B0604020202020204" pitchFamily="34" charset="0"/>
              <a:cs typeface="Arial" panose="020B0604020202020204" pitchFamily="34" charset="0"/>
            </a:endParaRPr>
          </a:p>
        </p:txBody>
      </p:sp>
      <p:sp>
        <p:nvSpPr>
          <p:cNvPr id="25" name="Text 21"/>
          <p:cNvSpPr/>
          <p:nvPr/>
        </p:nvSpPr>
        <p:spPr>
          <a:xfrm>
            <a:off x="5010912" y="1481328"/>
            <a:ext cx="3703320" cy="4572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James has the right to make informed decisions about his treatment, including the right to refuse. Advance Care Planning documented.</a:t>
            </a:r>
            <a:endParaRPr lang="en-US" sz="1200" dirty="0">
              <a:latin typeface="Arial" panose="020B0604020202020204" pitchFamily="34" charset="0"/>
              <a:cs typeface="Arial" panose="020B0604020202020204" pitchFamily="34" charset="0"/>
            </a:endParaRPr>
          </a:p>
        </p:txBody>
      </p:sp>
      <p:sp>
        <p:nvSpPr>
          <p:cNvPr id="26" name="Shape 22"/>
          <p:cNvSpPr/>
          <p:nvPr/>
        </p:nvSpPr>
        <p:spPr>
          <a:xfrm>
            <a:off x="4709160" y="1984248"/>
            <a:ext cx="228600" cy="548640"/>
          </a:xfrm>
          <a:prstGeom prst="rect">
            <a:avLst/>
          </a:prstGeom>
          <a:solidFill>
            <a:srgbClr val="27AE60"/>
          </a:solidFill>
          <a:ln w="12700">
            <a:solidFill>
              <a:srgbClr val="27AE60"/>
            </a:solidFill>
            <a:prstDash val="solid"/>
          </a:ln>
        </p:spPr>
      </p:sp>
      <p:sp>
        <p:nvSpPr>
          <p:cNvPr id="27" name="Text 23"/>
          <p:cNvSpPr/>
          <p:nvPr/>
        </p:nvSpPr>
        <p:spPr>
          <a:xfrm>
            <a:off x="5010912" y="1984248"/>
            <a:ext cx="3703320" cy="25603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Beneficence</a:t>
            </a:r>
            <a:endParaRPr lang="en-US" sz="1200" dirty="0">
              <a:latin typeface="Arial" panose="020B0604020202020204" pitchFamily="34" charset="0"/>
              <a:cs typeface="Arial" panose="020B0604020202020204" pitchFamily="34" charset="0"/>
            </a:endParaRPr>
          </a:p>
        </p:txBody>
      </p:sp>
      <p:sp>
        <p:nvSpPr>
          <p:cNvPr id="28" name="Text 24"/>
          <p:cNvSpPr/>
          <p:nvPr/>
        </p:nvSpPr>
        <p:spPr>
          <a:xfrm>
            <a:off x="5010912" y="2231136"/>
            <a:ext cx="3703320" cy="4572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All interventions aimed at maximising James's wellbeing and quality of life. Evidence-based treatments selected per NICE NG122 (2023).</a:t>
            </a:r>
            <a:endParaRPr lang="en-US" sz="1200" dirty="0">
              <a:latin typeface="Arial" panose="020B0604020202020204" pitchFamily="34" charset="0"/>
              <a:cs typeface="Arial" panose="020B0604020202020204" pitchFamily="34" charset="0"/>
            </a:endParaRPr>
          </a:p>
        </p:txBody>
      </p:sp>
      <p:sp>
        <p:nvSpPr>
          <p:cNvPr id="29" name="Shape 25"/>
          <p:cNvSpPr/>
          <p:nvPr/>
        </p:nvSpPr>
        <p:spPr>
          <a:xfrm>
            <a:off x="4709160" y="2734056"/>
            <a:ext cx="228600" cy="548640"/>
          </a:xfrm>
          <a:prstGeom prst="rect">
            <a:avLst/>
          </a:prstGeom>
          <a:solidFill>
            <a:srgbClr val="E67E22"/>
          </a:solidFill>
          <a:ln w="12700">
            <a:solidFill>
              <a:srgbClr val="E67E22"/>
            </a:solidFill>
            <a:prstDash val="solid"/>
          </a:ln>
        </p:spPr>
      </p:sp>
      <p:sp>
        <p:nvSpPr>
          <p:cNvPr id="30" name="Text 26"/>
          <p:cNvSpPr/>
          <p:nvPr/>
        </p:nvSpPr>
        <p:spPr>
          <a:xfrm>
            <a:off x="5010912" y="2734056"/>
            <a:ext cx="3703320" cy="25603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Non-maleficence</a:t>
            </a:r>
            <a:endParaRPr lang="en-US" sz="1200" dirty="0">
              <a:latin typeface="Arial" panose="020B0604020202020204" pitchFamily="34" charset="0"/>
              <a:cs typeface="Arial" panose="020B0604020202020204" pitchFamily="34" charset="0"/>
            </a:endParaRPr>
          </a:p>
        </p:txBody>
      </p:sp>
      <p:sp>
        <p:nvSpPr>
          <p:cNvPr id="31" name="Text 27"/>
          <p:cNvSpPr/>
          <p:nvPr/>
        </p:nvSpPr>
        <p:spPr>
          <a:xfrm>
            <a:off x="5010912" y="2980944"/>
            <a:ext cx="3703320" cy="4572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Chemotherapy side-effects managed. Risk vs. benefit analysis documented. Pharmacist reviews drug interactions monthly.</a:t>
            </a:r>
            <a:endParaRPr lang="en-US" sz="1200" dirty="0">
              <a:latin typeface="Arial" panose="020B0604020202020204" pitchFamily="34" charset="0"/>
              <a:cs typeface="Arial" panose="020B0604020202020204" pitchFamily="34" charset="0"/>
            </a:endParaRPr>
          </a:p>
        </p:txBody>
      </p:sp>
      <p:sp>
        <p:nvSpPr>
          <p:cNvPr id="32" name="Shape 28"/>
          <p:cNvSpPr/>
          <p:nvPr/>
        </p:nvSpPr>
        <p:spPr>
          <a:xfrm>
            <a:off x="4709160" y="3483864"/>
            <a:ext cx="228600" cy="548640"/>
          </a:xfrm>
          <a:prstGeom prst="rect">
            <a:avLst/>
          </a:prstGeom>
          <a:solidFill>
            <a:srgbClr val="1A2E4A"/>
          </a:solidFill>
          <a:ln w="12700">
            <a:solidFill>
              <a:srgbClr val="1A2E4A"/>
            </a:solidFill>
            <a:prstDash val="solid"/>
          </a:ln>
        </p:spPr>
      </p:sp>
      <p:sp>
        <p:nvSpPr>
          <p:cNvPr id="33" name="Text 29"/>
          <p:cNvSpPr/>
          <p:nvPr/>
        </p:nvSpPr>
        <p:spPr>
          <a:xfrm>
            <a:off x="5010912" y="3483864"/>
            <a:ext cx="3703320" cy="256032"/>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Justice</a:t>
            </a:r>
            <a:endParaRPr lang="en-US" sz="1200" dirty="0">
              <a:latin typeface="Arial" panose="020B0604020202020204" pitchFamily="34" charset="0"/>
              <a:cs typeface="Arial" panose="020B0604020202020204" pitchFamily="34" charset="0"/>
            </a:endParaRPr>
          </a:p>
        </p:txBody>
      </p:sp>
      <p:sp>
        <p:nvSpPr>
          <p:cNvPr id="34" name="Text 30"/>
          <p:cNvSpPr/>
          <p:nvPr/>
        </p:nvSpPr>
        <p:spPr>
          <a:xfrm>
            <a:off x="5010912" y="3730752"/>
            <a:ext cx="3703320" cy="457200"/>
          </a:xfrm>
          <a:prstGeom prst="rect">
            <a:avLst/>
          </a:prstGeom>
          <a:noFill/>
          <a:ln/>
        </p:spPr>
        <p:txBody>
          <a:bodyPr wrap="square" rtlCol="0" anchor="ctr"/>
          <a:lstStyle/>
          <a:p>
            <a:pPr marL="0" indent="0">
              <a:buNone/>
            </a:pPr>
            <a:r>
              <a:rPr lang="en-US" sz="1200" dirty="0">
                <a:solidFill>
                  <a:srgbClr val="1A2E4A"/>
                </a:solidFill>
                <a:latin typeface="Arial" panose="020B0604020202020204" pitchFamily="34" charset="0"/>
                <a:cs typeface="Arial" panose="020B0604020202020204" pitchFamily="34" charset="0"/>
              </a:rPr>
              <a:t>Equal access to treatment regardless of background. NHS Equality Act 2010 compliance. Advocacy for James's rights within the system.</a:t>
            </a:r>
            <a:endParaRPr lang="en-US" sz="1200" dirty="0">
              <a:latin typeface="Arial" panose="020B0604020202020204" pitchFamily="34" charset="0"/>
              <a:cs typeface="Arial" panose="020B0604020202020204" pitchFamily="34" charset="0"/>
            </a:endParaRPr>
          </a:p>
        </p:txBody>
      </p:sp>
      <p:pic>
        <p:nvPicPr>
          <p:cNvPr id="35" name="Recorded Sound">
            <a:hlinkClick r:id="" action="ppaction://media"/>
            <a:extLst>
              <a:ext uri="{FF2B5EF4-FFF2-40B4-BE49-F238E27FC236}">
                <a16:creationId xmlns:a16="http://schemas.microsoft.com/office/drawing/2014/main" id="{40B9FB33-98EF-7FA2-598E-356B6523465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717709" y="4459541"/>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858"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400" b="1" dirty="0">
                <a:solidFill>
                  <a:srgbClr val="1A2E4A"/>
                </a:solidFill>
                <a:latin typeface="Arial" panose="020B0604020202020204" pitchFamily="34" charset="0"/>
                <a:ea typeface="Calibri" pitchFamily="34" charset="-122"/>
                <a:cs typeface="Arial" panose="020B0604020202020204" pitchFamily="34" charset="0"/>
              </a:rPr>
              <a:t>Integrated Care Plan at a Glance</a:t>
            </a:r>
            <a:endParaRPr lang="en-US" sz="2400" dirty="0">
              <a:latin typeface="Arial" panose="020B0604020202020204" pitchFamily="34" charset="0"/>
              <a:cs typeface="Arial" panose="020B0604020202020204" pitchFamily="34" charset="0"/>
            </a:endParaRPr>
          </a:p>
        </p:txBody>
      </p:sp>
      <p:pic>
        <p:nvPicPr>
          <p:cNvPr id="5" name="Image 0" descr="Integrated Care Plan Diagram"/>
          <p:cNvPicPr>
            <a:picLocks noChangeAspect="1"/>
          </p:cNvPicPr>
          <p:nvPr/>
        </p:nvPicPr>
        <p:blipFill>
          <a:blip r:embed="rId5"/>
          <a:stretch>
            <a:fillRect/>
          </a:stretch>
        </p:blipFill>
        <p:spPr>
          <a:xfrm>
            <a:off x="365760" y="685800"/>
            <a:ext cx="4754880" cy="4114800"/>
          </a:xfrm>
          <a:prstGeom prst="rect">
            <a:avLst/>
          </a:prstGeom>
        </p:spPr>
      </p:pic>
      <p:sp>
        <p:nvSpPr>
          <p:cNvPr id="6" name="Text 3"/>
          <p:cNvSpPr/>
          <p:nvPr/>
        </p:nvSpPr>
        <p:spPr>
          <a:xfrm>
            <a:off x="457200" y="4834240"/>
            <a:ext cx="4754880" cy="182880"/>
          </a:xfrm>
          <a:prstGeom prst="rect">
            <a:avLst/>
          </a:prstGeom>
          <a:noFill/>
          <a:ln/>
        </p:spPr>
        <p:txBody>
          <a:bodyPr wrap="square" rtlCol="0" anchor="ctr"/>
          <a:lstStyle/>
          <a:p>
            <a:pPr marL="0" indent="0" algn="ctr">
              <a:buNone/>
            </a:pPr>
            <a:r>
              <a:rPr lang="en-US" sz="1200" i="1" dirty="0">
                <a:solidFill>
                  <a:srgbClr val="5A7A9A"/>
                </a:solidFill>
                <a:latin typeface="Arial" panose="020B0604020202020204" pitchFamily="34" charset="0"/>
                <a:cs typeface="Arial" panose="020B0604020202020204" pitchFamily="34" charset="0"/>
              </a:rPr>
              <a:t>Fig. 4: Integrated Care Plan for James Fletcher (Self-made)</a:t>
            </a:r>
            <a:endParaRPr lang="en-US" sz="1200" dirty="0">
              <a:latin typeface="Arial" panose="020B0604020202020204" pitchFamily="34" charset="0"/>
              <a:cs typeface="Arial" panose="020B0604020202020204" pitchFamily="34" charset="0"/>
            </a:endParaRPr>
          </a:p>
        </p:txBody>
      </p:sp>
      <p:sp>
        <p:nvSpPr>
          <p:cNvPr id="7" name="Text 4"/>
          <p:cNvSpPr/>
          <p:nvPr/>
        </p:nvSpPr>
        <p:spPr>
          <a:xfrm>
            <a:off x="5303520" y="731520"/>
            <a:ext cx="3566160" cy="365760"/>
          </a:xfrm>
          <a:prstGeom prst="rect">
            <a:avLst/>
          </a:prstGeom>
          <a:noFill/>
          <a:ln/>
        </p:spPr>
        <p:txBody>
          <a:bodyPr wrap="square" rtlCol="0" anchor="ctr"/>
          <a:lstStyle/>
          <a:p>
            <a:pPr marL="0" indent="0">
              <a:buNone/>
            </a:pPr>
            <a:r>
              <a:rPr lang="en-US" sz="1200" b="1" dirty="0">
                <a:solidFill>
                  <a:srgbClr val="1A2E4A"/>
                </a:solidFill>
                <a:latin typeface="Arial" panose="020B0604020202020204" pitchFamily="34" charset="0"/>
                <a:cs typeface="Arial" panose="020B0604020202020204" pitchFamily="34" charset="0"/>
              </a:rPr>
              <a:t>Expected Care Outcomes</a:t>
            </a:r>
            <a:endParaRPr lang="en-US" sz="1200" dirty="0">
              <a:latin typeface="Arial" panose="020B0604020202020204" pitchFamily="34" charset="0"/>
              <a:cs typeface="Arial" panose="020B0604020202020204" pitchFamily="34" charset="0"/>
            </a:endParaRPr>
          </a:p>
        </p:txBody>
      </p:sp>
      <p:graphicFrame>
        <p:nvGraphicFramePr>
          <p:cNvPr id="14" name="Table 0"/>
          <p:cNvGraphicFramePr>
            <a:graphicFrameLocks noGrp="1"/>
          </p:cNvGraphicFramePr>
          <p:nvPr>
            <p:extLst>
              <p:ext uri="{D42A27DB-BD31-4B8C-83A1-F6EECF244321}">
                <p14:modId xmlns:p14="http://schemas.microsoft.com/office/powerpoint/2010/main" val="3858169660"/>
              </p:ext>
            </p:extLst>
          </p:nvPr>
        </p:nvGraphicFramePr>
        <p:xfrm>
          <a:off x="5303520" y="1143000"/>
          <a:ext cx="3566160" cy="2808515"/>
        </p:xfrm>
        <a:graphic>
          <a:graphicData uri="http://schemas.openxmlformats.org/drawingml/2006/table">
            <a:tbl>
              <a:tblPr/>
              <a:tblGrid>
                <a:gridCol w="1463040">
                  <a:extLst>
                    <a:ext uri="{9D8B030D-6E8A-4147-A177-3AD203B41FA5}">
                      <a16:colId xmlns:a16="http://schemas.microsoft.com/office/drawing/2014/main" val="20000"/>
                    </a:ext>
                  </a:extLst>
                </a:gridCol>
                <a:gridCol w="1097280">
                  <a:extLst>
                    <a:ext uri="{9D8B030D-6E8A-4147-A177-3AD203B41FA5}">
                      <a16:colId xmlns:a16="http://schemas.microsoft.com/office/drawing/2014/main" val="20001"/>
                    </a:ext>
                  </a:extLst>
                </a:gridCol>
                <a:gridCol w="1005840">
                  <a:extLst>
                    <a:ext uri="{9D8B030D-6E8A-4147-A177-3AD203B41FA5}">
                      <a16:colId xmlns:a16="http://schemas.microsoft.com/office/drawing/2014/main" val="20002"/>
                    </a:ext>
                  </a:extLst>
                </a:gridCol>
              </a:tblGrid>
              <a:tr h="378823">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Outcome</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Target</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Review</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78823">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SpO₂ level</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 94%</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Daily</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78823">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BMI</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23–25</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Monthly</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378823">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Pain score (NRS)</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 3/10</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Each visit</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78823">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Smoking status</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Abstinent</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Weekly</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378823">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ECOG performance</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0–2</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Each cycle</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78823">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Patient-reported QoL</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Improved</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tc>
                  <a:txBody>
                    <a:bodyPr/>
                    <a:lstStyle/>
                    <a:p>
                      <a:pPr marL="0" indent="0">
                        <a:buNone/>
                      </a:pPr>
                      <a:r>
                        <a:rPr lang="en-US" sz="1200" dirty="0">
                          <a:solidFill>
                            <a:srgbClr val="1A2E4A"/>
                          </a:solidFill>
                          <a:latin typeface="Arial" panose="020B0604020202020204" pitchFamily="34" charset="0"/>
                          <a:cs typeface="Arial" panose="020B0604020202020204" pitchFamily="34" charset="0"/>
                        </a:rPr>
                        <a:t>3-monthly</a:t>
                      </a:r>
                      <a:endParaRPr lang="en-US" sz="1200" dirty="0">
                        <a:latin typeface="Arial" panose="020B0604020202020204" pitchFamily="34" charset="0"/>
                        <a:cs typeface="Arial" panose="020B0604020202020204" pitchFamily="34" charset="0"/>
                      </a:endParaRPr>
                    </a:p>
                  </a:txBody>
                  <a:tcPr>
                    <a:lnL w="6350" cap="flat" cmpd="sng" algn="ctr">
                      <a:solidFill>
                        <a:srgbClr val="D0DDE8"/>
                      </a:solidFill>
                      <a:prstDash val="solid"/>
                      <a:round/>
                      <a:headEnd type="none" w="med" len="med"/>
                      <a:tailEnd type="none" w="med" len="med"/>
                    </a:lnL>
                    <a:lnR w="6350" cap="flat" cmpd="sng" algn="ctr">
                      <a:solidFill>
                        <a:srgbClr val="D0DDE8"/>
                      </a:solidFill>
                      <a:prstDash val="solid"/>
                      <a:round/>
                      <a:headEnd type="none" w="med" len="med"/>
                      <a:tailEnd type="none" w="med" len="med"/>
                    </a:lnR>
                    <a:lnT w="6350" cap="flat" cmpd="sng" algn="ctr">
                      <a:solidFill>
                        <a:srgbClr val="D0DDE8"/>
                      </a:solidFill>
                      <a:prstDash val="solid"/>
                      <a:round/>
                      <a:headEnd type="none" w="med" len="med"/>
                      <a:tailEnd type="none" w="med" len="med"/>
                    </a:lnT>
                    <a:lnB w="6350" cap="flat" cmpd="sng" algn="ctr">
                      <a:solidFill>
                        <a:srgbClr val="D0DDE8"/>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9" name="Shape 5"/>
          <p:cNvSpPr/>
          <p:nvPr/>
        </p:nvSpPr>
        <p:spPr>
          <a:xfrm>
            <a:off x="5394960" y="4054803"/>
            <a:ext cx="3566160" cy="914400"/>
          </a:xfrm>
          <a:prstGeom prst="rect">
            <a:avLst/>
          </a:prstGeom>
          <a:solidFill>
            <a:srgbClr val="1A2E4A"/>
          </a:solidFill>
          <a:ln w="12700">
            <a:solidFill>
              <a:srgbClr val="1A2E4A"/>
            </a:solidFill>
            <a:prstDash val="solid"/>
          </a:ln>
        </p:spPr>
      </p:sp>
      <p:pic>
        <p:nvPicPr>
          <p:cNvPr id="10" name="Image 1" descr="preencoded.png"/>
          <p:cNvPicPr>
            <a:picLocks noChangeAspect="1"/>
          </p:cNvPicPr>
          <p:nvPr/>
        </p:nvPicPr>
        <p:blipFill>
          <a:blip r:embed="rId6"/>
          <a:stretch>
            <a:fillRect/>
          </a:stretch>
        </p:blipFill>
        <p:spPr>
          <a:xfrm>
            <a:off x="5394960" y="4005072"/>
            <a:ext cx="411480" cy="411480"/>
          </a:xfrm>
          <a:prstGeom prst="rect">
            <a:avLst/>
          </a:prstGeom>
        </p:spPr>
      </p:pic>
      <p:sp>
        <p:nvSpPr>
          <p:cNvPr id="11" name="Text 6"/>
          <p:cNvSpPr/>
          <p:nvPr/>
        </p:nvSpPr>
        <p:spPr>
          <a:xfrm>
            <a:off x="5870448" y="3977640"/>
            <a:ext cx="2926080" cy="320040"/>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cs typeface="Arial" panose="020B0604020202020204" pitchFamily="34" charset="0"/>
              </a:rPr>
              <a:t>NHS Lung Health Check Programme</a:t>
            </a:r>
            <a:endParaRPr lang="en-US" sz="1200" dirty="0">
              <a:latin typeface="Arial" panose="020B0604020202020204" pitchFamily="34" charset="0"/>
              <a:cs typeface="Arial" panose="020B0604020202020204" pitchFamily="34" charset="0"/>
            </a:endParaRPr>
          </a:p>
        </p:txBody>
      </p:sp>
      <p:sp>
        <p:nvSpPr>
          <p:cNvPr id="12" name="Text 7"/>
          <p:cNvSpPr/>
          <p:nvPr/>
        </p:nvSpPr>
        <p:spPr>
          <a:xfrm>
            <a:off x="5394960" y="4325112"/>
            <a:ext cx="3429000" cy="457200"/>
          </a:xfrm>
          <a:prstGeom prst="rect">
            <a:avLst/>
          </a:prstGeom>
          <a:noFill/>
          <a:ln/>
        </p:spPr>
        <p:txBody>
          <a:bodyPr wrap="square" rtlCol="0" anchor="ctr"/>
          <a:lstStyle/>
          <a:p>
            <a:pPr marL="0" indent="0">
              <a:buNone/>
            </a:pPr>
            <a:r>
              <a:rPr lang="en-US" sz="1200" dirty="0">
                <a:solidFill>
                  <a:srgbClr val="AABBD0"/>
                </a:solidFill>
                <a:latin typeface="Arial" panose="020B0604020202020204" pitchFamily="34" charset="0"/>
                <a:cs typeface="Arial" panose="020B0604020202020204" pitchFamily="34" charset="0"/>
              </a:rPr>
              <a:t>NHS England (2024) reports thousands of early lung cancers now caught via targeted screening — early detection transforms outcomes.</a:t>
            </a:r>
            <a:endParaRPr lang="en-US" sz="1200" dirty="0">
              <a:latin typeface="Arial" panose="020B0604020202020204" pitchFamily="34" charset="0"/>
              <a:cs typeface="Arial" panose="020B0604020202020204" pitchFamily="34" charset="0"/>
            </a:endParaRPr>
          </a:p>
        </p:txBody>
      </p:sp>
      <p:pic>
        <p:nvPicPr>
          <p:cNvPr id="13" name="Recorded Sound">
            <a:hlinkClick r:id="" action="ppaction://media"/>
            <a:extLst>
              <a:ext uri="{FF2B5EF4-FFF2-40B4-BE49-F238E27FC236}">
                <a16:creationId xmlns:a16="http://schemas.microsoft.com/office/drawing/2014/main" id="{2D712058-82CE-2215-1965-66A37B08224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481036" y="4310030"/>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65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A2E4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457200" cy="5070348"/>
          </a:xfrm>
          <a:prstGeom prst="rect">
            <a:avLst/>
          </a:prstGeom>
          <a:solidFill>
            <a:srgbClr val="2E6DA4"/>
          </a:solidFill>
          <a:ln w="12700">
            <a:solidFill>
              <a:srgbClr val="2E6DA4"/>
            </a:solidFill>
            <a:prstDash val="solid"/>
          </a:ln>
        </p:spPr>
      </p:sp>
      <p:sp>
        <p:nvSpPr>
          <p:cNvPr id="4" name="Text 2"/>
          <p:cNvSpPr/>
          <p:nvPr/>
        </p:nvSpPr>
        <p:spPr>
          <a:xfrm>
            <a:off x="640080" y="182880"/>
            <a:ext cx="8229600" cy="502920"/>
          </a:xfrm>
          <a:prstGeom prst="rect">
            <a:avLst/>
          </a:prstGeom>
          <a:noFill/>
          <a:ln/>
        </p:spPr>
        <p:txBody>
          <a:bodyPr wrap="square" rtlCol="0" anchor="ctr"/>
          <a:lstStyle/>
          <a:p>
            <a:pPr marL="0" indent="0">
              <a:buNone/>
            </a:pPr>
            <a:r>
              <a:rPr lang="en-US" sz="2400" b="1" dirty="0">
                <a:solidFill>
                  <a:srgbClr val="FFFFFF"/>
                </a:solidFill>
                <a:latin typeface="Arial" panose="020B0604020202020204" pitchFamily="34" charset="0"/>
                <a:ea typeface="Calibri" pitchFamily="34" charset="-122"/>
                <a:cs typeface="Arial" panose="020B0604020202020204" pitchFamily="34" charset="0"/>
              </a:rPr>
              <a:t>Conclusion</a:t>
            </a:r>
            <a:endParaRPr lang="en-US" sz="2400" dirty="0">
              <a:latin typeface="Arial" panose="020B0604020202020204" pitchFamily="34" charset="0"/>
              <a:cs typeface="Arial" panose="020B0604020202020204" pitchFamily="34" charset="0"/>
            </a:endParaRPr>
          </a:p>
        </p:txBody>
      </p:sp>
      <p:sp>
        <p:nvSpPr>
          <p:cNvPr id="5" name="Shape 3"/>
          <p:cNvSpPr/>
          <p:nvPr/>
        </p:nvSpPr>
        <p:spPr>
          <a:xfrm>
            <a:off x="640080" y="749808"/>
            <a:ext cx="7772400" cy="36576"/>
          </a:xfrm>
          <a:prstGeom prst="rect">
            <a:avLst/>
          </a:prstGeom>
          <a:solidFill>
            <a:srgbClr val="C9973A"/>
          </a:solidFill>
          <a:ln w="12700">
            <a:solidFill>
              <a:srgbClr val="C9973A"/>
            </a:solidFill>
            <a:prstDash val="solid"/>
          </a:ln>
        </p:spPr>
      </p:sp>
      <p:sp>
        <p:nvSpPr>
          <p:cNvPr id="6" name="Shape 4"/>
          <p:cNvSpPr/>
          <p:nvPr/>
        </p:nvSpPr>
        <p:spPr>
          <a:xfrm>
            <a:off x="640080" y="914400"/>
            <a:ext cx="45720" cy="822960"/>
          </a:xfrm>
          <a:prstGeom prst="rect">
            <a:avLst/>
          </a:prstGeom>
          <a:solidFill>
            <a:srgbClr val="C9973A"/>
          </a:solidFill>
          <a:ln w="12700">
            <a:solidFill>
              <a:srgbClr val="C9973A"/>
            </a:solidFill>
            <a:prstDash val="solid"/>
          </a:ln>
        </p:spPr>
      </p:sp>
      <p:sp>
        <p:nvSpPr>
          <p:cNvPr id="7" name="Text 5"/>
          <p:cNvSpPr/>
          <p:nvPr/>
        </p:nvSpPr>
        <p:spPr>
          <a:xfrm>
            <a:off x="777240" y="914400"/>
            <a:ext cx="8046720" cy="320040"/>
          </a:xfrm>
          <a:prstGeom prst="rect">
            <a:avLst/>
          </a:prstGeom>
          <a:noFill/>
          <a:ln/>
        </p:spPr>
        <p:txBody>
          <a:bodyPr wrap="square" rtlCol="0" anchor="ctr"/>
          <a:lstStyle/>
          <a:p>
            <a:pPr marL="0" indent="0">
              <a:buNone/>
            </a:pPr>
            <a:r>
              <a:rPr lang="en-US" sz="1200" b="1" dirty="0">
                <a:solidFill>
                  <a:srgbClr val="C9973A"/>
                </a:solidFill>
                <a:latin typeface="Arial" panose="020B0604020202020204" pitchFamily="34" charset="0"/>
                <a:cs typeface="Arial" panose="020B0604020202020204" pitchFamily="34" charset="0"/>
              </a:rPr>
              <a:t>Anatomy &amp; Physiology</a:t>
            </a:r>
            <a:endParaRPr lang="en-US" sz="1200" dirty="0">
              <a:latin typeface="Arial" panose="020B0604020202020204" pitchFamily="34" charset="0"/>
              <a:cs typeface="Arial" panose="020B0604020202020204" pitchFamily="34" charset="0"/>
            </a:endParaRPr>
          </a:p>
        </p:txBody>
      </p:sp>
      <p:sp>
        <p:nvSpPr>
          <p:cNvPr id="8" name="Text 6"/>
          <p:cNvSpPr/>
          <p:nvPr/>
        </p:nvSpPr>
        <p:spPr>
          <a:xfrm>
            <a:off x="777240" y="1261872"/>
            <a:ext cx="8046720" cy="502920"/>
          </a:xfrm>
          <a:prstGeom prst="rect">
            <a:avLst/>
          </a:prstGeom>
          <a:noFill/>
          <a:ln/>
        </p:spPr>
        <p:txBody>
          <a:bodyPr wrap="square" rtlCol="0" anchor="ctr"/>
          <a:lstStyle/>
          <a:p>
            <a:pPr marL="0" indent="0">
              <a:buNone/>
            </a:pPr>
            <a:r>
              <a:rPr lang="en-US" sz="1200" dirty="0">
                <a:solidFill>
                  <a:srgbClr val="D0E0F0"/>
                </a:solidFill>
                <a:latin typeface="Arial" panose="020B0604020202020204" pitchFamily="34" charset="0"/>
                <a:cs typeface="Arial" panose="020B0604020202020204" pitchFamily="34" charset="0"/>
              </a:rPr>
              <a:t>Lung cancer arises from malignant transformation of bronchial epithelial cells, fundamentally impairing the respiratory system's capacity for gas exchange. Understanding the physiology underpins all care decisions.</a:t>
            </a:r>
            <a:endParaRPr lang="en-US" sz="1200" dirty="0">
              <a:latin typeface="Arial" panose="020B0604020202020204" pitchFamily="34" charset="0"/>
              <a:cs typeface="Arial" panose="020B0604020202020204" pitchFamily="34" charset="0"/>
            </a:endParaRPr>
          </a:p>
        </p:txBody>
      </p:sp>
      <p:sp>
        <p:nvSpPr>
          <p:cNvPr id="9" name="Shape 7"/>
          <p:cNvSpPr/>
          <p:nvPr/>
        </p:nvSpPr>
        <p:spPr>
          <a:xfrm>
            <a:off x="640080" y="1901952"/>
            <a:ext cx="45720" cy="822960"/>
          </a:xfrm>
          <a:prstGeom prst="rect">
            <a:avLst/>
          </a:prstGeom>
          <a:solidFill>
            <a:srgbClr val="C9973A"/>
          </a:solidFill>
          <a:ln w="12700">
            <a:solidFill>
              <a:srgbClr val="C9973A"/>
            </a:solidFill>
            <a:prstDash val="solid"/>
          </a:ln>
        </p:spPr>
      </p:sp>
      <p:sp>
        <p:nvSpPr>
          <p:cNvPr id="10" name="Text 8"/>
          <p:cNvSpPr/>
          <p:nvPr/>
        </p:nvSpPr>
        <p:spPr>
          <a:xfrm>
            <a:off x="777240" y="1901952"/>
            <a:ext cx="8046720" cy="320040"/>
          </a:xfrm>
          <a:prstGeom prst="rect">
            <a:avLst/>
          </a:prstGeom>
          <a:noFill/>
          <a:ln/>
        </p:spPr>
        <p:txBody>
          <a:bodyPr wrap="square" rtlCol="0" anchor="ctr"/>
          <a:lstStyle/>
          <a:p>
            <a:pPr marL="0" indent="0">
              <a:buNone/>
            </a:pPr>
            <a:r>
              <a:rPr lang="en-US" sz="1200" b="1" dirty="0">
                <a:solidFill>
                  <a:srgbClr val="C9973A"/>
                </a:solidFill>
                <a:latin typeface="Arial" panose="020B0604020202020204" pitchFamily="34" charset="0"/>
                <a:cs typeface="Arial" panose="020B0604020202020204" pitchFamily="34" charset="0"/>
              </a:rPr>
              <a:t>Risk &amp; Prevention</a:t>
            </a:r>
            <a:endParaRPr lang="en-US" sz="1200" dirty="0">
              <a:latin typeface="Arial" panose="020B0604020202020204" pitchFamily="34" charset="0"/>
              <a:cs typeface="Arial" panose="020B0604020202020204" pitchFamily="34" charset="0"/>
            </a:endParaRPr>
          </a:p>
        </p:txBody>
      </p:sp>
      <p:sp>
        <p:nvSpPr>
          <p:cNvPr id="11" name="Text 9"/>
          <p:cNvSpPr/>
          <p:nvPr/>
        </p:nvSpPr>
        <p:spPr>
          <a:xfrm>
            <a:off x="777240" y="2249424"/>
            <a:ext cx="8046720" cy="502920"/>
          </a:xfrm>
          <a:prstGeom prst="rect">
            <a:avLst/>
          </a:prstGeom>
          <a:noFill/>
          <a:ln/>
        </p:spPr>
        <p:txBody>
          <a:bodyPr wrap="square" rtlCol="0" anchor="ctr"/>
          <a:lstStyle/>
          <a:p>
            <a:pPr marL="0" indent="0">
              <a:buNone/>
            </a:pPr>
            <a:r>
              <a:rPr lang="en-US" sz="1200" dirty="0">
                <a:solidFill>
                  <a:srgbClr val="D0E0F0"/>
                </a:solidFill>
                <a:latin typeface="Arial" panose="020B0604020202020204" pitchFamily="34" charset="0"/>
                <a:cs typeface="Arial" panose="020B0604020202020204" pitchFamily="34" charset="0"/>
              </a:rPr>
              <a:t>James's 35 pack-year history remains the dominant modifiable risk. Smoking cessation support, embedded within the care plan, is the single most evidence-based lifestyle intervention available.</a:t>
            </a:r>
            <a:endParaRPr lang="en-US" sz="1200" dirty="0">
              <a:latin typeface="Arial" panose="020B0604020202020204" pitchFamily="34" charset="0"/>
              <a:cs typeface="Arial" panose="020B0604020202020204" pitchFamily="34" charset="0"/>
            </a:endParaRPr>
          </a:p>
        </p:txBody>
      </p:sp>
      <p:sp>
        <p:nvSpPr>
          <p:cNvPr id="12" name="Shape 10"/>
          <p:cNvSpPr/>
          <p:nvPr/>
        </p:nvSpPr>
        <p:spPr>
          <a:xfrm>
            <a:off x="640080" y="2889504"/>
            <a:ext cx="45720" cy="822960"/>
          </a:xfrm>
          <a:prstGeom prst="rect">
            <a:avLst/>
          </a:prstGeom>
          <a:solidFill>
            <a:srgbClr val="C9973A"/>
          </a:solidFill>
          <a:ln w="12700">
            <a:solidFill>
              <a:srgbClr val="C9973A"/>
            </a:solidFill>
            <a:prstDash val="solid"/>
          </a:ln>
        </p:spPr>
      </p:sp>
      <p:sp>
        <p:nvSpPr>
          <p:cNvPr id="13" name="Text 11"/>
          <p:cNvSpPr/>
          <p:nvPr/>
        </p:nvSpPr>
        <p:spPr>
          <a:xfrm>
            <a:off x="777240" y="2889504"/>
            <a:ext cx="8046720" cy="320040"/>
          </a:xfrm>
          <a:prstGeom prst="rect">
            <a:avLst/>
          </a:prstGeom>
          <a:noFill/>
          <a:ln/>
        </p:spPr>
        <p:txBody>
          <a:bodyPr wrap="square" rtlCol="0" anchor="ctr"/>
          <a:lstStyle/>
          <a:p>
            <a:pPr marL="0" indent="0">
              <a:buNone/>
            </a:pPr>
            <a:r>
              <a:rPr lang="en-US" sz="1200" b="1" dirty="0">
                <a:solidFill>
                  <a:srgbClr val="C9973A"/>
                </a:solidFill>
                <a:latin typeface="Arial" panose="020B0604020202020204" pitchFamily="34" charset="0"/>
                <a:cs typeface="Arial" panose="020B0604020202020204" pitchFamily="34" charset="0"/>
              </a:rPr>
              <a:t>Evidence-Based Care</a:t>
            </a:r>
            <a:endParaRPr lang="en-US" sz="1200" dirty="0">
              <a:latin typeface="Arial" panose="020B0604020202020204" pitchFamily="34" charset="0"/>
              <a:cs typeface="Arial" panose="020B0604020202020204" pitchFamily="34" charset="0"/>
            </a:endParaRPr>
          </a:p>
        </p:txBody>
      </p:sp>
      <p:sp>
        <p:nvSpPr>
          <p:cNvPr id="14" name="Text 12"/>
          <p:cNvSpPr/>
          <p:nvPr/>
        </p:nvSpPr>
        <p:spPr>
          <a:xfrm>
            <a:off x="777240" y="3236976"/>
            <a:ext cx="8046720" cy="502920"/>
          </a:xfrm>
          <a:prstGeom prst="rect">
            <a:avLst/>
          </a:prstGeom>
          <a:noFill/>
          <a:ln/>
        </p:spPr>
        <p:txBody>
          <a:bodyPr wrap="square" rtlCol="0" anchor="ctr"/>
          <a:lstStyle/>
          <a:p>
            <a:pPr marL="0" indent="0">
              <a:buNone/>
            </a:pPr>
            <a:r>
              <a:rPr lang="en-US" sz="1200" dirty="0">
                <a:solidFill>
                  <a:srgbClr val="D0E0F0"/>
                </a:solidFill>
                <a:latin typeface="Arial" panose="020B0604020202020204" pitchFamily="34" charset="0"/>
                <a:cs typeface="Arial" panose="020B0604020202020204" pitchFamily="34" charset="0"/>
              </a:rPr>
              <a:t>James's care plan integrates NICE NG122 guidelines across monitoring, treatment, lifestyle modification and palliative support — ensuring each decision is grounded in best evidence.</a:t>
            </a:r>
            <a:endParaRPr lang="en-US" sz="1200" dirty="0">
              <a:latin typeface="Arial" panose="020B0604020202020204" pitchFamily="34" charset="0"/>
              <a:cs typeface="Arial" panose="020B0604020202020204" pitchFamily="34" charset="0"/>
            </a:endParaRPr>
          </a:p>
        </p:txBody>
      </p:sp>
      <p:sp>
        <p:nvSpPr>
          <p:cNvPr id="15" name="Shape 13"/>
          <p:cNvSpPr/>
          <p:nvPr/>
        </p:nvSpPr>
        <p:spPr>
          <a:xfrm>
            <a:off x="640080" y="3877056"/>
            <a:ext cx="45720" cy="822960"/>
          </a:xfrm>
          <a:prstGeom prst="rect">
            <a:avLst/>
          </a:prstGeom>
          <a:solidFill>
            <a:srgbClr val="C9973A"/>
          </a:solidFill>
          <a:ln w="12700">
            <a:solidFill>
              <a:srgbClr val="C9973A"/>
            </a:solidFill>
            <a:prstDash val="solid"/>
          </a:ln>
        </p:spPr>
      </p:sp>
      <p:sp>
        <p:nvSpPr>
          <p:cNvPr id="16" name="Text 14"/>
          <p:cNvSpPr/>
          <p:nvPr/>
        </p:nvSpPr>
        <p:spPr>
          <a:xfrm>
            <a:off x="777240" y="3877056"/>
            <a:ext cx="8046720" cy="320040"/>
          </a:xfrm>
          <a:prstGeom prst="rect">
            <a:avLst/>
          </a:prstGeom>
          <a:noFill/>
          <a:ln/>
        </p:spPr>
        <p:txBody>
          <a:bodyPr wrap="square" rtlCol="0" anchor="ctr"/>
          <a:lstStyle/>
          <a:p>
            <a:pPr marL="0" indent="0">
              <a:buNone/>
            </a:pPr>
            <a:r>
              <a:rPr lang="en-US" sz="1200" b="1" dirty="0">
                <a:solidFill>
                  <a:srgbClr val="C9973A"/>
                </a:solidFill>
                <a:latin typeface="Arial" panose="020B0604020202020204" pitchFamily="34" charset="0"/>
                <a:cs typeface="Arial" panose="020B0604020202020204" pitchFamily="34" charset="0"/>
              </a:rPr>
              <a:t>Ethics &amp; Person-Centred Practice</a:t>
            </a:r>
            <a:endParaRPr lang="en-US" sz="1200" dirty="0">
              <a:latin typeface="Arial" panose="020B0604020202020204" pitchFamily="34" charset="0"/>
              <a:cs typeface="Arial" panose="020B0604020202020204" pitchFamily="34" charset="0"/>
            </a:endParaRPr>
          </a:p>
        </p:txBody>
      </p:sp>
      <p:sp>
        <p:nvSpPr>
          <p:cNvPr id="17" name="Text 15"/>
          <p:cNvSpPr/>
          <p:nvPr/>
        </p:nvSpPr>
        <p:spPr>
          <a:xfrm>
            <a:off x="777240" y="4224528"/>
            <a:ext cx="8046720" cy="502920"/>
          </a:xfrm>
          <a:prstGeom prst="rect">
            <a:avLst/>
          </a:prstGeom>
          <a:noFill/>
          <a:ln/>
        </p:spPr>
        <p:txBody>
          <a:bodyPr wrap="square" rtlCol="0" anchor="ctr"/>
          <a:lstStyle/>
          <a:p>
            <a:pPr marL="0" indent="0">
              <a:buNone/>
            </a:pPr>
            <a:r>
              <a:rPr lang="en-US" sz="1200" dirty="0">
                <a:solidFill>
                  <a:srgbClr val="D0E0F0"/>
                </a:solidFill>
                <a:latin typeface="Arial" panose="020B0604020202020204" pitchFamily="34" charset="0"/>
                <a:cs typeface="Arial" panose="020B0604020202020204" pitchFamily="34" charset="0"/>
              </a:rPr>
              <a:t>The NMC Code (2026) and the four ethical principles (autonomy, beneficence, non-maleficence, justice) frame every interaction, ensuring James retains dignity, voice, and informed consent throughout.</a:t>
            </a:r>
            <a:endParaRPr lang="en-US" sz="1200" dirty="0">
              <a:latin typeface="Arial" panose="020B0604020202020204" pitchFamily="34" charset="0"/>
              <a:cs typeface="Arial" panose="020B0604020202020204" pitchFamily="34" charset="0"/>
            </a:endParaRPr>
          </a:p>
        </p:txBody>
      </p:sp>
      <p:sp>
        <p:nvSpPr>
          <p:cNvPr id="18" name="Shape 16"/>
          <p:cNvSpPr/>
          <p:nvPr/>
        </p:nvSpPr>
        <p:spPr>
          <a:xfrm>
            <a:off x="0" y="4709160"/>
            <a:ext cx="9144000" cy="434340"/>
          </a:xfrm>
          <a:prstGeom prst="rect">
            <a:avLst/>
          </a:prstGeom>
          <a:solidFill>
            <a:srgbClr val="2E6DA4"/>
          </a:solidFill>
          <a:ln w="12700">
            <a:solidFill>
              <a:srgbClr val="2E6DA4"/>
            </a:solidFill>
            <a:prstDash val="solid"/>
          </a:ln>
        </p:spPr>
      </p:sp>
      <p:sp>
        <p:nvSpPr>
          <p:cNvPr id="19" name="Text 17"/>
          <p:cNvSpPr/>
          <p:nvPr/>
        </p:nvSpPr>
        <p:spPr>
          <a:xfrm>
            <a:off x="274320" y="4754880"/>
            <a:ext cx="8595360" cy="320040"/>
          </a:xfrm>
          <a:prstGeom prst="rect">
            <a:avLst/>
          </a:prstGeom>
          <a:noFill/>
          <a:ln/>
        </p:spPr>
        <p:txBody>
          <a:bodyPr wrap="square" rtlCol="0" anchor="ctr"/>
          <a:lstStyle/>
          <a:p>
            <a:pPr marL="0" indent="0">
              <a:buNone/>
            </a:pPr>
            <a:r>
              <a:rPr lang="en-US" sz="1200" i="1" dirty="0">
                <a:solidFill>
                  <a:srgbClr val="FFFFFF"/>
                </a:solidFill>
                <a:latin typeface="Arial" panose="020B0604020202020204" pitchFamily="34" charset="0"/>
                <a:cs typeface="Arial" panose="020B0604020202020204" pitchFamily="34" charset="0"/>
              </a:rPr>
              <a:t>Lung cancer management requires a holistic, multidisciplinary, evidence-based approach — placing the patient at the centre of all care.</a:t>
            </a:r>
            <a:endParaRPr lang="en-US" sz="1200" dirty="0">
              <a:latin typeface="Arial" panose="020B0604020202020204" pitchFamily="34" charset="0"/>
              <a:cs typeface="Arial" panose="020B0604020202020204" pitchFamily="34" charset="0"/>
            </a:endParaRPr>
          </a:p>
        </p:txBody>
      </p:sp>
      <p:pic>
        <p:nvPicPr>
          <p:cNvPr id="20" name="Recorded Sound">
            <a:hlinkClick r:id="" action="ppaction://media"/>
            <a:extLst>
              <a:ext uri="{FF2B5EF4-FFF2-40B4-BE49-F238E27FC236}">
                <a16:creationId xmlns:a16="http://schemas.microsoft.com/office/drawing/2014/main" id="{56830073-D8FE-2676-5D4A-F6CCD01BFD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52936" y="4376984"/>
            <a:ext cx="487363" cy="5836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553"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4F7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73A"/>
          </a:solidFill>
          <a:ln w="12700">
            <a:solidFill>
              <a:srgbClr val="C9973A"/>
            </a:solidFill>
            <a:prstDash val="solid"/>
          </a:ln>
        </p:spPr>
      </p:sp>
      <p:sp>
        <p:nvSpPr>
          <p:cNvPr id="3" name="Shape 1"/>
          <p:cNvSpPr/>
          <p:nvPr/>
        </p:nvSpPr>
        <p:spPr>
          <a:xfrm>
            <a:off x="0" y="73152"/>
            <a:ext cx="201168" cy="5070348"/>
          </a:xfrm>
          <a:prstGeom prst="rect">
            <a:avLst/>
          </a:prstGeom>
          <a:solidFill>
            <a:srgbClr val="1A2E4A"/>
          </a:solidFill>
          <a:ln w="12700">
            <a:solidFill>
              <a:srgbClr val="1A2E4A"/>
            </a:solidFill>
            <a:prstDash val="solid"/>
          </a:ln>
        </p:spPr>
      </p:sp>
      <p:sp>
        <p:nvSpPr>
          <p:cNvPr id="4" name="Text 2"/>
          <p:cNvSpPr/>
          <p:nvPr/>
        </p:nvSpPr>
        <p:spPr>
          <a:xfrm>
            <a:off x="457200" y="137160"/>
            <a:ext cx="8229600" cy="457200"/>
          </a:xfrm>
          <a:prstGeom prst="rect">
            <a:avLst/>
          </a:prstGeom>
          <a:noFill/>
          <a:ln/>
        </p:spPr>
        <p:txBody>
          <a:bodyPr wrap="square" rtlCol="0" anchor="ctr"/>
          <a:lstStyle/>
          <a:p>
            <a:pPr marL="0" indent="0">
              <a:buNone/>
            </a:pPr>
            <a:r>
              <a:rPr lang="en-US" sz="2800" b="1" dirty="0">
                <a:solidFill>
                  <a:srgbClr val="1A2E4A"/>
                </a:solidFill>
                <a:latin typeface="Calibri" pitchFamily="34" charset="0"/>
                <a:ea typeface="Calibri" pitchFamily="34" charset="-122"/>
                <a:cs typeface="Calibri" pitchFamily="34" charset="-120"/>
              </a:rPr>
              <a:t>References</a:t>
            </a:r>
            <a:endParaRPr lang="en-US" sz="2800" dirty="0"/>
          </a:p>
        </p:txBody>
      </p:sp>
      <p:pic>
        <p:nvPicPr>
          <p:cNvPr id="6" name="Image 0" descr="preencoded.png"/>
          <p:cNvPicPr>
            <a:picLocks noChangeAspect="1"/>
          </p:cNvPicPr>
          <p:nvPr/>
        </p:nvPicPr>
        <p:blipFill>
          <a:blip r:embed="rId3">
            <a:alphaModFix amt="70000"/>
          </a:blip>
          <a:stretch>
            <a:fillRect/>
          </a:stretch>
        </p:blipFill>
        <p:spPr>
          <a:xfrm>
            <a:off x="8503920" y="91440"/>
            <a:ext cx="457200" cy="457200"/>
          </a:xfrm>
          <a:prstGeom prst="rect">
            <a:avLst/>
          </a:prstGeom>
        </p:spPr>
      </p:pic>
      <p:sp>
        <p:nvSpPr>
          <p:cNvPr id="7" name="Shape 4"/>
          <p:cNvSpPr/>
          <p:nvPr/>
        </p:nvSpPr>
        <p:spPr>
          <a:xfrm>
            <a:off x="320040" y="932688"/>
            <a:ext cx="292608" cy="292608"/>
          </a:xfrm>
          <a:prstGeom prst="ellipse">
            <a:avLst/>
          </a:prstGeom>
          <a:solidFill>
            <a:srgbClr val="2E6DA4"/>
          </a:solidFill>
          <a:ln w="12700">
            <a:solidFill>
              <a:srgbClr val="2E6DA4"/>
            </a:solidFill>
            <a:prstDash val="solid"/>
          </a:ln>
        </p:spPr>
      </p:sp>
      <p:sp>
        <p:nvSpPr>
          <p:cNvPr id="8" name="Text 5"/>
          <p:cNvSpPr/>
          <p:nvPr/>
        </p:nvSpPr>
        <p:spPr>
          <a:xfrm>
            <a:off x="320040" y="932688"/>
            <a:ext cx="292608" cy="292608"/>
          </a:xfrm>
          <a:prstGeom prst="rect">
            <a:avLst/>
          </a:prstGeom>
          <a:noFill/>
          <a:ln/>
        </p:spPr>
        <p:txBody>
          <a:bodyPr wrap="square" rtlCol="0" anchor="ctr"/>
          <a:lstStyle/>
          <a:p>
            <a:pPr marL="0" indent="0" algn="ctr">
              <a:buNone/>
            </a:pPr>
            <a:r>
              <a:rPr lang="en-US" sz="800" b="1" dirty="0">
                <a:solidFill>
                  <a:srgbClr val="FFFFFF"/>
                </a:solidFill>
              </a:rPr>
              <a:t>1</a:t>
            </a:r>
            <a:endParaRPr lang="en-US" sz="800" dirty="0"/>
          </a:p>
        </p:txBody>
      </p:sp>
      <p:sp>
        <p:nvSpPr>
          <p:cNvPr id="9" name="Text 6"/>
          <p:cNvSpPr/>
          <p:nvPr/>
        </p:nvSpPr>
        <p:spPr>
          <a:xfrm>
            <a:off x="658368" y="896112"/>
            <a:ext cx="379476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Bade, B.C. and Dela Cruz, C.S. (2020) 'Lung cancer 2020: epidemiology, etiology, and prevention', Clinics in Chest Medicine, 41(1), pp. 1–24. </a:t>
            </a:r>
            <a:r>
              <a:rPr lang="en-US" sz="1100" dirty="0">
                <a:solidFill>
                  <a:srgbClr val="1A2E4A"/>
                </a:solidFill>
                <a:latin typeface="Arial" panose="020B0604020202020204" pitchFamily="34" charset="0"/>
                <a:cs typeface="Arial" panose="020B0604020202020204" pitchFamily="34" charset="0"/>
                <a:hlinkClick r:id="rId4"/>
              </a:rPr>
              <a:t>https://pubmed.ncbi.nlm.nih.gov/32008623/</a:t>
            </a:r>
            <a:endParaRPr lang="en-US" sz="1100" dirty="0">
              <a:solidFill>
                <a:srgbClr val="1A2E4A"/>
              </a:solidFill>
              <a:latin typeface="Arial" panose="020B0604020202020204" pitchFamily="34" charset="0"/>
              <a:cs typeface="Arial" panose="020B0604020202020204" pitchFamily="34" charset="0"/>
            </a:endParaRPr>
          </a:p>
          <a:p>
            <a:pPr marL="0" indent="0">
              <a:buNone/>
            </a:pPr>
            <a:endParaRPr lang="en-US" sz="1100" dirty="0">
              <a:solidFill>
                <a:srgbClr val="1A2E4A"/>
              </a:solidFill>
              <a:latin typeface="Arial" panose="020B0604020202020204" pitchFamily="34" charset="0"/>
              <a:cs typeface="Arial" panose="020B0604020202020204" pitchFamily="34" charset="0"/>
            </a:endParaRPr>
          </a:p>
        </p:txBody>
      </p:sp>
      <p:sp>
        <p:nvSpPr>
          <p:cNvPr id="10" name="Shape 7"/>
          <p:cNvSpPr/>
          <p:nvPr/>
        </p:nvSpPr>
        <p:spPr>
          <a:xfrm>
            <a:off x="320040" y="1737360"/>
            <a:ext cx="292608" cy="292608"/>
          </a:xfrm>
          <a:prstGeom prst="ellipse">
            <a:avLst/>
          </a:prstGeom>
          <a:solidFill>
            <a:srgbClr val="2E6DA4"/>
          </a:solidFill>
          <a:ln w="12700">
            <a:solidFill>
              <a:srgbClr val="2E6DA4"/>
            </a:solidFill>
            <a:prstDash val="solid"/>
          </a:ln>
        </p:spPr>
      </p:sp>
      <p:sp>
        <p:nvSpPr>
          <p:cNvPr id="11" name="Text 8"/>
          <p:cNvSpPr/>
          <p:nvPr/>
        </p:nvSpPr>
        <p:spPr>
          <a:xfrm>
            <a:off x="320040" y="1737360"/>
            <a:ext cx="292608" cy="292608"/>
          </a:xfrm>
          <a:prstGeom prst="rect">
            <a:avLst/>
          </a:prstGeom>
          <a:noFill/>
          <a:ln/>
        </p:spPr>
        <p:txBody>
          <a:bodyPr wrap="square" rtlCol="0" anchor="ctr"/>
          <a:lstStyle/>
          <a:p>
            <a:pPr marL="0" indent="0" algn="ctr">
              <a:buNone/>
            </a:pPr>
            <a:r>
              <a:rPr lang="en-US" sz="800" b="1" dirty="0">
                <a:solidFill>
                  <a:srgbClr val="FFFFFF"/>
                </a:solidFill>
              </a:rPr>
              <a:t>2</a:t>
            </a:r>
            <a:endParaRPr lang="en-US" sz="800" dirty="0"/>
          </a:p>
        </p:txBody>
      </p:sp>
      <p:sp>
        <p:nvSpPr>
          <p:cNvPr id="12" name="Text 9"/>
          <p:cNvSpPr/>
          <p:nvPr/>
        </p:nvSpPr>
        <p:spPr>
          <a:xfrm>
            <a:off x="658368" y="1700784"/>
            <a:ext cx="379476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Cancer Research UK (2024) Lung cancer statistics. </a:t>
            </a:r>
            <a:r>
              <a:rPr lang="en-US" sz="1100" dirty="0">
                <a:solidFill>
                  <a:srgbClr val="1A2E4A"/>
                </a:solidFill>
                <a:latin typeface="Arial" panose="020B0604020202020204" pitchFamily="34" charset="0"/>
                <a:cs typeface="Arial" panose="020B0604020202020204" pitchFamily="34" charset="0"/>
                <a:hlinkClick r:id="rId5"/>
              </a:rPr>
              <a:t>https://www.cancerresearchuk.org/health-professional/cancer-statistics/statistics-by-cancer-type/lung-cancer</a:t>
            </a:r>
            <a:endParaRPr lang="en-US" sz="1100" dirty="0">
              <a:solidFill>
                <a:srgbClr val="1A2E4A"/>
              </a:solidFill>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p:txBody>
      </p:sp>
      <p:sp>
        <p:nvSpPr>
          <p:cNvPr id="13" name="Shape 10"/>
          <p:cNvSpPr/>
          <p:nvPr/>
        </p:nvSpPr>
        <p:spPr>
          <a:xfrm>
            <a:off x="320040" y="2542032"/>
            <a:ext cx="292608" cy="292608"/>
          </a:xfrm>
          <a:prstGeom prst="ellipse">
            <a:avLst/>
          </a:prstGeom>
          <a:solidFill>
            <a:srgbClr val="2E6DA4"/>
          </a:solidFill>
          <a:ln w="12700">
            <a:solidFill>
              <a:srgbClr val="2E6DA4"/>
            </a:solidFill>
            <a:prstDash val="solid"/>
          </a:ln>
        </p:spPr>
      </p:sp>
      <p:sp>
        <p:nvSpPr>
          <p:cNvPr id="14" name="Text 11"/>
          <p:cNvSpPr/>
          <p:nvPr/>
        </p:nvSpPr>
        <p:spPr>
          <a:xfrm>
            <a:off x="320040" y="2542032"/>
            <a:ext cx="292608" cy="292608"/>
          </a:xfrm>
          <a:prstGeom prst="rect">
            <a:avLst/>
          </a:prstGeom>
          <a:noFill/>
          <a:ln/>
        </p:spPr>
        <p:txBody>
          <a:bodyPr wrap="square" rtlCol="0" anchor="ctr"/>
          <a:lstStyle/>
          <a:p>
            <a:pPr marL="0" indent="0" algn="ctr">
              <a:buNone/>
            </a:pPr>
            <a:r>
              <a:rPr lang="en-US" sz="800" b="1" dirty="0">
                <a:solidFill>
                  <a:srgbClr val="FFFFFF"/>
                </a:solidFill>
              </a:rPr>
              <a:t>3</a:t>
            </a:r>
            <a:endParaRPr lang="en-US" sz="800" dirty="0"/>
          </a:p>
        </p:txBody>
      </p:sp>
      <p:sp>
        <p:nvSpPr>
          <p:cNvPr id="15" name="Text 12"/>
          <p:cNvSpPr/>
          <p:nvPr/>
        </p:nvSpPr>
        <p:spPr>
          <a:xfrm>
            <a:off x="658368" y="2505456"/>
            <a:ext cx="379476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Corby, G. et al. (2024) 'Incidence, prevalence, and survival of lung cancer in the UK 2000–2021', Translational Lung Cancer Research, 13(9), pp. 2187–2201. Available at: </a:t>
            </a:r>
            <a:r>
              <a:rPr lang="en-US" sz="1100" dirty="0">
                <a:solidFill>
                  <a:srgbClr val="1A2E4A"/>
                </a:solidFill>
                <a:latin typeface="Arial" panose="020B0604020202020204" pitchFamily="34" charset="0"/>
                <a:cs typeface="Arial" panose="020B0604020202020204" pitchFamily="34" charset="0"/>
                <a:hlinkClick r:id="rId6"/>
              </a:rPr>
              <a:t>https://pubmed.ncbi.nlm.nih.gov/39430337/</a:t>
            </a:r>
            <a:r>
              <a:rPr lang="en-US" sz="1100" dirty="0">
                <a:solidFill>
                  <a:srgbClr val="1A2E4A"/>
                </a:solidFill>
                <a:latin typeface="Arial" panose="020B0604020202020204" pitchFamily="34" charset="0"/>
                <a:cs typeface="Arial" panose="020B0604020202020204" pitchFamily="34" charset="0"/>
              </a:rPr>
              <a:t>.</a:t>
            </a:r>
          </a:p>
          <a:p>
            <a:pPr marL="0" indent="0">
              <a:buNone/>
            </a:pPr>
            <a:endParaRPr lang="en-US" sz="1100" dirty="0">
              <a:latin typeface="Arial" panose="020B0604020202020204" pitchFamily="34" charset="0"/>
              <a:cs typeface="Arial" panose="020B0604020202020204" pitchFamily="34" charset="0"/>
            </a:endParaRPr>
          </a:p>
        </p:txBody>
      </p:sp>
      <p:sp>
        <p:nvSpPr>
          <p:cNvPr id="16" name="Shape 13"/>
          <p:cNvSpPr/>
          <p:nvPr/>
        </p:nvSpPr>
        <p:spPr>
          <a:xfrm>
            <a:off x="320040" y="3346704"/>
            <a:ext cx="292608" cy="292608"/>
          </a:xfrm>
          <a:prstGeom prst="ellipse">
            <a:avLst/>
          </a:prstGeom>
          <a:solidFill>
            <a:srgbClr val="2E6DA4"/>
          </a:solidFill>
          <a:ln w="12700">
            <a:solidFill>
              <a:srgbClr val="2E6DA4"/>
            </a:solidFill>
            <a:prstDash val="solid"/>
          </a:ln>
        </p:spPr>
      </p:sp>
      <p:sp>
        <p:nvSpPr>
          <p:cNvPr id="17" name="Text 14"/>
          <p:cNvSpPr/>
          <p:nvPr/>
        </p:nvSpPr>
        <p:spPr>
          <a:xfrm>
            <a:off x="320040" y="3346704"/>
            <a:ext cx="292608" cy="292608"/>
          </a:xfrm>
          <a:prstGeom prst="rect">
            <a:avLst/>
          </a:prstGeom>
          <a:noFill/>
          <a:ln/>
        </p:spPr>
        <p:txBody>
          <a:bodyPr wrap="square" rtlCol="0" anchor="ctr"/>
          <a:lstStyle/>
          <a:p>
            <a:pPr marL="0" indent="0" algn="ctr">
              <a:buNone/>
            </a:pPr>
            <a:r>
              <a:rPr lang="en-US" sz="800" b="1" dirty="0">
                <a:solidFill>
                  <a:srgbClr val="FFFFFF"/>
                </a:solidFill>
              </a:rPr>
              <a:t>4</a:t>
            </a:r>
            <a:endParaRPr lang="en-US" sz="800" dirty="0"/>
          </a:p>
        </p:txBody>
      </p:sp>
      <p:sp>
        <p:nvSpPr>
          <p:cNvPr id="18" name="Text 15"/>
          <p:cNvSpPr/>
          <p:nvPr/>
        </p:nvSpPr>
        <p:spPr>
          <a:xfrm>
            <a:off x="658368" y="3493008"/>
            <a:ext cx="379476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Marieb, E.N. and Hoehn, K. (2022) Human Anatomy &amp; Physiology. 12th edn. Hoboken: Pearson.</a:t>
            </a:r>
            <a:endParaRPr lang="en-US" sz="1100" dirty="0">
              <a:latin typeface="Arial" panose="020B0604020202020204" pitchFamily="34" charset="0"/>
              <a:cs typeface="Arial" panose="020B0604020202020204" pitchFamily="34" charset="0"/>
            </a:endParaRPr>
          </a:p>
        </p:txBody>
      </p:sp>
      <p:sp>
        <p:nvSpPr>
          <p:cNvPr id="19" name="Shape 16"/>
          <p:cNvSpPr/>
          <p:nvPr/>
        </p:nvSpPr>
        <p:spPr>
          <a:xfrm>
            <a:off x="320040" y="4151376"/>
            <a:ext cx="292608" cy="292608"/>
          </a:xfrm>
          <a:prstGeom prst="ellipse">
            <a:avLst/>
          </a:prstGeom>
          <a:solidFill>
            <a:srgbClr val="2E6DA4"/>
          </a:solidFill>
          <a:ln w="12700">
            <a:solidFill>
              <a:srgbClr val="2E6DA4"/>
            </a:solidFill>
            <a:prstDash val="solid"/>
          </a:ln>
        </p:spPr>
      </p:sp>
      <p:sp>
        <p:nvSpPr>
          <p:cNvPr id="20" name="Text 17"/>
          <p:cNvSpPr/>
          <p:nvPr/>
        </p:nvSpPr>
        <p:spPr>
          <a:xfrm>
            <a:off x="320040" y="4151376"/>
            <a:ext cx="292608" cy="292608"/>
          </a:xfrm>
          <a:prstGeom prst="rect">
            <a:avLst/>
          </a:prstGeom>
          <a:noFill/>
          <a:ln/>
        </p:spPr>
        <p:txBody>
          <a:bodyPr wrap="square" rtlCol="0" anchor="ctr"/>
          <a:lstStyle/>
          <a:p>
            <a:pPr marL="0" indent="0" algn="ctr">
              <a:buNone/>
            </a:pPr>
            <a:r>
              <a:rPr lang="en-US" sz="800" b="1" dirty="0">
                <a:solidFill>
                  <a:srgbClr val="FFFFFF"/>
                </a:solidFill>
              </a:rPr>
              <a:t>5</a:t>
            </a:r>
            <a:endParaRPr lang="en-US" sz="800" dirty="0"/>
          </a:p>
        </p:txBody>
      </p:sp>
      <p:sp>
        <p:nvSpPr>
          <p:cNvPr id="21" name="Text 18"/>
          <p:cNvSpPr/>
          <p:nvPr/>
        </p:nvSpPr>
        <p:spPr>
          <a:xfrm>
            <a:off x="658368" y="4114800"/>
            <a:ext cx="379476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NHS (2022) Lung cancer. </a:t>
            </a:r>
            <a:r>
              <a:rPr lang="en-US" sz="1100" dirty="0">
                <a:solidFill>
                  <a:srgbClr val="1A2E4A"/>
                </a:solidFill>
                <a:latin typeface="Arial" panose="020B0604020202020204" pitchFamily="34" charset="0"/>
                <a:cs typeface="Arial" panose="020B0604020202020204" pitchFamily="34" charset="0"/>
                <a:hlinkClick r:id="rId7"/>
              </a:rPr>
              <a:t>https://www.nhs.uk/conditions/lung-cancer/</a:t>
            </a:r>
            <a:endParaRPr lang="en-US" sz="1100" dirty="0">
              <a:solidFill>
                <a:srgbClr val="1A2E4A"/>
              </a:solidFill>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p:txBody>
      </p:sp>
      <p:sp>
        <p:nvSpPr>
          <p:cNvPr id="22" name="Shape 19"/>
          <p:cNvSpPr/>
          <p:nvPr/>
        </p:nvSpPr>
        <p:spPr>
          <a:xfrm>
            <a:off x="4663440" y="932688"/>
            <a:ext cx="292608" cy="292608"/>
          </a:xfrm>
          <a:prstGeom prst="ellipse">
            <a:avLst/>
          </a:prstGeom>
          <a:solidFill>
            <a:srgbClr val="2E6DA4"/>
          </a:solidFill>
          <a:ln w="12700">
            <a:solidFill>
              <a:srgbClr val="2E6DA4"/>
            </a:solidFill>
            <a:prstDash val="solid"/>
          </a:ln>
        </p:spPr>
      </p:sp>
      <p:sp>
        <p:nvSpPr>
          <p:cNvPr id="23" name="Text 20"/>
          <p:cNvSpPr/>
          <p:nvPr/>
        </p:nvSpPr>
        <p:spPr>
          <a:xfrm>
            <a:off x="4663440" y="932688"/>
            <a:ext cx="292608" cy="292608"/>
          </a:xfrm>
          <a:prstGeom prst="rect">
            <a:avLst/>
          </a:prstGeom>
          <a:noFill/>
          <a:ln/>
        </p:spPr>
        <p:txBody>
          <a:bodyPr wrap="square" rtlCol="0" anchor="ctr"/>
          <a:lstStyle/>
          <a:p>
            <a:pPr marL="0" indent="0" algn="ctr">
              <a:buNone/>
            </a:pPr>
            <a:r>
              <a:rPr lang="en-US" sz="800" b="1" dirty="0">
                <a:solidFill>
                  <a:srgbClr val="FFFFFF"/>
                </a:solidFill>
              </a:rPr>
              <a:t>6</a:t>
            </a:r>
            <a:endParaRPr lang="en-US" sz="800" dirty="0"/>
          </a:p>
        </p:txBody>
      </p:sp>
      <p:sp>
        <p:nvSpPr>
          <p:cNvPr id="24" name="Text 21"/>
          <p:cNvSpPr/>
          <p:nvPr/>
        </p:nvSpPr>
        <p:spPr>
          <a:xfrm>
            <a:off x="5001768" y="896112"/>
            <a:ext cx="393192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NHS England (2024) Thousands of cancers caught early through NHS lung checks. </a:t>
            </a:r>
            <a:r>
              <a:rPr lang="en-US" sz="1100" dirty="0">
                <a:solidFill>
                  <a:srgbClr val="1A2E4A"/>
                </a:solidFill>
                <a:latin typeface="Arial" panose="020B0604020202020204" pitchFamily="34" charset="0"/>
                <a:cs typeface="Arial" panose="020B0604020202020204" pitchFamily="34" charset="0"/>
                <a:hlinkClick r:id="rId8"/>
              </a:rPr>
              <a:t>https://www.england.nhs.uk/2024/11/thousands-of-cancers-caught-early-through-nhs-lung-checks/</a:t>
            </a:r>
            <a:endParaRPr lang="en-US" sz="1100" dirty="0">
              <a:solidFill>
                <a:srgbClr val="1A2E4A"/>
              </a:solidFill>
              <a:latin typeface="Arial" panose="020B0604020202020204" pitchFamily="34" charset="0"/>
              <a:cs typeface="Arial" panose="020B0604020202020204" pitchFamily="34" charset="0"/>
            </a:endParaRPr>
          </a:p>
          <a:p>
            <a:pPr marL="0" indent="0">
              <a:buNone/>
            </a:pPr>
            <a:r>
              <a:rPr lang="en-US" sz="1100" dirty="0">
                <a:solidFill>
                  <a:srgbClr val="1A2E4A"/>
                </a:solidFill>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sp>
        <p:nvSpPr>
          <p:cNvPr id="25" name="Shape 22"/>
          <p:cNvSpPr/>
          <p:nvPr/>
        </p:nvSpPr>
        <p:spPr>
          <a:xfrm>
            <a:off x="4663440" y="1737360"/>
            <a:ext cx="292608" cy="292608"/>
          </a:xfrm>
          <a:prstGeom prst="ellipse">
            <a:avLst/>
          </a:prstGeom>
          <a:solidFill>
            <a:srgbClr val="2E6DA4"/>
          </a:solidFill>
          <a:ln w="12700">
            <a:solidFill>
              <a:srgbClr val="2E6DA4"/>
            </a:solidFill>
            <a:prstDash val="solid"/>
          </a:ln>
        </p:spPr>
      </p:sp>
      <p:sp>
        <p:nvSpPr>
          <p:cNvPr id="26" name="Text 23"/>
          <p:cNvSpPr/>
          <p:nvPr/>
        </p:nvSpPr>
        <p:spPr>
          <a:xfrm>
            <a:off x="4663440" y="1737360"/>
            <a:ext cx="292608" cy="292608"/>
          </a:xfrm>
          <a:prstGeom prst="rect">
            <a:avLst/>
          </a:prstGeom>
          <a:noFill/>
          <a:ln/>
        </p:spPr>
        <p:txBody>
          <a:bodyPr wrap="square" rtlCol="0" anchor="ctr"/>
          <a:lstStyle/>
          <a:p>
            <a:pPr marL="0" indent="0" algn="ctr">
              <a:buNone/>
            </a:pPr>
            <a:r>
              <a:rPr lang="en-US" sz="800" b="1" dirty="0">
                <a:solidFill>
                  <a:srgbClr val="FFFFFF"/>
                </a:solidFill>
              </a:rPr>
              <a:t>7</a:t>
            </a:r>
            <a:endParaRPr lang="en-US" sz="800" dirty="0"/>
          </a:p>
        </p:txBody>
      </p:sp>
      <p:sp>
        <p:nvSpPr>
          <p:cNvPr id="27" name="Text 24"/>
          <p:cNvSpPr/>
          <p:nvPr/>
        </p:nvSpPr>
        <p:spPr>
          <a:xfrm>
            <a:off x="5001768" y="1700784"/>
            <a:ext cx="393192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NICE (2019, updated 2023) Lung cancer: diagnosis and management. NG122. National Institute for Health and Care Excellence.  </a:t>
            </a:r>
            <a:r>
              <a:rPr lang="en-US" sz="1100" dirty="0">
                <a:solidFill>
                  <a:srgbClr val="1A2E4A"/>
                </a:solidFill>
                <a:latin typeface="Arial" panose="020B0604020202020204" pitchFamily="34" charset="0"/>
                <a:cs typeface="Arial" panose="020B0604020202020204" pitchFamily="34" charset="0"/>
                <a:hlinkClick r:id="rId9"/>
              </a:rPr>
              <a:t>https://www.nice.org.uk/guidance/ng122</a:t>
            </a:r>
            <a:endParaRPr lang="en-US" sz="1100" dirty="0">
              <a:solidFill>
                <a:srgbClr val="1A2E4A"/>
              </a:solidFill>
              <a:latin typeface="Arial" panose="020B0604020202020204" pitchFamily="34" charset="0"/>
              <a:cs typeface="Arial" panose="020B0604020202020204" pitchFamily="34" charset="0"/>
            </a:endParaRPr>
          </a:p>
          <a:p>
            <a:pPr marL="0" indent="0">
              <a:buNone/>
            </a:pPr>
            <a:r>
              <a:rPr lang="en-US" sz="1100" dirty="0">
                <a:solidFill>
                  <a:srgbClr val="1A2E4A"/>
                </a:solidFill>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sp>
        <p:nvSpPr>
          <p:cNvPr id="28" name="Shape 25"/>
          <p:cNvSpPr/>
          <p:nvPr/>
        </p:nvSpPr>
        <p:spPr>
          <a:xfrm>
            <a:off x="4663440" y="2542032"/>
            <a:ext cx="292608" cy="292608"/>
          </a:xfrm>
          <a:prstGeom prst="ellipse">
            <a:avLst/>
          </a:prstGeom>
          <a:solidFill>
            <a:srgbClr val="2E6DA4"/>
          </a:solidFill>
          <a:ln w="12700">
            <a:solidFill>
              <a:srgbClr val="2E6DA4"/>
            </a:solidFill>
            <a:prstDash val="solid"/>
          </a:ln>
        </p:spPr>
      </p:sp>
      <p:sp>
        <p:nvSpPr>
          <p:cNvPr id="29" name="Text 26"/>
          <p:cNvSpPr/>
          <p:nvPr/>
        </p:nvSpPr>
        <p:spPr>
          <a:xfrm>
            <a:off x="4663440" y="2542032"/>
            <a:ext cx="292608" cy="292608"/>
          </a:xfrm>
          <a:prstGeom prst="rect">
            <a:avLst/>
          </a:prstGeom>
          <a:noFill/>
          <a:ln/>
        </p:spPr>
        <p:txBody>
          <a:bodyPr wrap="square" rtlCol="0" anchor="ctr"/>
          <a:lstStyle/>
          <a:p>
            <a:pPr marL="0" indent="0" algn="ctr">
              <a:buNone/>
            </a:pPr>
            <a:r>
              <a:rPr lang="en-US" sz="800" b="1" dirty="0">
                <a:solidFill>
                  <a:srgbClr val="FFFFFF"/>
                </a:solidFill>
              </a:rPr>
              <a:t>8</a:t>
            </a:r>
            <a:endParaRPr lang="en-US" sz="800" dirty="0"/>
          </a:p>
        </p:txBody>
      </p:sp>
      <p:sp>
        <p:nvSpPr>
          <p:cNvPr id="30" name="Text 27"/>
          <p:cNvSpPr/>
          <p:nvPr/>
        </p:nvSpPr>
        <p:spPr>
          <a:xfrm>
            <a:off x="5001768" y="2505456"/>
            <a:ext cx="393192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Nursing and Midwifery Council (NMC) (2026) The Code: Professional standards of practice and behaviour for nurses, midwives and nursing associates. London: NMC. </a:t>
            </a:r>
            <a:r>
              <a:rPr lang="en-US" sz="1100" dirty="0">
                <a:solidFill>
                  <a:srgbClr val="1A2E4A"/>
                </a:solidFill>
                <a:latin typeface="Arial" panose="020B0604020202020204" pitchFamily="34" charset="0"/>
                <a:cs typeface="Arial" panose="020B0604020202020204" pitchFamily="34" charset="0"/>
                <a:hlinkClick r:id="rId10"/>
              </a:rPr>
              <a:t>https://www.nmc.org.uk/standards/code/</a:t>
            </a:r>
            <a:endParaRPr lang="en-US" sz="1100" dirty="0">
              <a:solidFill>
                <a:srgbClr val="1A2E4A"/>
              </a:solidFill>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p:txBody>
      </p:sp>
      <p:sp>
        <p:nvSpPr>
          <p:cNvPr id="31" name="Shape 28"/>
          <p:cNvSpPr/>
          <p:nvPr/>
        </p:nvSpPr>
        <p:spPr>
          <a:xfrm>
            <a:off x="4663440" y="3346704"/>
            <a:ext cx="292608" cy="292608"/>
          </a:xfrm>
          <a:prstGeom prst="ellipse">
            <a:avLst/>
          </a:prstGeom>
          <a:solidFill>
            <a:srgbClr val="2E6DA4"/>
          </a:solidFill>
          <a:ln w="12700">
            <a:solidFill>
              <a:srgbClr val="2E6DA4"/>
            </a:solidFill>
            <a:prstDash val="solid"/>
          </a:ln>
        </p:spPr>
      </p:sp>
      <p:sp>
        <p:nvSpPr>
          <p:cNvPr id="32" name="Text 29"/>
          <p:cNvSpPr/>
          <p:nvPr/>
        </p:nvSpPr>
        <p:spPr>
          <a:xfrm>
            <a:off x="4663440" y="3346704"/>
            <a:ext cx="292608" cy="292608"/>
          </a:xfrm>
          <a:prstGeom prst="rect">
            <a:avLst/>
          </a:prstGeom>
          <a:noFill/>
          <a:ln/>
        </p:spPr>
        <p:txBody>
          <a:bodyPr wrap="square" rtlCol="0" anchor="ctr"/>
          <a:lstStyle/>
          <a:p>
            <a:pPr marL="0" indent="0" algn="ctr">
              <a:buNone/>
            </a:pPr>
            <a:r>
              <a:rPr lang="en-US" sz="800" b="1" dirty="0">
                <a:solidFill>
                  <a:srgbClr val="FFFFFF"/>
                </a:solidFill>
              </a:rPr>
              <a:t>9</a:t>
            </a:r>
            <a:endParaRPr lang="en-US" sz="800" dirty="0"/>
          </a:p>
        </p:txBody>
      </p:sp>
      <p:sp>
        <p:nvSpPr>
          <p:cNvPr id="33" name="Text 30"/>
          <p:cNvSpPr/>
          <p:nvPr/>
        </p:nvSpPr>
        <p:spPr>
          <a:xfrm>
            <a:off x="5001768" y="3310128"/>
            <a:ext cx="393192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Roy Castle Lung Cancer Foundation (2024) Learn about lung cancer. </a:t>
            </a:r>
            <a:r>
              <a:rPr lang="en-US" sz="1100" dirty="0">
                <a:solidFill>
                  <a:srgbClr val="1A2E4A"/>
                </a:solidFill>
                <a:latin typeface="Arial" panose="020B0604020202020204" pitchFamily="34" charset="0"/>
                <a:cs typeface="Arial" panose="020B0604020202020204" pitchFamily="34" charset="0"/>
                <a:hlinkClick r:id="rId11"/>
              </a:rPr>
              <a:t>https://roycastle.org/learn-about-lung-cancer/</a:t>
            </a:r>
            <a:endParaRPr lang="en-US" sz="1100" dirty="0">
              <a:solidFill>
                <a:srgbClr val="1A2E4A"/>
              </a:solidFill>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p:txBody>
      </p:sp>
      <p:sp>
        <p:nvSpPr>
          <p:cNvPr id="34" name="Shape 31"/>
          <p:cNvSpPr/>
          <p:nvPr/>
        </p:nvSpPr>
        <p:spPr>
          <a:xfrm>
            <a:off x="4663440" y="4151376"/>
            <a:ext cx="292608" cy="292608"/>
          </a:xfrm>
          <a:prstGeom prst="ellipse">
            <a:avLst/>
          </a:prstGeom>
          <a:solidFill>
            <a:srgbClr val="2E6DA4"/>
          </a:solidFill>
          <a:ln w="12700">
            <a:solidFill>
              <a:srgbClr val="2E6DA4"/>
            </a:solidFill>
            <a:prstDash val="solid"/>
          </a:ln>
        </p:spPr>
      </p:sp>
      <p:sp>
        <p:nvSpPr>
          <p:cNvPr id="35" name="Text 32"/>
          <p:cNvSpPr/>
          <p:nvPr/>
        </p:nvSpPr>
        <p:spPr>
          <a:xfrm>
            <a:off x="4663440" y="4151376"/>
            <a:ext cx="292608" cy="292608"/>
          </a:xfrm>
          <a:prstGeom prst="rect">
            <a:avLst/>
          </a:prstGeom>
          <a:noFill/>
          <a:ln/>
        </p:spPr>
        <p:txBody>
          <a:bodyPr wrap="square" rtlCol="0" anchor="ctr"/>
          <a:lstStyle/>
          <a:p>
            <a:pPr marL="0" indent="0" algn="ctr">
              <a:buNone/>
            </a:pPr>
            <a:r>
              <a:rPr lang="en-US" sz="800" b="1" dirty="0">
                <a:solidFill>
                  <a:srgbClr val="FFFFFF"/>
                </a:solidFill>
              </a:rPr>
              <a:t>10</a:t>
            </a:r>
            <a:endParaRPr lang="en-US" sz="800" dirty="0"/>
          </a:p>
        </p:txBody>
      </p:sp>
      <p:sp>
        <p:nvSpPr>
          <p:cNvPr id="36" name="Text 33"/>
          <p:cNvSpPr/>
          <p:nvPr/>
        </p:nvSpPr>
        <p:spPr>
          <a:xfrm>
            <a:off x="5001768" y="4114800"/>
            <a:ext cx="3931920" cy="731520"/>
          </a:xfrm>
          <a:prstGeom prst="rect">
            <a:avLst/>
          </a:prstGeom>
          <a:noFill/>
          <a:ln/>
        </p:spPr>
        <p:txBody>
          <a:bodyPr wrap="square" rtlCol="0" anchor="t"/>
          <a:lstStyle/>
          <a:p>
            <a:pPr marL="0" indent="0">
              <a:buNone/>
            </a:pPr>
            <a:r>
              <a:rPr lang="en-US" sz="1100" dirty="0">
                <a:solidFill>
                  <a:srgbClr val="1A2E4A"/>
                </a:solidFill>
                <a:latin typeface="Arial" panose="020B0604020202020204" pitchFamily="34" charset="0"/>
                <a:cs typeface="Arial" panose="020B0604020202020204" pitchFamily="34" charset="0"/>
              </a:rPr>
              <a:t>Tortora, G.J. and Derrickson, B. (2017) Principles of Anatomy and Physiology. 15th edn. Hoboken: Wiley.</a:t>
            </a:r>
            <a:endParaRPr lang="en-US" sz="11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TotalTime>
  <Words>4713</Words>
  <Application>Microsoft Office PowerPoint</Application>
  <PresentationFormat>On-screen Show (16:9)</PresentationFormat>
  <Paragraphs>415</Paragraphs>
  <Slides>15</Slides>
  <Notes>15</Notes>
  <HiddenSlides>0</HiddenSlides>
  <MMClips>14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Lung Cancer Care Plan – BMHP5023</dc:title>
  <dc:subject>PptxGenJS Presentation</dc:subject>
  <dc:creator>user</dc:creator>
  <cp:lastModifiedBy>USER</cp:lastModifiedBy>
  <cp:revision>6</cp:revision>
  <dcterms:created xsi:type="dcterms:W3CDTF">2026-03-22T08:16:08Z</dcterms:created>
  <dcterms:modified xsi:type="dcterms:W3CDTF">2026-03-23T11:08:29Z</dcterms:modified>
</cp:coreProperties>
</file>