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1" r:id="rId1"/>
  </p:sldMasterIdLst>
  <p:notesMasterIdLst>
    <p:notesMasterId r:id="rId16"/>
  </p:notesMasterIdLst>
  <p:handoutMasterIdLst>
    <p:handoutMasterId r:id="rId17"/>
  </p:handoutMasterIdLst>
  <p:sldIdLst>
    <p:sldId id="265" r:id="rId2"/>
    <p:sldId id="320" r:id="rId3"/>
    <p:sldId id="326" r:id="rId4"/>
    <p:sldId id="321" r:id="rId5"/>
    <p:sldId id="327" r:id="rId6"/>
    <p:sldId id="310" r:id="rId7"/>
    <p:sldId id="328" r:id="rId8"/>
    <p:sldId id="324" r:id="rId9"/>
    <p:sldId id="329" r:id="rId10"/>
    <p:sldId id="330" r:id="rId11"/>
    <p:sldId id="331" r:id="rId12"/>
    <p:sldId id="332" r:id="rId13"/>
    <p:sldId id="325" r:id="rId14"/>
    <p:sldId id="333" r:id="rId15"/>
  </p:sldIdLst>
  <p:sldSz cx="12188825"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29" autoAdjust="0"/>
  </p:normalViewPr>
  <p:slideViewPr>
    <p:cSldViewPr showGuides="1">
      <p:cViewPr varScale="1">
        <p:scale>
          <a:sx n="114" d="100"/>
          <a:sy n="114" d="100"/>
        </p:scale>
        <p:origin x="474" y="10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4/21/2021</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dirty="0"/>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4/21/2021</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798" y="441325"/>
            <a:ext cx="11303231" cy="2485349"/>
          </a:xfrm>
        </p:spPr>
        <p:txBody>
          <a:bodyPr wrap="square" lIns="0" tIns="0" rIns="0" bIns="0" anchor="b" anchorCtr="0">
            <a:normAutofit/>
          </a:bodyPr>
          <a:lstStyle>
            <a:lvl1pPr algn="l">
              <a:lnSpc>
                <a:spcPct val="100000"/>
              </a:lnSpc>
              <a:defRPr sz="4799">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798" y="3070799"/>
            <a:ext cx="11303231" cy="2445758"/>
          </a:xfrm>
        </p:spPr>
        <p:txBody>
          <a:bodyPr lIns="0" tIns="0" rIns="0" bIns="0">
            <a:normAutofit/>
          </a:bodyPr>
          <a:lstStyle>
            <a:lvl1pPr marL="0" indent="0" algn="l">
              <a:lnSpc>
                <a:spcPct val="104000"/>
              </a:lnSpc>
              <a:buNone/>
              <a:defRPr sz="4599">
                <a:solidFill>
                  <a:schemeClr val="tx2">
                    <a:alpha val="56000"/>
                  </a:schemeClr>
                </a:solidFill>
                <a:latin typeface="+mj-lt"/>
              </a:defRPr>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latin typeface="+mn-lt"/>
              </a:defRPr>
            </a:lvl1pPr>
          </a:lstStyle>
          <a:p>
            <a:fld id="{920400DB-EE2B-4525-8AF4-CAD6C32A083E}" type="datetimeFigureOut">
              <a:rPr lang="en-GB" smtClean="0"/>
              <a:t>21/04/2021</a:t>
            </a:fld>
            <a:endParaRPr lang="en-GB"/>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latin typeface="+mn-lt"/>
              </a:defRPr>
            </a:lvl1pPr>
          </a:lstStyle>
          <a:p>
            <a:endParaRPr lang="en-GB"/>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latin typeface="+mn-lt"/>
              </a:defRPr>
            </a:lvl1pPr>
          </a:lstStyle>
          <a:p>
            <a:fld id="{52943140-EFFF-4DE3-8706-96E97B12F13E}" type="slidenum">
              <a:rPr lang="en-GB" smtClean="0"/>
              <a:t>‹#›</a:t>
            </a:fld>
            <a:endParaRPr lang="en-GB"/>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730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886">
          <p15:clr>
            <a:srgbClr val="5ACBF0"/>
          </p15:clr>
        </p15:guide>
        <p15:guide id="2" pos="3840">
          <p15:clr>
            <a:srgbClr val="F26B43"/>
          </p15:clr>
        </p15:guide>
        <p15:guide id="3" pos="279">
          <p15:clr>
            <a:srgbClr val="F26B43"/>
          </p15:clr>
        </p15:guide>
        <p15:guide id="4" pos="7401">
          <p15:clr>
            <a:srgbClr val="F26B43"/>
          </p15:clr>
        </p15:guide>
        <p15:guide id="5" pos="1232">
          <p15:clr>
            <a:srgbClr val="5ACBF0"/>
          </p15:clr>
        </p15:guide>
        <p15:guide id="6" pos="1504">
          <p15:clr>
            <a:srgbClr val="5ACBF0"/>
          </p15:clr>
        </p15:guide>
        <p15:guide id="7" pos="2457">
          <p15:clr>
            <a:srgbClr val="5ACBF0"/>
          </p15:clr>
        </p15:guide>
        <p15:guide id="8" pos="2751">
          <p15:clr>
            <a:srgbClr val="5ACBF0"/>
          </p15:clr>
        </p15:guide>
        <p15:guide id="9" pos="3704">
          <p15:clr>
            <a:srgbClr val="5ACBF0"/>
          </p15:clr>
        </p15:guide>
        <p15:guide id="10" pos="3976">
          <p15:clr>
            <a:srgbClr val="5ACBF0"/>
          </p15:clr>
        </p15:guide>
        <p15:guide id="11" pos="4929">
          <p15:clr>
            <a:srgbClr val="5ACBF0"/>
          </p15:clr>
        </p15:guide>
        <p15:guide id="12" pos="5223">
          <p15:clr>
            <a:srgbClr val="5ACBF0"/>
          </p15:clr>
        </p15:guide>
        <p15:guide id="13" pos="6153">
          <p15:clr>
            <a:srgbClr val="5ACBF0"/>
          </p15:clr>
        </p15:guide>
        <p15:guide id="14" pos="6448">
          <p15:clr>
            <a:srgbClr val="5ACBF0"/>
          </p15:clr>
        </p15:guide>
        <p15:guide id="18" orient="horz" pos="278">
          <p15:clr>
            <a:srgbClr val="F26B43"/>
          </p15:clr>
        </p15:guide>
        <p15:guide id="20" orient="horz" pos="867">
          <p15:clr>
            <a:srgbClr val="5ACBF0"/>
          </p15:clr>
        </p15:guide>
        <p15:guide id="21" orient="horz" pos="1729">
          <p15:clr>
            <a:srgbClr val="5ACBF0"/>
          </p15:clr>
        </p15:guide>
        <p15:guide id="22" orient="horz" pos="3475">
          <p15:clr>
            <a:srgbClr val="F26B43"/>
          </p15:clr>
        </p15:guide>
        <p15:guide id="28" orient="horz" pos="1139">
          <p15:clr>
            <a:srgbClr val="5ACBF0"/>
          </p15:clr>
        </p15:guide>
        <p15:guide id="29" orient="horz" pos="2591">
          <p15:clr>
            <a:srgbClr val="5ACBF0"/>
          </p15:clr>
        </p15:guide>
        <p15:guide id="30" orient="horz" pos="2024">
          <p15:clr>
            <a:srgbClr val="5ACBF0"/>
          </p15:clr>
        </p15:guide>
        <p15:guide id="31" orient="horz" pos="3748">
          <p15:clr>
            <a:srgbClr val="F26B43"/>
          </p15:clr>
        </p15:guide>
        <p15:guide id="32" orient="horz" pos="1888">
          <p15:clr>
            <a:srgbClr val="F26B43"/>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2676" y="328840"/>
            <a:ext cx="10403353" cy="1263423"/>
          </a:xfrm>
        </p:spPr>
        <p:txBody>
          <a:bodyPr wrap="square">
            <a:normAutofit/>
          </a:bodyPr>
          <a:lstStyle>
            <a:lvl1pPr>
              <a:lnSpc>
                <a:spcPct val="100000"/>
              </a:lnSpc>
              <a:defRPr sz="4799">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2676" y="2060575"/>
            <a:ext cx="10403353" cy="4356100"/>
          </a:xfrm>
        </p:spPr>
        <p:txBody>
          <a:bodyPr lIns="0" tIns="0" rIns="0" bIns="0">
            <a:noAutofit/>
          </a:bodyPr>
          <a:lstStyle>
            <a:lvl1pPr marL="359892" indent="-359892">
              <a:lnSpc>
                <a:spcPct val="120000"/>
              </a:lnSpc>
              <a:buSzPct val="70000"/>
              <a:buFont typeface="Wingdings 2" panose="05020102010507070707" pitchFamily="18" charset="2"/>
              <a:buChar char="à"/>
              <a:defRPr sz="1999">
                <a:solidFill>
                  <a:schemeClr val="tx2">
                    <a:alpha val="77000"/>
                  </a:schemeClr>
                </a:solidFill>
              </a:defRPr>
            </a:lvl1pPr>
            <a:lvl2pPr marL="719784" indent="-359892">
              <a:lnSpc>
                <a:spcPct val="120000"/>
              </a:lnSpc>
              <a:buSzPct val="70000"/>
              <a:buFont typeface="Wingdings 2" panose="05020102010507070707" pitchFamily="18" charset="2"/>
              <a:buChar char="à"/>
              <a:defRPr sz="1999">
                <a:solidFill>
                  <a:schemeClr val="tx2">
                    <a:alpha val="77000"/>
                  </a:schemeClr>
                </a:solidFill>
              </a:defRPr>
            </a:lvl2pPr>
            <a:lvl3pPr marL="1079676" indent="-287914">
              <a:lnSpc>
                <a:spcPct val="120000"/>
              </a:lnSpc>
              <a:buSzPct val="70000"/>
              <a:buFont typeface="Wingdings 2" panose="05020102010507070707" pitchFamily="18" charset="2"/>
              <a:buChar char="à"/>
              <a:defRPr sz="1600">
                <a:solidFill>
                  <a:schemeClr val="tx2">
                    <a:alpha val="77000"/>
                  </a:schemeClr>
                </a:solidFill>
              </a:defRPr>
            </a:lvl3pPr>
            <a:lvl4pPr marL="1439568" indent="-287914">
              <a:lnSpc>
                <a:spcPct val="120000"/>
              </a:lnSpc>
              <a:buSzPct val="70000"/>
              <a:buFont typeface="Wingdings 2" panose="05020102010507070707" pitchFamily="18" charset="2"/>
              <a:buChar char="à"/>
              <a:defRPr sz="1600">
                <a:solidFill>
                  <a:schemeClr val="tx2">
                    <a:alpha val="77000"/>
                  </a:schemeClr>
                </a:solidFill>
              </a:defRPr>
            </a:lvl4pPr>
            <a:lvl5pPr marL="1799460" indent="-287914">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117" y="1378917"/>
            <a:ext cx="2772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03F41C87-7AD9-4845-A077-840E4A0F3F06}" type="datetimeFigureOut">
              <a:rPr lang="en-US" smtClean="0"/>
              <a:t>4/21/2021</a:t>
            </a:fld>
            <a:endParaRPr lang="en-US" dirty="0"/>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117" y="4240917"/>
            <a:ext cx="2520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endParaRPr lang="en-GB" dirty="0"/>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899766" cy="900000"/>
          </a:xfrm>
          <a:prstGeom prst="rect">
            <a:avLst/>
          </a:prstGeom>
        </p:spPr>
        <p:txBody>
          <a:bodyPr lIns="0" tIns="0" rIns="0" bIns="0" anchor="ctr" anchorCtr="0"/>
          <a:lstStyle>
            <a:lvl1pPr algn="ctr">
              <a:defRPr sz="3599"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2A013F82-EE5E-44EE-A61D-E31C6657F26F}" type="slidenum">
              <a:rPr lang="en-GB" smtClean="0"/>
              <a:t>‹#›</a:t>
            </a:fld>
            <a:endParaRPr lang="en-GB" dirty="0"/>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899766"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065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2" pos="7401">
          <p15:clr>
            <a:srgbClr val="F26B43"/>
          </p15:clr>
        </p15:guide>
        <p15:guide id="14" orient="horz" pos="278">
          <p15:clr>
            <a:srgbClr val="F26B43"/>
          </p15:clr>
        </p15:guide>
        <p15:guide id="15" orient="horz" pos="4042">
          <p15:clr>
            <a:srgbClr val="F26B43"/>
          </p15:clr>
        </p15:guide>
        <p15:guide id="16" orient="horz" pos="1003">
          <p15:clr>
            <a:srgbClr val="5ACBF0"/>
          </p15:clr>
        </p15:guide>
        <p15:guide id="17" orient="horz" pos="1298">
          <p15:clr>
            <a:srgbClr val="5ACBF0"/>
          </p15:clr>
        </p15:guide>
        <p15:guide id="18" orient="horz" pos="2024">
          <p15:clr>
            <a:srgbClr val="5ACBF0"/>
          </p15:clr>
        </p15:guide>
        <p15:guide id="19" orient="horz" pos="2296">
          <p15:clr>
            <a:srgbClr val="5ACBF0"/>
          </p15:clr>
        </p15:guide>
        <p15:guide id="20" orient="horz" pos="3022">
          <p15:clr>
            <a:srgbClr val="5ACBF0"/>
          </p15:clr>
        </p15:guide>
        <p15:guide id="21" orient="horz" pos="3317">
          <p15:clr>
            <a:srgbClr val="5ACBF0"/>
          </p15:clr>
        </p15:guide>
        <p15:guide id="22" pos="846">
          <p15:clr>
            <a:srgbClr val="F26B43"/>
          </p15:clr>
        </p15:guide>
        <p15:guide id="23" pos="1708">
          <p15:clr>
            <a:srgbClr val="5ACBF0"/>
          </p15:clr>
        </p15:guide>
        <p15:guide id="24" pos="2003">
          <p15:clr>
            <a:srgbClr val="5ACBF0"/>
          </p15:clr>
        </p15:guide>
        <p15:guide id="25" pos="2842">
          <p15:clr>
            <a:srgbClr val="5ACBF0"/>
          </p15:clr>
        </p15:guide>
        <p15:guide id="26" pos="3137">
          <p15:clr>
            <a:srgbClr val="5ACBF0"/>
          </p15:clr>
        </p15:guide>
        <p15:guide id="28" pos="3976">
          <p15:clr>
            <a:srgbClr val="5ACBF0"/>
          </p15:clr>
        </p15:guide>
        <p15:guide id="29" pos="5110">
          <p15:clr>
            <a:srgbClr val="5ACBF0"/>
          </p15:clr>
        </p15:guide>
        <p15:guide id="30" pos="5405">
          <p15:clr>
            <a:srgbClr val="5ACBF0"/>
          </p15:clr>
        </p15:guide>
        <p15:guide id="31" pos="6267">
          <p15:clr>
            <a:srgbClr val="5ACBF0"/>
          </p15:clr>
        </p15:guide>
        <p15:guide id="32" pos="6539">
          <p15:clr>
            <a:srgbClr val="5ACBF0"/>
          </p15:clr>
        </p15:guide>
        <p15:guide id="33" pos="574">
          <p15:clr>
            <a:srgbClr val="F26B43"/>
          </p15:clr>
        </p15:guide>
        <p15:guide id="34" pos="427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798" y="435430"/>
            <a:ext cx="11266726" cy="3317307"/>
          </a:xfrm>
        </p:spPr>
        <p:txBody>
          <a:bodyPr anchor="b">
            <a:normAutofit/>
          </a:bodyPr>
          <a:lstStyle>
            <a:lvl1pPr>
              <a:lnSpc>
                <a:spcPct val="100000"/>
              </a:lnSpc>
              <a:defRPr sz="4799">
                <a:solidFill>
                  <a:schemeClr val="tx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798" y="3832564"/>
            <a:ext cx="11266726" cy="1527175"/>
          </a:xfrm>
        </p:spPr>
        <p:txBody>
          <a:bodyPr lIns="0" tIns="0" rIns="0" bIns="0"/>
          <a:lstStyle>
            <a:lvl1pPr marL="0" indent="0">
              <a:buNone/>
              <a:defRPr sz="2399">
                <a:solidFill>
                  <a:schemeClr val="tx2">
                    <a:alpha val="56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defRPr>
            </a:lvl1pPr>
          </a:lstStyle>
          <a:p>
            <a:fld id="{03F41C87-7AD9-4845-A077-840E4A0F3F06}" type="datetimeFigureOut">
              <a:rPr lang="en-US" smtClean="0"/>
              <a:t>4/21/2021</a:t>
            </a:fld>
            <a:endParaRPr lang="en-US" dirty="0"/>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defRPr>
            </a:lvl1pPr>
          </a:lstStyle>
          <a:p>
            <a:endParaRPr lang="en-GB" dirty="0"/>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defRPr>
            </a:lvl1pPr>
          </a:lstStyle>
          <a:p>
            <a:fld id="{2A013F82-EE5E-44EE-A61D-E31C6657F26F}" type="slidenum">
              <a:rPr lang="en-GB" smtClean="0"/>
              <a:t>‹#›</a:t>
            </a:fld>
            <a:endParaRPr lang="en-GB" dirty="0"/>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049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685" y="327600"/>
            <a:ext cx="11266725" cy="11412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799" y="1825626"/>
            <a:ext cx="5399269"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0256" y="1825626"/>
            <a:ext cx="5399269"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defRPr>
            </a:lvl1pPr>
          </a:lstStyle>
          <a:p>
            <a:fld id="{03F41C87-7AD9-4845-A077-840E4A0F3F06}" type="datetimeFigureOut">
              <a:rPr lang="en-US" smtClean="0"/>
              <a:t>4/21/2021</a:t>
            </a:fld>
            <a:endParaRPr lang="en-US" dirty="0"/>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defRPr>
            </a:lvl1pPr>
          </a:lstStyle>
          <a:p>
            <a:endParaRPr lang="en-GB" dirty="0"/>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defRPr>
            </a:lvl1pPr>
          </a:lstStyle>
          <a:p>
            <a:fld id="{2A013F82-EE5E-44EE-A61D-E31C6657F26F}" type="slidenum">
              <a:rPr lang="en-GB" smtClean="0"/>
              <a:t>‹#›</a:t>
            </a:fld>
            <a:endParaRPr lang="en-GB" dirty="0"/>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93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684" y="327599"/>
            <a:ext cx="11266840" cy="1363091"/>
          </a:xfrm>
        </p:spPr>
        <p:txBody>
          <a:bodyPr/>
          <a:lstStyle>
            <a:lvl1pPr>
              <a:lnSpc>
                <a:spcPct val="100000"/>
              </a:lnSpc>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682" y="1790700"/>
            <a:ext cx="5435771" cy="615950"/>
          </a:xfrm>
        </p:spPr>
        <p:txBody>
          <a:bodyPr anchor="b">
            <a:normAutofit/>
          </a:bodyPr>
          <a:lstStyle>
            <a:lvl1pPr marL="0" indent="0">
              <a:buNone/>
              <a:defRPr sz="1200" b="1" cap="all" spc="200" baseline="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682" y="2505075"/>
            <a:ext cx="5435771"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0143" y="1790700"/>
            <a:ext cx="5435771" cy="615950"/>
          </a:xfrm>
        </p:spPr>
        <p:txBody>
          <a:bodyPr anchor="b">
            <a:normAutofit/>
          </a:bodyPr>
          <a:lstStyle>
            <a:lvl1pPr marL="0" indent="0">
              <a:buNone/>
              <a:defRPr sz="1200" b="1" cap="all" spc="200" baseline="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0143" y="2505075"/>
            <a:ext cx="5435771"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defRPr>
            </a:lvl1pPr>
          </a:lstStyle>
          <a:p>
            <a:fld id="{03F41C87-7AD9-4845-A077-840E4A0F3F06}" type="datetimeFigureOut">
              <a:rPr lang="en-US" smtClean="0"/>
              <a:t>4/21/2021</a:t>
            </a:fld>
            <a:endParaRPr lang="en-US" dirty="0"/>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defRPr>
            </a:lvl1pPr>
          </a:lstStyle>
          <a:p>
            <a:endParaRPr lang="en-GB" dirty="0"/>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defRPr>
            </a:lvl1pPr>
          </a:lstStyle>
          <a:p>
            <a:fld id="{2A013F82-EE5E-44EE-A61D-E31C6657F26F}" type="slidenum">
              <a:rPr lang="en-GB" smtClean="0"/>
              <a:t>‹#›</a:t>
            </a:fld>
            <a:endParaRPr lang="en-GB" dirty="0"/>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9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117" y="1378917"/>
            <a:ext cx="2772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03F41C87-7AD9-4845-A077-840E4A0F3F06}" type="datetimeFigureOut">
              <a:rPr lang="en-US" smtClean="0"/>
              <a:t>4/21/2021</a:t>
            </a:fld>
            <a:endParaRPr lang="en-US" dirty="0"/>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117" y="4240917"/>
            <a:ext cx="2520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endParaRPr lang="en-GB" dirty="0"/>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899766" cy="900000"/>
          </a:xfrm>
          <a:prstGeom prst="rect">
            <a:avLst/>
          </a:prstGeom>
        </p:spPr>
        <p:txBody>
          <a:bodyPr lIns="0" tIns="0" rIns="0" bIns="0" anchor="ctr" anchorCtr="0"/>
          <a:lstStyle>
            <a:lvl1pPr algn="ctr">
              <a:defRPr sz="3599"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2A013F82-EE5E-44EE-A61D-E31C6657F26F}" type="slidenum">
              <a:rPr lang="en-GB" smtClean="0"/>
              <a:t>‹#›</a:t>
            </a:fld>
            <a:endParaRPr lang="en-GB" dirty="0"/>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899766"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5443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117" y="1378917"/>
            <a:ext cx="2772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03F41C87-7AD9-4845-A077-840E4A0F3F06}" type="datetimeFigureOut">
              <a:rPr lang="en-US" smtClean="0"/>
              <a:t>4/21/2021</a:t>
            </a:fld>
            <a:endParaRPr lang="en-US" dirty="0"/>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117" y="4240917"/>
            <a:ext cx="2520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endParaRPr lang="en-GB" dirty="0"/>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899766" cy="900000"/>
          </a:xfrm>
          <a:prstGeom prst="rect">
            <a:avLst/>
          </a:prstGeom>
        </p:spPr>
        <p:txBody>
          <a:bodyPr lIns="0" tIns="0" rIns="0" bIns="0" anchor="ctr" anchorCtr="0"/>
          <a:lstStyle>
            <a:lvl1pPr algn="ctr">
              <a:defRPr sz="3599"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2A013F82-EE5E-44EE-A61D-E31C6657F26F}" type="slidenum">
              <a:rPr lang="en-GB" smtClean="0"/>
              <a:t>‹#›</a:t>
            </a:fld>
            <a:endParaRPr lang="en-GB" dirty="0"/>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899766"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2648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800" y="383270"/>
            <a:ext cx="3456673" cy="1373076"/>
          </a:xfrm>
        </p:spPr>
        <p:txBody>
          <a:bodyPr anchor="t" anchorCtr="0">
            <a:normAutofit/>
          </a:bodyPr>
          <a:lstStyle>
            <a:lvl1pPr>
              <a:lnSpc>
                <a:spcPct val="100000"/>
              </a:lnSpc>
              <a:defRPr sz="2399"/>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6076" y="349370"/>
            <a:ext cx="7343449" cy="5167187"/>
          </a:xfrm>
        </p:spPr>
        <p:txBody>
          <a:bodyPr/>
          <a:lstStyle>
            <a:lvl1pPr>
              <a:lnSpc>
                <a:spcPct val="112000"/>
              </a:lnSpc>
              <a:defRPr sz="3199">
                <a:solidFill>
                  <a:schemeClr val="tx2">
                    <a:alpha val="77000"/>
                  </a:schemeClr>
                </a:solidFill>
              </a:defRPr>
            </a:lvl1pPr>
            <a:lvl2pPr>
              <a:lnSpc>
                <a:spcPct val="112000"/>
              </a:lnSpc>
              <a:defRPr sz="3199">
                <a:solidFill>
                  <a:schemeClr val="tx2">
                    <a:alpha val="77000"/>
                  </a:schemeClr>
                </a:solidFill>
              </a:defRPr>
            </a:lvl2pPr>
            <a:lvl3pPr>
              <a:lnSpc>
                <a:spcPct val="120000"/>
              </a:lnSpc>
              <a:defRPr sz="1999">
                <a:solidFill>
                  <a:schemeClr val="tx2">
                    <a:alpha val="77000"/>
                  </a:schemeClr>
                </a:solidFill>
              </a:defRPr>
            </a:lvl3pPr>
            <a:lvl4pPr>
              <a:lnSpc>
                <a:spcPct val="120000"/>
              </a:lnSpc>
              <a:defRPr sz="1999">
                <a:solidFill>
                  <a:schemeClr val="tx2">
                    <a:alpha val="77000"/>
                  </a:schemeClr>
                </a:solidFill>
              </a:defRPr>
            </a:lvl4pPr>
            <a:lvl5pPr>
              <a:lnSpc>
                <a:spcPct val="120000"/>
              </a:lnSpc>
              <a:defRPr sz="1600">
                <a:solidFill>
                  <a:schemeClr val="tx2">
                    <a:alpha val="77000"/>
                  </a:schemeClr>
                </a:solidFill>
              </a:defRPr>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800" y="2264229"/>
            <a:ext cx="3456673" cy="3171372"/>
          </a:xfrm>
        </p:spPr>
        <p:txBody>
          <a:bodyPr>
            <a:normAutofit/>
          </a:bodyPr>
          <a:lstStyle>
            <a:lvl1pPr marL="0" indent="0">
              <a:buNone/>
              <a:defRPr sz="1600">
                <a:solidFill>
                  <a:schemeClr val="tx2">
                    <a:alpha val="77000"/>
                  </a:schemeClr>
                </a:solidFill>
              </a:defRPr>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defRPr>
            </a:lvl1pPr>
          </a:lstStyle>
          <a:p>
            <a:fld id="{03F41C87-7AD9-4845-A077-840E4A0F3F06}" type="datetimeFigureOut">
              <a:rPr lang="en-US" smtClean="0"/>
              <a:t>4/21/2021</a:t>
            </a:fld>
            <a:endParaRPr lang="en-US" dirty="0"/>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defRPr>
            </a:lvl1pPr>
          </a:lstStyle>
          <a:p>
            <a:endParaRPr lang="en-GB" dirty="0"/>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defRPr>
            </a:lvl1pPr>
          </a:lstStyle>
          <a:p>
            <a:fld id="{2A013F82-EE5E-44EE-A61D-E31C6657F26F}" type="slidenum">
              <a:rPr lang="en-GB" smtClean="0"/>
              <a:t>‹#›</a:t>
            </a:fld>
            <a:endParaRPr lang="en-GB" dirty="0"/>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378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4741" y="441325"/>
            <a:ext cx="3931213" cy="952047"/>
          </a:xfrm>
        </p:spPr>
        <p:txBody>
          <a:bodyPr anchor="b"/>
          <a:lstStyle>
            <a:lvl1pPr>
              <a:defRPr sz="3199"/>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7010" y="441324"/>
            <a:ext cx="6076500" cy="5508626"/>
          </a:xfrm>
        </p:spPr>
        <p:txBody>
          <a:bodyPr/>
          <a:lstStyle>
            <a:lvl1pPr marL="0" indent="0">
              <a:buNone/>
              <a:defRPr sz="3199">
                <a:solidFill>
                  <a:schemeClr val="tx2">
                    <a:alpha val="77000"/>
                  </a:schemeClr>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4741" y="1778000"/>
            <a:ext cx="3931213" cy="4171950"/>
          </a:xfrm>
        </p:spPr>
        <p:txBody>
          <a:bodyPr/>
          <a:lstStyle>
            <a:lvl1pPr marL="0" indent="0">
              <a:buNone/>
              <a:defRPr sz="1600">
                <a:solidFill>
                  <a:schemeClr val="tx2">
                    <a:alpha val="77000"/>
                  </a:schemeClr>
                </a:solidFill>
              </a:defRPr>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6004" y="1377329"/>
            <a:ext cx="2771775" cy="899766"/>
          </a:xfrm>
          <a:prstGeom prst="rect">
            <a:avLst/>
          </a:prstGeom>
        </p:spPr>
        <p:txBody>
          <a:bodyPr/>
          <a:lstStyle>
            <a:lvl1pPr>
              <a:defRPr>
                <a:solidFill>
                  <a:schemeClr val="tx2"/>
                </a:solidFill>
              </a:defRPr>
            </a:lvl1pPr>
          </a:lstStyle>
          <a:p>
            <a:fld id="{03F41C87-7AD9-4845-A077-840E4A0F3F06}" type="datetimeFigureOut">
              <a:rPr lang="en-US" smtClean="0"/>
              <a:pPr/>
              <a:t>4/21/2021</a:t>
            </a:fld>
            <a:endParaRPr lang="en-US" dirty="0"/>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592" y="4239592"/>
            <a:ext cx="2520950" cy="899766"/>
          </a:xfrm>
          <a:prstGeom prst="rect">
            <a:avLst/>
          </a:prstGeom>
        </p:spPr>
        <p:txBody>
          <a:bodyPr/>
          <a:lstStyle>
            <a:lvl1pPr>
              <a:defRPr>
                <a:solidFill>
                  <a:schemeClr val="tx2"/>
                </a:solidFill>
              </a:defRPr>
            </a:lvl1pPr>
          </a:lstStyle>
          <a:p>
            <a:endParaRPr lang="en-US" dirty="0"/>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899766" cy="900000"/>
          </a:xfrm>
          <a:prstGeom prst="rect">
            <a:avLst/>
          </a:prstGeom>
        </p:spPr>
        <p:txBody>
          <a:bodyPr lIns="72000" rIns="72000">
            <a:normAutofit/>
          </a:bodyPr>
          <a:lstStyle>
            <a:lvl1pPr algn="ctr">
              <a:defRPr sz="3599" b="0">
                <a:ln w="6350">
                  <a:solidFill>
                    <a:schemeClr val="tx2"/>
                  </a:solidFill>
                </a:ln>
                <a:noFill/>
              </a:defRPr>
            </a:lvl1pPr>
          </a:lstStyle>
          <a:p>
            <a:fld id="{2A013F82-EE5E-44EE-A61D-E31C6657F26F}" type="slidenum">
              <a:rPr lang="en-US" smtClean="0"/>
              <a:pPr/>
              <a:t>‹#›</a:t>
            </a:fld>
            <a:endParaRPr lang="en-US" dirty="0"/>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899766"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54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117" y="1378917"/>
            <a:ext cx="2772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03F41C87-7AD9-4845-A077-840E4A0F3F06}" type="datetimeFigureOut">
              <a:rPr lang="en-US" smtClean="0"/>
              <a:t>4/21/2021</a:t>
            </a:fld>
            <a:endParaRPr lang="en-US" dirty="0"/>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117" y="4240917"/>
            <a:ext cx="2520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endParaRPr lang="en-GB" dirty="0"/>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899766" cy="900000"/>
          </a:xfrm>
          <a:prstGeom prst="rect">
            <a:avLst/>
          </a:prstGeom>
        </p:spPr>
        <p:txBody>
          <a:bodyPr lIns="0" tIns="0" rIns="0" bIns="0" anchor="ctr" anchorCtr="0"/>
          <a:lstStyle>
            <a:lvl1pPr algn="ctr">
              <a:defRPr sz="3599"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2A013F82-EE5E-44EE-A61D-E31C6657F26F}" type="slidenum">
              <a:rPr lang="en-GB" smtClean="0"/>
              <a:t>‹#›</a:t>
            </a:fld>
            <a:endParaRPr lang="en-GB" dirty="0"/>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899766"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512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2628" y="365125"/>
            <a:ext cx="2628215" cy="51212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7982" y="365125"/>
            <a:ext cx="7732286"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798" y="5957999"/>
            <a:ext cx="3456674" cy="900000"/>
          </a:xfrm>
          <a:prstGeom prst="rect">
            <a:avLst/>
          </a:prstGeom>
        </p:spPr>
        <p:txBody>
          <a:bodyPr/>
          <a:lstStyle>
            <a:lvl1pPr>
              <a:defRPr>
                <a:solidFill>
                  <a:schemeClr val="tx2"/>
                </a:solidFill>
              </a:defRPr>
            </a:lvl1pPr>
          </a:lstStyle>
          <a:p>
            <a:fld id="{03F41C87-7AD9-4845-A077-840E4A0F3F06}" type="datetimeFigureOut">
              <a:rPr lang="en-US" smtClean="0"/>
              <a:t>4/21/2021</a:t>
            </a:fld>
            <a:endParaRPr lang="en-US" dirty="0"/>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6076" y="5957999"/>
            <a:ext cx="5399269" cy="900000"/>
          </a:xfrm>
          <a:prstGeom prst="rect">
            <a:avLst/>
          </a:prstGeom>
        </p:spPr>
        <p:txBody>
          <a:bodyPr/>
          <a:lstStyle>
            <a:lvl1pPr>
              <a:defRPr>
                <a:solidFill>
                  <a:schemeClr val="tx2"/>
                </a:solidFill>
              </a:defRPr>
            </a:lvl1pPr>
          </a:lstStyle>
          <a:p>
            <a:endParaRPr lang="en-GB" dirty="0"/>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3535" y="5957999"/>
            <a:ext cx="1475991" cy="900000"/>
          </a:xfrm>
          <a:prstGeom prst="rect">
            <a:avLst/>
          </a:prstGeom>
        </p:spPr>
        <p:txBody>
          <a:bodyPr tIns="72000" bIns="72000"/>
          <a:lstStyle>
            <a:lvl1pPr algn="r">
              <a:defRPr sz="3599" b="0">
                <a:ln w="6350">
                  <a:solidFill>
                    <a:schemeClr val="tx2">
                      <a:alpha val="80000"/>
                    </a:schemeClr>
                  </a:solidFill>
                </a:ln>
                <a:noFill/>
              </a:defRPr>
            </a:lvl1pPr>
          </a:lstStyle>
          <a:p>
            <a:fld id="{2A013F82-EE5E-44EE-A61D-E31C6657F26F}" type="slidenum">
              <a:rPr lang="en-GB" smtClean="0"/>
              <a:t>‹#›</a:t>
            </a:fld>
            <a:endParaRPr lang="en-GB" dirty="0"/>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00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0586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450" y="327600"/>
            <a:ext cx="10404890" cy="1141200"/>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450" y="2059199"/>
            <a:ext cx="1040489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117" y="1378917"/>
            <a:ext cx="2772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03F41C87-7AD9-4845-A077-840E4A0F3F06}" type="datetimeFigureOut">
              <a:rPr lang="en-US" smtClean="0"/>
              <a:pPr/>
              <a:t>4/21/2021</a:t>
            </a:fld>
            <a:endParaRPr lang="en-US" dirty="0"/>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117" y="4240917"/>
            <a:ext cx="2520000" cy="899766"/>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endParaRPr lang="en-US" dirty="0"/>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899766" cy="900000"/>
          </a:xfrm>
          <a:prstGeom prst="rect">
            <a:avLst/>
          </a:prstGeom>
        </p:spPr>
        <p:txBody>
          <a:bodyPr lIns="0" tIns="0" rIns="0" bIns="0" anchor="ctr" anchorCtr="0"/>
          <a:lstStyle>
            <a:lvl1pPr algn="ctr">
              <a:defRPr sz="3599"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3961149562"/>
      </p:ext>
    </p:extLst>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100000"/>
        </a:lnSpc>
        <a:spcBef>
          <a:spcPct val="0"/>
        </a:spcBef>
        <a:buNone/>
        <a:defRPr sz="4799"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59892" indent="-359892" algn="l" defTabSz="914126" rtl="0" eaLnBrk="1" latinLnBrk="0" hangingPunct="1">
        <a:lnSpc>
          <a:spcPct val="120000"/>
        </a:lnSpc>
        <a:spcBef>
          <a:spcPts val="800"/>
        </a:spcBef>
        <a:buSzPct val="70000"/>
        <a:buFont typeface="Wingdings 2" panose="05020102010507070707" pitchFamily="18" charset="2"/>
        <a:buChar char="à"/>
        <a:defRPr sz="1999"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19784" indent="-359892" algn="l" defTabSz="914126" rtl="0" eaLnBrk="1" latinLnBrk="0" hangingPunct="1">
        <a:lnSpc>
          <a:spcPct val="120000"/>
        </a:lnSpc>
        <a:spcBef>
          <a:spcPts val="800"/>
        </a:spcBef>
        <a:buSzPct val="70000"/>
        <a:buFont typeface="Wingdings 2" panose="05020102010507070707" pitchFamily="18" charset="2"/>
        <a:buChar char="à"/>
        <a:defRPr sz="1999"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2657" indent="-287914" algn="l" defTabSz="914126"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599720" indent="-287914" algn="l" defTabSz="914126"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6783" indent="-287914" algn="l" defTabSz="914126"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nia.org/education/storage_networking_primer/san/what_sa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7612" y="228600"/>
            <a:ext cx="9752806" cy="4267200"/>
          </a:xfrm>
        </p:spPr>
        <p:txBody>
          <a:bodyPr anchor="b">
            <a:normAutofit fontScale="90000"/>
          </a:bodyPr>
          <a:lstStyle/>
          <a:p>
            <a:r>
              <a:rPr lang="en-US" dirty="0"/>
              <a:t>University Of Wales-Trinity Saint David</a:t>
            </a:r>
            <a:br>
              <a:rPr lang="en-US" dirty="0"/>
            </a:br>
            <a:r>
              <a:rPr lang="en-US" dirty="0"/>
              <a:t>BSc (Hons) Cloud Computing</a:t>
            </a:r>
            <a:br>
              <a:rPr lang="en-US" dirty="0"/>
            </a:br>
            <a:r>
              <a:rPr lang="en-US" dirty="0"/>
              <a:t>Data Centre Virtualization-ACUA 6001</a:t>
            </a:r>
            <a:br>
              <a:rPr lang="en-US" dirty="0"/>
            </a:br>
            <a:r>
              <a:rPr lang="en-US" dirty="0"/>
              <a:t>Presentation 2- Storage Area Networks</a:t>
            </a:r>
          </a:p>
        </p:txBody>
      </p:sp>
      <p:sp>
        <p:nvSpPr>
          <p:cNvPr id="4" name="Subtitle 3"/>
          <p:cNvSpPr>
            <a:spLocks noGrp="1"/>
          </p:cNvSpPr>
          <p:nvPr>
            <p:ph type="body" idx="1"/>
          </p:nvPr>
        </p:nvSpPr>
        <p:spPr>
          <a:xfrm>
            <a:off x="3808412" y="4953000"/>
            <a:ext cx="8628198" cy="1012929"/>
          </a:xfrm>
        </p:spPr>
        <p:txBody>
          <a:bodyPr anchor="t">
            <a:normAutofit fontScale="92500" lnSpcReduction="10000"/>
          </a:bodyPr>
          <a:lstStyle/>
          <a:p>
            <a:pPr>
              <a:spcAft>
                <a:spcPts val="600"/>
              </a:spcAft>
            </a:pPr>
            <a:r>
              <a:rPr lang="it-IT" dirty="0"/>
              <a:t>Silviu-Iulian Surel-1807050</a:t>
            </a:r>
          </a:p>
          <a:p>
            <a:pPr>
              <a:spcAft>
                <a:spcPts val="600"/>
              </a:spcAft>
            </a:pPr>
            <a:r>
              <a:rPr lang="it-IT" dirty="0"/>
              <a:t>Lecturer: Koushik Modak</a:t>
            </a:r>
          </a:p>
          <a:p>
            <a:pPr>
              <a:spcAft>
                <a:spcPts val="600"/>
              </a:spcAft>
            </a:pPr>
            <a:endParaRPr lang="it-IT" dirty="0"/>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54">
            <a:extLst>
              <a:ext uri="{FF2B5EF4-FFF2-40B4-BE49-F238E27FC236}">
                <a16:creationId xmlns:a16="http://schemas.microsoft.com/office/drawing/2014/main" id="{97A9643C-0F0B-4917-87F3-420FE2F6D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6">
            <a:extLst>
              <a:ext uri="{FF2B5EF4-FFF2-40B4-BE49-F238E27FC236}">
                <a16:creationId xmlns:a16="http://schemas.microsoft.com/office/drawing/2014/main" id="{7EF83FF0-437E-4124-9C71-9368F8055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7"/>
            <a:ext cx="4366075"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798" y="441324"/>
            <a:ext cx="3456673" cy="1005009"/>
          </a:xfrm>
        </p:spPr>
        <p:txBody>
          <a:bodyPr anchor="b">
            <a:normAutofit/>
          </a:bodyPr>
          <a:lstStyle/>
          <a:p>
            <a:r>
              <a:rPr lang="en-US" sz="4000" dirty="0">
                <a:solidFill>
                  <a:schemeClr val="bg2"/>
                </a:solidFill>
              </a:rPr>
              <a:t>Introduction </a:t>
            </a:r>
            <a:endParaRPr lang="en-GB" sz="4000" dirty="0">
              <a:solidFill>
                <a:schemeClr val="bg2"/>
              </a:solidFill>
            </a:endParaRPr>
          </a:p>
        </p:txBody>
      </p:sp>
      <p:sp>
        <p:nvSpPr>
          <p:cNvPr id="3" name="Content Placeholder 2"/>
          <p:cNvSpPr>
            <a:spLocks noGrp="1"/>
          </p:cNvSpPr>
          <p:nvPr>
            <p:ph idx="1"/>
          </p:nvPr>
        </p:nvSpPr>
        <p:spPr>
          <a:xfrm>
            <a:off x="576846" y="1887657"/>
            <a:ext cx="4449569" cy="4208339"/>
          </a:xfrm>
        </p:spPr>
        <p:txBody>
          <a:bodyPr>
            <a:normAutofit/>
          </a:bodyPr>
          <a:lstStyle/>
          <a:p>
            <a:pPr>
              <a:lnSpc>
                <a:spcPct val="110000"/>
              </a:lnSpc>
              <a:buFont typeface="Wingdings" panose="05000000000000000000" pitchFamily="2" charset="2"/>
              <a:buChar char="q"/>
            </a:pPr>
            <a:r>
              <a:rPr lang="en-US" sz="1600" dirty="0">
                <a:solidFill>
                  <a:schemeClr val="tx2"/>
                </a:solidFill>
              </a:rPr>
              <a:t>A storage area network is an interconnection of storage devices that can be accessed at very high speeds by multiple servers.</a:t>
            </a:r>
          </a:p>
          <a:p>
            <a:pPr marL="0" indent="0">
              <a:lnSpc>
                <a:spcPct val="110000"/>
              </a:lnSpc>
              <a:buNone/>
            </a:pPr>
            <a:endParaRPr lang="en-US" sz="1600" dirty="0">
              <a:solidFill>
                <a:schemeClr val="tx2"/>
              </a:solidFill>
            </a:endParaRPr>
          </a:p>
          <a:p>
            <a:pPr>
              <a:lnSpc>
                <a:spcPct val="110000"/>
              </a:lnSpc>
              <a:buFont typeface="Wingdings" panose="05000000000000000000" pitchFamily="2" charset="2"/>
              <a:buChar char="q"/>
            </a:pPr>
            <a:r>
              <a:rPr lang="en-US" sz="1600" dirty="0">
                <a:solidFill>
                  <a:schemeClr val="tx2"/>
                </a:solidFill>
              </a:rPr>
              <a:t>SAN can provide:</a:t>
            </a:r>
          </a:p>
          <a:p>
            <a:pPr lvl="1">
              <a:lnSpc>
                <a:spcPct val="110000"/>
              </a:lnSpc>
              <a:buFont typeface="Wingdings" panose="05000000000000000000" pitchFamily="2" charset="2"/>
              <a:buChar char="§"/>
            </a:pPr>
            <a:r>
              <a:rPr lang="en-US" sz="1400" dirty="0">
                <a:solidFill>
                  <a:schemeClr val="tx2"/>
                </a:solidFill>
              </a:rPr>
              <a:t>  </a:t>
            </a:r>
            <a:r>
              <a:rPr lang="en-US" sz="1600" dirty="0">
                <a:solidFill>
                  <a:schemeClr val="tx2"/>
                </a:solidFill>
              </a:rPr>
              <a:t>storage capabilities for the enterprise</a:t>
            </a:r>
          </a:p>
          <a:p>
            <a:pPr lvl="1">
              <a:lnSpc>
                <a:spcPct val="110000"/>
              </a:lnSpc>
              <a:buFont typeface="Wingdings" panose="05000000000000000000" pitchFamily="2" charset="2"/>
              <a:buChar char="§"/>
            </a:pPr>
            <a:r>
              <a:rPr lang="en-US" sz="1600" dirty="0">
                <a:solidFill>
                  <a:schemeClr val="tx2"/>
                </a:solidFill>
              </a:rPr>
              <a:t>highly scalable networks</a:t>
            </a:r>
          </a:p>
          <a:p>
            <a:pPr lvl="1">
              <a:lnSpc>
                <a:spcPct val="110000"/>
              </a:lnSpc>
              <a:buFont typeface="Wingdings" panose="05000000000000000000" pitchFamily="2" charset="2"/>
              <a:buChar char="§"/>
            </a:pPr>
            <a:r>
              <a:rPr lang="en-US" sz="1600" dirty="0">
                <a:solidFill>
                  <a:schemeClr val="tx2"/>
                </a:solidFill>
              </a:rPr>
              <a:t> high performing capabilities and structured to several storage devices.[15]</a:t>
            </a:r>
            <a:endParaRPr lang="en-GB" sz="1600" dirty="0">
              <a:solidFill>
                <a:schemeClr val="tx2"/>
              </a:solidFill>
            </a:endParaRPr>
          </a:p>
        </p:txBody>
      </p:sp>
      <p:pic>
        <p:nvPicPr>
          <p:cNvPr id="7" name="Picture 6" descr="Diagram&#10;&#10;Description automatically generated">
            <a:extLst>
              <a:ext uri="{FF2B5EF4-FFF2-40B4-BE49-F238E27FC236}">
                <a16:creationId xmlns:a16="http://schemas.microsoft.com/office/drawing/2014/main" id="{24FD001D-E9EC-4F66-8AA9-9EBC90EB70B6}"/>
              </a:ext>
            </a:extLst>
          </p:cNvPr>
          <p:cNvPicPr>
            <a:picLocks noChangeAspect="1"/>
          </p:cNvPicPr>
          <p:nvPr/>
        </p:nvPicPr>
        <p:blipFill rotWithShape="1">
          <a:blip r:embed="rId2">
            <a:extLst>
              <a:ext uri="{28A0092B-C50C-407E-A947-70E740481C1C}">
                <a14:useLocalDpi xmlns:a14="http://schemas.microsoft.com/office/drawing/2010/main" val="0"/>
              </a:ext>
            </a:extLst>
          </a:blip>
          <a:srcRect l="18239" r="3966" b="-1"/>
          <a:stretch/>
        </p:blipFill>
        <p:spPr>
          <a:xfrm>
            <a:off x="5027615" y="6"/>
            <a:ext cx="7161210" cy="5105394"/>
          </a:xfrm>
          <a:custGeom>
            <a:avLst/>
            <a:gdLst/>
            <a:ahLst/>
            <a:cxnLst/>
            <a:rect l="l" t="t" r="r" b="b"/>
            <a:pathLst>
              <a:path w="7824788" h="5957994">
                <a:moveTo>
                  <a:pt x="0" y="0"/>
                </a:moveTo>
                <a:lnTo>
                  <a:pt x="7824788" y="0"/>
                </a:lnTo>
                <a:lnTo>
                  <a:pt x="7824788" y="5957994"/>
                </a:lnTo>
                <a:lnTo>
                  <a:pt x="0" y="5957994"/>
                </a:lnTo>
                <a:close/>
              </a:path>
            </a:pathLst>
          </a:custGeom>
        </p:spPr>
      </p:pic>
      <p:cxnSp>
        <p:nvCxnSpPr>
          <p:cNvPr id="66" name="Straight Connector 58">
            <a:extLst>
              <a:ext uri="{FF2B5EF4-FFF2-40B4-BE49-F238E27FC236}">
                <a16:creationId xmlns:a16="http://schemas.microsoft.com/office/drawing/2014/main" id="{460F136F-57CE-4B28-BF9B-C0FF6CF993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4884" y="-1"/>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67" name="Rectangle 60">
            <a:extLst>
              <a:ext uri="{FF2B5EF4-FFF2-40B4-BE49-F238E27FC236}">
                <a16:creationId xmlns:a16="http://schemas.microsoft.com/office/drawing/2014/main" id="{3F48E4C5-8C10-4F16-A8A9-2D0CA5FF4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3" name="Straight Connector 62">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B4C32B8-E8AD-4689-801A-69C0A91A77A8}"/>
              </a:ext>
            </a:extLst>
          </p:cNvPr>
          <p:cNvSpPr txBox="1"/>
          <p:nvPr/>
        </p:nvSpPr>
        <p:spPr>
          <a:xfrm>
            <a:off x="5637212" y="5257800"/>
            <a:ext cx="5562600" cy="381000"/>
          </a:xfrm>
          <a:prstGeom prst="rect">
            <a:avLst/>
          </a:prstGeom>
          <a:noFill/>
        </p:spPr>
        <p:txBody>
          <a:bodyPr wrap="square" rtlCol="0">
            <a:spAutoFit/>
          </a:bodyPr>
          <a:lstStyle/>
          <a:p>
            <a:r>
              <a:rPr lang="en-GB" dirty="0"/>
              <a:t>Fig. Storage Area Network[10]</a:t>
            </a:r>
          </a:p>
        </p:txBody>
      </p:sp>
    </p:spTree>
    <p:extLst>
      <p:ext uri="{BB962C8B-B14F-4D97-AF65-F5344CB8AC3E}">
        <p14:creationId xmlns:p14="http://schemas.microsoft.com/office/powerpoint/2010/main" val="434318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24DF-2ACB-42C8-B021-387BA6AC1CE5}"/>
              </a:ext>
            </a:extLst>
          </p:cNvPr>
          <p:cNvSpPr>
            <a:spLocks noGrp="1"/>
          </p:cNvSpPr>
          <p:nvPr>
            <p:ph type="title"/>
          </p:nvPr>
        </p:nvSpPr>
        <p:spPr>
          <a:xfrm>
            <a:off x="989012" y="328840"/>
            <a:ext cx="10757017" cy="1263423"/>
          </a:xfrm>
        </p:spPr>
        <p:txBody>
          <a:bodyPr>
            <a:normAutofit/>
          </a:bodyPr>
          <a:lstStyle/>
          <a:p>
            <a:r>
              <a:rPr lang="en-US" sz="4000" dirty="0"/>
              <a:t>Advantages and disadvantages of using  SAN</a:t>
            </a:r>
            <a:endParaRPr lang="en-GB" sz="4000" dirty="0"/>
          </a:p>
        </p:txBody>
      </p:sp>
      <p:sp>
        <p:nvSpPr>
          <p:cNvPr id="3" name="Content Placeholder 2">
            <a:extLst>
              <a:ext uri="{FF2B5EF4-FFF2-40B4-BE49-F238E27FC236}">
                <a16:creationId xmlns:a16="http://schemas.microsoft.com/office/drawing/2014/main" id="{945F8D9B-0AF9-4154-AD6F-5940C4B061B8}"/>
              </a:ext>
            </a:extLst>
          </p:cNvPr>
          <p:cNvSpPr>
            <a:spLocks noGrp="1"/>
          </p:cNvSpPr>
          <p:nvPr>
            <p:ph idx="1"/>
          </p:nvPr>
        </p:nvSpPr>
        <p:spPr>
          <a:xfrm>
            <a:off x="1570154" y="1828800"/>
            <a:ext cx="9477258" cy="4356100"/>
          </a:xfrm>
        </p:spPr>
        <p:txBody>
          <a:bodyPr numCol="2"/>
          <a:lstStyle/>
          <a:p>
            <a:pPr>
              <a:buFont typeface="Wingdings" panose="05000000000000000000" pitchFamily="2" charset="2"/>
              <a:buChar char="q"/>
            </a:pPr>
            <a:r>
              <a:rPr lang="en-US" dirty="0"/>
              <a:t>Better application performance</a:t>
            </a:r>
          </a:p>
          <a:p>
            <a:pPr>
              <a:buFont typeface="Wingdings" panose="05000000000000000000" pitchFamily="2" charset="2"/>
              <a:buChar char="q"/>
            </a:pPr>
            <a:r>
              <a:rPr lang="en-US" dirty="0"/>
              <a:t>Expanded connectivity </a:t>
            </a:r>
          </a:p>
          <a:p>
            <a:pPr>
              <a:buFont typeface="Wingdings" panose="05000000000000000000" pitchFamily="2" charset="2"/>
              <a:buChar char="q"/>
            </a:pPr>
            <a:r>
              <a:rPr lang="en-US" dirty="0"/>
              <a:t> Port consolidation</a:t>
            </a:r>
          </a:p>
          <a:p>
            <a:pPr>
              <a:buFont typeface="Wingdings" panose="05000000000000000000" pitchFamily="2" charset="2"/>
              <a:buChar char="q"/>
            </a:pPr>
            <a:r>
              <a:rPr lang="en-US" dirty="0"/>
              <a:t> Extended distance </a:t>
            </a:r>
          </a:p>
          <a:p>
            <a:pPr>
              <a:buFont typeface="Wingdings" panose="05000000000000000000" pitchFamily="2" charset="2"/>
              <a:buChar char="q"/>
            </a:pPr>
            <a:r>
              <a:rPr lang="en-US" dirty="0"/>
              <a:t> Higher bandwidth </a:t>
            </a:r>
          </a:p>
          <a:p>
            <a:pPr>
              <a:buFont typeface="Wingdings" panose="05000000000000000000" pitchFamily="2" charset="2"/>
              <a:buChar char="q"/>
            </a:pPr>
            <a:r>
              <a:rPr lang="en-US" dirty="0"/>
              <a:t>Data transfer for storage at remote sites[7]</a:t>
            </a:r>
          </a:p>
          <a:p>
            <a:pPr>
              <a:buFont typeface="Wingdings" panose="05000000000000000000" pitchFamily="2" charset="2"/>
              <a:buChar char="q"/>
            </a:pPr>
            <a:endParaRPr lang="en-US" dirty="0"/>
          </a:p>
          <a:p>
            <a:pPr marL="0" indent="0">
              <a:buNone/>
            </a:pPr>
            <a:endParaRPr lang="en-US" dirty="0"/>
          </a:p>
          <a:p>
            <a:pPr>
              <a:buFont typeface="Wingdings" panose="05000000000000000000" pitchFamily="2" charset="2"/>
              <a:buChar char="q"/>
            </a:pPr>
            <a:r>
              <a:rPr lang="en-US" dirty="0"/>
              <a:t>Sensitive data may be leaked</a:t>
            </a:r>
          </a:p>
          <a:p>
            <a:pPr>
              <a:buFont typeface="Wingdings" panose="05000000000000000000" pitchFamily="2" charset="2"/>
              <a:buChar char="q"/>
            </a:pPr>
            <a:r>
              <a:rPr lang="en-US" dirty="0"/>
              <a:t>Not good for high traffic</a:t>
            </a:r>
          </a:p>
          <a:p>
            <a:pPr>
              <a:buFont typeface="Wingdings" panose="05000000000000000000" pitchFamily="2" charset="2"/>
              <a:buChar char="q"/>
            </a:pPr>
            <a:r>
              <a:rPr lang="en-US" dirty="0"/>
              <a:t>Not recommended for small Organizations[7]</a:t>
            </a:r>
          </a:p>
          <a:p>
            <a:pPr>
              <a:buFont typeface="Wingdings" panose="05000000000000000000" pitchFamily="2" charset="2"/>
              <a:buChar char="q"/>
            </a:pPr>
            <a:endParaRPr lang="en-US" dirty="0"/>
          </a:p>
          <a:p>
            <a:pPr>
              <a:buFont typeface="Wingdings" panose="05000000000000000000" pitchFamily="2" charset="2"/>
              <a:buChar char="q"/>
            </a:pPr>
            <a:endParaRPr lang="en-US" dirty="0"/>
          </a:p>
          <a:p>
            <a:pPr marL="0" indent="0">
              <a:buNone/>
            </a:pPr>
            <a:endParaRPr lang="en-GB" dirty="0"/>
          </a:p>
        </p:txBody>
      </p:sp>
    </p:spTree>
    <p:extLst>
      <p:ext uri="{BB962C8B-B14F-4D97-AF65-F5344CB8AC3E}">
        <p14:creationId xmlns:p14="http://schemas.microsoft.com/office/powerpoint/2010/main" val="2115134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9"/>
            <a:ext cx="4364872"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798" y="441324"/>
            <a:ext cx="3456673" cy="1005009"/>
          </a:xfrm>
        </p:spPr>
        <p:txBody>
          <a:bodyPr anchor="b">
            <a:normAutofit/>
          </a:bodyPr>
          <a:lstStyle/>
          <a:p>
            <a:r>
              <a:rPr lang="en-US" sz="2400">
                <a:solidFill>
                  <a:schemeClr val="bg2"/>
                </a:solidFill>
              </a:rPr>
              <a:t>Basic Hardware Components of SAN</a:t>
            </a:r>
            <a:endParaRPr lang="en-GB" sz="2400">
              <a:solidFill>
                <a:schemeClr val="bg2"/>
              </a:solidFill>
            </a:endParaRPr>
          </a:p>
        </p:txBody>
      </p:sp>
      <p:sp>
        <p:nvSpPr>
          <p:cNvPr id="3" name="Content Placeholder 2"/>
          <p:cNvSpPr>
            <a:spLocks noGrp="1"/>
          </p:cNvSpPr>
          <p:nvPr>
            <p:ph idx="1"/>
          </p:nvPr>
        </p:nvSpPr>
        <p:spPr>
          <a:xfrm>
            <a:off x="442799" y="2246049"/>
            <a:ext cx="3456672" cy="3266357"/>
          </a:xfrm>
        </p:spPr>
        <p:txBody>
          <a:bodyPr>
            <a:normAutofit/>
          </a:bodyPr>
          <a:lstStyle/>
          <a:p>
            <a:pPr>
              <a:lnSpc>
                <a:spcPct val="110000"/>
              </a:lnSpc>
              <a:buFont typeface="Wingdings" panose="05000000000000000000" pitchFamily="2" charset="2"/>
              <a:buChar char="q"/>
            </a:pPr>
            <a:r>
              <a:rPr lang="en-US" sz="1200" dirty="0">
                <a:solidFill>
                  <a:schemeClr val="tx2"/>
                </a:solidFill>
              </a:rPr>
              <a:t>Storage area networks are used in data center virtualization to consolidate storage.  It creates a dedicated storage subsystem that is critical for ensuring the smooth and efficient running of the data center virtualization, making it easy to manage, migrate and protect the data.</a:t>
            </a:r>
          </a:p>
          <a:p>
            <a:pPr>
              <a:lnSpc>
                <a:spcPct val="110000"/>
              </a:lnSpc>
              <a:buFont typeface="Wingdings" panose="05000000000000000000" pitchFamily="2" charset="2"/>
              <a:buChar char="q"/>
            </a:pPr>
            <a:r>
              <a:rPr lang="en-US" sz="1200" dirty="0">
                <a:solidFill>
                  <a:schemeClr val="tx2"/>
                </a:solidFill>
              </a:rPr>
              <a:t>The hardware components of SAN include server, network infrastructure and storage.</a:t>
            </a:r>
          </a:p>
          <a:p>
            <a:pPr>
              <a:lnSpc>
                <a:spcPct val="110000"/>
              </a:lnSpc>
              <a:buFont typeface="Wingdings" panose="05000000000000000000" pitchFamily="2" charset="2"/>
              <a:buChar char="q"/>
            </a:pPr>
            <a:r>
              <a:rPr lang="en-US" sz="1200" dirty="0">
                <a:solidFill>
                  <a:schemeClr val="tx2"/>
                </a:solidFill>
              </a:rPr>
              <a:t>The components are further classified into node ports, cables (single and multimode fiber), interconnection devices (hubs, switches and directors), storage array and SAN management software.[10]</a:t>
            </a:r>
            <a:endParaRPr lang="en-GB" sz="1200" dirty="0">
              <a:solidFill>
                <a:schemeClr val="tx2"/>
              </a:solidFill>
            </a:endParaRPr>
          </a:p>
        </p:txBody>
      </p:sp>
      <p:sp>
        <p:nvSpPr>
          <p:cNvPr id="14" name="Rectangle 13">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74"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75844FAC-4517-4A2C-981A-67E9902BB2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4760" y="590161"/>
            <a:ext cx="6924181" cy="4777684"/>
          </a:xfrm>
          <a:custGeom>
            <a:avLst/>
            <a:gdLst/>
            <a:ahLst/>
            <a:cxnLst/>
            <a:rect l="l" t="t" r="r" b="b"/>
            <a:pathLst>
              <a:path w="7824788" h="5957994">
                <a:moveTo>
                  <a:pt x="0" y="0"/>
                </a:moveTo>
                <a:lnTo>
                  <a:pt x="7824788" y="0"/>
                </a:lnTo>
                <a:lnTo>
                  <a:pt x="7824788" y="5957994"/>
                </a:lnTo>
                <a:lnTo>
                  <a:pt x="0" y="5957994"/>
                </a:lnTo>
                <a:close/>
              </a:path>
            </a:pathLst>
          </a:custGeom>
        </p:spPr>
      </p:pic>
      <p:sp>
        <p:nvSpPr>
          <p:cNvPr id="7" name="TextBox 6">
            <a:extLst>
              <a:ext uri="{FF2B5EF4-FFF2-40B4-BE49-F238E27FC236}">
                <a16:creationId xmlns:a16="http://schemas.microsoft.com/office/drawing/2014/main" id="{B98BFA83-894E-45B6-A3AF-2A01F50D5E21}"/>
              </a:ext>
            </a:extLst>
          </p:cNvPr>
          <p:cNvSpPr txBox="1"/>
          <p:nvPr/>
        </p:nvSpPr>
        <p:spPr>
          <a:xfrm>
            <a:off x="5332412" y="5367845"/>
            <a:ext cx="6248384" cy="369332"/>
          </a:xfrm>
          <a:prstGeom prst="rect">
            <a:avLst/>
          </a:prstGeom>
          <a:noFill/>
        </p:spPr>
        <p:txBody>
          <a:bodyPr wrap="square" rtlCol="0">
            <a:spAutoFit/>
          </a:bodyPr>
          <a:lstStyle/>
          <a:p>
            <a:r>
              <a:rPr lang="en-GB" dirty="0"/>
              <a:t>                           Fig. SAN Components[10]</a:t>
            </a:r>
          </a:p>
        </p:txBody>
      </p:sp>
    </p:spTree>
    <p:extLst>
      <p:ext uri="{BB962C8B-B14F-4D97-AF65-F5344CB8AC3E}">
        <p14:creationId xmlns:p14="http://schemas.microsoft.com/office/powerpoint/2010/main" val="122111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765"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9"/>
            <a:ext cx="4364872"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65FE8-E8A9-4DAE-AC3C-42A61EBBD2FB}"/>
              </a:ext>
            </a:extLst>
          </p:cNvPr>
          <p:cNvSpPr>
            <a:spLocks noGrp="1"/>
          </p:cNvSpPr>
          <p:nvPr>
            <p:ph type="ctrTitle"/>
          </p:nvPr>
        </p:nvSpPr>
        <p:spPr>
          <a:xfrm>
            <a:off x="442798" y="441324"/>
            <a:ext cx="3456673" cy="1005009"/>
          </a:xfrm>
        </p:spPr>
        <p:txBody>
          <a:bodyPr vert="horz" wrap="square" lIns="0" tIns="0" rIns="0" bIns="0" rtlCol="0" anchor="b" anchorCtr="0">
            <a:normAutofit/>
          </a:bodyPr>
          <a:lstStyle/>
          <a:p>
            <a:pPr defTabSz="914400"/>
            <a:r>
              <a:rPr lang="en-US" sz="2400" dirty="0">
                <a:solidFill>
                  <a:schemeClr val="bg2"/>
                </a:solidFill>
              </a:rPr>
              <a:t>How SAN is interconnected</a:t>
            </a:r>
          </a:p>
        </p:txBody>
      </p:sp>
      <p:sp>
        <p:nvSpPr>
          <p:cNvPr id="3" name="Subtitle 2">
            <a:extLst>
              <a:ext uri="{FF2B5EF4-FFF2-40B4-BE49-F238E27FC236}">
                <a16:creationId xmlns:a16="http://schemas.microsoft.com/office/drawing/2014/main" id="{D2FDEB32-0971-418E-8CA7-D3150242F2C6}"/>
              </a:ext>
            </a:extLst>
          </p:cNvPr>
          <p:cNvSpPr>
            <a:spLocks noGrp="1"/>
          </p:cNvSpPr>
          <p:nvPr>
            <p:ph type="subTitle" idx="1"/>
          </p:nvPr>
        </p:nvSpPr>
        <p:spPr>
          <a:xfrm>
            <a:off x="442798" y="2195678"/>
            <a:ext cx="3456672" cy="3266357"/>
          </a:xfrm>
        </p:spPr>
        <p:txBody>
          <a:bodyPr vert="horz" lIns="0" tIns="0" rIns="0" bIns="0" rtlCol="0">
            <a:normAutofit/>
          </a:bodyPr>
          <a:lstStyle/>
          <a:p>
            <a:pPr defTabSz="914400">
              <a:lnSpc>
                <a:spcPct val="110000"/>
              </a:lnSpc>
            </a:pPr>
            <a:r>
              <a:rPr lang="en-US" sz="1500" i="1" dirty="0">
                <a:solidFill>
                  <a:schemeClr val="tx2"/>
                </a:solidFill>
                <a:latin typeface="+mn-lt"/>
              </a:rPr>
              <a:t>“</a:t>
            </a:r>
            <a:r>
              <a:rPr lang="en-US" sz="1800" i="1" dirty="0">
                <a:solidFill>
                  <a:schemeClr val="tx2"/>
                </a:solidFill>
                <a:latin typeface="+mn-lt"/>
              </a:rPr>
              <a:t>A SAN can use interconnect technologies similar to the ones used in LANs, namely hubs and switches. In the same way that LANs allow clients easy access to many servers, SANS provide easy access for multiple servers to multiple storage devices.”[9]</a:t>
            </a:r>
          </a:p>
        </p:txBody>
      </p:sp>
      <p:sp>
        <p:nvSpPr>
          <p:cNvPr id="15" name="Rectangle 14">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74"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6" name="Picture 5" descr="Diagram&#10;&#10;Description automatically generated">
            <a:extLst>
              <a:ext uri="{FF2B5EF4-FFF2-40B4-BE49-F238E27FC236}">
                <a16:creationId xmlns:a16="http://schemas.microsoft.com/office/drawing/2014/main" id="{6E5C3EBA-4F87-45EB-9468-9699EF31B9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1504" y="1066800"/>
            <a:ext cx="6258718" cy="3718720"/>
          </a:xfrm>
          <a:prstGeom prst="rect">
            <a:avLst/>
          </a:prstGeom>
        </p:spPr>
      </p:pic>
      <p:sp>
        <p:nvSpPr>
          <p:cNvPr id="7" name="TextBox 6">
            <a:extLst>
              <a:ext uri="{FF2B5EF4-FFF2-40B4-BE49-F238E27FC236}">
                <a16:creationId xmlns:a16="http://schemas.microsoft.com/office/drawing/2014/main" id="{89F71D89-D11A-440B-9792-215256711631}"/>
              </a:ext>
            </a:extLst>
          </p:cNvPr>
          <p:cNvSpPr txBox="1"/>
          <p:nvPr/>
        </p:nvSpPr>
        <p:spPr>
          <a:xfrm>
            <a:off x="5828168" y="4797120"/>
            <a:ext cx="5105390" cy="381000"/>
          </a:xfrm>
          <a:prstGeom prst="rect">
            <a:avLst/>
          </a:prstGeom>
          <a:noFill/>
        </p:spPr>
        <p:txBody>
          <a:bodyPr wrap="square" rtlCol="0">
            <a:spAutoFit/>
          </a:bodyPr>
          <a:lstStyle/>
          <a:p>
            <a:r>
              <a:rPr lang="en-GB" dirty="0"/>
              <a:t>Fig. Client/server information islands[4]</a:t>
            </a:r>
          </a:p>
        </p:txBody>
      </p:sp>
    </p:spTree>
    <p:extLst>
      <p:ext uri="{BB962C8B-B14F-4D97-AF65-F5344CB8AC3E}">
        <p14:creationId xmlns:p14="http://schemas.microsoft.com/office/powerpoint/2010/main" val="168796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9"/>
            <a:ext cx="4364872"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442798" y="441324"/>
            <a:ext cx="3456673" cy="1005009"/>
          </a:xfrm>
        </p:spPr>
        <p:txBody>
          <a:bodyPr anchor="b">
            <a:normAutofit/>
          </a:bodyPr>
          <a:lstStyle/>
          <a:p>
            <a:r>
              <a:rPr lang="en-US" sz="2400">
                <a:solidFill>
                  <a:schemeClr val="bg2"/>
                </a:solidFill>
              </a:rPr>
              <a:t>Software Requirements for SAN</a:t>
            </a:r>
          </a:p>
        </p:txBody>
      </p:sp>
      <p:sp>
        <p:nvSpPr>
          <p:cNvPr id="14" name="Content Placeholder 13"/>
          <p:cNvSpPr>
            <a:spLocks noGrp="1"/>
          </p:cNvSpPr>
          <p:nvPr>
            <p:ph idx="1"/>
          </p:nvPr>
        </p:nvSpPr>
        <p:spPr>
          <a:xfrm>
            <a:off x="442799" y="2246049"/>
            <a:ext cx="3456672" cy="3266357"/>
          </a:xfrm>
        </p:spPr>
        <p:txBody>
          <a:bodyPr>
            <a:normAutofit/>
          </a:bodyPr>
          <a:lstStyle/>
          <a:p>
            <a:pPr marL="0" indent="0">
              <a:lnSpc>
                <a:spcPct val="110000"/>
              </a:lnSpc>
              <a:buNone/>
            </a:pPr>
            <a:r>
              <a:rPr lang="en-US" sz="1200" dirty="0">
                <a:solidFill>
                  <a:schemeClr val="tx2"/>
                </a:solidFill>
              </a:rPr>
              <a:t>The effective operations of SAN require a robust storage management and monitoring software. </a:t>
            </a:r>
          </a:p>
          <a:p>
            <a:pPr lvl="1">
              <a:lnSpc>
                <a:spcPct val="110000"/>
              </a:lnSpc>
              <a:buFont typeface="Wingdings" panose="05000000000000000000" pitchFamily="2" charset="2"/>
              <a:buChar char="§"/>
            </a:pPr>
            <a:r>
              <a:rPr lang="en-US" sz="1200" dirty="0" err="1">
                <a:solidFill>
                  <a:schemeClr val="tx2"/>
                </a:solidFill>
              </a:rPr>
              <a:t>IntelliMagic</a:t>
            </a:r>
            <a:r>
              <a:rPr lang="en-US" sz="1200" dirty="0">
                <a:solidFill>
                  <a:schemeClr val="tx2"/>
                </a:solidFill>
              </a:rPr>
              <a:t> Vision for SAN</a:t>
            </a:r>
          </a:p>
          <a:p>
            <a:pPr lvl="1">
              <a:lnSpc>
                <a:spcPct val="110000"/>
              </a:lnSpc>
              <a:buFont typeface="Wingdings" panose="05000000000000000000" pitchFamily="2" charset="2"/>
              <a:buChar char="§"/>
            </a:pPr>
            <a:r>
              <a:rPr lang="en-US" sz="1200" dirty="0">
                <a:solidFill>
                  <a:schemeClr val="tx2"/>
                </a:solidFill>
              </a:rPr>
              <a:t> SolarWinds Storage Resource Monitor</a:t>
            </a:r>
          </a:p>
          <a:p>
            <a:pPr lvl="1">
              <a:lnSpc>
                <a:spcPct val="110000"/>
              </a:lnSpc>
              <a:buFont typeface="Wingdings" panose="05000000000000000000" pitchFamily="2" charset="2"/>
              <a:buChar char="§"/>
            </a:pPr>
            <a:r>
              <a:rPr lang="en-US" sz="1200" dirty="0">
                <a:solidFill>
                  <a:schemeClr val="tx2"/>
                </a:solidFill>
              </a:rPr>
              <a:t>Site24x7 Storage Monitor</a:t>
            </a:r>
          </a:p>
          <a:p>
            <a:pPr marL="0" indent="0">
              <a:lnSpc>
                <a:spcPct val="110000"/>
              </a:lnSpc>
              <a:buNone/>
            </a:pPr>
            <a:r>
              <a:rPr lang="en-US" sz="1200" dirty="0">
                <a:solidFill>
                  <a:schemeClr val="tx2"/>
                </a:solidFill>
              </a:rPr>
              <a:t>Key functionalities of SAN software:</a:t>
            </a:r>
          </a:p>
          <a:p>
            <a:pPr lvl="1">
              <a:lnSpc>
                <a:spcPct val="110000"/>
              </a:lnSpc>
              <a:buFont typeface="Wingdings" panose="05000000000000000000" pitchFamily="2" charset="2"/>
              <a:buChar char="§"/>
            </a:pPr>
            <a:r>
              <a:rPr lang="en-US" sz="1200" dirty="0">
                <a:solidFill>
                  <a:schemeClr val="tx2"/>
                </a:solidFill>
              </a:rPr>
              <a:t>sharing online storage devices</a:t>
            </a:r>
          </a:p>
          <a:p>
            <a:pPr lvl="1">
              <a:lnSpc>
                <a:spcPct val="110000"/>
              </a:lnSpc>
              <a:buFont typeface="Wingdings" panose="05000000000000000000" pitchFamily="2" charset="2"/>
              <a:buChar char="§"/>
            </a:pPr>
            <a:r>
              <a:rPr lang="en-US" sz="1200" dirty="0">
                <a:solidFill>
                  <a:schemeClr val="tx2"/>
                </a:solidFill>
              </a:rPr>
              <a:t>monitor any failures or outages</a:t>
            </a:r>
          </a:p>
          <a:p>
            <a:pPr lvl="1">
              <a:lnSpc>
                <a:spcPct val="110000"/>
              </a:lnSpc>
              <a:buFont typeface="Wingdings" panose="05000000000000000000" pitchFamily="2" charset="2"/>
              <a:buChar char="§"/>
            </a:pPr>
            <a:r>
              <a:rPr lang="en-US" sz="1200" dirty="0">
                <a:solidFill>
                  <a:schemeClr val="tx2"/>
                </a:solidFill>
              </a:rPr>
              <a:t> latencies and oversubscription of the storage resources available.</a:t>
            </a:r>
          </a:p>
          <a:p>
            <a:pPr lvl="1">
              <a:lnSpc>
                <a:spcPct val="110000"/>
              </a:lnSpc>
              <a:buFont typeface="Wingdings" panose="05000000000000000000" pitchFamily="2" charset="2"/>
              <a:buChar char="§"/>
            </a:pPr>
            <a:r>
              <a:rPr lang="en-US" sz="1200" dirty="0">
                <a:solidFill>
                  <a:schemeClr val="tx2"/>
                </a:solidFill>
              </a:rPr>
              <a:t>sharing data</a:t>
            </a:r>
          </a:p>
          <a:p>
            <a:pPr>
              <a:lnSpc>
                <a:spcPct val="110000"/>
              </a:lnSpc>
              <a:buFont typeface="Wingdings" panose="05000000000000000000" pitchFamily="2" charset="2"/>
              <a:buChar char="§"/>
            </a:pPr>
            <a:endParaRPr lang="en-US" sz="1200" dirty="0">
              <a:solidFill>
                <a:schemeClr val="tx2"/>
              </a:solidFill>
            </a:endParaRPr>
          </a:p>
        </p:txBody>
      </p:sp>
      <p:sp>
        <p:nvSpPr>
          <p:cNvPr id="23" name="Rectangle 22">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74"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3" name="Picture 2" descr="Diagram&#10;&#10;Description automatically generated">
            <a:extLst>
              <a:ext uri="{FF2B5EF4-FFF2-40B4-BE49-F238E27FC236}">
                <a16:creationId xmlns:a16="http://schemas.microsoft.com/office/drawing/2014/main" id="{80800CDA-46B1-400D-8FD6-027564EF7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4760" y="1282578"/>
            <a:ext cx="6924181" cy="3392849"/>
          </a:xfrm>
          <a:custGeom>
            <a:avLst/>
            <a:gdLst/>
            <a:ahLst/>
            <a:cxnLst/>
            <a:rect l="l" t="t" r="r" b="b"/>
            <a:pathLst>
              <a:path w="7824788" h="5957994">
                <a:moveTo>
                  <a:pt x="0" y="0"/>
                </a:moveTo>
                <a:lnTo>
                  <a:pt x="7824788" y="0"/>
                </a:lnTo>
                <a:lnTo>
                  <a:pt x="7824788" y="5957994"/>
                </a:lnTo>
                <a:lnTo>
                  <a:pt x="0" y="5957994"/>
                </a:lnTo>
                <a:close/>
              </a:path>
            </a:pathLst>
          </a:custGeom>
        </p:spPr>
      </p:pic>
      <p:sp>
        <p:nvSpPr>
          <p:cNvPr id="4" name="TextBox 3">
            <a:extLst>
              <a:ext uri="{FF2B5EF4-FFF2-40B4-BE49-F238E27FC236}">
                <a16:creationId xmlns:a16="http://schemas.microsoft.com/office/drawing/2014/main" id="{E8F6C47F-BBE0-4B5B-92C4-6C7BE305B3BE}"/>
              </a:ext>
            </a:extLst>
          </p:cNvPr>
          <p:cNvSpPr txBox="1"/>
          <p:nvPr/>
        </p:nvSpPr>
        <p:spPr>
          <a:xfrm>
            <a:off x="6094412" y="4744425"/>
            <a:ext cx="4495792" cy="381000"/>
          </a:xfrm>
          <a:prstGeom prst="rect">
            <a:avLst/>
          </a:prstGeom>
          <a:noFill/>
        </p:spPr>
        <p:txBody>
          <a:bodyPr wrap="square" rtlCol="0">
            <a:spAutoFit/>
          </a:bodyPr>
          <a:lstStyle/>
          <a:p>
            <a:r>
              <a:rPr lang="en-GB" dirty="0"/>
              <a:t>Fig. Application failover in a San[4]</a:t>
            </a:r>
          </a:p>
        </p:txBody>
      </p:sp>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765"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8"/>
            <a:ext cx="6309055"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18F00-58B7-43BD-AE41-AB92B6511226}"/>
              </a:ext>
            </a:extLst>
          </p:cNvPr>
          <p:cNvSpPr>
            <a:spLocks noGrp="1"/>
          </p:cNvSpPr>
          <p:nvPr>
            <p:ph type="ctrTitle"/>
          </p:nvPr>
        </p:nvSpPr>
        <p:spPr>
          <a:xfrm>
            <a:off x="442798" y="441324"/>
            <a:ext cx="5424661" cy="1073517"/>
          </a:xfrm>
        </p:spPr>
        <p:txBody>
          <a:bodyPr vert="horz" wrap="square" lIns="0" tIns="0" rIns="0" bIns="0" rtlCol="0" anchor="b" anchorCtr="0">
            <a:normAutofit/>
          </a:bodyPr>
          <a:lstStyle/>
          <a:p>
            <a:pPr defTabSz="914400"/>
            <a:r>
              <a:rPr lang="en-US" sz="4800">
                <a:solidFill>
                  <a:schemeClr val="bg2"/>
                </a:solidFill>
              </a:rPr>
              <a:t>SAN Scalability</a:t>
            </a:r>
          </a:p>
        </p:txBody>
      </p:sp>
      <p:sp>
        <p:nvSpPr>
          <p:cNvPr id="3" name="Subtitle 2">
            <a:extLst>
              <a:ext uri="{FF2B5EF4-FFF2-40B4-BE49-F238E27FC236}">
                <a16:creationId xmlns:a16="http://schemas.microsoft.com/office/drawing/2014/main" id="{A8D4279E-0D34-4189-85C7-71A9833B8A89}"/>
              </a:ext>
            </a:extLst>
          </p:cNvPr>
          <p:cNvSpPr>
            <a:spLocks noGrp="1"/>
          </p:cNvSpPr>
          <p:nvPr>
            <p:ph type="subTitle" idx="1"/>
          </p:nvPr>
        </p:nvSpPr>
        <p:spPr>
          <a:xfrm>
            <a:off x="442798" y="2246049"/>
            <a:ext cx="5435769" cy="3621351"/>
          </a:xfrm>
        </p:spPr>
        <p:txBody>
          <a:bodyPr vert="horz" lIns="0" tIns="0" rIns="0" bIns="0" rtlCol="0">
            <a:normAutofit/>
          </a:bodyPr>
          <a:lstStyle/>
          <a:p>
            <a:pPr marL="171450" indent="-171450" defTabSz="914400">
              <a:lnSpc>
                <a:spcPct val="110000"/>
              </a:lnSpc>
              <a:buFont typeface="Wingdings" panose="05000000000000000000" pitchFamily="2" charset="2"/>
              <a:buChar char="Ø"/>
            </a:pPr>
            <a:r>
              <a:rPr lang="en-US" sz="1800" b="1" dirty="0">
                <a:solidFill>
                  <a:schemeClr val="tx2"/>
                </a:solidFill>
                <a:latin typeface="+mn-lt"/>
              </a:rPr>
              <a:t>Simplicity has been sacrificed for speed and scalability.</a:t>
            </a:r>
          </a:p>
          <a:p>
            <a:pPr marL="1142863" lvl="1" indent="-685800" algn="l" defTabSz="914400">
              <a:lnSpc>
                <a:spcPct val="110000"/>
              </a:lnSpc>
              <a:buFont typeface="Wingdings" panose="05000000000000000000" pitchFamily="2" charset="2"/>
              <a:buChar char="q"/>
            </a:pPr>
            <a:r>
              <a:rPr lang="en-US" sz="1400" dirty="0">
                <a:solidFill>
                  <a:schemeClr val="tx2"/>
                </a:solidFill>
              </a:rPr>
              <a:t> Large blocks of data may be moved from one location to another using a </a:t>
            </a:r>
            <a:r>
              <a:rPr lang="en-US" sz="1400" dirty="0" err="1">
                <a:solidFill>
                  <a:schemeClr val="tx2"/>
                </a:solidFill>
              </a:rPr>
              <a:t>Fibre</a:t>
            </a:r>
            <a:r>
              <a:rPr lang="en-US" sz="1400" dirty="0">
                <a:solidFill>
                  <a:schemeClr val="tx2"/>
                </a:solidFill>
              </a:rPr>
              <a:t> Channel or iSCSI link. </a:t>
            </a:r>
          </a:p>
          <a:p>
            <a:pPr marL="1142863" lvl="1" indent="-685800" algn="l" defTabSz="914400">
              <a:lnSpc>
                <a:spcPct val="110000"/>
              </a:lnSpc>
              <a:buFont typeface="Wingdings" panose="05000000000000000000" pitchFamily="2" charset="2"/>
              <a:buChar char="q"/>
            </a:pPr>
            <a:r>
              <a:rPr lang="en-US" sz="1400" dirty="0">
                <a:solidFill>
                  <a:schemeClr val="tx2"/>
                </a:solidFill>
              </a:rPr>
              <a:t>Far faster than a network-attached storage (NAS) system. </a:t>
            </a:r>
          </a:p>
          <a:p>
            <a:pPr marL="1142863" lvl="1" indent="-685800" algn="l" defTabSz="914400">
              <a:lnSpc>
                <a:spcPct val="110000"/>
              </a:lnSpc>
              <a:buFont typeface="Wingdings" panose="05000000000000000000" pitchFamily="2" charset="2"/>
              <a:buChar char="q"/>
            </a:pPr>
            <a:r>
              <a:rPr lang="en-US" sz="1400" dirty="0">
                <a:solidFill>
                  <a:schemeClr val="tx2"/>
                </a:solidFill>
              </a:rPr>
              <a:t>Since the SAN is independent of the LAN, it can conduct continuous data backup without putting the entire network under strain. </a:t>
            </a:r>
          </a:p>
          <a:p>
            <a:pPr marL="1142863" lvl="1" indent="-685800" algn="l" defTabSz="914400">
              <a:lnSpc>
                <a:spcPct val="110000"/>
              </a:lnSpc>
              <a:buFont typeface="Wingdings" panose="05000000000000000000" pitchFamily="2" charset="2"/>
              <a:buChar char="q"/>
            </a:pPr>
            <a:r>
              <a:rPr lang="en-US" sz="1400" dirty="0">
                <a:solidFill>
                  <a:schemeClr val="tx2"/>
                </a:solidFill>
              </a:rPr>
              <a:t>SAN devices can be grouped to provide done remotely failover and to eradicate loss of information.[6]</a:t>
            </a:r>
          </a:p>
        </p:txBody>
      </p:sp>
      <p:sp>
        <p:nvSpPr>
          <p:cNvPr id="16" name="Rectangle 15">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09055"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electronics&#10;&#10;Description automatically generated">
            <a:extLst>
              <a:ext uri="{FF2B5EF4-FFF2-40B4-BE49-F238E27FC236}">
                <a16:creationId xmlns:a16="http://schemas.microsoft.com/office/drawing/2014/main" id="{87CFF94A-7957-4D3B-9F23-FFD0BA085C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1340" y="1168838"/>
            <a:ext cx="4976400" cy="3620330"/>
          </a:xfrm>
          <a:custGeom>
            <a:avLst/>
            <a:gdLst/>
            <a:ahLst/>
            <a:cxnLst/>
            <a:rect l="l" t="t" r="r" b="b"/>
            <a:pathLst>
              <a:path w="5880100" h="5957994">
                <a:moveTo>
                  <a:pt x="0" y="0"/>
                </a:moveTo>
                <a:lnTo>
                  <a:pt x="5880100" y="0"/>
                </a:lnTo>
                <a:lnTo>
                  <a:pt x="5880100" y="5957994"/>
                </a:lnTo>
                <a:lnTo>
                  <a:pt x="0" y="5957994"/>
                </a:lnTo>
                <a:close/>
              </a:path>
            </a:pathLst>
          </a:custGeom>
        </p:spPr>
      </p:pic>
      <p:sp>
        <p:nvSpPr>
          <p:cNvPr id="6" name="TextBox 5">
            <a:extLst>
              <a:ext uri="{FF2B5EF4-FFF2-40B4-BE49-F238E27FC236}">
                <a16:creationId xmlns:a16="http://schemas.microsoft.com/office/drawing/2014/main" id="{925ADBB2-AB1E-4F07-96E5-AD6A466348DC}"/>
              </a:ext>
            </a:extLst>
          </p:cNvPr>
          <p:cNvSpPr txBox="1"/>
          <p:nvPr/>
        </p:nvSpPr>
        <p:spPr>
          <a:xfrm>
            <a:off x="6335534" y="4879764"/>
            <a:ext cx="5626271" cy="369332"/>
          </a:xfrm>
          <a:prstGeom prst="rect">
            <a:avLst/>
          </a:prstGeom>
          <a:noFill/>
        </p:spPr>
        <p:txBody>
          <a:bodyPr wrap="square" rtlCol="0">
            <a:spAutoFit/>
          </a:bodyPr>
          <a:lstStyle/>
          <a:p>
            <a:r>
              <a:rPr lang="en-US" dirty="0"/>
              <a:t>          Fig.  Dell EMC CX3-40f and cx3-40c[1]</a:t>
            </a:r>
            <a:endParaRPr lang="en-GB" dirty="0"/>
          </a:p>
        </p:txBody>
      </p:sp>
    </p:spTree>
    <p:extLst>
      <p:ext uri="{BB962C8B-B14F-4D97-AF65-F5344CB8AC3E}">
        <p14:creationId xmlns:p14="http://schemas.microsoft.com/office/powerpoint/2010/main" val="330642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8"/>
            <a:ext cx="6309055"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798" y="441324"/>
            <a:ext cx="5424661" cy="1073517"/>
          </a:xfrm>
        </p:spPr>
        <p:txBody>
          <a:bodyPr anchor="b">
            <a:normAutofit/>
          </a:bodyPr>
          <a:lstStyle/>
          <a:p>
            <a:r>
              <a:rPr lang="en-US">
                <a:solidFill>
                  <a:schemeClr val="bg2"/>
                </a:solidFill>
              </a:rPr>
              <a:t>SAN Security</a:t>
            </a:r>
            <a:endParaRPr lang="en-GB">
              <a:solidFill>
                <a:schemeClr val="bg2"/>
              </a:solidFill>
            </a:endParaRPr>
          </a:p>
        </p:txBody>
      </p:sp>
      <p:sp>
        <p:nvSpPr>
          <p:cNvPr id="3" name="Content Placeholder 2"/>
          <p:cNvSpPr>
            <a:spLocks noGrp="1"/>
          </p:cNvSpPr>
          <p:nvPr>
            <p:ph idx="1"/>
          </p:nvPr>
        </p:nvSpPr>
        <p:spPr>
          <a:xfrm>
            <a:off x="442798" y="2246049"/>
            <a:ext cx="5435769" cy="3266357"/>
          </a:xfrm>
        </p:spPr>
        <p:txBody>
          <a:bodyPr>
            <a:normAutofit/>
          </a:bodyPr>
          <a:lstStyle/>
          <a:p>
            <a:pPr>
              <a:lnSpc>
                <a:spcPct val="110000"/>
              </a:lnSpc>
              <a:buFont typeface="Wingdings" panose="05000000000000000000" pitchFamily="2" charset="2"/>
              <a:buChar char="q"/>
            </a:pPr>
            <a:r>
              <a:rPr lang="en-US" sz="1500" dirty="0">
                <a:solidFill>
                  <a:schemeClr val="tx2"/>
                </a:solidFill>
              </a:rPr>
              <a:t>SAN ensure and protect the confidentiality and integrity of the data.</a:t>
            </a:r>
          </a:p>
          <a:p>
            <a:pPr>
              <a:lnSpc>
                <a:spcPct val="110000"/>
              </a:lnSpc>
              <a:buFont typeface="Wingdings" panose="05000000000000000000" pitchFamily="2" charset="2"/>
              <a:buChar char="q"/>
            </a:pPr>
            <a:r>
              <a:rPr lang="en-US" sz="1500" dirty="0">
                <a:solidFill>
                  <a:schemeClr val="tx2"/>
                </a:solidFill>
              </a:rPr>
              <a:t>SAN security is achieved through:</a:t>
            </a:r>
          </a:p>
          <a:p>
            <a:pPr lvl="1">
              <a:lnSpc>
                <a:spcPct val="110000"/>
              </a:lnSpc>
              <a:buFont typeface="Wingdings" panose="05000000000000000000" pitchFamily="2" charset="2"/>
              <a:buChar char="q"/>
            </a:pPr>
            <a:r>
              <a:rPr lang="en-US" sz="1500" dirty="0">
                <a:solidFill>
                  <a:schemeClr val="tx2"/>
                </a:solidFill>
              </a:rPr>
              <a:t>Data at rest encryption</a:t>
            </a:r>
          </a:p>
          <a:p>
            <a:pPr lvl="1">
              <a:lnSpc>
                <a:spcPct val="110000"/>
              </a:lnSpc>
              <a:buFont typeface="Wingdings" panose="05000000000000000000" pitchFamily="2" charset="2"/>
              <a:buChar char="q"/>
            </a:pPr>
            <a:r>
              <a:rPr lang="en-US" sz="1500" dirty="0">
                <a:solidFill>
                  <a:schemeClr val="tx2"/>
                </a:solidFill>
              </a:rPr>
              <a:t>User isolation using virtualization techniques</a:t>
            </a:r>
          </a:p>
          <a:p>
            <a:pPr lvl="1">
              <a:lnSpc>
                <a:spcPct val="110000"/>
              </a:lnSpc>
              <a:buFont typeface="Wingdings" panose="05000000000000000000" pitchFamily="2" charset="2"/>
              <a:buChar char="q"/>
            </a:pPr>
            <a:r>
              <a:rPr lang="en-US" sz="1500" dirty="0">
                <a:solidFill>
                  <a:schemeClr val="tx2"/>
                </a:solidFill>
              </a:rPr>
              <a:t>Implementing network security protocols</a:t>
            </a:r>
          </a:p>
          <a:p>
            <a:pPr lvl="1">
              <a:lnSpc>
                <a:spcPct val="110000"/>
              </a:lnSpc>
              <a:buFont typeface="Wingdings" panose="05000000000000000000" pitchFamily="2" charset="2"/>
              <a:buChar char="q"/>
            </a:pPr>
            <a:r>
              <a:rPr lang="en-US" sz="1500" dirty="0">
                <a:solidFill>
                  <a:schemeClr val="tx2"/>
                </a:solidFill>
              </a:rPr>
              <a:t>Provision of user access and authentication controls.</a:t>
            </a:r>
          </a:p>
          <a:p>
            <a:pPr lvl="1">
              <a:lnSpc>
                <a:spcPct val="110000"/>
              </a:lnSpc>
              <a:buFont typeface="Wingdings" panose="05000000000000000000" pitchFamily="2" charset="2"/>
              <a:buChar char="q"/>
            </a:pPr>
            <a:r>
              <a:rPr lang="en-US" sz="1500" dirty="0">
                <a:solidFill>
                  <a:schemeClr val="tx2"/>
                </a:solidFill>
              </a:rPr>
              <a:t>Managing network vulnerabilities [3]</a:t>
            </a:r>
          </a:p>
          <a:p>
            <a:pPr>
              <a:lnSpc>
                <a:spcPct val="110000"/>
              </a:lnSpc>
            </a:pPr>
            <a:endParaRPr lang="en-GB" sz="1500" dirty="0">
              <a:solidFill>
                <a:schemeClr val="tx2"/>
              </a:solidFill>
            </a:endParaRPr>
          </a:p>
        </p:txBody>
      </p:sp>
      <p:sp>
        <p:nvSpPr>
          <p:cNvPr id="14" name="Rectangle 13">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09055"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DC9635EF-55C6-4F84-931F-203BED00FC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1340" y="559229"/>
            <a:ext cx="4976400" cy="4839548"/>
          </a:xfrm>
          <a:custGeom>
            <a:avLst/>
            <a:gdLst/>
            <a:ahLst/>
            <a:cxnLst/>
            <a:rect l="l" t="t" r="r" b="b"/>
            <a:pathLst>
              <a:path w="5880100" h="5957994">
                <a:moveTo>
                  <a:pt x="0" y="0"/>
                </a:moveTo>
                <a:lnTo>
                  <a:pt x="5880100" y="0"/>
                </a:lnTo>
                <a:lnTo>
                  <a:pt x="5880100" y="5957994"/>
                </a:lnTo>
                <a:lnTo>
                  <a:pt x="0" y="5957994"/>
                </a:lnTo>
                <a:close/>
              </a:path>
            </a:pathLst>
          </a:custGeom>
        </p:spPr>
      </p:pic>
      <p:sp>
        <p:nvSpPr>
          <p:cNvPr id="6" name="TextBox 5">
            <a:extLst>
              <a:ext uri="{FF2B5EF4-FFF2-40B4-BE49-F238E27FC236}">
                <a16:creationId xmlns:a16="http://schemas.microsoft.com/office/drawing/2014/main" id="{4EF73E3A-C990-4883-9420-05B3F77D986B}"/>
              </a:ext>
            </a:extLst>
          </p:cNvPr>
          <p:cNvSpPr txBox="1"/>
          <p:nvPr/>
        </p:nvSpPr>
        <p:spPr>
          <a:xfrm>
            <a:off x="7161212" y="5397522"/>
            <a:ext cx="4495798" cy="369332"/>
          </a:xfrm>
          <a:prstGeom prst="rect">
            <a:avLst/>
          </a:prstGeom>
          <a:noFill/>
        </p:spPr>
        <p:txBody>
          <a:bodyPr wrap="square" rtlCol="0">
            <a:spAutoFit/>
          </a:bodyPr>
          <a:lstStyle/>
          <a:p>
            <a:r>
              <a:rPr lang="en-GB" dirty="0"/>
              <a:t>Fig. Intelligent SAN Security[2]</a:t>
            </a:r>
          </a:p>
        </p:txBody>
      </p:sp>
    </p:spTree>
    <p:extLst>
      <p:ext uri="{BB962C8B-B14F-4D97-AF65-F5344CB8AC3E}">
        <p14:creationId xmlns:p14="http://schemas.microsoft.com/office/powerpoint/2010/main" val="965620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30093-6A6E-44A2-A72E-CD8FB7AEC1EB}"/>
              </a:ext>
            </a:extLst>
          </p:cNvPr>
          <p:cNvSpPr>
            <a:spLocks noGrp="1"/>
          </p:cNvSpPr>
          <p:nvPr>
            <p:ph type="title"/>
          </p:nvPr>
        </p:nvSpPr>
        <p:spPr/>
        <p:txBody>
          <a:bodyPr>
            <a:normAutofit/>
          </a:bodyPr>
          <a:lstStyle/>
          <a:p>
            <a:r>
              <a:rPr lang="en-GB" dirty="0"/>
              <a:t>DATA SECURITY</a:t>
            </a:r>
          </a:p>
        </p:txBody>
      </p:sp>
      <p:pic>
        <p:nvPicPr>
          <p:cNvPr id="15" name="Content Placeholder 14">
            <a:extLst>
              <a:ext uri="{FF2B5EF4-FFF2-40B4-BE49-F238E27FC236}">
                <a16:creationId xmlns:a16="http://schemas.microsoft.com/office/drawing/2014/main" id="{8440F359-81CC-4122-A191-94BE5EB31B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4812" y="1719394"/>
            <a:ext cx="6374560" cy="3419212"/>
          </a:xfrm>
        </p:spPr>
      </p:pic>
      <p:sp>
        <p:nvSpPr>
          <p:cNvPr id="16" name="TextBox 15">
            <a:extLst>
              <a:ext uri="{FF2B5EF4-FFF2-40B4-BE49-F238E27FC236}">
                <a16:creationId xmlns:a16="http://schemas.microsoft.com/office/drawing/2014/main" id="{BA364089-0FA4-488C-B207-49CAAEF1A47E}"/>
              </a:ext>
            </a:extLst>
          </p:cNvPr>
          <p:cNvSpPr txBox="1"/>
          <p:nvPr/>
        </p:nvSpPr>
        <p:spPr>
          <a:xfrm>
            <a:off x="1065212" y="1828800"/>
            <a:ext cx="4343400" cy="3416320"/>
          </a:xfrm>
          <a:prstGeom prst="rect">
            <a:avLst/>
          </a:prstGeom>
          <a:noFill/>
        </p:spPr>
        <p:txBody>
          <a:bodyPr wrap="square" rtlCol="0">
            <a:spAutoFit/>
          </a:bodyPr>
          <a:lstStyle/>
          <a:p>
            <a:pPr marL="285750" indent="-285750">
              <a:buFont typeface="Wingdings" panose="05000000000000000000" pitchFamily="2" charset="2"/>
              <a:buChar char="q"/>
            </a:pPr>
            <a:r>
              <a:rPr lang="en-GB" dirty="0">
                <a:solidFill>
                  <a:schemeClr val="accent3">
                    <a:lumMod val="50000"/>
                  </a:schemeClr>
                </a:solidFill>
              </a:rPr>
              <a:t>Host Management</a:t>
            </a:r>
          </a:p>
          <a:p>
            <a:pPr marL="742950" lvl="1" indent="-285750" algn="just">
              <a:buFont typeface="Arial" panose="020B0604020202020204" pitchFamily="34" charset="0"/>
              <a:buChar char="•"/>
            </a:pPr>
            <a:r>
              <a:rPr lang="en-GB" dirty="0">
                <a:solidFill>
                  <a:schemeClr val="accent3">
                    <a:lumMod val="50000"/>
                  </a:schemeClr>
                </a:solidFill>
              </a:rPr>
              <a:t>On the hosts</a:t>
            </a:r>
          </a:p>
          <a:p>
            <a:pPr marL="742950" lvl="1" indent="-285750" algn="just">
              <a:buFont typeface="Arial" panose="020B0604020202020204" pitchFamily="34" charset="0"/>
              <a:buChar char="•"/>
            </a:pPr>
            <a:r>
              <a:rPr lang="en-GB" dirty="0">
                <a:solidFill>
                  <a:schemeClr val="accent3">
                    <a:lumMod val="50000"/>
                  </a:schemeClr>
                </a:solidFill>
              </a:rPr>
              <a:t>On the storage</a:t>
            </a:r>
          </a:p>
          <a:p>
            <a:pPr marL="742950" lvl="1" indent="-285750" algn="just">
              <a:buFont typeface="Arial" panose="020B0604020202020204" pitchFamily="34" charset="0"/>
              <a:buChar char="•"/>
            </a:pPr>
            <a:r>
              <a:rPr lang="en-GB" dirty="0">
                <a:solidFill>
                  <a:schemeClr val="accent3">
                    <a:lumMod val="50000"/>
                  </a:schemeClr>
                </a:solidFill>
              </a:rPr>
              <a:t>On the SAN fabric</a:t>
            </a:r>
          </a:p>
          <a:p>
            <a:pPr marL="742950" lvl="1" indent="-285750" algn="just">
              <a:buFont typeface="Arial" panose="020B0604020202020204" pitchFamily="34" charset="0"/>
              <a:buChar char="•"/>
            </a:pPr>
            <a:endParaRPr lang="en-GB" dirty="0">
              <a:solidFill>
                <a:schemeClr val="accent3">
                  <a:lumMod val="50000"/>
                </a:schemeClr>
              </a:solidFill>
            </a:endParaRPr>
          </a:p>
          <a:p>
            <a:pPr lvl="1" algn="just"/>
            <a:endParaRPr lang="en-GB" dirty="0">
              <a:solidFill>
                <a:schemeClr val="accent3">
                  <a:lumMod val="50000"/>
                </a:schemeClr>
              </a:solidFill>
            </a:endParaRPr>
          </a:p>
          <a:p>
            <a:pPr marL="285750" indent="-285750" algn="just">
              <a:buFont typeface="Wingdings" panose="05000000000000000000" pitchFamily="2" charset="2"/>
              <a:buChar char="q"/>
            </a:pPr>
            <a:r>
              <a:rPr lang="en-GB" dirty="0">
                <a:solidFill>
                  <a:schemeClr val="accent3">
                    <a:lumMod val="50000"/>
                  </a:schemeClr>
                </a:solidFill>
              </a:rPr>
              <a:t>San Management</a:t>
            </a:r>
          </a:p>
          <a:p>
            <a:pPr marL="742950" lvl="1" indent="-285750" algn="just">
              <a:buFont typeface="Arial" panose="020B0604020202020204" pitchFamily="34" charset="0"/>
              <a:buChar char="•"/>
            </a:pPr>
            <a:r>
              <a:rPr lang="en-GB" dirty="0">
                <a:solidFill>
                  <a:schemeClr val="accent3">
                    <a:lumMod val="50000"/>
                  </a:schemeClr>
                </a:solidFill>
              </a:rPr>
              <a:t>Strong authentication</a:t>
            </a:r>
          </a:p>
          <a:p>
            <a:pPr marL="742950" lvl="1" indent="-285750" algn="just">
              <a:buFont typeface="Arial" panose="020B0604020202020204" pitchFamily="34" charset="0"/>
              <a:buChar char="•"/>
            </a:pPr>
            <a:r>
              <a:rPr lang="en-US" dirty="0">
                <a:solidFill>
                  <a:schemeClr val="accent3">
                    <a:lumMod val="50000"/>
                  </a:schemeClr>
                </a:solidFill>
              </a:rPr>
              <a:t>Third-party with authentication protocols</a:t>
            </a:r>
          </a:p>
          <a:p>
            <a:pPr marL="742950" lvl="1" indent="-285750" algn="just">
              <a:buFont typeface="Arial" panose="020B0604020202020204" pitchFamily="34" charset="0"/>
              <a:buChar char="•"/>
            </a:pPr>
            <a:r>
              <a:rPr lang="en-GB" dirty="0">
                <a:solidFill>
                  <a:schemeClr val="accent3">
                    <a:lumMod val="50000"/>
                  </a:schemeClr>
                </a:solidFill>
              </a:rPr>
              <a:t>Intrusion detection systems[12]</a:t>
            </a:r>
          </a:p>
          <a:p>
            <a:endParaRPr lang="en-GB" dirty="0"/>
          </a:p>
        </p:txBody>
      </p:sp>
      <p:sp>
        <p:nvSpPr>
          <p:cNvPr id="18" name="TextBox 17">
            <a:extLst>
              <a:ext uri="{FF2B5EF4-FFF2-40B4-BE49-F238E27FC236}">
                <a16:creationId xmlns:a16="http://schemas.microsoft.com/office/drawing/2014/main" id="{2F042B70-7A4F-40E2-B977-4A684E5B28FD}"/>
              </a:ext>
            </a:extLst>
          </p:cNvPr>
          <p:cNvSpPr txBox="1"/>
          <p:nvPr/>
        </p:nvSpPr>
        <p:spPr>
          <a:xfrm>
            <a:off x="5942012" y="5154685"/>
            <a:ext cx="5029200" cy="381000"/>
          </a:xfrm>
          <a:prstGeom prst="rect">
            <a:avLst/>
          </a:prstGeom>
          <a:noFill/>
        </p:spPr>
        <p:txBody>
          <a:bodyPr wrap="square" rtlCol="0">
            <a:spAutoFit/>
          </a:bodyPr>
          <a:lstStyle/>
          <a:p>
            <a:r>
              <a:rPr lang="en-GB" dirty="0"/>
              <a:t>Fig. SAN Security Architecture[13]</a:t>
            </a:r>
          </a:p>
        </p:txBody>
      </p:sp>
    </p:spTree>
    <p:extLst>
      <p:ext uri="{BB962C8B-B14F-4D97-AF65-F5344CB8AC3E}">
        <p14:creationId xmlns:p14="http://schemas.microsoft.com/office/powerpoint/2010/main" val="3491212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8"/>
            <a:ext cx="6309055"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B34DA-7583-44AB-8EA4-774B0210C0A1}"/>
              </a:ext>
            </a:extLst>
          </p:cNvPr>
          <p:cNvSpPr>
            <a:spLocks noGrp="1"/>
          </p:cNvSpPr>
          <p:nvPr>
            <p:ph type="title"/>
          </p:nvPr>
        </p:nvSpPr>
        <p:spPr>
          <a:xfrm>
            <a:off x="442798" y="441324"/>
            <a:ext cx="5424661" cy="1073517"/>
          </a:xfrm>
        </p:spPr>
        <p:txBody>
          <a:bodyPr anchor="b">
            <a:normAutofit/>
          </a:bodyPr>
          <a:lstStyle/>
          <a:p>
            <a:pPr>
              <a:lnSpc>
                <a:spcPct val="90000"/>
              </a:lnSpc>
            </a:pPr>
            <a:r>
              <a:rPr lang="en-GB" sz="3700" dirty="0">
                <a:solidFill>
                  <a:schemeClr val="bg2"/>
                </a:solidFill>
              </a:rPr>
              <a:t>Storage Infrastructure Simplification</a:t>
            </a:r>
          </a:p>
        </p:txBody>
      </p:sp>
      <p:sp>
        <p:nvSpPr>
          <p:cNvPr id="3" name="Content Placeholder 2">
            <a:extLst>
              <a:ext uri="{FF2B5EF4-FFF2-40B4-BE49-F238E27FC236}">
                <a16:creationId xmlns:a16="http://schemas.microsoft.com/office/drawing/2014/main" id="{60BA6492-4C03-4261-9D03-2526F6A5A76B}"/>
              </a:ext>
            </a:extLst>
          </p:cNvPr>
          <p:cNvSpPr>
            <a:spLocks noGrp="1"/>
          </p:cNvSpPr>
          <p:nvPr>
            <p:ph idx="1"/>
          </p:nvPr>
        </p:nvSpPr>
        <p:spPr>
          <a:xfrm>
            <a:off x="318834" y="1956166"/>
            <a:ext cx="5804008" cy="3527350"/>
          </a:xfrm>
        </p:spPr>
        <p:txBody>
          <a:bodyPr>
            <a:noAutofit/>
          </a:bodyPr>
          <a:lstStyle/>
          <a:p>
            <a:pPr>
              <a:lnSpc>
                <a:spcPct val="110000"/>
              </a:lnSpc>
              <a:buFont typeface="Wingdings" panose="05000000000000000000" pitchFamily="2" charset="2"/>
              <a:buChar char="q"/>
            </a:pPr>
            <a:r>
              <a:rPr lang="en-US" sz="1300" dirty="0">
                <a:solidFill>
                  <a:schemeClr val="tx2"/>
                </a:solidFill>
              </a:rPr>
              <a:t>An increasing number of discs, switches, hubs, disc systems, and tape systems must be installed to meet the growing demand for information. Multiple vendors' heterogeneous hardware and software environments are installed and must be maintained.</a:t>
            </a:r>
          </a:p>
          <a:p>
            <a:pPr>
              <a:lnSpc>
                <a:spcPct val="110000"/>
              </a:lnSpc>
              <a:buFont typeface="Wingdings" panose="05000000000000000000" pitchFamily="2" charset="2"/>
              <a:buChar char="q"/>
            </a:pPr>
            <a:r>
              <a:rPr lang="en-US" sz="1300" dirty="0">
                <a:solidFill>
                  <a:schemeClr val="tx2"/>
                </a:solidFill>
              </a:rPr>
              <a:t> Infrastructure Simplification benefits:</a:t>
            </a:r>
          </a:p>
          <a:p>
            <a:pPr lvl="1">
              <a:lnSpc>
                <a:spcPct val="110000"/>
              </a:lnSpc>
              <a:buFont typeface="Wingdings" panose="05000000000000000000" pitchFamily="2" charset="2"/>
              <a:buChar char="Ø"/>
            </a:pPr>
            <a:r>
              <a:rPr lang="en-US" sz="1300" dirty="0">
                <a:solidFill>
                  <a:schemeClr val="tx2"/>
                </a:solidFill>
              </a:rPr>
              <a:t>Remove obstacles to administrative tasks and the deployment of new applications.</a:t>
            </a:r>
          </a:p>
          <a:p>
            <a:pPr lvl="1">
              <a:lnSpc>
                <a:spcPct val="110000"/>
              </a:lnSpc>
              <a:buFont typeface="Wingdings" panose="05000000000000000000" pitchFamily="2" charset="2"/>
              <a:buChar char="Ø"/>
            </a:pPr>
            <a:r>
              <a:rPr lang="en-US" sz="1300" dirty="0">
                <a:solidFill>
                  <a:schemeClr val="tx2"/>
                </a:solidFill>
              </a:rPr>
              <a:t>Decrease the amount of training required to move at a quicker speed.</a:t>
            </a:r>
          </a:p>
          <a:p>
            <a:pPr lvl="1">
              <a:lnSpc>
                <a:spcPct val="110000"/>
              </a:lnSpc>
              <a:buFont typeface="Wingdings" panose="05000000000000000000" pitchFamily="2" charset="2"/>
              <a:buChar char="Ø"/>
            </a:pPr>
            <a:r>
              <a:rPr lang="en-US" sz="1300" dirty="0">
                <a:solidFill>
                  <a:schemeClr val="tx2"/>
                </a:solidFill>
              </a:rPr>
              <a:t> Decrease the amount of training necessary to carry at a faster rate. </a:t>
            </a:r>
          </a:p>
          <a:p>
            <a:pPr lvl="1">
              <a:lnSpc>
                <a:spcPct val="110000"/>
              </a:lnSpc>
              <a:buFont typeface="Wingdings" panose="05000000000000000000" pitchFamily="2" charset="2"/>
              <a:buChar char="Ø"/>
            </a:pPr>
            <a:r>
              <a:rPr lang="en-US" sz="1300" dirty="0">
                <a:solidFill>
                  <a:schemeClr val="tx2"/>
                </a:solidFill>
              </a:rPr>
              <a:t>Save time that use to implement other, higher-level strategic objectives.</a:t>
            </a:r>
          </a:p>
          <a:p>
            <a:pPr lvl="1">
              <a:lnSpc>
                <a:spcPct val="110000"/>
              </a:lnSpc>
              <a:buFont typeface="Wingdings" panose="05000000000000000000" pitchFamily="2" charset="2"/>
              <a:buChar char="Ø"/>
            </a:pPr>
            <a:r>
              <a:rPr lang="en-US" sz="1300" dirty="0">
                <a:solidFill>
                  <a:schemeClr val="tx2"/>
                </a:solidFill>
              </a:rPr>
              <a:t>Reduce your expenses.[11]</a:t>
            </a:r>
            <a:endParaRPr lang="en-GB" sz="1300" dirty="0">
              <a:solidFill>
                <a:schemeClr val="tx2"/>
              </a:solidFill>
            </a:endParaRPr>
          </a:p>
        </p:txBody>
      </p:sp>
      <p:sp>
        <p:nvSpPr>
          <p:cNvPr id="14" name="Rectangle 13">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09055"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shape&#10;&#10;Description automatically generated">
            <a:extLst>
              <a:ext uri="{FF2B5EF4-FFF2-40B4-BE49-F238E27FC236}">
                <a16:creationId xmlns:a16="http://schemas.microsoft.com/office/drawing/2014/main" id="{C7F7AC84-FF92-4F9F-9313-DEA6759D38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1340" y="1069310"/>
            <a:ext cx="4976400" cy="3819386"/>
          </a:xfrm>
          <a:custGeom>
            <a:avLst/>
            <a:gdLst/>
            <a:ahLst/>
            <a:cxnLst/>
            <a:rect l="l" t="t" r="r" b="b"/>
            <a:pathLst>
              <a:path w="5880100" h="5957994">
                <a:moveTo>
                  <a:pt x="0" y="0"/>
                </a:moveTo>
                <a:lnTo>
                  <a:pt x="5880100" y="0"/>
                </a:lnTo>
                <a:lnTo>
                  <a:pt x="5880100" y="5957994"/>
                </a:lnTo>
                <a:lnTo>
                  <a:pt x="0" y="5957994"/>
                </a:lnTo>
                <a:close/>
              </a:path>
            </a:pathLst>
          </a:custGeom>
        </p:spPr>
      </p:pic>
      <p:sp>
        <p:nvSpPr>
          <p:cNvPr id="6" name="TextBox 5">
            <a:extLst>
              <a:ext uri="{FF2B5EF4-FFF2-40B4-BE49-F238E27FC236}">
                <a16:creationId xmlns:a16="http://schemas.microsoft.com/office/drawing/2014/main" id="{8AAD5D0B-DD21-46D3-822A-F458535BF2BB}"/>
              </a:ext>
            </a:extLst>
          </p:cNvPr>
          <p:cNvSpPr txBox="1"/>
          <p:nvPr/>
        </p:nvSpPr>
        <p:spPr>
          <a:xfrm>
            <a:off x="7313612" y="4923609"/>
            <a:ext cx="4424127" cy="381000"/>
          </a:xfrm>
          <a:prstGeom prst="rect">
            <a:avLst/>
          </a:prstGeom>
          <a:noFill/>
        </p:spPr>
        <p:txBody>
          <a:bodyPr wrap="square" rtlCol="0">
            <a:spAutoFit/>
          </a:bodyPr>
          <a:lstStyle/>
          <a:p>
            <a:r>
              <a:rPr lang="en-GB" dirty="0"/>
              <a:t>Fig. Heterogeneous IT environment[11]</a:t>
            </a:r>
          </a:p>
        </p:txBody>
      </p:sp>
    </p:spTree>
    <p:extLst>
      <p:ext uri="{BB962C8B-B14F-4D97-AF65-F5344CB8AC3E}">
        <p14:creationId xmlns:p14="http://schemas.microsoft.com/office/powerpoint/2010/main" val="216080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9"/>
            <a:ext cx="4364872"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5DE58-84D3-4B1C-A5F5-015A7C9B0656}"/>
              </a:ext>
            </a:extLst>
          </p:cNvPr>
          <p:cNvSpPr>
            <a:spLocks noGrp="1"/>
          </p:cNvSpPr>
          <p:nvPr>
            <p:ph type="title"/>
          </p:nvPr>
        </p:nvSpPr>
        <p:spPr>
          <a:xfrm>
            <a:off x="442798" y="441324"/>
            <a:ext cx="3456673" cy="1005009"/>
          </a:xfrm>
        </p:spPr>
        <p:txBody>
          <a:bodyPr anchor="b">
            <a:normAutofit/>
          </a:bodyPr>
          <a:lstStyle/>
          <a:p>
            <a:r>
              <a:rPr lang="en-GB" sz="2400" dirty="0">
                <a:solidFill>
                  <a:schemeClr val="bg2"/>
                </a:solidFill>
              </a:rPr>
              <a:t>INFORMATION LIFE CYCLE MANAGEMENT</a:t>
            </a:r>
          </a:p>
        </p:txBody>
      </p:sp>
      <p:sp>
        <p:nvSpPr>
          <p:cNvPr id="3" name="Content Placeholder 2">
            <a:extLst>
              <a:ext uri="{FF2B5EF4-FFF2-40B4-BE49-F238E27FC236}">
                <a16:creationId xmlns:a16="http://schemas.microsoft.com/office/drawing/2014/main" id="{DE937017-5A6C-4E53-AD08-1F2E17AAF4B2}"/>
              </a:ext>
            </a:extLst>
          </p:cNvPr>
          <p:cNvSpPr>
            <a:spLocks noGrp="1"/>
          </p:cNvSpPr>
          <p:nvPr>
            <p:ph idx="1"/>
          </p:nvPr>
        </p:nvSpPr>
        <p:spPr>
          <a:xfrm>
            <a:off x="442799" y="2246049"/>
            <a:ext cx="3456672" cy="3266357"/>
          </a:xfrm>
        </p:spPr>
        <p:txBody>
          <a:bodyPr>
            <a:normAutofit/>
          </a:bodyPr>
          <a:lstStyle/>
          <a:p>
            <a:pPr>
              <a:lnSpc>
                <a:spcPct val="110000"/>
              </a:lnSpc>
              <a:buFont typeface="Wingdings" panose="05000000000000000000" pitchFamily="2" charset="2"/>
              <a:buChar char="q"/>
            </a:pPr>
            <a:r>
              <a:rPr lang="en-US" sz="1200" dirty="0">
                <a:solidFill>
                  <a:schemeClr val="tx2"/>
                </a:solidFill>
              </a:rPr>
              <a:t>ILM (information life-cycle management) is a data and storage management strategy that acknowledges that the importance of information varies over time and must handle accordingly.[5]</a:t>
            </a:r>
          </a:p>
          <a:p>
            <a:pPr>
              <a:lnSpc>
                <a:spcPct val="110000"/>
              </a:lnSpc>
              <a:buFont typeface="Wingdings" panose="05000000000000000000" pitchFamily="2" charset="2"/>
              <a:buChar char="q"/>
            </a:pPr>
            <a:endParaRPr lang="en-US" sz="1200" dirty="0">
              <a:solidFill>
                <a:schemeClr val="tx2"/>
              </a:solidFill>
            </a:endParaRPr>
          </a:p>
          <a:p>
            <a:pPr lvl="1">
              <a:lnSpc>
                <a:spcPct val="110000"/>
              </a:lnSpc>
              <a:buFont typeface="Wingdings" panose="05000000000000000000" pitchFamily="2" charset="2"/>
              <a:buChar char="Ø"/>
            </a:pPr>
            <a:r>
              <a:rPr lang="en-US" sz="1200" dirty="0">
                <a:solidFill>
                  <a:schemeClr val="tx2"/>
                </a:solidFill>
              </a:rPr>
              <a:t>  Reduce storage footprint</a:t>
            </a:r>
          </a:p>
          <a:p>
            <a:pPr lvl="1">
              <a:lnSpc>
                <a:spcPct val="110000"/>
              </a:lnSpc>
              <a:buFont typeface="Wingdings" panose="05000000000000000000" pitchFamily="2" charset="2"/>
              <a:buChar char="Ø"/>
            </a:pPr>
            <a:r>
              <a:rPr lang="en-US" sz="1200" dirty="0">
                <a:solidFill>
                  <a:schemeClr val="tx2"/>
                </a:solidFill>
              </a:rPr>
              <a:t> Lower total cost of ownership (TCO)</a:t>
            </a:r>
          </a:p>
          <a:p>
            <a:pPr lvl="1">
              <a:lnSpc>
                <a:spcPct val="110000"/>
              </a:lnSpc>
              <a:buFont typeface="Wingdings" panose="05000000000000000000" pitchFamily="2" charset="2"/>
              <a:buChar char="Ø"/>
            </a:pPr>
            <a:r>
              <a:rPr lang="en-US" sz="1200" dirty="0">
                <a:solidFill>
                  <a:schemeClr val="tx2"/>
                </a:solidFill>
              </a:rPr>
              <a:t> Meet regulatory requirements</a:t>
            </a:r>
          </a:p>
          <a:p>
            <a:pPr lvl="1">
              <a:lnSpc>
                <a:spcPct val="110000"/>
              </a:lnSpc>
              <a:buFont typeface="Wingdings" panose="05000000000000000000" pitchFamily="2" charset="2"/>
              <a:buChar char="Ø"/>
            </a:pPr>
            <a:r>
              <a:rPr lang="en-US" sz="1200" dirty="0">
                <a:solidFill>
                  <a:schemeClr val="tx2"/>
                </a:solidFill>
              </a:rPr>
              <a:t> Ensure service levels</a:t>
            </a:r>
          </a:p>
          <a:p>
            <a:pPr>
              <a:lnSpc>
                <a:spcPct val="110000"/>
              </a:lnSpc>
              <a:buFont typeface="Wingdings" panose="05000000000000000000" pitchFamily="2" charset="2"/>
              <a:buChar char="q"/>
            </a:pPr>
            <a:endParaRPr lang="en-GB" sz="1200" dirty="0">
              <a:solidFill>
                <a:schemeClr val="tx2"/>
              </a:solidFill>
            </a:endParaRPr>
          </a:p>
        </p:txBody>
      </p:sp>
      <p:sp>
        <p:nvSpPr>
          <p:cNvPr id="14" name="Rectangle 13">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74"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E7AD9E45-6E0B-491B-9EAA-71283C4D0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4760" y="1118129"/>
            <a:ext cx="6924181" cy="3721747"/>
          </a:xfrm>
          <a:custGeom>
            <a:avLst/>
            <a:gdLst/>
            <a:ahLst/>
            <a:cxnLst/>
            <a:rect l="l" t="t" r="r" b="b"/>
            <a:pathLst>
              <a:path w="7824788" h="5957994">
                <a:moveTo>
                  <a:pt x="0" y="0"/>
                </a:moveTo>
                <a:lnTo>
                  <a:pt x="7824788" y="0"/>
                </a:lnTo>
                <a:lnTo>
                  <a:pt x="7824788" y="5957994"/>
                </a:lnTo>
                <a:lnTo>
                  <a:pt x="0" y="5957994"/>
                </a:lnTo>
                <a:close/>
              </a:path>
            </a:pathLst>
          </a:custGeom>
        </p:spPr>
      </p:pic>
      <p:sp>
        <p:nvSpPr>
          <p:cNvPr id="6" name="TextBox 5">
            <a:extLst>
              <a:ext uri="{FF2B5EF4-FFF2-40B4-BE49-F238E27FC236}">
                <a16:creationId xmlns:a16="http://schemas.microsoft.com/office/drawing/2014/main" id="{F93E8499-EB00-486E-838D-343F4566CCB4}"/>
              </a:ext>
            </a:extLst>
          </p:cNvPr>
          <p:cNvSpPr txBox="1"/>
          <p:nvPr/>
        </p:nvSpPr>
        <p:spPr>
          <a:xfrm>
            <a:off x="6018212" y="4908874"/>
            <a:ext cx="4876794" cy="381000"/>
          </a:xfrm>
          <a:prstGeom prst="rect">
            <a:avLst/>
          </a:prstGeom>
          <a:noFill/>
        </p:spPr>
        <p:txBody>
          <a:bodyPr wrap="square" rtlCol="0">
            <a:spAutoFit/>
          </a:bodyPr>
          <a:lstStyle/>
          <a:p>
            <a:r>
              <a:rPr lang="en-GB" dirty="0"/>
              <a:t>Fig. Data lifecycle[8]</a:t>
            </a:r>
          </a:p>
        </p:txBody>
      </p:sp>
    </p:spTree>
    <p:extLst>
      <p:ext uri="{BB962C8B-B14F-4D97-AF65-F5344CB8AC3E}">
        <p14:creationId xmlns:p14="http://schemas.microsoft.com/office/powerpoint/2010/main" val="708242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9"/>
            <a:ext cx="4364872"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2999B-6788-47D3-9158-81CA1B26CE50}"/>
              </a:ext>
            </a:extLst>
          </p:cNvPr>
          <p:cNvSpPr>
            <a:spLocks noGrp="1"/>
          </p:cNvSpPr>
          <p:nvPr>
            <p:ph type="title"/>
          </p:nvPr>
        </p:nvSpPr>
        <p:spPr>
          <a:xfrm>
            <a:off x="442798" y="441324"/>
            <a:ext cx="3456673" cy="1005009"/>
          </a:xfrm>
        </p:spPr>
        <p:txBody>
          <a:bodyPr anchor="b">
            <a:normAutofit/>
          </a:bodyPr>
          <a:lstStyle/>
          <a:p>
            <a:pPr>
              <a:lnSpc>
                <a:spcPct val="90000"/>
              </a:lnSpc>
            </a:pPr>
            <a:r>
              <a:rPr lang="en-GB" sz="1700">
                <a:solidFill>
                  <a:schemeClr val="bg2"/>
                </a:solidFill>
              </a:rPr>
              <a:t>BUSINESS CONTINUITY IN A SAN</a:t>
            </a:r>
            <a:br>
              <a:rPr lang="en-GB" sz="1700">
                <a:solidFill>
                  <a:schemeClr val="bg2"/>
                </a:solidFill>
              </a:rPr>
            </a:br>
            <a:br>
              <a:rPr lang="en-GB" sz="1700">
                <a:solidFill>
                  <a:schemeClr val="bg2"/>
                </a:solidFill>
              </a:rPr>
            </a:br>
            <a:endParaRPr lang="en-GB" sz="1700">
              <a:solidFill>
                <a:schemeClr val="bg2"/>
              </a:solidFill>
            </a:endParaRPr>
          </a:p>
        </p:txBody>
      </p:sp>
      <p:sp>
        <p:nvSpPr>
          <p:cNvPr id="3" name="Content Placeholder 2">
            <a:extLst>
              <a:ext uri="{FF2B5EF4-FFF2-40B4-BE49-F238E27FC236}">
                <a16:creationId xmlns:a16="http://schemas.microsoft.com/office/drawing/2014/main" id="{D6AFA384-1D97-4FC4-B334-CF1ECFDA8DC7}"/>
              </a:ext>
            </a:extLst>
          </p:cNvPr>
          <p:cNvSpPr>
            <a:spLocks noGrp="1"/>
          </p:cNvSpPr>
          <p:nvPr>
            <p:ph idx="1"/>
          </p:nvPr>
        </p:nvSpPr>
        <p:spPr>
          <a:xfrm>
            <a:off x="85466" y="1951537"/>
            <a:ext cx="4280007" cy="3266357"/>
          </a:xfrm>
        </p:spPr>
        <p:txBody>
          <a:bodyPr>
            <a:normAutofit fontScale="92500" lnSpcReduction="10000"/>
          </a:bodyPr>
          <a:lstStyle/>
          <a:p>
            <a:pPr>
              <a:lnSpc>
                <a:spcPct val="110000"/>
              </a:lnSpc>
              <a:buFont typeface="Wingdings" panose="05000000000000000000" pitchFamily="2" charset="2"/>
              <a:buChar char="q"/>
            </a:pPr>
            <a:r>
              <a:rPr lang="en-US" sz="1200" dirty="0">
                <a:solidFill>
                  <a:schemeClr val="tx2"/>
                </a:solidFill>
              </a:rPr>
              <a:t>“</a:t>
            </a:r>
            <a:r>
              <a:rPr lang="en-US" sz="1600" i="1" dirty="0">
                <a:solidFill>
                  <a:schemeClr val="tx2"/>
                </a:solidFill>
              </a:rPr>
              <a:t>Business continuance - the ability to get your network up and running after a disaster with minimal impact on business - has emerged as the leading driver behind storage area network and network-attached storage adoption in the post-Sept. 11 world</a:t>
            </a:r>
            <a:r>
              <a:rPr lang="en-US" sz="1600" dirty="0">
                <a:solidFill>
                  <a:schemeClr val="tx2"/>
                </a:solidFill>
              </a:rPr>
              <a:t>”[14]</a:t>
            </a:r>
          </a:p>
          <a:p>
            <a:pPr>
              <a:lnSpc>
                <a:spcPct val="110000"/>
              </a:lnSpc>
              <a:buFont typeface="Wingdings" panose="05000000000000000000" pitchFamily="2" charset="2"/>
              <a:buChar char="q"/>
            </a:pPr>
            <a:r>
              <a:rPr lang="en-US" sz="1600" dirty="0">
                <a:solidFill>
                  <a:schemeClr val="tx2"/>
                </a:solidFill>
              </a:rPr>
              <a:t> Key components of a business continuity plan:</a:t>
            </a:r>
          </a:p>
          <a:p>
            <a:pPr lvl="1">
              <a:lnSpc>
                <a:spcPct val="110000"/>
              </a:lnSpc>
              <a:buFont typeface="Wingdings" panose="05000000000000000000" pitchFamily="2" charset="2"/>
              <a:buChar char="Ø"/>
            </a:pPr>
            <a:r>
              <a:rPr lang="en-GB" sz="1600" dirty="0">
                <a:solidFill>
                  <a:schemeClr val="tx2"/>
                </a:solidFill>
              </a:rPr>
              <a:t>Resilience</a:t>
            </a:r>
          </a:p>
          <a:p>
            <a:pPr lvl="1">
              <a:lnSpc>
                <a:spcPct val="110000"/>
              </a:lnSpc>
              <a:buFont typeface="Wingdings" panose="05000000000000000000" pitchFamily="2" charset="2"/>
              <a:buChar char="Ø"/>
            </a:pPr>
            <a:r>
              <a:rPr lang="en-GB" sz="1600" dirty="0">
                <a:solidFill>
                  <a:schemeClr val="tx2"/>
                </a:solidFill>
              </a:rPr>
              <a:t>Recovery</a:t>
            </a:r>
          </a:p>
          <a:p>
            <a:pPr lvl="1">
              <a:lnSpc>
                <a:spcPct val="110000"/>
              </a:lnSpc>
              <a:buFont typeface="Wingdings" panose="05000000000000000000" pitchFamily="2" charset="2"/>
              <a:buChar char="Ø"/>
            </a:pPr>
            <a:r>
              <a:rPr lang="en-GB" sz="1600" dirty="0">
                <a:solidFill>
                  <a:schemeClr val="tx2"/>
                </a:solidFill>
              </a:rPr>
              <a:t>Contingency</a:t>
            </a:r>
          </a:p>
        </p:txBody>
      </p:sp>
      <p:sp>
        <p:nvSpPr>
          <p:cNvPr id="22" name="Rectangle 13">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957997"/>
            <a:ext cx="12188825"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15">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0024"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4" name="Straight Connector 17">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74"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F3C99B64-EEDE-44A8-A605-7F4A490BD4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0338" y="152400"/>
            <a:ext cx="7288603" cy="4557648"/>
          </a:xfrm>
          <a:custGeom>
            <a:avLst/>
            <a:gdLst/>
            <a:ahLst/>
            <a:cxnLst/>
            <a:rect l="l" t="t" r="r" b="b"/>
            <a:pathLst>
              <a:path w="7824788" h="5957994">
                <a:moveTo>
                  <a:pt x="0" y="0"/>
                </a:moveTo>
                <a:lnTo>
                  <a:pt x="7824788" y="0"/>
                </a:lnTo>
                <a:lnTo>
                  <a:pt x="7824788" y="5957994"/>
                </a:lnTo>
                <a:lnTo>
                  <a:pt x="0" y="5957994"/>
                </a:lnTo>
                <a:close/>
              </a:path>
            </a:pathLst>
          </a:custGeom>
        </p:spPr>
      </p:pic>
      <p:sp>
        <p:nvSpPr>
          <p:cNvPr id="6" name="TextBox 5">
            <a:extLst>
              <a:ext uri="{FF2B5EF4-FFF2-40B4-BE49-F238E27FC236}">
                <a16:creationId xmlns:a16="http://schemas.microsoft.com/office/drawing/2014/main" id="{8E274637-365B-4199-BD5D-26530C47739F}"/>
              </a:ext>
            </a:extLst>
          </p:cNvPr>
          <p:cNvSpPr txBox="1"/>
          <p:nvPr/>
        </p:nvSpPr>
        <p:spPr>
          <a:xfrm>
            <a:off x="5713412" y="4760694"/>
            <a:ext cx="5943600" cy="369332"/>
          </a:xfrm>
          <a:prstGeom prst="rect">
            <a:avLst/>
          </a:prstGeom>
          <a:noFill/>
        </p:spPr>
        <p:txBody>
          <a:bodyPr wrap="square" rtlCol="0">
            <a:spAutoFit/>
          </a:bodyPr>
          <a:lstStyle/>
          <a:p>
            <a:r>
              <a:rPr lang="en-US" dirty="0"/>
              <a:t>Fig. Architecture for Optimal Business Continuity[12]</a:t>
            </a:r>
            <a:endParaRPr lang="en-GB" dirty="0"/>
          </a:p>
        </p:txBody>
      </p:sp>
    </p:spTree>
    <p:extLst>
      <p:ext uri="{BB962C8B-B14F-4D97-AF65-F5344CB8AC3E}">
        <p14:creationId xmlns:p14="http://schemas.microsoft.com/office/powerpoint/2010/main" val="3707193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2676" y="152400"/>
            <a:ext cx="10403353" cy="609601"/>
          </a:xfrm>
        </p:spPr>
        <p:txBody>
          <a:bodyPr>
            <a:normAutofit fontScale="90000"/>
          </a:bodyPr>
          <a:lstStyle/>
          <a:p>
            <a:r>
              <a:rPr lang="en-US" dirty="0"/>
              <a:t>References </a:t>
            </a:r>
            <a:endParaRPr lang="en-GB" dirty="0"/>
          </a:p>
        </p:txBody>
      </p:sp>
      <p:sp>
        <p:nvSpPr>
          <p:cNvPr id="3" name="Content Placeholder 2"/>
          <p:cNvSpPr>
            <a:spLocks noGrp="1"/>
          </p:cNvSpPr>
          <p:nvPr>
            <p:ph idx="1"/>
          </p:nvPr>
        </p:nvSpPr>
        <p:spPr>
          <a:xfrm>
            <a:off x="1141412" y="914400"/>
            <a:ext cx="10784353" cy="5461002"/>
          </a:xfrm>
        </p:spPr>
        <p:txBody>
          <a:bodyPr>
            <a:normAutofit fontScale="32500" lnSpcReduction="20000"/>
          </a:bodyPr>
          <a:lstStyle/>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[1]Dell.com, 2021. [Online]. Available: https://www.dell.com/downloads/ap/products/pvaul/en/cx3-40c_40f_spec_sheet.pdf. [Accessed: 16- Apr- 2021].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[2]Cisco.com, 2021. [Online]. Available: https://www.cisco.com/c/dam/global/en_ae/assets/expo2007/saudi/pdf/saudiexpo-cisco-san-overview.pdf. [Accessed: 18- Apr- 2021].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[3]B. Aziz, S. Foley, J. Herbert and G. Swart, "Configuring storage-area networks using mandatory security", Journal of Computer Security, vol. 17, no. 2, pp. 191-210, 2009. Available: 10.3233/jcs-2009-0337 Add to </a:t>
            </a:r>
            <a:r>
              <a:rPr lang="en-US" sz="4300" dirty="0" err="1">
                <a:solidFill>
                  <a:schemeClr val="accent1"/>
                </a:solidFill>
                <a:hlinkClick r:id="rId2">
                  <a:extLst>
                    <a:ext uri="{A12FA001-AC4F-418D-AE19-62706E023703}">
                      <ahyp:hlinkClr xmlns:ahyp="http://schemas.microsoft.com/office/drawing/2018/hyperlinkcolor" val="tx"/>
                    </a:ext>
                  </a:extLst>
                </a:hlinkClick>
              </a:rPr>
              <a:t>Citavi</a:t>
            </a:r>
            <a:r>
              <a:rPr lang="en-US" sz="4300" dirty="0">
                <a:solidFill>
                  <a:schemeClr val="accent1"/>
                </a:solidFill>
                <a:hlinkClick r:id="rId2">
                  <a:extLst>
                    <a:ext uri="{A12FA001-AC4F-418D-AE19-62706E023703}">
                      <ahyp:hlinkClr xmlns:ahyp="http://schemas.microsoft.com/office/drawing/2018/hyperlinkcolor" val="tx"/>
                    </a:ext>
                  </a:extLst>
                </a:hlinkClick>
              </a:rPr>
              <a:t> project by DOI [Accessed 16 April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[4]R. Barker and P. </a:t>
            </a:r>
            <a:r>
              <a:rPr lang="en-US" sz="4300" dirty="0" err="1">
                <a:solidFill>
                  <a:schemeClr val="accent1"/>
                </a:solidFill>
                <a:hlinkClick r:id="rId2">
                  <a:extLst>
                    <a:ext uri="{A12FA001-AC4F-418D-AE19-62706E023703}">
                      <ahyp:hlinkClr xmlns:ahyp="http://schemas.microsoft.com/office/drawing/2018/hyperlinkcolor" val="tx"/>
                    </a:ext>
                  </a:extLst>
                </a:hlinkClick>
              </a:rPr>
              <a:t>Massiglia</a:t>
            </a:r>
            <a:r>
              <a:rPr lang="en-US" sz="4300" dirty="0">
                <a:solidFill>
                  <a:schemeClr val="accent1"/>
                </a:solidFill>
                <a:hlinkClick r:id="rId2">
                  <a:extLst>
                    <a:ext uri="{A12FA001-AC4F-418D-AE19-62706E023703}">
                      <ahyp:hlinkClr xmlns:ahyp="http://schemas.microsoft.com/office/drawing/2018/hyperlinkcolor" val="tx"/>
                    </a:ext>
                  </a:extLst>
                </a:hlinkClick>
              </a:rPr>
              <a:t>, Storage Area Network Essentials, 1st ed. New York, US: John Wiley &amp; Sons, 2002, pp. 4,11.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[5]S. </a:t>
            </a:r>
            <a:r>
              <a:rPr lang="en-US" sz="4300" dirty="0" err="1">
                <a:solidFill>
                  <a:schemeClr val="accent1"/>
                </a:solidFill>
                <a:hlinkClick r:id="rId2">
                  <a:extLst>
                    <a:ext uri="{A12FA001-AC4F-418D-AE19-62706E023703}">
                      <ahyp:hlinkClr xmlns:ahyp="http://schemas.microsoft.com/office/drawing/2018/hyperlinkcolor" val="tx"/>
                    </a:ext>
                  </a:extLst>
                </a:hlinkClick>
              </a:rPr>
              <a:t>Büsch</a:t>
            </a:r>
            <a:r>
              <a:rPr lang="en-US" sz="4300" dirty="0">
                <a:solidFill>
                  <a:schemeClr val="accent1"/>
                </a:solidFill>
                <a:hlinkClick r:id="rId2">
                  <a:extLst>
                    <a:ext uri="{A12FA001-AC4F-418D-AE19-62706E023703}">
                      <ahyp:hlinkClr xmlns:ahyp="http://schemas.microsoft.com/office/drawing/2018/hyperlinkcolor" val="tx"/>
                    </a:ext>
                  </a:extLst>
                </a:hlinkClick>
              </a:rPr>
              <a:t>, V. Nissen and A. </a:t>
            </a:r>
            <a:r>
              <a:rPr lang="en-US" sz="4300" dirty="0" err="1">
                <a:solidFill>
                  <a:schemeClr val="accent1"/>
                </a:solidFill>
                <a:hlinkClick r:id="rId2">
                  <a:extLst>
                    <a:ext uri="{A12FA001-AC4F-418D-AE19-62706E023703}">
                      <ahyp:hlinkClr xmlns:ahyp="http://schemas.microsoft.com/office/drawing/2018/hyperlinkcolor" val="tx"/>
                    </a:ext>
                  </a:extLst>
                </a:hlinkClick>
              </a:rPr>
              <a:t>Wünscher</a:t>
            </a:r>
            <a:r>
              <a:rPr lang="en-US" sz="4300" dirty="0">
                <a:solidFill>
                  <a:schemeClr val="accent1"/>
                </a:solidFill>
                <a:hlinkClick r:id="rId2">
                  <a:extLst>
                    <a:ext uri="{A12FA001-AC4F-418D-AE19-62706E023703}">
                      <ahyp:hlinkClr xmlns:ahyp="http://schemas.microsoft.com/office/drawing/2018/hyperlinkcolor" val="tx"/>
                    </a:ext>
                  </a:extLst>
                </a:hlinkClick>
              </a:rPr>
              <a:t>, "Automatic classification of data-warehouse-data for information lifecycle management using machine learning techniques", Information Systems Frontiers, vol. 19, no. 5, pp. 1085-1099, 2016. Available: https://search-proquest-com.ezproxy.uwtsd.ac.uk/docview/1936763709?accountid=130472&amp;pq-origsite=primo. [Accessed 20 April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[6]D. Connor, "EMC targets SAN scalability, availability", Search-proquest-com.ezproxy.uwtsd.ac.uk, 2001. [Online]. Available: https://search-proquest-com.ezproxy.uwtsd.ac.uk/docview/215961188?accountid=130472&amp;pq-origsite=primo. [Accessed: 17- Apr- 2021].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[7]"IBM Docs", Ibm.com, 2021. [Online]. Available: https://www.ibm.com/docs/en/i/7.2?topic=solutions-storage-area-networks. [Accessed: 10- Apr- 2021].</a:t>
            </a:r>
          </a:p>
          <a:p>
            <a:pPr marL="0" indent="0">
              <a:buNone/>
            </a:pPr>
            <a:r>
              <a:rPr lang="en-US" sz="4300" dirty="0">
                <a:solidFill>
                  <a:schemeClr val="accent1"/>
                </a:solidFill>
                <a:hlinkClick r:id="rId2">
                  <a:extLst>
                    <a:ext uri="{A12FA001-AC4F-418D-AE19-62706E023703}">
                      <ahyp:hlinkClr xmlns:ahyp="http://schemas.microsoft.com/office/drawing/2018/hyperlinkcolor" val="tx"/>
                    </a:ext>
                  </a:extLst>
                </a:hlinkClick>
              </a:rPr>
              <a:t>[8]C. Modiano, "Information Lifecycle Management | Oracle DBA Montreal", Oracle DBA Scripts and Articles (Montreal), 2021. [Online]. Available: https://www.dba-scripts.com/articles/oracle-internals/oracle-12c-information-lifecycle-management/. [Accessed: 19- Apr- 2021].</a:t>
            </a:r>
          </a:p>
          <a:p>
            <a:endParaRPr lang="en-GB" dirty="0"/>
          </a:p>
        </p:txBody>
      </p:sp>
    </p:spTree>
    <p:extLst>
      <p:ext uri="{BB962C8B-B14F-4D97-AF65-F5344CB8AC3E}">
        <p14:creationId xmlns:p14="http://schemas.microsoft.com/office/powerpoint/2010/main" val="289915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5FC817-B09F-4652-9C4D-A90216943D8F}"/>
              </a:ext>
            </a:extLst>
          </p:cNvPr>
          <p:cNvSpPr>
            <a:spLocks noGrp="1"/>
          </p:cNvSpPr>
          <p:nvPr>
            <p:ph idx="1"/>
          </p:nvPr>
        </p:nvSpPr>
        <p:spPr>
          <a:xfrm>
            <a:off x="1342676" y="76200"/>
            <a:ext cx="10403353" cy="6340475"/>
          </a:xfrm>
        </p:spPr>
        <p:txBody>
          <a:bodyPr/>
          <a:lstStyle/>
          <a:p>
            <a:pPr marL="0" indent="0">
              <a:buNone/>
            </a:pPr>
            <a:endParaRPr lang="en-GB" sz="1400" dirty="0">
              <a:solidFill>
                <a:schemeClr val="accent1">
                  <a:alpha val="77000"/>
                </a:schemeClr>
              </a:solidFill>
            </a:endParaRPr>
          </a:p>
          <a:p>
            <a:pPr marL="0" indent="0">
              <a:buNone/>
            </a:pPr>
            <a:endParaRPr lang="en-GB" sz="1400" dirty="0">
              <a:solidFill>
                <a:schemeClr val="accent1">
                  <a:lumMod val="75000"/>
                </a:schemeClr>
              </a:solidFill>
            </a:endParaRPr>
          </a:p>
          <a:p>
            <a:pPr marL="0" indent="0">
              <a:buNone/>
            </a:pPr>
            <a:r>
              <a:rPr lang="en-GB" sz="1400" u="sng" dirty="0">
                <a:solidFill>
                  <a:schemeClr val="accent1">
                    <a:lumMod val="75000"/>
                  </a:schemeClr>
                </a:solidFill>
              </a:rPr>
              <a:t>[9]X. </a:t>
            </a:r>
            <a:r>
              <a:rPr lang="en-GB" sz="1400" u="sng" dirty="0" err="1">
                <a:solidFill>
                  <a:schemeClr val="accent1">
                    <a:lumMod val="75000"/>
                  </a:schemeClr>
                </a:solidFill>
              </a:rPr>
              <a:t>Molero</a:t>
            </a:r>
            <a:r>
              <a:rPr lang="en-GB" sz="1400" u="sng" dirty="0">
                <a:solidFill>
                  <a:schemeClr val="accent1">
                    <a:lumMod val="75000"/>
                  </a:schemeClr>
                </a:solidFill>
              </a:rPr>
              <a:t>, F. Silla, V. </a:t>
            </a:r>
            <a:r>
              <a:rPr lang="en-GB" sz="1400" u="sng" dirty="0" err="1">
                <a:solidFill>
                  <a:schemeClr val="accent1">
                    <a:lumMod val="75000"/>
                  </a:schemeClr>
                </a:solidFill>
              </a:rPr>
              <a:t>Santoja</a:t>
            </a:r>
            <a:r>
              <a:rPr lang="en-GB" sz="1400" u="sng" dirty="0">
                <a:solidFill>
                  <a:schemeClr val="accent1">
                    <a:lumMod val="75000"/>
                  </a:schemeClr>
                </a:solidFill>
              </a:rPr>
              <a:t> and J. </a:t>
            </a:r>
            <a:r>
              <a:rPr lang="en-GB" sz="1400" u="sng" dirty="0" err="1">
                <a:solidFill>
                  <a:schemeClr val="accent1">
                    <a:lumMod val="75000"/>
                  </a:schemeClr>
                </a:solidFill>
              </a:rPr>
              <a:t>Duato</a:t>
            </a:r>
            <a:r>
              <a:rPr lang="en-GB" sz="1400" u="sng" dirty="0">
                <a:solidFill>
                  <a:schemeClr val="accent1">
                    <a:lumMod val="75000"/>
                  </a:schemeClr>
                </a:solidFill>
              </a:rPr>
              <a:t>, "On the interconnection topology for storage area networks", Ieeexplore-ieee-org.ezproxy.uwtsd.ac.uk, 2021. [Online]. Available: https://ieeexplore-ieee-org.ezproxy.uwtsd.ac.uk/stamp/stamp.jsp?tp=&amp;arnumber=925151. [Accessed: 14- Apr- 2021].</a:t>
            </a:r>
          </a:p>
          <a:p>
            <a:pPr marL="0" indent="0">
              <a:buNone/>
            </a:pPr>
            <a:r>
              <a:rPr lang="en-GB" sz="1400" u="sng" dirty="0">
                <a:solidFill>
                  <a:schemeClr val="accent1">
                    <a:lumMod val="75000"/>
                  </a:schemeClr>
                </a:solidFill>
              </a:rPr>
              <a:t>[10]M. Murphy, R. </a:t>
            </a:r>
            <a:r>
              <a:rPr lang="en-GB" sz="1400" u="sng" dirty="0" err="1">
                <a:solidFill>
                  <a:schemeClr val="accent1">
                    <a:lumMod val="75000"/>
                  </a:schemeClr>
                </a:solidFill>
              </a:rPr>
              <a:t>Khattar</a:t>
            </a:r>
            <a:r>
              <a:rPr lang="en-GB" sz="1400" u="sng" dirty="0">
                <a:solidFill>
                  <a:schemeClr val="accent1">
                    <a:lumMod val="75000"/>
                  </a:schemeClr>
                </a:solidFill>
              </a:rPr>
              <a:t> and K. </a:t>
            </a:r>
            <a:r>
              <a:rPr lang="en-GB" sz="1400" u="sng" dirty="0" err="1">
                <a:solidFill>
                  <a:schemeClr val="accent1">
                    <a:lumMod val="75000"/>
                  </a:schemeClr>
                </a:solidFill>
              </a:rPr>
              <a:t>Tarella</a:t>
            </a:r>
            <a:r>
              <a:rPr lang="en-GB" sz="1400" u="sng" dirty="0">
                <a:solidFill>
                  <a:schemeClr val="accent1">
                    <a:lumMod val="75000"/>
                  </a:schemeClr>
                </a:solidFill>
              </a:rPr>
              <a:t>, Introduction to storage area network, 1st ed. MLA: IBM Corp., 1999, pp. 3,11.</a:t>
            </a:r>
          </a:p>
          <a:p>
            <a:pPr marL="0" indent="0">
              <a:buNone/>
            </a:pPr>
            <a:r>
              <a:rPr lang="en-GB" sz="1400" u="sng" dirty="0">
                <a:solidFill>
                  <a:schemeClr val="accent1">
                    <a:lumMod val="75000"/>
                  </a:schemeClr>
                </a:solidFill>
              </a:rPr>
              <a:t>[11]A. Osuna, Introduction to storage infrastructure simplification. [United States?]: IBM, International Technical Support Organization, 2006, pp. 3-45.</a:t>
            </a:r>
          </a:p>
          <a:p>
            <a:pPr marL="0" indent="0">
              <a:buNone/>
            </a:pPr>
            <a:r>
              <a:rPr lang="en-GB" sz="1400" u="sng" dirty="0">
                <a:solidFill>
                  <a:schemeClr val="accent1">
                    <a:lumMod val="75000"/>
                  </a:schemeClr>
                </a:solidFill>
              </a:rPr>
              <a:t>[12]S. Rekha, S. </a:t>
            </a:r>
            <a:r>
              <a:rPr lang="en-GB" sz="1400" u="sng" dirty="0" err="1">
                <a:solidFill>
                  <a:schemeClr val="accent1">
                    <a:lumMod val="75000"/>
                  </a:schemeClr>
                </a:solidFill>
              </a:rPr>
              <a:t>Bokare</a:t>
            </a:r>
            <a:r>
              <a:rPr lang="en-GB" sz="1400" u="sng" dirty="0">
                <a:solidFill>
                  <a:schemeClr val="accent1">
                    <a:lumMod val="75000"/>
                  </a:schemeClr>
                </a:solidFill>
              </a:rPr>
              <a:t> and P. </a:t>
            </a:r>
            <a:r>
              <a:rPr lang="en-GB" sz="1400" u="sng" dirty="0" err="1">
                <a:solidFill>
                  <a:schemeClr val="accent1">
                    <a:lumMod val="75000"/>
                  </a:schemeClr>
                </a:solidFill>
              </a:rPr>
              <a:t>Pawar</a:t>
            </a:r>
            <a:r>
              <a:rPr lang="en-GB" sz="1400" u="sng" dirty="0">
                <a:solidFill>
                  <a:schemeClr val="accent1">
                    <a:lumMod val="75000"/>
                  </a:schemeClr>
                </a:solidFill>
              </a:rPr>
              <a:t>, "Enterprise Storage Architecture for Optimal Business Continuity", Ieeexplore-ieee-org.ezproxy.uwtsd.ac.uk, 2010. [Online]. Available: https://ieeexplore-ieee-org.ezproxy.uwtsd.ac.uk/stamp/stamp.jsp?tp=&amp;arnumber=5452634. [Accessed: 18- Apr- 2021].</a:t>
            </a:r>
          </a:p>
          <a:p>
            <a:pPr marL="0" indent="0">
              <a:buNone/>
            </a:pPr>
            <a:r>
              <a:rPr lang="en-GB" sz="1400" u="sng" dirty="0">
                <a:solidFill>
                  <a:schemeClr val="accent1">
                    <a:lumMod val="75000"/>
                  </a:schemeClr>
                </a:solidFill>
              </a:rPr>
              <a:t>[13]G. Sadlier, "Storage Area Networks: An Information Security Perspective", Information Systems Security, vol. 12, no. 5, pp. 29-41, 2003. Available: https://web-b-ebscohost-com.ezproxy.uwtsd.ac.uk/ehost/detail/detail?vid=0&amp;sid=58c0c605-819a-4ede-85f7-e5ed5b34b263%40pdc-v-sessmgr03&amp;bdata=JnNpdGU9ZWhvc3QtbGl2ZQ%3d%3d#db=bth&amp;AN=11125506. [Accessed 19 April 2021].</a:t>
            </a:r>
          </a:p>
          <a:p>
            <a:pPr marL="0" indent="0">
              <a:buNone/>
            </a:pPr>
            <a:r>
              <a:rPr lang="en-GB" sz="1400" u="sng" dirty="0">
                <a:solidFill>
                  <a:schemeClr val="accent1">
                    <a:lumMod val="75000"/>
                  </a:schemeClr>
                </a:solidFill>
              </a:rPr>
              <a:t>[14]B. </a:t>
            </a:r>
            <a:r>
              <a:rPr lang="en-GB" sz="1400" u="sng" dirty="0" err="1">
                <a:solidFill>
                  <a:schemeClr val="accent1">
                    <a:lumMod val="75000"/>
                  </a:schemeClr>
                </a:solidFill>
              </a:rPr>
              <a:t>Yocom</a:t>
            </a:r>
            <a:r>
              <a:rPr lang="en-GB" sz="1400" u="sng" dirty="0">
                <a:solidFill>
                  <a:schemeClr val="accent1">
                    <a:lumMod val="75000"/>
                  </a:schemeClr>
                </a:solidFill>
              </a:rPr>
              <a:t>, "Using SANs for business continuity", Search-proquest-com.ezproxy.uwtsd.ac.uk, 2002. [Online]. Available: https://search-proquest-com.ezproxy.uwtsd.ac.uk/docview/215969058?pq-origsite=primo&amp;accountid=130472. [Accessed: 21- Apr- 2021].</a:t>
            </a:r>
          </a:p>
          <a:p>
            <a:pPr marL="0" indent="0">
              <a:buNone/>
            </a:pPr>
            <a:r>
              <a:rPr lang="en-GB" sz="1400" u="sng" dirty="0">
                <a:solidFill>
                  <a:schemeClr val="accent1">
                    <a:lumMod val="75000"/>
                  </a:schemeClr>
                </a:solidFill>
              </a:rPr>
              <a:t>[15]"What Is a Storage Area Network (SAN)? | SNIA", Snia.org, 2021. [Online]. Available: https://www.snia.org/education/storage_networking_primer/san/what_san. [Accessed: 15- Apr- 2021].</a:t>
            </a:r>
          </a:p>
          <a:p>
            <a:pPr marL="0" indent="0">
              <a:buNone/>
            </a:pPr>
            <a:endParaRPr lang="en-GB" dirty="0"/>
          </a:p>
        </p:txBody>
      </p:sp>
    </p:spTree>
    <p:extLst>
      <p:ext uri="{BB962C8B-B14F-4D97-AF65-F5344CB8AC3E}">
        <p14:creationId xmlns:p14="http://schemas.microsoft.com/office/powerpoint/2010/main" val="135018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LinesVTI">
  <a:themeElements>
    <a:clrScheme name="Lines">
      <a:dk1>
        <a:sysClr val="windowText" lastClr="000000"/>
      </a:dk1>
      <a:lt1>
        <a:sysClr val="window" lastClr="FFFFFF"/>
      </a:lt1>
      <a:dk2>
        <a:srgbClr val="592F34"/>
      </a:dk2>
      <a:lt2>
        <a:srgbClr val="F8EFE3"/>
      </a:lt2>
      <a:accent1>
        <a:srgbClr val="5B8E96"/>
      </a:accent1>
      <a:accent2>
        <a:srgbClr val="B09BA2"/>
      </a:accent2>
      <a:accent3>
        <a:srgbClr val="E3835D"/>
      </a:accent3>
      <a:accent4>
        <a:srgbClr val="7B99DB"/>
      </a:accent4>
      <a:accent5>
        <a:srgbClr val="D09245"/>
      </a:accent5>
      <a:accent6>
        <a:srgbClr val="96A82C"/>
      </a:accent6>
      <a:hlink>
        <a:srgbClr val="5B8E96"/>
      </a:hlink>
      <a:folHlink>
        <a:srgbClr val="B5826E"/>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TM89191271[[fn=Lines]]</Template>
  <TotalTime>5864</TotalTime>
  <Words>1661</Words>
  <Application>Microsoft Office PowerPoint</Application>
  <PresentationFormat>Custom</PresentationFormat>
  <Paragraphs>113</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Corbel</vt:lpstr>
      <vt:lpstr>Neue Haas Grotesk Text Pro</vt:lpstr>
      <vt:lpstr>Wingdings</vt:lpstr>
      <vt:lpstr>Wingdings 2</vt:lpstr>
      <vt:lpstr>LinesVTI</vt:lpstr>
      <vt:lpstr>University Of Wales-Trinity Saint David BSc (Hons) Cloud Computing Data Centre Virtualization-ACUA 6001 Presentation 2- Storage Area Networks</vt:lpstr>
      <vt:lpstr>Introduction </vt:lpstr>
      <vt:lpstr>Advantages and disadvantages of using  SAN</vt:lpstr>
      <vt:lpstr>Basic Hardware Components of SAN</vt:lpstr>
      <vt:lpstr>How SAN is interconnected</vt:lpstr>
      <vt:lpstr>Software Requirements for SAN</vt:lpstr>
      <vt:lpstr>SAN Scalability</vt:lpstr>
      <vt:lpstr>SAN Security</vt:lpstr>
      <vt:lpstr>DATA SECURITY</vt:lpstr>
      <vt:lpstr>Storage Infrastructure Simplification</vt:lpstr>
      <vt:lpstr>INFORMATION LIFE CYCLE MANAGEMENT</vt:lpstr>
      <vt:lpstr>BUSINESS CONTINUITY IN A SAN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dc:title>
  <dc:creator>hp</dc:creator>
  <cp:lastModifiedBy>silviu</cp:lastModifiedBy>
  <cp:revision>70</cp:revision>
  <dcterms:created xsi:type="dcterms:W3CDTF">2021-03-10T19:48:06Z</dcterms:created>
  <dcterms:modified xsi:type="dcterms:W3CDTF">2021-04-21T20:12:12Z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