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58"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75" d="100"/>
          <a:sy n="75" d="100"/>
        </p:scale>
        <p:origin x="8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4CE26-F70F-4E94-8376-414BF301AD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DF6465-8DA4-4F2A-8B6D-113C07FA20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EE4531-AF7F-45B6-8273-F7A420C783C6}"/>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5" name="Footer Placeholder 4">
            <a:extLst>
              <a:ext uri="{FF2B5EF4-FFF2-40B4-BE49-F238E27FC236}">
                <a16:creationId xmlns:a16="http://schemas.microsoft.com/office/drawing/2014/main" id="{46E760DD-9765-4BC4-BA9D-8318A18A6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AAEC1-C99A-4D70-86D9-80AED9F6E6CF}"/>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1454214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C44F-52B6-44B6-ADB4-A345FB390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35245C-5A7C-4CC1-BA72-97BC06AA3A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B0BDD-F5C6-4C92-9102-02553D6F6320}"/>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5" name="Footer Placeholder 4">
            <a:extLst>
              <a:ext uri="{FF2B5EF4-FFF2-40B4-BE49-F238E27FC236}">
                <a16:creationId xmlns:a16="http://schemas.microsoft.com/office/drawing/2014/main" id="{23DEA2C6-7CB7-46C9-9ECB-96EBAFDB9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7630A-67CB-4214-9E39-D3BFA7E1837A}"/>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2176571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0608-6B94-490C-BA16-6F20006672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4175D2-A540-45EE-9C8B-52A798EF54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44ED6D-37E7-4092-9034-BD1B12FC5ADA}"/>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5" name="Footer Placeholder 4">
            <a:extLst>
              <a:ext uri="{FF2B5EF4-FFF2-40B4-BE49-F238E27FC236}">
                <a16:creationId xmlns:a16="http://schemas.microsoft.com/office/drawing/2014/main" id="{A3D368B4-31FD-4B56-BD8A-359722211C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85A64-5939-4BFA-B7BC-AAD1E61F731A}"/>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1224683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ABA6-99B7-450A-952D-422B6B1D1A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CC6E50-3355-4E62-A604-32E2AD4045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14BC87-C434-4692-89C8-5486499496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326BC2-757B-4A78-BF66-97C12323F8E8}"/>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6" name="Footer Placeholder 5">
            <a:extLst>
              <a:ext uri="{FF2B5EF4-FFF2-40B4-BE49-F238E27FC236}">
                <a16:creationId xmlns:a16="http://schemas.microsoft.com/office/drawing/2014/main" id="{A7193282-1D77-44C8-B536-A8CEBAAFB1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BCB125-8F51-4EB3-8BC9-D91FEA1CA751}"/>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94635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2E68B-3C53-49BC-BC2D-D74B3CE8D3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170950-2579-40AC-9766-821FC5AE6D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6322CF-059C-4134-84CC-8A14180BF2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3E577-7670-4A80-9CC7-B173B00F79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0D8DAA-2F87-4258-9493-5D7891CC56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A877B9-7FFA-47D3-BD31-74D8C23A593B}"/>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8" name="Footer Placeholder 7">
            <a:extLst>
              <a:ext uri="{FF2B5EF4-FFF2-40B4-BE49-F238E27FC236}">
                <a16:creationId xmlns:a16="http://schemas.microsoft.com/office/drawing/2014/main" id="{6D1E1575-2F04-4B8E-AB65-CD5158F0B4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FA57FE-E6BA-45FB-8689-9EEE3A5382F2}"/>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1273373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DDD2B-1613-498B-BC88-7B99F24DE4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C45273-4E74-41F9-82EA-A3DABBD50CD9}"/>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4" name="Footer Placeholder 3">
            <a:extLst>
              <a:ext uri="{FF2B5EF4-FFF2-40B4-BE49-F238E27FC236}">
                <a16:creationId xmlns:a16="http://schemas.microsoft.com/office/drawing/2014/main" id="{AF413C01-8A23-4CCE-9F66-B670683EA9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CBEBDC-0CAA-4C8F-91B4-F29C111406F7}"/>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179960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8E355A-56DD-4969-B129-1C05A391A2D0}"/>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3" name="Footer Placeholder 2">
            <a:extLst>
              <a:ext uri="{FF2B5EF4-FFF2-40B4-BE49-F238E27FC236}">
                <a16:creationId xmlns:a16="http://schemas.microsoft.com/office/drawing/2014/main" id="{C8AA8DC2-6F59-45B4-9924-A79DD949D6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9965ED-3EC1-40B0-8A07-5149F0D9DBD1}"/>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4174012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B2DD-40FE-4244-AFA9-7134853784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60ACE2-3356-4CBA-9681-4266FE0A44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07337B-0BED-45E5-8F99-0BDBD4557C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1CA8FC-6A3B-474B-A408-41E75C78C63B}"/>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6" name="Footer Placeholder 5">
            <a:extLst>
              <a:ext uri="{FF2B5EF4-FFF2-40B4-BE49-F238E27FC236}">
                <a16:creationId xmlns:a16="http://schemas.microsoft.com/office/drawing/2014/main" id="{3D0EB1ED-361A-4657-BAB1-A5AAF9669E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14175F-F8C5-471F-8F3B-E560186613E1}"/>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609173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AC12-047B-4A5F-AAD7-7F1B81C2C4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9A5825-0583-4374-AB51-A7DA062416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790941-8944-4B58-B5D9-1F048BA277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57008C-57C8-4B23-AF7E-973B18791BDC}"/>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6" name="Footer Placeholder 5">
            <a:extLst>
              <a:ext uri="{FF2B5EF4-FFF2-40B4-BE49-F238E27FC236}">
                <a16:creationId xmlns:a16="http://schemas.microsoft.com/office/drawing/2014/main" id="{5DD3D49A-D336-49BC-9755-EED05F5E98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2769AE-97AE-4399-964A-4FF7604D4A18}"/>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656405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66E8-D290-4224-8B75-A609248E6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C90E4E-57B1-4587-A4D7-BD610C9AA7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462065-D60C-49DC-8EC9-51CB0B09D9D7}"/>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5" name="Footer Placeholder 4">
            <a:extLst>
              <a:ext uri="{FF2B5EF4-FFF2-40B4-BE49-F238E27FC236}">
                <a16:creationId xmlns:a16="http://schemas.microsoft.com/office/drawing/2014/main" id="{8D0B4FEF-75DB-4102-ADBE-811D93E6CE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3E6AF-0E4F-4762-BA26-763DB3FFA399}"/>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314428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A00CC7-B6E3-488A-A582-860D353106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56BC6B-218F-4FC0-A6A4-44C0E1C628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913ACE-5DA3-442B-8E30-7C3644EF611A}"/>
              </a:ext>
            </a:extLst>
          </p:cNvPr>
          <p:cNvSpPr>
            <a:spLocks noGrp="1"/>
          </p:cNvSpPr>
          <p:nvPr>
            <p:ph type="dt" sz="half" idx="10"/>
          </p:nvPr>
        </p:nvSpPr>
        <p:spPr/>
        <p:txBody>
          <a:bodyPr/>
          <a:lstStyle/>
          <a:p>
            <a:fld id="{82219BBA-B65F-4E18-BE2C-8DFED7F7E36A}" type="datetimeFigureOut">
              <a:rPr lang="en-GB" smtClean="0"/>
              <a:t>08/11/2021</a:t>
            </a:fld>
            <a:endParaRPr lang="en-GB"/>
          </a:p>
        </p:txBody>
      </p:sp>
      <p:sp>
        <p:nvSpPr>
          <p:cNvPr id="5" name="Footer Placeholder 4">
            <a:extLst>
              <a:ext uri="{FF2B5EF4-FFF2-40B4-BE49-F238E27FC236}">
                <a16:creationId xmlns:a16="http://schemas.microsoft.com/office/drawing/2014/main" id="{0F8649EE-905C-4857-A160-4ED98711E2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D43547-DD1B-4890-BC5C-7A39B5C3459B}"/>
              </a:ext>
            </a:extLst>
          </p:cNvPr>
          <p:cNvSpPr>
            <a:spLocks noGrp="1"/>
          </p:cNvSpPr>
          <p:nvPr>
            <p:ph type="sldNum" sz="quarter" idx="12"/>
          </p:nvPr>
        </p:nvSpPr>
        <p:spPr/>
        <p:txBody>
          <a:bodyPr/>
          <a:lstStyle/>
          <a:p>
            <a:fld id="{C24DD3DA-FE7F-4F6F-BF9A-2484B83FF016}" type="slidenum">
              <a:rPr lang="en-GB" smtClean="0"/>
              <a:t>‹#›</a:t>
            </a:fld>
            <a:endParaRPr lang="en-GB"/>
          </a:p>
        </p:txBody>
      </p:sp>
    </p:spTree>
    <p:extLst>
      <p:ext uri="{BB962C8B-B14F-4D97-AF65-F5344CB8AC3E}">
        <p14:creationId xmlns:p14="http://schemas.microsoft.com/office/powerpoint/2010/main" val="3904119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57425D-9E5D-4CAD-A7F5-A9600BF67A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A85A86-5B83-46EC-B0A4-528C0B88B9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DFEA79-69DB-4A10-BE49-0BF747A3D9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19BBA-B65F-4E18-BE2C-8DFED7F7E36A}" type="datetimeFigureOut">
              <a:rPr lang="en-GB" smtClean="0"/>
              <a:t>08/11/2021</a:t>
            </a:fld>
            <a:endParaRPr lang="en-GB"/>
          </a:p>
        </p:txBody>
      </p:sp>
      <p:sp>
        <p:nvSpPr>
          <p:cNvPr id="5" name="Footer Placeholder 4">
            <a:extLst>
              <a:ext uri="{FF2B5EF4-FFF2-40B4-BE49-F238E27FC236}">
                <a16:creationId xmlns:a16="http://schemas.microsoft.com/office/drawing/2014/main" id="{C0CD932C-7D26-4F2A-B67A-035DF75EC0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D1BC92-8DA0-4F64-99AD-A596BB563D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4DD3DA-FE7F-4F6F-BF9A-2484B83FF016}" type="slidenum">
              <a:rPr lang="en-GB" smtClean="0"/>
              <a:t>‹#›</a:t>
            </a:fld>
            <a:endParaRPr lang="en-GB"/>
          </a:p>
        </p:txBody>
      </p:sp>
    </p:spTree>
    <p:extLst>
      <p:ext uri="{BB962C8B-B14F-4D97-AF65-F5344CB8AC3E}">
        <p14:creationId xmlns:p14="http://schemas.microsoft.com/office/powerpoint/2010/main" val="2768005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hse.gov.uk/statistics/causdis/stres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E616623-52F0-49AB-A7CC-7E6B87956935}"/>
              </a:ext>
            </a:extLst>
          </p:cNvPr>
          <p:cNvSpPr>
            <a:spLocks noGrp="1"/>
          </p:cNvSpPr>
          <p:nvPr>
            <p:ph type="subTitle" idx="1"/>
          </p:nvPr>
        </p:nvSpPr>
        <p:spPr>
          <a:xfrm>
            <a:off x="1524000" y="556591"/>
            <a:ext cx="9144000" cy="5580049"/>
          </a:xfrm>
        </p:spPr>
        <p:txBody>
          <a:bodyPr/>
          <a:lstStyle/>
          <a:p>
            <a:r>
              <a:rPr lang="en-GB" dirty="0">
                <a:latin typeface="Arial" panose="020B0604020202020204" pitchFamily="34" charset="0"/>
                <a:cs typeface="Arial" panose="020B0604020202020204" pitchFamily="34" charset="0"/>
              </a:rPr>
              <a:t>Certificate of Higher Education in Skills for the Workplace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Problem Solving and Decision Making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Waqar Ali</a:t>
            </a:r>
          </a:p>
          <a:p>
            <a:r>
              <a:rPr lang="en-GB" dirty="0">
                <a:latin typeface="Arial" panose="020B0604020202020204" pitchFamily="34" charset="0"/>
                <a:cs typeface="Arial" panose="020B0604020202020204" pitchFamily="34" charset="0"/>
              </a:rPr>
              <a:t> Module Code BMSW 4004</a:t>
            </a:r>
          </a:p>
          <a:p>
            <a:r>
              <a:rPr lang="en-GB" dirty="0">
                <a:latin typeface="Arial" panose="020B0604020202020204" pitchFamily="34" charset="0"/>
                <a:cs typeface="Arial" panose="020B0604020202020204" pitchFamily="34" charset="0"/>
              </a:rPr>
              <a:t>Presentation Submission 09/11/2021</a:t>
            </a:r>
          </a:p>
          <a:p>
            <a:r>
              <a:rPr lang="en-GB" dirty="0">
                <a:latin typeface="Arial" panose="020B0604020202020204" pitchFamily="34" charset="0"/>
                <a:cs typeface="Arial" panose="020B0604020202020204" pitchFamily="34" charset="0"/>
              </a:rPr>
              <a:t>Student 2027054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Ernest Olivia/Charles </a:t>
            </a:r>
            <a:r>
              <a:rPr lang="en-GB" dirty="0" err="1">
                <a:latin typeface="Arial" panose="020B0604020202020204" pitchFamily="34" charset="0"/>
                <a:cs typeface="Arial" panose="020B0604020202020204" pitchFamily="34" charset="0"/>
              </a:rPr>
              <a:t>Nimoh</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86854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8F8FA8-E865-4F7B-931B-2BA482ABF55C}"/>
              </a:ext>
            </a:extLst>
          </p:cNvPr>
          <p:cNvSpPr txBox="1"/>
          <p:nvPr/>
        </p:nvSpPr>
        <p:spPr>
          <a:xfrm>
            <a:off x="670560" y="873760"/>
            <a:ext cx="10566400" cy="563231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828,000 Workers suffering from work-related stress, depression or anxiety (new or longstanding) in 2019/20</a:t>
            </a:r>
          </a:p>
          <a:p>
            <a:pPr algn="ctr"/>
            <a:r>
              <a:rPr lang="en-GB" i="1" dirty="0">
                <a:latin typeface="Arial" panose="020B0604020202020204" pitchFamily="34" charset="0"/>
                <a:cs typeface="Arial" panose="020B0604020202020204" pitchFamily="34" charset="0"/>
              </a:rPr>
              <a:t>Labour Force Survey (LFS)</a:t>
            </a:r>
          </a:p>
          <a:p>
            <a:pPr algn="ctr"/>
            <a:endParaRPr lang="en-GB" i="1" dirty="0">
              <a:latin typeface="Arial" panose="020B0604020202020204" pitchFamily="34" charset="0"/>
              <a:cs typeface="Arial" panose="020B0604020202020204" pitchFamily="34" charset="0"/>
            </a:endParaRPr>
          </a:p>
          <a:p>
            <a:pPr algn="ctr"/>
            <a:endParaRPr lang="en-GB" i="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The number of new cases was 347,000, an incidence rate of 1,020 per 100,000 workers. The total number of working days lost due to this condition in 2019/20 was 17.9 million days. This equated to an average of 21.6 days lost per case. Working days lost per worker due to self-reported work-related stress, depression or anxiety shows no clear trend</a:t>
            </a:r>
          </a:p>
          <a:p>
            <a:pPr algn="ctr"/>
            <a:r>
              <a:rPr lang="en-GB" i="1" dirty="0">
                <a:latin typeface="Arial" panose="020B0604020202020204" pitchFamily="34" charset="0"/>
                <a:cs typeface="Arial" panose="020B0604020202020204" pitchFamily="34" charset="0"/>
              </a:rPr>
              <a:t>Labour Force Survey (LFS)</a:t>
            </a:r>
          </a:p>
          <a:p>
            <a:pPr algn="ctr"/>
            <a:endParaRPr lang="en-GB" i="1"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Work-related stress is when a powerful emotional harmful reaction occurs that have to do with undue pressures and demands placed on them at work. By its very nature, stress is super difficult to measure </a:t>
            </a:r>
            <a:r>
              <a:rPr lang="en-GB" dirty="0">
                <a:latin typeface="Arial" panose="020B0604020202020204" pitchFamily="34" charset="0"/>
                <a:ea typeface="Calibri" panose="020F0502020204030204" pitchFamily="34" charset="0"/>
                <a:cs typeface="Arial" panose="020B0604020202020204" pitchFamily="34" charset="0"/>
              </a:rPr>
              <a:t>The very nature of stress in any form is unpredictable and shows itself in many ways, shapes and forms.</a:t>
            </a:r>
          </a:p>
          <a:p>
            <a:pPr algn="ctr"/>
            <a:endParaRPr lang="en-GB" dirty="0">
              <a:latin typeface="Arial" panose="020B0604020202020204" pitchFamily="34" charset="0"/>
              <a:ea typeface="Calibri" panose="020F0502020204030204" pitchFamily="34" charset="0"/>
              <a:cs typeface="Arial" panose="020B0604020202020204" pitchFamily="34" charset="0"/>
            </a:endParaRPr>
          </a:p>
          <a:p>
            <a:pPr algn="ctr"/>
            <a:endParaRPr lang="en-GB" dirty="0">
              <a:latin typeface="Arial" panose="020B0604020202020204" pitchFamily="34" charset="0"/>
              <a:ea typeface="Calibri" panose="020F0502020204030204" pitchFamily="34" charset="0"/>
              <a:cs typeface="Arial" panose="020B0604020202020204" pitchFamily="34" charset="0"/>
            </a:endParaRPr>
          </a:p>
          <a:p>
            <a:pPr algn="ctr"/>
            <a:endParaRPr lang="en-GB" i="1" dirty="0"/>
          </a:p>
          <a:p>
            <a:pPr algn="ctr"/>
            <a:endParaRPr lang="en-GB" i="1" dirty="0"/>
          </a:p>
          <a:p>
            <a:pPr algn="ctr"/>
            <a:endParaRPr lang="en-GB" i="1" dirty="0"/>
          </a:p>
        </p:txBody>
      </p:sp>
    </p:spTree>
    <p:extLst>
      <p:ext uri="{BB962C8B-B14F-4D97-AF65-F5344CB8AC3E}">
        <p14:creationId xmlns:p14="http://schemas.microsoft.com/office/powerpoint/2010/main" val="2177581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86C0BE-D053-43B0-AC86-32FC0AC5CB79}"/>
              </a:ext>
            </a:extLst>
          </p:cNvPr>
          <p:cNvSpPr txBox="1"/>
          <p:nvPr/>
        </p:nvSpPr>
        <p:spPr>
          <a:xfrm>
            <a:off x="447040" y="193040"/>
            <a:ext cx="10952480" cy="6308265"/>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In 2019/20 stress, depression or anxiety accounted for 51% of all work-related ill health cases and 55% of all working days lost due to work-related ill health. </a:t>
            </a:r>
          </a:p>
          <a:p>
            <a:pPr algn="ctr"/>
            <a:r>
              <a:rPr lang="en-GB" i="1" dirty="0">
                <a:latin typeface="Arial" panose="020B0604020202020204" pitchFamily="34" charset="0"/>
                <a:cs typeface="Arial" panose="020B0604020202020204" pitchFamily="34" charset="0"/>
              </a:rPr>
              <a:t>Labour Force Survey (LFS)</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I have been attempting to gain an understanding of the complex problem of ‘Work-related stress’ faced by UK employees, I will be discussing this issue and coming to an outcome as to how I feel this may be alleviated.</a:t>
            </a:r>
          </a:p>
          <a:p>
            <a:pPr algn="ctr"/>
            <a:endParaRPr lang="en-GB" dirty="0">
              <a:latin typeface="Arial" panose="020B0604020202020204" pitchFamily="34" charset="0"/>
              <a:cs typeface="Arial" panose="020B0604020202020204" pitchFamily="34" charset="0"/>
            </a:endParaRPr>
          </a:p>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Work related stress can arise in many ways, and effects individuals in different ways. For example</a:t>
            </a:r>
          </a:p>
          <a:p>
            <a:pPr algn="ctr">
              <a:buFont typeface="Arial" panose="020B0604020202020204" pitchFamily="34" charset="0"/>
              <a:buChar char="•"/>
            </a:pPr>
            <a:r>
              <a:rPr lang="en-GB" dirty="0">
                <a:solidFill>
                  <a:srgbClr val="666666"/>
                </a:solidFill>
                <a:latin typeface="Arial" panose="020B0604020202020204" pitchFamily="34" charset="0"/>
                <a:cs typeface="Arial" panose="020B0604020202020204" pitchFamily="34" charset="0"/>
              </a:rPr>
              <a:t>Sickness absence raised in businesses due to high levels of stress</a:t>
            </a:r>
            <a:endParaRPr lang="en-GB" b="0" i="0" dirty="0">
              <a:solidFill>
                <a:srgbClr val="666666"/>
              </a:solidFill>
              <a:effectLst/>
              <a:latin typeface="Arial" panose="020B0604020202020204" pitchFamily="34" charset="0"/>
              <a:cs typeface="Arial" panose="020B0604020202020204" pitchFamily="34" charset="0"/>
            </a:endParaRPr>
          </a:p>
          <a:p>
            <a:pPr algn="ctr">
              <a:buFont typeface="Arial" panose="020B0604020202020204" pitchFamily="34" charset="0"/>
              <a:buChar char="•"/>
            </a:pPr>
            <a:endParaRPr lang="en-GB" dirty="0">
              <a:solidFill>
                <a:srgbClr val="666666"/>
              </a:solidFill>
              <a:latin typeface="Arial" panose="020B0604020202020204" pitchFamily="34" charset="0"/>
              <a:cs typeface="Arial" panose="020B0604020202020204" pitchFamily="34" charset="0"/>
            </a:endParaRPr>
          </a:p>
          <a:p>
            <a:pPr algn="ctr">
              <a:buFont typeface="Arial" panose="020B0604020202020204" pitchFamily="34" charset="0"/>
              <a:buChar char="•"/>
            </a:pPr>
            <a:endParaRPr lang="en-GB" dirty="0">
              <a:solidFill>
                <a:srgbClr val="666666"/>
              </a:solidFill>
              <a:latin typeface="Arial" panose="020B0604020202020204" pitchFamily="34" charset="0"/>
              <a:cs typeface="Arial" panose="020B0604020202020204" pitchFamily="34" charset="0"/>
            </a:endParaRPr>
          </a:p>
          <a:p>
            <a:pPr algn="ctr">
              <a:buFont typeface="Arial" panose="020B0604020202020204" pitchFamily="34" charset="0"/>
              <a:buChar char="•"/>
            </a:pPr>
            <a:r>
              <a:rPr lang="en-GB" dirty="0">
                <a:solidFill>
                  <a:srgbClr val="666666"/>
                </a:solidFill>
                <a:latin typeface="Arial" panose="020B0604020202020204" pitchFamily="34" charset="0"/>
                <a:cs typeface="Arial" panose="020B0604020202020204" pitchFamily="34" charset="0"/>
              </a:rPr>
              <a:t>Mental Health issues arising due to lack of assistance from employer</a:t>
            </a:r>
          </a:p>
          <a:p>
            <a:pPr algn="ctr"/>
            <a:endParaRPr lang="en-GB" dirty="0">
              <a:solidFill>
                <a:srgbClr val="666666"/>
              </a:solidFill>
              <a:latin typeface="Arial" panose="020B0604020202020204" pitchFamily="34" charset="0"/>
              <a:cs typeface="Arial" panose="020B0604020202020204" pitchFamily="34" charset="0"/>
            </a:endParaRPr>
          </a:p>
          <a:p>
            <a:pPr algn="ctr"/>
            <a:endParaRPr lang="en-GB" b="0" i="0" dirty="0">
              <a:solidFill>
                <a:srgbClr val="666666"/>
              </a:solidFill>
              <a:effectLst/>
              <a:latin typeface="Arial" panose="020B0604020202020204" pitchFamily="34" charset="0"/>
              <a:cs typeface="Arial" panose="020B0604020202020204" pitchFamily="34" charset="0"/>
            </a:endParaRPr>
          </a:p>
          <a:p>
            <a:pPr algn="ctr">
              <a:buFont typeface="Arial" panose="020B0604020202020204" pitchFamily="34" charset="0"/>
              <a:buChar char="•"/>
            </a:pPr>
            <a:r>
              <a:rPr lang="en-GB" b="0" i="0" dirty="0">
                <a:solidFill>
                  <a:srgbClr val="666666"/>
                </a:solidFill>
                <a:effectLst/>
                <a:latin typeface="Arial" panose="020B0604020202020204" pitchFamily="34" charset="0"/>
                <a:cs typeface="Arial" panose="020B0604020202020204" pitchFamily="34" charset="0"/>
              </a:rPr>
              <a:t>Workplace efficiency suffers as staff take longer periods to recover  </a:t>
            </a:r>
          </a:p>
          <a:p>
            <a:pPr algn="ctr">
              <a:buFont typeface="Arial" panose="020B0604020202020204" pitchFamily="34" charset="0"/>
              <a:buChar char="•"/>
            </a:pPr>
            <a:endParaRPr lang="en-GB" b="0" i="0" dirty="0">
              <a:solidFill>
                <a:srgbClr val="666666"/>
              </a:solidFill>
              <a:effectLst/>
              <a:latin typeface="Arial" panose="020B0604020202020204" pitchFamily="34" charset="0"/>
              <a:cs typeface="Arial" panose="020B0604020202020204" pitchFamily="34" charset="0"/>
            </a:endParaRPr>
          </a:p>
          <a:p>
            <a:pPr algn="ctr"/>
            <a:r>
              <a:rPr lang="en-GB" b="0" i="0" dirty="0">
                <a:solidFill>
                  <a:srgbClr val="111111"/>
                </a:solidFill>
                <a:effectLst/>
                <a:latin typeface="Arial" panose="020B0604020202020204" pitchFamily="34" charset="0"/>
                <a:cs typeface="Arial" panose="020B0604020202020204" pitchFamily="34" charset="0"/>
              </a:rPr>
              <a:t>Stress, including work-related stress, can be a significant cause of illness and is known to be linked with high levels of sickness absence, staff turnover and other issues such as more errors.</a:t>
            </a:r>
          </a:p>
          <a:p>
            <a:pPr algn="ctr"/>
            <a:endParaRPr lang="en-GB" b="0" i="0" dirty="0">
              <a:solidFill>
                <a:srgbClr val="666666"/>
              </a:solidFill>
              <a:effectLst/>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37953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7CF7EF8-F6DE-45CE-94B5-25B53B99660B}"/>
              </a:ext>
            </a:extLst>
          </p:cNvPr>
          <p:cNvSpPr txBox="1"/>
          <p:nvPr/>
        </p:nvSpPr>
        <p:spPr>
          <a:xfrm>
            <a:off x="487680" y="213360"/>
            <a:ext cx="10993120" cy="6268383"/>
          </a:xfrm>
          <a:prstGeom prst="rect">
            <a:avLst/>
          </a:prstGeom>
          <a:noFill/>
        </p:spPr>
        <p:txBody>
          <a:bodyPr wrap="square" rtlCol="0">
            <a:spAutoFit/>
          </a:bodyPr>
          <a:lstStyle/>
          <a:p>
            <a:pPr algn="just">
              <a:lnSpc>
                <a:spcPct val="150000"/>
              </a:lnSpc>
              <a:spcAft>
                <a:spcPts val="1000"/>
              </a:spcAft>
            </a:pPr>
            <a:r>
              <a:rPr 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I have used a pestle analysis to attempt to explain the different factors that may affect stress and its causes on the individual,</a:t>
            </a:r>
            <a:endPar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1000"/>
              </a:spcAft>
            </a:pPr>
            <a:r>
              <a:rPr lang="en-US" sz="14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Political</a:t>
            </a:r>
            <a:r>
              <a:rPr lang="en-US"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G</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overnments influence the way stress can occur due to unstabilility which may make peoples jobs insecure causing more stress, a government may also impose higher tax due to which entire businesses may collapse it would affect the working  environment to a massive extent.</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US" sz="14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Economic</a:t>
            </a:r>
            <a:r>
              <a:rPr lang="en-US"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When business is good stress is low but then if the economic climate changes suddenly then a rise in the tax rate of any economy would affect the way companies price their products and services potentially lowering earnings and the ability for people to live and provide food. This would also affect the spending of a consumer and effect the demand/supply for items for that economy. </a:t>
            </a:r>
          </a:p>
          <a:p>
            <a:pPr algn="just">
              <a:lnSpc>
                <a:spcPct val="150000"/>
              </a:lnSpc>
              <a:spcAft>
                <a:spcPts val="1000"/>
              </a:spcAft>
            </a:pPr>
            <a:r>
              <a:rPr lang="en-US" sz="14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Social</a:t>
            </a:r>
            <a:r>
              <a:rPr lang="en-US"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These factors may cause stress as if people cannot go about their daily routines unhindered then this would be a massiv</a:t>
            </a:r>
            <a:r>
              <a:rPr 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e contribution to the stress levels,</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 example for this can be buying presents and not having enough money for Religious/Holiday times.</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endParaRPr lang="en-US" sz="14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1000"/>
              </a:spcAft>
            </a:pPr>
            <a:r>
              <a:rPr lang="en-US" sz="14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Technological</a:t>
            </a:r>
            <a:r>
              <a:rPr lang="en-US"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with technology becoming more and more advanced this may cause enhanced levels of stress as people may think they will become redundant as time progresses causing them to become highly stressed about their futures and the futures of their families. These</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factors pertain to innovations in technology that may affect the operations of the industry and the market favorably or unfavorably. This refers to automation which is a massive cause of stress.</a:t>
            </a:r>
          </a:p>
          <a:p>
            <a:pPr algn="just">
              <a:lnSpc>
                <a:spcPct val="150000"/>
              </a:lnSpc>
              <a:spcAft>
                <a:spcPts val="100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r>
              <a:rPr lang="en-US" sz="1400" b="1" u="sng" dirty="0">
                <a:effectLst/>
                <a:latin typeface="Arial" panose="020B0604020202020204" pitchFamily="34" charset="0"/>
                <a:ea typeface="Times New Roman" panose="02020603050405020304" pitchFamily="18" charset="0"/>
                <a:cs typeface="Arial" panose="020B0604020202020204" pitchFamily="34" charset="0"/>
              </a:rPr>
              <a:t>Legal</a:t>
            </a:r>
            <a:r>
              <a:rPr lang="en-US" sz="1400" b="1" dirty="0">
                <a:effectLst/>
                <a:latin typeface="Arial" panose="020B0604020202020204" pitchFamily="34" charset="0"/>
                <a:ea typeface="Times New Roman" panose="02020603050405020304" pitchFamily="18" charset="0"/>
                <a:cs typeface="Arial" panose="020B0604020202020204" pitchFamily="34" charset="0"/>
              </a:rPr>
              <a:t>: </a:t>
            </a:r>
            <a:r>
              <a:rPr lang="en-US" sz="1400" dirty="0">
                <a:latin typeface="Arial" panose="020B0604020202020204" pitchFamily="34" charset="0"/>
                <a:ea typeface="Times New Roman" panose="02020603050405020304" pitchFamily="18" charset="0"/>
                <a:cs typeface="Arial" panose="020B0604020202020204" pitchFamily="34" charset="0"/>
              </a:rPr>
              <a:t>People may be limited to how much they can work by the law of the land which limits earning potential causing more and more stress to individuals and effecting profits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224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AE6A36D-FDDA-4C5E-B3F1-CC758AEC3457}"/>
              </a:ext>
            </a:extLst>
          </p:cNvPr>
          <p:cNvSpPr txBox="1"/>
          <p:nvPr/>
        </p:nvSpPr>
        <p:spPr>
          <a:xfrm>
            <a:off x="772160" y="1493520"/>
            <a:ext cx="10505440" cy="3046988"/>
          </a:xfrm>
          <a:prstGeom prst="rect">
            <a:avLst/>
          </a:prstGeom>
          <a:noFill/>
        </p:spPr>
        <p:txBody>
          <a:bodyPr wrap="square" rtlCol="0">
            <a:spAutoFit/>
          </a:bodyPr>
          <a:lstStyle/>
          <a:p>
            <a:pPr algn="ctr" fontAlgn="base"/>
            <a:r>
              <a:rPr lang="en-GB" b="1" dirty="0">
                <a:latin typeface="Arial" panose="020B0604020202020204" pitchFamily="34" charset="0"/>
                <a:cs typeface="Arial" panose="020B0604020202020204" pitchFamily="34" charset="0"/>
              </a:rPr>
              <a:t>17.9 million Working days lost due to work-related stress, depression or anxiety in 2019/20 </a:t>
            </a:r>
          </a:p>
          <a:p>
            <a:pPr algn="ctr" fontAlgn="base"/>
            <a:r>
              <a:rPr lang="en-GB" i="1" dirty="0">
                <a:latin typeface="Arial" panose="020B0604020202020204" pitchFamily="34" charset="0"/>
                <a:cs typeface="Arial" panose="020B0604020202020204" pitchFamily="34" charset="0"/>
              </a:rPr>
              <a:t>Labour Force Survey (LFS)</a:t>
            </a:r>
          </a:p>
          <a:p>
            <a:pPr algn="ctr" fontAlgn="base"/>
            <a:endParaRPr lang="en-GB" i="0" dirty="0">
              <a:solidFill>
                <a:srgbClr val="111111"/>
              </a:solidFill>
              <a:effectLst/>
              <a:latin typeface="Arial" panose="020B0604020202020204" pitchFamily="34" charset="0"/>
              <a:cs typeface="Arial" panose="020B0604020202020204" pitchFamily="34" charset="0"/>
            </a:endParaRPr>
          </a:p>
          <a:p>
            <a:pPr algn="ctr" fontAlgn="base"/>
            <a:endParaRPr lang="en-GB" dirty="0">
              <a:solidFill>
                <a:srgbClr val="111111"/>
              </a:solidFill>
              <a:latin typeface="Arial" panose="020B0604020202020204" pitchFamily="34" charset="0"/>
              <a:cs typeface="Arial" panose="020B0604020202020204" pitchFamily="34" charset="0"/>
            </a:endParaRPr>
          </a:p>
          <a:p>
            <a:pPr algn="ctr" fontAlgn="base"/>
            <a:endParaRPr lang="en-GB" i="0" dirty="0">
              <a:solidFill>
                <a:srgbClr val="111111"/>
              </a:solidFill>
              <a:effectLst/>
              <a:latin typeface="Arial" panose="020B0604020202020204" pitchFamily="34" charset="0"/>
              <a:cs typeface="Arial" panose="020B0604020202020204" pitchFamily="34" charset="0"/>
            </a:endParaRPr>
          </a:p>
          <a:p>
            <a:pPr algn="ctr" fontAlgn="base"/>
            <a:r>
              <a:rPr lang="en-GB" sz="1400" dirty="0">
                <a:solidFill>
                  <a:srgbClr val="111111"/>
                </a:solidFill>
                <a:latin typeface="Arial" panose="020B0604020202020204" pitchFamily="34" charset="0"/>
                <a:cs typeface="Arial" panose="020B0604020202020204" pitchFamily="34" charset="0"/>
              </a:rPr>
              <a:t>To summarise, </a:t>
            </a:r>
            <a:r>
              <a:rPr lang="en-GB" sz="1400" i="0" dirty="0">
                <a:solidFill>
                  <a:srgbClr val="111111"/>
                </a:solidFill>
                <a:effectLst/>
                <a:latin typeface="Arial" panose="020B0604020202020204" pitchFamily="34" charset="0"/>
                <a:cs typeface="Arial" panose="020B0604020202020204" pitchFamily="34" charset="0"/>
              </a:rPr>
              <a:t>Work-related stress develops because a person is unable to cope with the demands being placed on them. </a:t>
            </a:r>
            <a:r>
              <a:rPr lang="en-GB" sz="1400" b="0" i="0" dirty="0">
                <a:solidFill>
                  <a:srgbClr val="111111"/>
                </a:solidFill>
                <a:effectLst/>
                <a:latin typeface="Arial" panose="020B0604020202020204" pitchFamily="34" charset="0"/>
                <a:cs typeface="Arial" panose="020B0604020202020204" pitchFamily="34" charset="0"/>
              </a:rPr>
              <a:t>Helping to address the causes of work related stress is the best thing ultimately an employer can do. The involvement of employees in the easing of work based stress can be achieved by the use of focus groups or other </a:t>
            </a:r>
            <a:r>
              <a:rPr lang="en-GB" sz="1400" dirty="0">
                <a:solidFill>
                  <a:srgbClr val="111111"/>
                </a:solidFill>
                <a:latin typeface="Arial" panose="020B0604020202020204" pitchFamily="34" charset="0"/>
                <a:cs typeface="Arial" panose="020B0604020202020204" pitchFamily="34" charset="0"/>
              </a:rPr>
              <a:t>methods</a:t>
            </a:r>
            <a:r>
              <a:rPr lang="en-GB" sz="1400" b="0" i="0" dirty="0">
                <a:solidFill>
                  <a:srgbClr val="111111"/>
                </a:solidFill>
                <a:effectLst/>
                <a:latin typeface="Arial" panose="020B0604020202020204" pitchFamily="34" charset="0"/>
                <a:cs typeface="Arial" panose="020B0604020202020204" pitchFamily="34" charset="0"/>
              </a:rPr>
              <a:t> as appropriate as well as </a:t>
            </a:r>
            <a:r>
              <a:rPr lang="en-GB" sz="1400" dirty="0">
                <a:solidFill>
                  <a:srgbClr val="444444"/>
                </a:solidFill>
                <a:latin typeface="Arial" panose="020B0604020202020204" pitchFamily="34" charset="0"/>
                <a:cs typeface="Arial" panose="020B0604020202020204" pitchFamily="34" charset="0"/>
              </a:rPr>
              <a:t>g</a:t>
            </a:r>
            <a:r>
              <a:rPr lang="en-GB" sz="1400" b="0" i="0" dirty="0">
                <a:solidFill>
                  <a:srgbClr val="444444"/>
                </a:solidFill>
                <a:effectLst/>
                <a:latin typeface="Arial" panose="020B0604020202020204" pitchFamily="34" charset="0"/>
                <a:cs typeface="Arial" panose="020B0604020202020204" pitchFamily="34" charset="0"/>
              </a:rPr>
              <a:t>ood management and well structured work organisations which are the best forms of stress prevention. If employees already are highly stressed, their managers should really be aware of this and know ways to help their colleagues address any issues that may affect them.</a:t>
            </a:r>
          </a:p>
          <a:p>
            <a:pPr algn="ctr" fontAlgn="base"/>
            <a:endParaRPr lang="en-GB" b="0" i="0" dirty="0">
              <a:solidFill>
                <a:srgbClr val="111111"/>
              </a:solidFill>
              <a:effectLst/>
              <a:latin typeface="Arial" panose="020B0604020202020204" pitchFamily="34" charset="0"/>
            </a:endParaRPr>
          </a:p>
        </p:txBody>
      </p:sp>
    </p:spTree>
    <p:extLst>
      <p:ext uri="{BB962C8B-B14F-4D97-AF65-F5344CB8AC3E}">
        <p14:creationId xmlns:p14="http://schemas.microsoft.com/office/powerpoint/2010/main" val="3847419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9616D5-28EC-4ECF-B8AA-C5A573E8595C}"/>
              </a:ext>
            </a:extLst>
          </p:cNvPr>
          <p:cNvSpPr txBox="1"/>
          <p:nvPr/>
        </p:nvSpPr>
        <p:spPr>
          <a:xfrm>
            <a:off x="1330961" y="1584960"/>
            <a:ext cx="9144000" cy="2031325"/>
          </a:xfrm>
          <a:prstGeom prst="rect">
            <a:avLst/>
          </a:prstGeom>
          <a:noFill/>
        </p:spPr>
        <p:txBody>
          <a:bodyPr wrap="square" rtlCol="0">
            <a:spAutoFit/>
          </a:bodyPr>
          <a:lstStyle/>
          <a:p>
            <a:pPr algn="ctr"/>
            <a:r>
              <a:rPr lang="en-GB" b="1" dirty="0"/>
              <a:t>References </a:t>
            </a:r>
          </a:p>
          <a:p>
            <a:pPr algn="ctr"/>
            <a:endParaRPr lang="en-GB" b="1" dirty="0"/>
          </a:p>
          <a:p>
            <a:pPr algn="l"/>
            <a:endParaRPr lang="en-GB" b="0" i="0" dirty="0">
              <a:solidFill>
                <a:srgbClr val="3A3A3A"/>
              </a:solidFill>
              <a:effectLst/>
              <a:latin typeface="Source Sans Pro" panose="020B0503030403020204" pitchFamily="34" charset="0"/>
            </a:endParaRPr>
          </a:p>
          <a:p>
            <a:pPr algn="ctr"/>
            <a:endParaRPr lang="en-GB" b="1" dirty="0"/>
          </a:p>
          <a:p>
            <a:pPr algn="ctr"/>
            <a:endParaRPr lang="en-GB" b="1" dirty="0"/>
          </a:p>
          <a:p>
            <a:r>
              <a:rPr lang="en-GB" dirty="0"/>
              <a:t>Labour force report available at</a:t>
            </a:r>
          </a:p>
          <a:p>
            <a:r>
              <a:rPr lang="en-GB" dirty="0"/>
              <a:t> </a:t>
            </a:r>
            <a:r>
              <a:rPr lang="en-GB" dirty="0">
                <a:hlinkClick r:id="rId2"/>
              </a:rPr>
              <a:t>Work-related stress, anxiety or depression statistics in Great Britain, 2019 (hse.gov.uk)</a:t>
            </a:r>
            <a:endParaRPr lang="en-GB" dirty="0"/>
          </a:p>
        </p:txBody>
      </p:sp>
    </p:spTree>
    <p:extLst>
      <p:ext uri="{BB962C8B-B14F-4D97-AF65-F5344CB8AC3E}">
        <p14:creationId xmlns:p14="http://schemas.microsoft.com/office/powerpoint/2010/main" val="2233754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809</Words>
  <Application>Microsoft Office PowerPoint</Application>
  <PresentationFormat>Widescreen</PresentationFormat>
  <Paragraphs>58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Source Sans Pro</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Waqar Ali (2027054)</dc:creator>
  <cp:lastModifiedBy>Waqar Ali (2027054)</cp:lastModifiedBy>
  <cp:revision>1</cp:revision>
  <dcterms:created xsi:type="dcterms:W3CDTF">2021-11-08T10:56:28Z</dcterms:created>
  <dcterms:modified xsi:type="dcterms:W3CDTF">2021-11-08T14:17:53Z</dcterms:modified>
</cp:coreProperties>
</file>