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69" r:id="rId12"/>
    <p:sldId id="270" r:id="rId13"/>
    <p:sldId id="267" r:id="rId14"/>
    <p:sldId id="268"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D1C0E-DDF2-471F-A816-60803F0066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F591E7-7940-49EF-8487-51F87888DE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20FD34-01D2-410E-A2C5-2C0685800851}"/>
              </a:ext>
            </a:extLst>
          </p:cNvPr>
          <p:cNvSpPr>
            <a:spLocks noGrp="1"/>
          </p:cNvSpPr>
          <p:nvPr>
            <p:ph type="dt" sz="half" idx="10"/>
          </p:nvPr>
        </p:nvSpPr>
        <p:spPr/>
        <p:txBody>
          <a:bodyPr/>
          <a:lstStyle/>
          <a:p>
            <a:fld id="{99E6D2B8-B351-4396-ADDF-3F8885F86EA4}" type="datetimeFigureOut">
              <a:rPr lang="en-GB" smtClean="0"/>
              <a:t>21/04/2024</a:t>
            </a:fld>
            <a:endParaRPr lang="en-GB"/>
          </a:p>
        </p:txBody>
      </p:sp>
      <p:sp>
        <p:nvSpPr>
          <p:cNvPr id="5" name="Footer Placeholder 4">
            <a:extLst>
              <a:ext uri="{FF2B5EF4-FFF2-40B4-BE49-F238E27FC236}">
                <a16:creationId xmlns:a16="http://schemas.microsoft.com/office/drawing/2014/main" id="{E19172C3-F69F-4EBD-A300-656C259910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913FBA-F259-4D8A-B9F0-C50A8CBEBCE4}"/>
              </a:ext>
            </a:extLst>
          </p:cNvPr>
          <p:cNvSpPr>
            <a:spLocks noGrp="1"/>
          </p:cNvSpPr>
          <p:nvPr>
            <p:ph type="sldNum" sz="quarter" idx="12"/>
          </p:nvPr>
        </p:nvSpPr>
        <p:spPr/>
        <p:txBody>
          <a:bodyPr/>
          <a:lstStyle/>
          <a:p>
            <a:fld id="{E4647B7A-E511-4456-BCEE-C90953A2E66C}" type="slidenum">
              <a:rPr lang="en-GB" smtClean="0"/>
              <a:t>‹#›</a:t>
            </a:fld>
            <a:endParaRPr lang="en-GB"/>
          </a:p>
        </p:txBody>
      </p:sp>
    </p:spTree>
    <p:extLst>
      <p:ext uri="{BB962C8B-B14F-4D97-AF65-F5344CB8AC3E}">
        <p14:creationId xmlns:p14="http://schemas.microsoft.com/office/powerpoint/2010/main" val="645592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73351-A8C9-429B-9A0E-457B8762A3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F1C176-83E3-4D46-A2DB-2725203D47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77E7FB-A4D2-4925-9C76-D09E15BB09D9}"/>
              </a:ext>
            </a:extLst>
          </p:cNvPr>
          <p:cNvSpPr>
            <a:spLocks noGrp="1"/>
          </p:cNvSpPr>
          <p:nvPr>
            <p:ph type="dt" sz="half" idx="10"/>
          </p:nvPr>
        </p:nvSpPr>
        <p:spPr/>
        <p:txBody>
          <a:bodyPr/>
          <a:lstStyle/>
          <a:p>
            <a:fld id="{99E6D2B8-B351-4396-ADDF-3F8885F86EA4}" type="datetimeFigureOut">
              <a:rPr lang="en-GB" smtClean="0"/>
              <a:t>21/04/2024</a:t>
            </a:fld>
            <a:endParaRPr lang="en-GB"/>
          </a:p>
        </p:txBody>
      </p:sp>
      <p:sp>
        <p:nvSpPr>
          <p:cNvPr id="5" name="Footer Placeholder 4">
            <a:extLst>
              <a:ext uri="{FF2B5EF4-FFF2-40B4-BE49-F238E27FC236}">
                <a16:creationId xmlns:a16="http://schemas.microsoft.com/office/drawing/2014/main" id="{B43E7C8E-4DE3-4BFC-AF62-9F22BAC963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6C08E4-E7D4-470C-9796-7C038DA27A35}"/>
              </a:ext>
            </a:extLst>
          </p:cNvPr>
          <p:cNvSpPr>
            <a:spLocks noGrp="1"/>
          </p:cNvSpPr>
          <p:nvPr>
            <p:ph type="sldNum" sz="quarter" idx="12"/>
          </p:nvPr>
        </p:nvSpPr>
        <p:spPr/>
        <p:txBody>
          <a:bodyPr/>
          <a:lstStyle/>
          <a:p>
            <a:fld id="{E4647B7A-E511-4456-BCEE-C90953A2E66C}" type="slidenum">
              <a:rPr lang="en-GB" smtClean="0"/>
              <a:t>‹#›</a:t>
            </a:fld>
            <a:endParaRPr lang="en-GB"/>
          </a:p>
        </p:txBody>
      </p:sp>
    </p:spTree>
    <p:extLst>
      <p:ext uri="{BB962C8B-B14F-4D97-AF65-F5344CB8AC3E}">
        <p14:creationId xmlns:p14="http://schemas.microsoft.com/office/powerpoint/2010/main" val="2756563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15A56-E9A3-47AA-AE23-DBB87442CA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82EE81-D48B-42B4-9C66-87A7DF5221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50C0E-783D-4E83-8D84-9B7817A87DB8}"/>
              </a:ext>
            </a:extLst>
          </p:cNvPr>
          <p:cNvSpPr>
            <a:spLocks noGrp="1"/>
          </p:cNvSpPr>
          <p:nvPr>
            <p:ph type="dt" sz="half" idx="10"/>
          </p:nvPr>
        </p:nvSpPr>
        <p:spPr/>
        <p:txBody>
          <a:bodyPr/>
          <a:lstStyle/>
          <a:p>
            <a:fld id="{99E6D2B8-B351-4396-ADDF-3F8885F86EA4}" type="datetimeFigureOut">
              <a:rPr lang="en-GB" smtClean="0"/>
              <a:t>21/04/2024</a:t>
            </a:fld>
            <a:endParaRPr lang="en-GB"/>
          </a:p>
        </p:txBody>
      </p:sp>
      <p:sp>
        <p:nvSpPr>
          <p:cNvPr id="5" name="Footer Placeholder 4">
            <a:extLst>
              <a:ext uri="{FF2B5EF4-FFF2-40B4-BE49-F238E27FC236}">
                <a16:creationId xmlns:a16="http://schemas.microsoft.com/office/drawing/2014/main" id="{94A89CAA-4913-49AA-A804-EC99D33C55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4C020C-FEB0-4062-AA11-41D13F13E4C3}"/>
              </a:ext>
            </a:extLst>
          </p:cNvPr>
          <p:cNvSpPr>
            <a:spLocks noGrp="1"/>
          </p:cNvSpPr>
          <p:nvPr>
            <p:ph type="sldNum" sz="quarter" idx="12"/>
          </p:nvPr>
        </p:nvSpPr>
        <p:spPr/>
        <p:txBody>
          <a:bodyPr/>
          <a:lstStyle/>
          <a:p>
            <a:fld id="{E4647B7A-E511-4456-BCEE-C90953A2E66C}" type="slidenum">
              <a:rPr lang="en-GB" smtClean="0"/>
              <a:t>‹#›</a:t>
            </a:fld>
            <a:endParaRPr lang="en-GB"/>
          </a:p>
        </p:txBody>
      </p:sp>
    </p:spTree>
    <p:extLst>
      <p:ext uri="{BB962C8B-B14F-4D97-AF65-F5344CB8AC3E}">
        <p14:creationId xmlns:p14="http://schemas.microsoft.com/office/powerpoint/2010/main" val="1094054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5B902-3DB8-4D8D-9EAF-325188F448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78B6DD-53B9-456C-97B0-D279293723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E041197-5834-4AB5-8AA3-5FA5FDE197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4CC263-0D99-4B42-A76B-11CC78FBDEB7}"/>
              </a:ext>
            </a:extLst>
          </p:cNvPr>
          <p:cNvSpPr>
            <a:spLocks noGrp="1"/>
          </p:cNvSpPr>
          <p:nvPr>
            <p:ph type="dt" sz="half" idx="10"/>
          </p:nvPr>
        </p:nvSpPr>
        <p:spPr/>
        <p:txBody>
          <a:bodyPr/>
          <a:lstStyle/>
          <a:p>
            <a:fld id="{99E6D2B8-B351-4396-ADDF-3F8885F86EA4}" type="datetimeFigureOut">
              <a:rPr lang="en-GB" smtClean="0"/>
              <a:t>21/04/2024</a:t>
            </a:fld>
            <a:endParaRPr lang="en-GB"/>
          </a:p>
        </p:txBody>
      </p:sp>
      <p:sp>
        <p:nvSpPr>
          <p:cNvPr id="6" name="Footer Placeholder 5">
            <a:extLst>
              <a:ext uri="{FF2B5EF4-FFF2-40B4-BE49-F238E27FC236}">
                <a16:creationId xmlns:a16="http://schemas.microsoft.com/office/drawing/2014/main" id="{D971B1D8-8C85-473A-9D0F-4F69851395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0A627F-F937-4882-881E-82C7B24FC3FD}"/>
              </a:ext>
            </a:extLst>
          </p:cNvPr>
          <p:cNvSpPr>
            <a:spLocks noGrp="1"/>
          </p:cNvSpPr>
          <p:nvPr>
            <p:ph type="sldNum" sz="quarter" idx="12"/>
          </p:nvPr>
        </p:nvSpPr>
        <p:spPr/>
        <p:txBody>
          <a:bodyPr/>
          <a:lstStyle/>
          <a:p>
            <a:fld id="{E4647B7A-E511-4456-BCEE-C90953A2E66C}" type="slidenum">
              <a:rPr lang="en-GB" smtClean="0"/>
              <a:t>‹#›</a:t>
            </a:fld>
            <a:endParaRPr lang="en-GB"/>
          </a:p>
        </p:txBody>
      </p:sp>
    </p:spTree>
    <p:extLst>
      <p:ext uri="{BB962C8B-B14F-4D97-AF65-F5344CB8AC3E}">
        <p14:creationId xmlns:p14="http://schemas.microsoft.com/office/powerpoint/2010/main" val="1686163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AA57-6457-4DA7-BB90-0E4837BF7E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15E72F-83BA-4734-AC26-DD41E18918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9ED3E6-1009-4A78-B6E5-7C1A53D362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7F8B51-BBAE-45F0-A7C4-E2D3C43F65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C5C3DE-A4D8-471A-AEAD-FC8C2E42D5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08585B-BC57-4E8D-8597-68A42AF33945}"/>
              </a:ext>
            </a:extLst>
          </p:cNvPr>
          <p:cNvSpPr>
            <a:spLocks noGrp="1"/>
          </p:cNvSpPr>
          <p:nvPr>
            <p:ph type="dt" sz="half" idx="10"/>
          </p:nvPr>
        </p:nvSpPr>
        <p:spPr/>
        <p:txBody>
          <a:bodyPr/>
          <a:lstStyle/>
          <a:p>
            <a:fld id="{99E6D2B8-B351-4396-ADDF-3F8885F86EA4}" type="datetimeFigureOut">
              <a:rPr lang="en-GB" smtClean="0"/>
              <a:t>21/04/2024</a:t>
            </a:fld>
            <a:endParaRPr lang="en-GB"/>
          </a:p>
        </p:txBody>
      </p:sp>
      <p:sp>
        <p:nvSpPr>
          <p:cNvPr id="8" name="Footer Placeholder 7">
            <a:extLst>
              <a:ext uri="{FF2B5EF4-FFF2-40B4-BE49-F238E27FC236}">
                <a16:creationId xmlns:a16="http://schemas.microsoft.com/office/drawing/2014/main" id="{CBCBEE7A-1B4E-4FAB-8F62-25FF25D56F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1F1BF0C-73C0-431A-9F90-97F51BAB57A5}"/>
              </a:ext>
            </a:extLst>
          </p:cNvPr>
          <p:cNvSpPr>
            <a:spLocks noGrp="1"/>
          </p:cNvSpPr>
          <p:nvPr>
            <p:ph type="sldNum" sz="quarter" idx="12"/>
          </p:nvPr>
        </p:nvSpPr>
        <p:spPr/>
        <p:txBody>
          <a:bodyPr/>
          <a:lstStyle/>
          <a:p>
            <a:fld id="{E4647B7A-E511-4456-BCEE-C90953A2E66C}" type="slidenum">
              <a:rPr lang="en-GB" smtClean="0"/>
              <a:t>‹#›</a:t>
            </a:fld>
            <a:endParaRPr lang="en-GB"/>
          </a:p>
        </p:txBody>
      </p:sp>
    </p:spTree>
    <p:extLst>
      <p:ext uri="{BB962C8B-B14F-4D97-AF65-F5344CB8AC3E}">
        <p14:creationId xmlns:p14="http://schemas.microsoft.com/office/powerpoint/2010/main" val="1527490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B9529-3500-4C45-9E20-F44DEE86B9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B91FE0-C822-41C4-820A-C52CC10CECB8}"/>
              </a:ext>
            </a:extLst>
          </p:cNvPr>
          <p:cNvSpPr>
            <a:spLocks noGrp="1"/>
          </p:cNvSpPr>
          <p:nvPr>
            <p:ph type="dt" sz="half" idx="10"/>
          </p:nvPr>
        </p:nvSpPr>
        <p:spPr/>
        <p:txBody>
          <a:bodyPr/>
          <a:lstStyle/>
          <a:p>
            <a:fld id="{99E6D2B8-B351-4396-ADDF-3F8885F86EA4}" type="datetimeFigureOut">
              <a:rPr lang="en-GB" smtClean="0"/>
              <a:t>21/04/2024</a:t>
            </a:fld>
            <a:endParaRPr lang="en-GB"/>
          </a:p>
        </p:txBody>
      </p:sp>
      <p:sp>
        <p:nvSpPr>
          <p:cNvPr id="4" name="Footer Placeholder 3">
            <a:extLst>
              <a:ext uri="{FF2B5EF4-FFF2-40B4-BE49-F238E27FC236}">
                <a16:creationId xmlns:a16="http://schemas.microsoft.com/office/drawing/2014/main" id="{DFD414AE-EF39-4DEB-AB89-0C360A63E58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20A26C-04BE-4A7E-9D90-8BE5925AAD31}"/>
              </a:ext>
            </a:extLst>
          </p:cNvPr>
          <p:cNvSpPr>
            <a:spLocks noGrp="1"/>
          </p:cNvSpPr>
          <p:nvPr>
            <p:ph type="sldNum" sz="quarter" idx="12"/>
          </p:nvPr>
        </p:nvSpPr>
        <p:spPr/>
        <p:txBody>
          <a:bodyPr/>
          <a:lstStyle/>
          <a:p>
            <a:fld id="{E4647B7A-E511-4456-BCEE-C90953A2E66C}" type="slidenum">
              <a:rPr lang="en-GB" smtClean="0"/>
              <a:t>‹#›</a:t>
            </a:fld>
            <a:endParaRPr lang="en-GB"/>
          </a:p>
        </p:txBody>
      </p:sp>
    </p:spTree>
    <p:extLst>
      <p:ext uri="{BB962C8B-B14F-4D97-AF65-F5344CB8AC3E}">
        <p14:creationId xmlns:p14="http://schemas.microsoft.com/office/powerpoint/2010/main" val="2976763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A092E3-6DA6-4D79-824E-81F865315C18}"/>
              </a:ext>
            </a:extLst>
          </p:cNvPr>
          <p:cNvSpPr>
            <a:spLocks noGrp="1"/>
          </p:cNvSpPr>
          <p:nvPr>
            <p:ph type="dt" sz="half" idx="10"/>
          </p:nvPr>
        </p:nvSpPr>
        <p:spPr/>
        <p:txBody>
          <a:bodyPr/>
          <a:lstStyle/>
          <a:p>
            <a:fld id="{99E6D2B8-B351-4396-ADDF-3F8885F86EA4}" type="datetimeFigureOut">
              <a:rPr lang="en-GB" smtClean="0"/>
              <a:t>21/04/2024</a:t>
            </a:fld>
            <a:endParaRPr lang="en-GB"/>
          </a:p>
        </p:txBody>
      </p:sp>
      <p:sp>
        <p:nvSpPr>
          <p:cNvPr id="3" name="Footer Placeholder 2">
            <a:extLst>
              <a:ext uri="{FF2B5EF4-FFF2-40B4-BE49-F238E27FC236}">
                <a16:creationId xmlns:a16="http://schemas.microsoft.com/office/drawing/2014/main" id="{C576C0A3-CD18-4A8E-BF27-14BCB76F97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683B44-546D-4789-8C5A-8A86E457F0B0}"/>
              </a:ext>
            </a:extLst>
          </p:cNvPr>
          <p:cNvSpPr>
            <a:spLocks noGrp="1"/>
          </p:cNvSpPr>
          <p:nvPr>
            <p:ph type="sldNum" sz="quarter" idx="12"/>
          </p:nvPr>
        </p:nvSpPr>
        <p:spPr/>
        <p:txBody>
          <a:bodyPr/>
          <a:lstStyle/>
          <a:p>
            <a:fld id="{E4647B7A-E511-4456-BCEE-C90953A2E66C}" type="slidenum">
              <a:rPr lang="en-GB" smtClean="0"/>
              <a:t>‹#›</a:t>
            </a:fld>
            <a:endParaRPr lang="en-GB"/>
          </a:p>
        </p:txBody>
      </p:sp>
    </p:spTree>
    <p:extLst>
      <p:ext uri="{BB962C8B-B14F-4D97-AF65-F5344CB8AC3E}">
        <p14:creationId xmlns:p14="http://schemas.microsoft.com/office/powerpoint/2010/main" val="2862912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7864-24DB-4414-81E8-608FA0CA10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A8EA6E-5214-44E1-9537-735B32FED5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07C791-D99F-4B4E-863D-58028226A1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91F832-7F33-448A-BC97-C10FB437D7B7}"/>
              </a:ext>
            </a:extLst>
          </p:cNvPr>
          <p:cNvSpPr>
            <a:spLocks noGrp="1"/>
          </p:cNvSpPr>
          <p:nvPr>
            <p:ph type="dt" sz="half" idx="10"/>
          </p:nvPr>
        </p:nvSpPr>
        <p:spPr/>
        <p:txBody>
          <a:bodyPr/>
          <a:lstStyle/>
          <a:p>
            <a:fld id="{99E6D2B8-B351-4396-ADDF-3F8885F86EA4}" type="datetimeFigureOut">
              <a:rPr lang="en-GB" smtClean="0"/>
              <a:t>21/04/2024</a:t>
            </a:fld>
            <a:endParaRPr lang="en-GB"/>
          </a:p>
        </p:txBody>
      </p:sp>
      <p:sp>
        <p:nvSpPr>
          <p:cNvPr id="6" name="Footer Placeholder 5">
            <a:extLst>
              <a:ext uri="{FF2B5EF4-FFF2-40B4-BE49-F238E27FC236}">
                <a16:creationId xmlns:a16="http://schemas.microsoft.com/office/drawing/2014/main" id="{D19FFA4E-A660-4A4C-9F23-4B1317B218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3558F0-7475-4E52-BA5D-549725819E49}"/>
              </a:ext>
            </a:extLst>
          </p:cNvPr>
          <p:cNvSpPr>
            <a:spLocks noGrp="1"/>
          </p:cNvSpPr>
          <p:nvPr>
            <p:ph type="sldNum" sz="quarter" idx="12"/>
          </p:nvPr>
        </p:nvSpPr>
        <p:spPr/>
        <p:txBody>
          <a:bodyPr/>
          <a:lstStyle/>
          <a:p>
            <a:fld id="{E4647B7A-E511-4456-BCEE-C90953A2E66C}" type="slidenum">
              <a:rPr lang="en-GB" smtClean="0"/>
              <a:t>‹#›</a:t>
            </a:fld>
            <a:endParaRPr lang="en-GB"/>
          </a:p>
        </p:txBody>
      </p:sp>
    </p:spTree>
    <p:extLst>
      <p:ext uri="{BB962C8B-B14F-4D97-AF65-F5344CB8AC3E}">
        <p14:creationId xmlns:p14="http://schemas.microsoft.com/office/powerpoint/2010/main" val="3290703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72C1F-AFE5-4D3A-9087-87C906192E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97C8770-78D9-49D3-8691-A8FED47106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DB1A09-68CA-4280-BD8F-8547BAD54A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EDA023-98CA-4456-A14A-7CF2211596AF}"/>
              </a:ext>
            </a:extLst>
          </p:cNvPr>
          <p:cNvSpPr>
            <a:spLocks noGrp="1"/>
          </p:cNvSpPr>
          <p:nvPr>
            <p:ph type="dt" sz="half" idx="10"/>
          </p:nvPr>
        </p:nvSpPr>
        <p:spPr/>
        <p:txBody>
          <a:bodyPr/>
          <a:lstStyle/>
          <a:p>
            <a:fld id="{99E6D2B8-B351-4396-ADDF-3F8885F86EA4}" type="datetimeFigureOut">
              <a:rPr lang="en-GB" smtClean="0"/>
              <a:t>21/04/2024</a:t>
            </a:fld>
            <a:endParaRPr lang="en-GB"/>
          </a:p>
        </p:txBody>
      </p:sp>
      <p:sp>
        <p:nvSpPr>
          <p:cNvPr id="6" name="Footer Placeholder 5">
            <a:extLst>
              <a:ext uri="{FF2B5EF4-FFF2-40B4-BE49-F238E27FC236}">
                <a16:creationId xmlns:a16="http://schemas.microsoft.com/office/drawing/2014/main" id="{E53F40B7-DF73-4019-9345-2CB9D25F7C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8D06FF-1756-4C60-9B5D-71B56974BD94}"/>
              </a:ext>
            </a:extLst>
          </p:cNvPr>
          <p:cNvSpPr>
            <a:spLocks noGrp="1"/>
          </p:cNvSpPr>
          <p:nvPr>
            <p:ph type="sldNum" sz="quarter" idx="12"/>
          </p:nvPr>
        </p:nvSpPr>
        <p:spPr/>
        <p:txBody>
          <a:bodyPr/>
          <a:lstStyle/>
          <a:p>
            <a:fld id="{E4647B7A-E511-4456-BCEE-C90953A2E66C}" type="slidenum">
              <a:rPr lang="en-GB" smtClean="0"/>
              <a:t>‹#›</a:t>
            </a:fld>
            <a:endParaRPr lang="en-GB"/>
          </a:p>
        </p:txBody>
      </p:sp>
    </p:spTree>
    <p:extLst>
      <p:ext uri="{BB962C8B-B14F-4D97-AF65-F5344CB8AC3E}">
        <p14:creationId xmlns:p14="http://schemas.microsoft.com/office/powerpoint/2010/main" val="3942467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CAE03-CECA-4415-BA48-02BBC8FC13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41DEAF-DAEF-45D2-A604-8661C99535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515BCC-931B-4F4A-B8A7-813998BB9897}"/>
              </a:ext>
            </a:extLst>
          </p:cNvPr>
          <p:cNvSpPr>
            <a:spLocks noGrp="1"/>
          </p:cNvSpPr>
          <p:nvPr>
            <p:ph type="dt" sz="half" idx="10"/>
          </p:nvPr>
        </p:nvSpPr>
        <p:spPr/>
        <p:txBody>
          <a:bodyPr/>
          <a:lstStyle/>
          <a:p>
            <a:fld id="{99E6D2B8-B351-4396-ADDF-3F8885F86EA4}" type="datetimeFigureOut">
              <a:rPr lang="en-GB" smtClean="0"/>
              <a:t>21/04/2024</a:t>
            </a:fld>
            <a:endParaRPr lang="en-GB"/>
          </a:p>
        </p:txBody>
      </p:sp>
      <p:sp>
        <p:nvSpPr>
          <p:cNvPr id="5" name="Footer Placeholder 4">
            <a:extLst>
              <a:ext uri="{FF2B5EF4-FFF2-40B4-BE49-F238E27FC236}">
                <a16:creationId xmlns:a16="http://schemas.microsoft.com/office/drawing/2014/main" id="{7F96AB2C-7676-4008-B566-2543B6AB2E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547604-09AE-418F-BCB4-09DD438444E7}"/>
              </a:ext>
            </a:extLst>
          </p:cNvPr>
          <p:cNvSpPr>
            <a:spLocks noGrp="1"/>
          </p:cNvSpPr>
          <p:nvPr>
            <p:ph type="sldNum" sz="quarter" idx="12"/>
          </p:nvPr>
        </p:nvSpPr>
        <p:spPr/>
        <p:txBody>
          <a:bodyPr/>
          <a:lstStyle/>
          <a:p>
            <a:fld id="{E4647B7A-E511-4456-BCEE-C90953A2E66C}" type="slidenum">
              <a:rPr lang="en-GB" smtClean="0"/>
              <a:t>‹#›</a:t>
            </a:fld>
            <a:endParaRPr lang="en-GB"/>
          </a:p>
        </p:txBody>
      </p:sp>
    </p:spTree>
    <p:extLst>
      <p:ext uri="{BB962C8B-B14F-4D97-AF65-F5344CB8AC3E}">
        <p14:creationId xmlns:p14="http://schemas.microsoft.com/office/powerpoint/2010/main" val="2651786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65E641-D982-447B-92CC-8F43F48738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71802B-EE5A-4E6F-9D80-DB1EBB4EE9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F041EA-08F2-4290-8EB2-458EA1FA35F4}"/>
              </a:ext>
            </a:extLst>
          </p:cNvPr>
          <p:cNvSpPr>
            <a:spLocks noGrp="1"/>
          </p:cNvSpPr>
          <p:nvPr>
            <p:ph type="dt" sz="half" idx="10"/>
          </p:nvPr>
        </p:nvSpPr>
        <p:spPr/>
        <p:txBody>
          <a:bodyPr/>
          <a:lstStyle/>
          <a:p>
            <a:fld id="{99E6D2B8-B351-4396-ADDF-3F8885F86EA4}" type="datetimeFigureOut">
              <a:rPr lang="en-GB" smtClean="0"/>
              <a:t>21/04/2024</a:t>
            </a:fld>
            <a:endParaRPr lang="en-GB"/>
          </a:p>
        </p:txBody>
      </p:sp>
      <p:sp>
        <p:nvSpPr>
          <p:cNvPr id="5" name="Footer Placeholder 4">
            <a:extLst>
              <a:ext uri="{FF2B5EF4-FFF2-40B4-BE49-F238E27FC236}">
                <a16:creationId xmlns:a16="http://schemas.microsoft.com/office/drawing/2014/main" id="{474520B9-320A-40D9-914D-02FC8BCC95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F38E9-699E-4839-ACC9-04611DF1D696}"/>
              </a:ext>
            </a:extLst>
          </p:cNvPr>
          <p:cNvSpPr>
            <a:spLocks noGrp="1"/>
          </p:cNvSpPr>
          <p:nvPr>
            <p:ph type="sldNum" sz="quarter" idx="12"/>
          </p:nvPr>
        </p:nvSpPr>
        <p:spPr/>
        <p:txBody>
          <a:bodyPr/>
          <a:lstStyle/>
          <a:p>
            <a:fld id="{E4647B7A-E511-4456-BCEE-C90953A2E66C}" type="slidenum">
              <a:rPr lang="en-GB" smtClean="0"/>
              <a:t>‹#›</a:t>
            </a:fld>
            <a:endParaRPr lang="en-GB"/>
          </a:p>
        </p:txBody>
      </p:sp>
    </p:spTree>
    <p:extLst>
      <p:ext uri="{BB962C8B-B14F-4D97-AF65-F5344CB8AC3E}">
        <p14:creationId xmlns:p14="http://schemas.microsoft.com/office/powerpoint/2010/main" val="567053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05E8A5-8F14-4E04-B79B-F38834C0F8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2ADEED-D8EC-4FCC-8049-8F75432BCE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CE9D6E-6534-42C1-9188-45EEB7CF3C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E6D2B8-B351-4396-ADDF-3F8885F86EA4}" type="datetimeFigureOut">
              <a:rPr lang="en-GB" smtClean="0"/>
              <a:t>21/04/2024</a:t>
            </a:fld>
            <a:endParaRPr lang="en-GB"/>
          </a:p>
        </p:txBody>
      </p:sp>
      <p:sp>
        <p:nvSpPr>
          <p:cNvPr id="5" name="Footer Placeholder 4">
            <a:extLst>
              <a:ext uri="{FF2B5EF4-FFF2-40B4-BE49-F238E27FC236}">
                <a16:creationId xmlns:a16="http://schemas.microsoft.com/office/drawing/2014/main" id="{411EE03D-BCEB-46D6-A8E2-090B45C6EF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9303CE-AFA5-41B2-BF35-BA873007C1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647B7A-E511-4456-BCEE-C90953A2E66C}" type="slidenum">
              <a:rPr lang="en-GB" smtClean="0"/>
              <a:t>‹#›</a:t>
            </a:fld>
            <a:endParaRPr lang="en-GB"/>
          </a:p>
        </p:txBody>
      </p:sp>
    </p:spTree>
    <p:extLst>
      <p:ext uri="{BB962C8B-B14F-4D97-AF65-F5344CB8AC3E}">
        <p14:creationId xmlns:p14="http://schemas.microsoft.com/office/powerpoint/2010/main" val="1510132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LittleWales" TargetMode="External"/><Relationship Id="rId2" Type="http://schemas.openxmlformats.org/officeDocument/2006/relationships/hyperlink" Target="https://docs.google.com/document/d/10ncY9CYrj2mchCjJgNcvIIYU1P2a7o4l-Z4XPkAgiCE/edit#heading=h.5x0d5h95i329" TargetMode="External"/><Relationship Id="rId1" Type="http://schemas.openxmlformats.org/officeDocument/2006/relationships/slideLayout" Target="../slideLayouts/slideLayout7.xml"/><Relationship Id="rId5" Type="http://schemas.openxmlformats.org/officeDocument/2006/relationships/hyperlink" Target="https://docs.google.com/document/d/1YmihRqanjyTp1EpwN36BMBmH9mNvWzs8utNqUPsa9F0/edit" TargetMode="External"/><Relationship Id="rId4" Type="http://schemas.openxmlformats.org/officeDocument/2006/relationships/hyperlink" Target="https://www.instagram.com/heatherh_perfor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itsmyshout.co.uk/about" TargetMode="External"/><Relationship Id="rId2" Type="http://schemas.openxmlformats.org/officeDocument/2006/relationships/hyperlink" Target="https://www.nationaltheatrewales.org/about" TargetMode="External"/><Relationship Id="rId1" Type="http://schemas.openxmlformats.org/officeDocument/2006/relationships/slideLayout" Target="../slideLayouts/slideLayout7.xml"/><Relationship Id="rId4" Type="http://schemas.openxmlformats.org/officeDocument/2006/relationships/hyperlink" Target="https://www.takingflighttheatr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061BA2E-A388-41C5-B73A-B0FEB6B10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on a swing&#10;&#10;Description automatically generated">
            <a:extLst>
              <a:ext uri="{FF2B5EF4-FFF2-40B4-BE49-F238E27FC236}">
                <a16:creationId xmlns:a16="http://schemas.microsoft.com/office/drawing/2014/main" id="{1B4558E6-5951-4251-88F6-BD01DC5A9F72}"/>
              </a:ext>
            </a:extLst>
          </p:cNvPr>
          <p:cNvPicPr>
            <a:picLocks noChangeAspect="1"/>
          </p:cNvPicPr>
          <p:nvPr/>
        </p:nvPicPr>
        <p:blipFill rotWithShape="1">
          <a:blip r:embed="rId2">
            <a:extLst>
              <a:ext uri="{28A0092B-C50C-407E-A947-70E740481C1C}">
                <a14:useLocalDpi xmlns:a14="http://schemas.microsoft.com/office/drawing/2010/main" val="0"/>
              </a:ext>
            </a:extLst>
          </a:blip>
          <a:srcRect r="-2" b="24905"/>
          <a:stretch/>
        </p:blipFill>
        <p:spPr>
          <a:xfrm>
            <a:off x="-1" y="10"/>
            <a:ext cx="6096001" cy="6857990"/>
          </a:xfrm>
          <a:prstGeom prst="rect">
            <a:avLst/>
          </a:prstGeom>
        </p:spPr>
      </p:pic>
      <p:pic>
        <p:nvPicPr>
          <p:cNvPr id="7" name="Picture 6" descr="A person standing in a forest&#10;&#10;Description automatically generated">
            <a:extLst>
              <a:ext uri="{FF2B5EF4-FFF2-40B4-BE49-F238E27FC236}">
                <a16:creationId xmlns:a16="http://schemas.microsoft.com/office/drawing/2014/main" id="{5FB8F923-1CFF-4E91-A5DF-5149DFE26E8F}"/>
              </a:ext>
            </a:extLst>
          </p:cNvPr>
          <p:cNvPicPr>
            <a:picLocks noChangeAspect="1"/>
          </p:cNvPicPr>
          <p:nvPr/>
        </p:nvPicPr>
        <p:blipFill rotWithShape="1">
          <a:blip r:embed="rId3">
            <a:extLst>
              <a:ext uri="{28A0092B-C50C-407E-A947-70E740481C1C}">
                <a14:useLocalDpi xmlns:a14="http://schemas.microsoft.com/office/drawing/2010/main" val="0"/>
              </a:ext>
            </a:extLst>
          </a:blip>
          <a:srcRect r="1" b="24888"/>
          <a:stretch/>
        </p:blipFill>
        <p:spPr>
          <a:xfrm>
            <a:off x="6094476" y="10"/>
            <a:ext cx="6094477" cy="6857990"/>
          </a:xfrm>
          <a:prstGeom prst="rect">
            <a:avLst/>
          </a:prstGeom>
        </p:spPr>
      </p:pic>
      <p:sp>
        <p:nvSpPr>
          <p:cNvPr id="14" name="Rectangle 13">
            <a:extLst>
              <a:ext uri="{FF2B5EF4-FFF2-40B4-BE49-F238E27FC236}">
                <a16:creationId xmlns:a16="http://schemas.microsoft.com/office/drawing/2014/main" id="{76E192A2-3ED3-4081-8A86-A22B51141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152902" y="-1181101"/>
            <a:ext cx="3886200" cy="12192001"/>
          </a:xfrm>
          <a:prstGeom prst="rect">
            <a:avLst/>
          </a:prstGeom>
          <a:gradFill>
            <a:gsLst>
              <a:gs pos="41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5240A3-432C-4261-A817-E1B7F4858704}"/>
              </a:ext>
            </a:extLst>
          </p:cNvPr>
          <p:cNvSpPr>
            <a:spLocks noGrp="1"/>
          </p:cNvSpPr>
          <p:nvPr>
            <p:ph type="ctrTitle"/>
          </p:nvPr>
        </p:nvSpPr>
        <p:spPr>
          <a:xfrm>
            <a:off x="404553" y="3091928"/>
            <a:ext cx="9079991" cy="2387600"/>
          </a:xfrm>
        </p:spPr>
        <p:txBody>
          <a:bodyPr>
            <a:normAutofit/>
          </a:bodyPr>
          <a:lstStyle/>
          <a:p>
            <a:pPr algn="l"/>
            <a:r>
              <a:rPr lang="en-GB" sz="5000" b="1" i="0">
                <a:solidFill>
                  <a:schemeClr val="bg1"/>
                </a:solidFill>
                <a:effectLst/>
                <a:latin typeface="-apple-system"/>
              </a:rPr>
              <a:t>Changemakers: Building your Personal Brand for Sustainable Employment!</a:t>
            </a:r>
            <a:endParaRPr lang="en-GB" sz="5000">
              <a:solidFill>
                <a:schemeClr val="bg1"/>
              </a:solidFill>
            </a:endParaRPr>
          </a:p>
        </p:txBody>
      </p:sp>
      <p:sp>
        <p:nvSpPr>
          <p:cNvPr id="16" name="Rectangle: Rounded Corners 15">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575039"/>
            <a:ext cx="97840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3" name="Subtitle 2">
            <a:extLst>
              <a:ext uri="{FF2B5EF4-FFF2-40B4-BE49-F238E27FC236}">
                <a16:creationId xmlns:a16="http://schemas.microsoft.com/office/drawing/2014/main" id="{6F42CE96-F28A-4E95-A02A-E3F618E2CA6E}"/>
              </a:ext>
            </a:extLst>
          </p:cNvPr>
          <p:cNvSpPr>
            <a:spLocks noGrp="1"/>
          </p:cNvSpPr>
          <p:nvPr>
            <p:ph type="subTitle" idx="1"/>
          </p:nvPr>
        </p:nvSpPr>
        <p:spPr>
          <a:xfrm>
            <a:off x="404552" y="5624945"/>
            <a:ext cx="9079992" cy="592975"/>
          </a:xfrm>
        </p:spPr>
        <p:txBody>
          <a:bodyPr anchor="ctr">
            <a:normAutofit/>
          </a:bodyPr>
          <a:lstStyle/>
          <a:p>
            <a:pPr algn="l"/>
            <a:r>
              <a:rPr lang="en-GB" sz="2800">
                <a:solidFill>
                  <a:schemeClr val="bg1"/>
                </a:solidFill>
              </a:rPr>
              <a:t>Heather Hawkins (2205072)</a:t>
            </a:r>
          </a:p>
        </p:txBody>
      </p:sp>
    </p:spTree>
    <p:extLst>
      <p:ext uri="{BB962C8B-B14F-4D97-AF65-F5344CB8AC3E}">
        <p14:creationId xmlns:p14="http://schemas.microsoft.com/office/powerpoint/2010/main" val="4142570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A1583-2F21-4D62-92FB-4FD9E49E3610}"/>
              </a:ext>
            </a:extLst>
          </p:cNvPr>
          <p:cNvSpPr>
            <a:spLocks noGrp="1"/>
          </p:cNvSpPr>
          <p:nvPr>
            <p:ph type="title"/>
          </p:nvPr>
        </p:nvSpPr>
        <p:spPr>
          <a:xfrm>
            <a:off x="612648" y="1078992"/>
            <a:ext cx="6268770" cy="1536192"/>
          </a:xfrm>
        </p:spPr>
        <p:txBody>
          <a:bodyPr anchor="b">
            <a:normAutofit/>
          </a:bodyPr>
          <a:lstStyle/>
          <a:p>
            <a:r>
              <a:rPr lang="en-GB" sz="5200"/>
              <a:t>The monologues!</a:t>
            </a:r>
          </a:p>
        </p:txBody>
      </p:sp>
      <p:sp>
        <p:nvSpPr>
          <p:cNvPr id="12"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FC66754-4F2B-4357-8C7D-0F33C1F12673}"/>
              </a:ext>
            </a:extLst>
          </p:cNvPr>
          <p:cNvSpPr>
            <a:spLocks noGrp="1"/>
          </p:cNvSpPr>
          <p:nvPr>
            <p:ph idx="1"/>
          </p:nvPr>
        </p:nvSpPr>
        <p:spPr>
          <a:xfrm>
            <a:off x="615458" y="3355848"/>
            <a:ext cx="6268770" cy="2825496"/>
          </a:xfrm>
        </p:spPr>
        <p:txBody>
          <a:bodyPr>
            <a:normAutofit/>
          </a:bodyPr>
          <a:lstStyle/>
          <a:p>
            <a:pPr marL="0" indent="0">
              <a:buNone/>
            </a:pPr>
            <a:r>
              <a:rPr lang="en-GB" sz="1400" b="0" i="0" u="none" strike="noStrike" dirty="0">
                <a:effectLst/>
              </a:rPr>
              <a:t>One of my first choices of monologues I picked was from a play called Alcott written by Adam </a:t>
            </a:r>
            <a:r>
              <a:rPr lang="en-GB" sz="1400" b="0" i="0" u="none" strike="noStrike" dirty="0" err="1">
                <a:effectLst/>
              </a:rPr>
              <a:t>Szymiswicz</a:t>
            </a:r>
            <a:r>
              <a:rPr lang="en-GB" sz="1400" b="0" i="0" u="none" strike="noStrike" dirty="0">
                <a:effectLst/>
              </a:rPr>
              <a:t>. And this monologue was made for the character Marisa. Marisa only appears 3 times in the play. Once with this monologue Act 1 scene 1 and the other twice to tell new to the other main characters in the play. So what happens in this scene? To me Marisa is a confident young woman. She is in her 3rd year at university. In this monologue she is taking on the role as a tour guide, at an open day for the university that she's really proud to be a part of. The character's objective of this monologue is that she`s is confident, because she's done this many times. Another one being fed up. She wants to make it a good tour but people keep butting in. She wants to answer all the questions that people are asking her will and right. She is also trying to be strict but people are just talking over each other. I like this monologue because this character is passionate about stuff and being passionate about things is important to me. </a:t>
            </a:r>
            <a:endParaRPr lang="en-GB" sz="1400" dirty="0"/>
          </a:p>
        </p:txBody>
      </p:sp>
      <p:pic>
        <p:nvPicPr>
          <p:cNvPr id="5" name="Picture 4" descr="A person on a swing&#10;&#10;Description automatically generated">
            <a:extLst>
              <a:ext uri="{FF2B5EF4-FFF2-40B4-BE49-F238E27FC236}">
                <a16:creationId xmlns:a16="http://schemas.microsoft.com/office/drawing/2014/main" id="{97E634FB-48B7-4474-8637-DA160535D25B}"/>
              </a:ext>
            </a:extLst>
          </p:cNvPr>
          <p:cNvPicPr>
            <a:picLocks noChangeAspect="1"/>
          </p:cNvPicPr>
          <p:nvPr/>
        </p:nvPicPr>
        <p:blipFill rotWithShape="1">
          <a:blip r:embed="rId2">
            <a:extLst>
              <a:ext uri="{28A0092B-C50C-407E-A947-70E740481C1C}">
                <a14:useLocalDpi xmlns:a14="http://schemas.microsoft.com/office/drawing/2010/main" val="0"/>
              </a:ext>
            </a:extLst>
          </a:blip>
          <a:srcRect r="1523" b="31337"/>
          <a:stretch/>
        </p:blipFill>
        <p:spPr>
          <a:xfrm>
            <a:off x="7305208" y="1078992"/>
            <a:ext cx="4507993" cy="4708921"/>
          </a:xfrm>
          <a:prstGeom prst="rect">
            <a:avLst/>
          </a:prstGeom>
        </p:spPr>
      </p:pic>
    </p:spTree>
    <p:extLst>
      <p:ext uri="{BB962C8B-B14F-4D97-AF65-F5344CB8AC3E}">
        <p14:creationId xmlns:p14="http://schemas.microsoft.com/office/powerpoint/2010/main" val="3192425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with braids smiling&#10;&#10;Description automatically generated">
            <a:extLst>
              <a:ext uri="{FF2B5EF4-FFF2-40B4-BE49-F238E27FC236}">
                <a16:creationId xmlns:a16="http://schemas.microsoft.com/office/drawing/2014/main" id="{AE59CF78-27BA-4F96-86D0-62C1A1059731}"/>
              </a:ext>
            </a:extLst>
          </p:cNvPr>
          <p:cNvPicPr>
            <a:picLocks noChangeAspect="1"/>
          </p:cNvPicPr>
          <p:nvPr/>
        </p:nvPicPr>
        <p:blipFill rotWithShape="1">
          <a:blip r:embed="rId2">
            <a:extLst>
              <a:ext uri="{28A0092B-C50C-407E-A947-70E740481C1C}">
                <a14:useLocalDpi xmlns:a14="http://schemas.microsoft.com/office/drawing/2010/main" val="0"/>
              </a:ext>
            </a:extLst>
          </a:blip>
          <a:srcRect r="-1" b="170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A63A341-6624-42D4-B124-B71F51046675}"/>
              </a:ext>
            </a:extLst>
          </p:cNvPr>
          <p:cNvSpPr txBox="1"/>
          <p:nvPr/>
        </p:nvSpPr>
        <p:spPr>
          <a:xfrm>
            <a:off x="5297762" y="2706624"/>
            <a:ext cx="6251110" cy="3483864"/>
          </a:xfrm>
          <a:prstGeom prst="rect">
            <a:avLst/>
          </a:prstGeom>
        </p:spPr>
        <p:txBody>
          <a:bodyPr vert="horz" lIns="91440" tIns="45720" rIns="91440" bIns="45720" rtlCol="0">
            <a:normAutofit/>
          </a:bodyPr>
          <a:lstStyle/>
          <a:p>
            <a:pPr>
              <a:lnSpc>
                <a:spcPct val="90000"/>
              </a:lnSpc>
              <a:spcBef>
                <a:spcPts val="0"/>
              </a:spcBef>
              <a:spcAft>
                <a:spcPts val="600"/>
              </a:spcAft>
            </a:pPr>
            <a:r>
              <a:rPr lang="en-US" sz="1200" b="0" i="0" u="none" strike="noStrike" dirty="0">
                <a:effectLst/>
              </a:rPr>
              <a:t>Another monologue I have brought with me is from the play called Perves written by Stacy Gregg. And the character I'll be playing is Layla. Layla only appears this once in the play when she is doing this monologue Act 1 Scene 9. What is happening in this scene? She has been called into a police station to talk about an incident that happened 2 years ago. A photo was posted about her, and this monologue is her telling us how she's been living with it. As you can probably tell she's going through the motions. Her ex-boyfriend, one of the other characters in the play Nick, showed/sent it to another character in the play called Gethen and there the story goes on. The characters objectives are brave/ risk taking/open minded. Why do I like this character? As soon as I read this monologue I was in. Layla is such a strong young woman. Coming from my own experiences I can really relate to this character because I know how hard it is to talk to someone about something you've been through. I know it can be hard to talk to a friend or a family member, let alone a person of authority, a stranger.</a:t>
            </a:r>
            <a:endParaRPr lang="en-US" sz="1200" b="0" dirty="0">
              <a:effectLst/>
            </a:endParaRPr>
          </a:p>
          <a:p>
            <a:pPr>
              <a:lnSpc>
                <a:spcPct val="90000"/>
              </a:lnSpc>
              <a:spcBef>
                <a:spcPts val="0"/>
              </a:spcBef>
              <a:spcAft>
                <a:spcPts val="600"/>
              </a:spcAft>
            </a:pPr>
            <a:r>
              <a:rPr lang="en-US" sz="1200" b="0" i="0" u="none" strike="noStrike" dirty="0">
                <a:effectLst/>
              </a:rPr>
              <a:t>I know it can be really hard to play a character like this, so I to test my strengths and give a good performance.      </a:t>
            </a:r>
            <a:endParaRPr lang="en-US" sz="1200" b="0" dirty="0">
              <a:effectLst/>
            </a:endParaRPr>
          </a:p>
          <a:p>
            <a:pPr>
              <a:lnSpc>
                <a:spcPct val="90000"/>
              </a:lnSpc>
              <a:spcAft>
                <a:spcPts val="600"/>
              </a:spcAft>
            </a:pPr>
            <a:br>
              <a:rPr lang="en-US" sz="1200" dirty="0"/>
            </a:br>
            <a:endParaRPr lang="en-US" sz="1200" dirty="0"/>
          </a:p>
        </p:txBody>
      </p:sp>
    </p:spTree>
    <p:extLst>
      <p:ext uri="{BB962C8B-B14F-4D97-AF65-F5344CB8AC3E}">
        <p14:creationId xmlns:p14="http://schemas.microsoft.com/office/powerpoint/2010/main" val="2242117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21F411F-6162-4A49-934F-7D62191CB7C5}"/>
              </a:ext>
            </a:extLst>
          </p:cNvPr>
          <p:cNvSpPr txBox="1"/>
          <p:nvPr/>
        </p:nvSpPr>
        <p:spPr>
          <a:xfrm>
            <a:off x="630936" y="2807208"/>
            <a:ext cx="3429000" cy="3410712"/>
          </a:xfrm>
          <a:prstGeom prst="rect">
            <a:avLst/>
          </a:prstGeom>
        </p:spPr>
        <p:txBody>
          <a:bodyPr vert="horz" lIns="91440" tIns="45720" rIns="91440" bIns="45720" rtlCol="0" anchor="t">
            <a:normAutofit/>
          </a:bodyPr>
          <a:lstStyle/>
          <a:p>
            <a:pPr>
              <a:lnSpc>
                <a:spcPct val="90000"/>
              </a:lnSpc>
              <a:spcBef>
                <a:spcPts val="0"/>
              </a:spcBef>
              <a:spcAft>
                <a:spcPts val="600"/>
              </a:spcAft>
            </a:pPr>
            <a:r>
              <a:rPr lang="en-US" sz="1500" b="0" i="0" u="none" strike="noStrike" dirty="0">
                <a:effectLst/>
              </a:rPr>
              <a:t>The third monologue I picked was the one I did for the practice self tapes. The monologue I did was from the short one woman play Bird written by Laura Lomas. And obviously the character I was playing was Leah. The character of Leah has been through a lot in her life. Her mother ran away when she was small, and her dad got sad. She is a very young girl living a grown ups life. In the play this character is only 14 and has a boyfriend that's about 22. I think the objectives for this character is, Humor and Security. </a:t>
            </a:r>
            <a:endParaRPr lang="en-US" sz="1500" b="0" dirty="0">
              <a:effectLst/>
            </a:endParaRPr>
          </a:p>
          <a:p>
            <a:pPr>
              <a:lnSpc>
                <a:spcPct val="90000"/>
              </a:lnSpc>
              <a:spcAft>
                <a:spcPts val="600"/>
              </a:spcAft>
            </a:pPr>
            <a:br>
              <a:rPr lang="en-US" sz="1500" dirty="0"/>
            </a:br>
            <a:endParaRPr lang="en-US" sz="1500" dirty="0"/>
          </a:p>
        </p:txBody>
      </p:sp>
      <p:pic>
        <p:nvPicPr>
          <p:cNvPr id="4" name="Heather Hawkins">
            <a:hlinkClick r:id="" action="ppaction://media"/>
            <a:extLst>
              <a:ext uri="{FF2B5EF4-FFF2-40B4-BE49-F238E27FC236}">
                <a16:creationId xmlns:a16="http://schemas.microsoft.com/office/drawing/2014/main" id="{FAB073A5-0DB4-4201-8E22-F1CCF45EFC9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654296" y="1444180"/>
            <a:ext cx="6903720" cy="3969639"/>
          </a:xfrm>
          <a:prstGeom prst="rect">
            <a:avLst/>
          </a:prstGeom>
        </p:spPr>
      </p:pic>
    </p:spTree>
    <p:extLst>
      <p:ext uri="{BB962C8B-B14F-4D97-AF65-F5344CB8AC3E}">
        <p14:creationId xmlns:p14="http://schemas.microsoft.com/office/powerpoint/2010/main" val="342678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0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AA349A-5639-4D41-AA78-69009B086B49}"/>
              </a:ext>
            </a:extLst>
          </p:cNvPr>
          <p:cNvSpPr txBox="1"/>
          <p:nvPr/>
        </p:nvSpPr>
        <p:spPr>
          <a:xfrm>
            <a:off x="358066" y="302825"/>
            <a:ext cx="6096000" cy="3970318"/>
          </a:xfrm>
          <a:prstGeom prst="rect">
            <a:avLst/>
          </a:prstGeom>
          <a:noFill/>
        </p:spPr>
        <p:txBody>
          <a:bodyPr wrap="square">
            <a:spAutoFit/>
          </a:bodyPr>
          <a:lstStyle/>
          <a:p>
            <a:pPr rtl="0">
              <a:spcBef>
                <a:spcPts val="0"/>
              </a:spcBef>
              <a:spcAft>
                <a:spcPts val="0"/>
              </a:spcAft>
            </a:pPr>
            <a:r>
              <a:rPr lang="en-GB" b="0" i="0" u="none" strike="noStrike" dirty="0">
                <a:solidFill>
                  <a:srgbClr val="000000"/>
                </a:solidFill>
                <a:effectLst/>
                <a:latin typeface="Arial" panose="020B0604020202020204" pitchFamily="34" charset="0"/>
              </a:rPr>
              <a:t>Last but at no means least, the final monologue I picked was from the play Hush written by April De Angelis. And I chose Denis` monologue from Act 1 Scene 9. When looking at this play I thought that the character of Denis is very much an  introvert, but in this monologue she is finally opening up about her past, just because she wants to and she wants to put it all behind her before she gets ready to go on a date. In this part of the play she is talking to best friends (Rosie) boyfriend (...), and they aren't really that close and this is the first time that they have properly talked to each other. I think the objective of this character is Learning and Peace. </a:t>
            </a:r>
            <a:endParaRPr lang="en-GB" b="0" dirty="0">
              <a:effectLst/>
            </a:endParaRPr>
          </a:p>
          <a:p>
            <a:br>
              <a:rPr lang="en-GB" dirty="0"/>
            </a:br>
            <a:endParaRPr lang="en-GB" dirty="0"/>
          </a:p>
        </p:txBody>
      </p:sp>
      <p:pic>
        <p:nvPicPr>
          <p:cNvPr id="7" name="Picture 6">
            <a:extLst>
              <a:ext uri="{FF2B5EF4-FFF2-40B4-BE49-F238E27FC236}">
                <a16:creationId xmlns:a16="http://schemas.microsoft.com/office/drawing/2014/main" id="{5A5BE67B-3507-4126-BA83-C5CFAB608A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0" y="0"/>
            <a:ext cx="4572000" cy="6858000"/>
          </a:xfrm>
          <a:prstGeom prst="rect">
            <a:avLst/>
          </a:prstGeom>
        </p:spPr>
      </p:pic>
    </p:spTree>
    <p:extLst>
      <p:ext uri="{BB962C8B-B14F-4D97-AF65-F5344CB8AC3E}">
        <p14:creationId xmlns:p14="http://schemas.microsoft.com/office/powerpoint/2010/main" val="3737389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9B295C0-9084-42A4-BEDA-C296E88D4540}"/>
              </a:ext>
            </a:extLst>
          </p:cNvPr>
          <p:cNvSpPr txBox="1"/>
          <p:nvPr/>
        </p:nvSpPr>
        <p:spPr>
          <a:xfrm>
            <a:off x="6465676" y="0"/>
            <a:ext cx="4434720" cy="171625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200" kern="1200" dirty="0">
                <a:solidFill>
                  <a:schemeClr val="tx1"/>
                </a:solidFill>
                <a:latin typeface="+mj-lt"/>
                <a:ea typeface="+mj-ea"/>
                <a:cs typeface="+mj-cs"/>
              </a:rPr>
              <a:t>NYTW audition March 2024!</a:t>
            </a:r>
          </a:p>
        </p:txBody>
      </p:sp>
      <p:sp>
        <p:nvSpPr>
          <p:cNvPr id="1033" name="Rectangle 103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ational Youth Arts Wales | Creative Cardiff">
            <a:extLst>
              <a:ext uri="{FF2B5EF4-FFF2-40B4-BE49-F238E27FC236}">
                <a16:creationId xmlns:a16="http://schemas.microsoft.com/office/drawing/2014/main" id="{EFA30B09-F85E-488D-8191-AA966D801D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912" b="7230"/>
          <a:stretch/>
        </p:blipFill>
        <p:spPr bwMode="auto">
          <a:xfrm>
            <a:off x="279143" y="299508"/>
            <a:ext cx="5221625" cy="301039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5932717-AD89-4098-B052-DD0159AC177D}"/>
              </a:ext>
            </a:extLst>
          </p:cNvPr>
          <p:cNvPicPr>
            <a:picLocks noChangeAspect="1"/>
          </p:cNvPicPr>
          <p:nvPr/>
        </p:nvPicPr>
        <p:blipFill rotWithShape="1">
          <a:blip r:embed="rId3"/>
          <a:srcRect t="21827"/>
          <a:stretch/>
        </p:blipFill>
        <p:spPr>
          <a:xfrm>
            <a:off x="279143" y="3548095"/>
            <a:ext cx="5221625" cy="3010397"/>
          </a:xfrm>
          <a:prstGeom prst="rect">
            <a:avLst/>
          </a:prstGeom>
        </p:spPr>
      </p:pic>
      <p:sp>
        <p:nvSpPr>
          <p:cNvPr id="3" name="TextBox 2">
            <a:extLst>
              <a:ext uri="{FF2B5EF4-FFF2-40B4-BE49-F238E27FC236}">
                <a16:creationId xmlns:a16="http://schemas.microsoft.com/office/drawing/2014/main" id="{00D621C6-8223-43B8-B35E-2B367EF921C9}"/>
              </a:ext>
            </a:extLst>
          </p:cNvPr>
          <p:cNvSpPr txBox="1"/>
          <p:nvPr/>
        </p:nvSpPr>
        <p:spPr>
          <a:xfrm>
            <a:off x="6186533" y="1716255"/>
            <a:ext cx="5194635" cy="5136366"/>
          </a:xfrm>
          <a:prstGeom prst="rect">
            <a:avLst/>
          </a:prstGeom>
        </p:spPr>
        <p:txBody>
          <a:bodyPr vert="horz" lIns="91440" tIns="45720" rIns="91440" bIns="45720" rtlCol="0" anchor="t">
            <a:noAutofit/>
          </a:bodyPr>
          <a:lstStyle/>
          <a:p>
            <a:pPr>
              <a:lnSpc>
                <a:spcPct val="90000"/>
              </a:lnSpc>
              <a:spcAft>
                <a:spcPts val="600"/>
              </a:spcAft>
            </a:pPr>
            <a:r>
              <a:rPr lang="en-US" sz="1550" dirty="0">
                <a:solidFill>
                  <a:schemeClr val="tx1">
                    <a:alpha val="80000"/>
                  </a:schemeClr>
                </a:solidFill>
              </a:rPr>
              <a:t>Earlier this month I had a NYTW audition, and I hope It went quite well. Considering I have been in 2 of these workshop auditions before I was very nervous to get but up and in front of the panel. But overall, it’s a brilliant and safe experience. The national youth arts Wales auditions are such a homely place, everyone is really nice, I could never say a bad word about then. So, after being scared and nervous for it the moment I saw familiar faces I was happy and ready to get started. A NYTW audition isn’t like any other auditions for example: the `audition` we did for this module. I personal enjoy this technique a lot more. It’s a workshop where we would start off with a check in system, on how we were feeling for 1-10. and from then we would go into a playing a few ice braker games to get to know each other a bit more. Then we would move into a movement section to warm up are bodies, then into a voice exercise to get ready before doing are speeches. I did Romeo from Act 2 scene 2. during the panel they asked me to do 4 different variations of this monologue. One being the way I chose, the next Romeo being a horny teenager. Another is, if this monologue was modern? What would be on Romeo mind all the time. I thought “I want you, but I can`t have you”. So, I randomly said that in the middle of the monologue when it felt right. Then finally we all did a cool down/ yoga and a check out.</a:t>
            </a:r>
          </a:p>
        </p:txBody>
      </p:sp>
      <p:cxnSp>
        <p:nvCxnSpPr>
          <p:cNvPr id="1035" name="Straight Connector 103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0800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a:extLst>
              <a:ext uri="{FF2B5EF4-FFF2-40B4-BE49-F238E27FC236}">
                <a16:creationId xmlns:a16="http://schemas.microsoft.com/office/drawing/2014/main" id="{1F680979-C7C1-4763-B63D-F943AAFB5435}"/>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a:lnSpc>
                <a:spcPct val="90000"/>
              </a:lnSpc>
              <a:spcAft>
                <a:spcPts val="600"/>
              </a:spcAft>
            </a:pPr>
            <a:r>
              <a:rPr lang="en-US" dirty="0"/>
              <a:t>Where will I base myself? What are the creative landscapes of back home or other places you think you might want to be? Who are the companies? Which one would you like to work with the most and why do you think you'll be a fit for them?</a:t>
            </a:r>
          </a:p>
        </p:txBody>
      </p:sp>
    </p:spTree>
    <p:extLst>
      <p:ext uri="{BB962C8B-B14F-4D97-AF65-F5344CB8AC3E}">
        <p14:creationId xmlns:p14="http://schemas.microsoft.com/office/powerpoint/2010/main" val="1182258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1">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Arc 13">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Picture 6">
            <a:extLst>
              <a:ext uri="{FF2B5EF4-FFF2-40B4-BE49-F238E27FC236}">
                <a16:creationId xmlns:a16="http://schemas.microsoft.com/office/drawing/2014/main" id="{D0CDECDA-DB9E-4B9E-9719-668B15B57FEB}"/>
              </a:ext>
            </a:extLst>
          </p:cNvPr>
          <p:cNvPicPr>
            <a:picLocks noChangeAspect="1"/>
          </p:cNvPicPr>
          <p:nvPr/>
        </p:nvPicPr>
        <p:blipFill rotWithShape="1">
          <a:blip r:embed="rId2"/>
          <a:srcRect r="3" b="3"/>
          <a:stretch/>
        </p:blipFill>
        <p:spPr>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2" name="Picture 1">
            <a:extLst>
              <a:ext uri="{FF2B5EF4-FFF2-40B4-BE49-F238E27FC236}">
                <a16:creationId xmlns:a16="http://schemas.microsoft.com/office/drawing/2014/main" id="{00FFB6DC-3415-448E-BCED-51999EB4354C}"/>
              </a:ext>
            </a:extLst>
          </p:cNvPr>
          <p:cNvPicPr>
            <a:picLocks noChangeAspect="1"/>
          </p:cNvPicPr>
          <p:nvPr/>
        </p:nvPicPr>
        <p:blipFill rotWithShape="1">
          <a:blip r:embed="rId3"/>
          <a:srcRect r="3" b="3"/>
          <a:stretch/>
        </p:blipFill>
        <p:spPr>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6" name="TextBox 5">
            <a:extLst>
              <a:ext uri="{FF2B5EF4-FFF2-40B4-BE49-F238E27FC236}">
                <a16:creationId xmlns:a16="http://schemas.microsoft.com/office/drawing/2014/main" id="{732F6F2B-2FC3-4468-9A3E-074B06FE327B}"/>
              </a:ext>
            </a:extLst>
          </p:cNvPr>
          <p:cNvSpPr txBox="1"/>
          <p:nvPr/>
        </p:nvSpPr>
        <p:spPr>
          <a:xfrm>
            <a:off x="3864946" y="352231"/>
            <a:ext cx="7363990" cy="6332654"/>
          </a:xfrm>
          <a:prstGeom prst="rect">
            <a:avLst/>
          </a:prstGeom>
        </p:spPr>
        <p:txBody>
          <a:bodyPr vert="horz" lIns="91440" tIns="45720" rIns="91440" bIns="45720" rtlCol="0">
            <a:normAutofit/>
          </a:bodyPr>
          <a:lstStyle/>
          <a:p>
            <a:pPr>
              <a:lnSpc>
                <a:spcPct val="90000"/>
              </a:lnSpc>
              <a:spcAft>
                <a:spcPts val="600"/>
              </a:spcAft>
            </a:pPr>
            <a:r>
              <a:rPr lang="en-US" sz="1500" u="sng" dirty="0"/>
              <a:t>Based South Wales/Cardiff </a:t>
            </a:r>
          </a:p>
          <a:p>
            <a:pPr>
              <a:lnSpc>
                <a:spcPct val="90000"/>
              </a:lnSpc>
              <a:spcAft>
                <a:spcPts val="600"/>
              </a:spcAft>
            </a:pPr>
            <a:r>
              <a:rPr lang="en-US" sz="1500" dirty="0"/>
              <a:t> </a:t>
            </a:r>
          </a:p>
          <a:p>
            <a:pPr>
              <a:lnSpc>
                <a:spcPct val="90000"/>
              </a:lnSpc>
              <a:spcAft>
                <a:spcPts val="600"/>
              </a:spcAft>
            </a:pPr>
            <a:r>
              <a:rPr lang="en-US" sz="1500" dirty="0"/>
              <a:t>National theatre Wales – National Theatre of Wales is basically means what it says on the tin. The biggest theatre company in Wales. I have had some experience with the national youth theatre of Wales, and I feel like I will be able to understand the company, I think that they will have a similar structure. So, I will be able to understand and learn from them and gain new skills that I will be able to build upon, in my future practice.  </a:t>
            </a:r>
          </a:p>
          <a:p>
            <a:pPr indent="-228600">
              <a:lnSpc>
                <a:spcPct val="90000"/>
              </a:lnSpc>
              <a:spcAft>
                <a:spcPts val="600"/>
              </a:spcAft>
              <a:buFont typeface="Arial" panose="020B0604020202020204" pitchFamily="34" charset="0"/>
              <a:buChar char="•"/>
            </a:pPr>
            <a:endParaRPr lang="en-US" sz="1500" dirty="0"/>
          </a:p>
          <a:p>
            <a:pPr>
              <a:lnSpc>
                <a:spcPct val="90000"/>
              </a:lnSpc>
              <a:spcAft>
                <a:spcPts val="600"/>
              </a:spcAft>
            </a:pPr>
            <a:r>
              <a:rPr lang="en-US" sz="1500" dirty="0"/>
              <a:t>It's my shout - this my shout is a short film company that is based in Wales. With their English and Welsh (bilingual) way of performance. They are in partnership with BBC Cymru and S4C. One thing is they don’t just work with young actors. They also work with young writers, directors, crew and behind the scene. </a:t>
            </a:r>
          </a:p>
          <a:p>
            <a:pPr>
              <a:lnSpc>
                <a:spcPct val="90000"/>
              </a:lnSpc>
              <a:spcAft>
                <a:spcPts val="600"/>
              </a:spcAft>
            </a:pPr>
            <a:r>
              <a:rPr lang="en-US" sz="1500" dirty="0"/>
              <a:t>I have some experience with screen, and it will be incredible to work with this company to build up my skills and get to work with new and old people of this industry. As I have also had an interest in Locations manager it will be a nice start into a different direction to acting.</a:t>
            </a:r>
          </a:p>
          <a:p>
            <a:pPr>
              <a:lnSpc>
                <a:spcPct val="90000"/>
              </a:lnSpc>
              <a:spcAft>
                <a:spcPts val="600"/>
              </a:spcAft>
            </a:pPr>
            <a:endParaRPr lang="en-US" sz="1500" dirty="0"/>
          </a:p>
          <a:p>
            <a:pPr>
              <a:lnSpc>
                <a:spcPct val="90000"/>
              </a:lnSpc>
              <a:spcAft>
                <a:spcPts val="600"/>
              </a:spcAft>
            </a:pPr>
            <a:r>
              <a:rPr lang="en-US" sz="1500" dirty="0"/>
              <a:t>Taking flight -  Taking Flight is a theatre company based in the chapter arts in Cardiff. It’s a theatre company that revolves around people who are deaf and who have physical and non- physical disabilities. They take plays out on tour around the whole of Wales. I am every interested in their techniques because I have clear and joy understanding of Makaton. (The special needs version of BSL) by joining this theatre company I would learn so much.</a:t>
            </a:r>
          </a:p>
        </p:txBody>
      </p:sp>
    </p:spTree>
    <p:extLst>
      <p:ext uri="{BB962C8B-B14F-4D97-AF65-F5344CB8AC3E}">
        <p14:creationId xmlns:p14="http://schemas.microsoft.com/office/powerpoint/2010/main" val="1342205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Spectacle Theatre Ltd - CWVYS">
            <a:extLst>
              <a:ext uri="{FF2B5EF4-FFF2-40B4-BE49-F238E27FC236}">
                <a16:creationId xmlns:a16="http://schemas.microsoft.com/office/drawing/2014/main" id="{D44C3004-BC31-4A9E-98D5-52096987605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2137839"/>
            <a:ext cx="4777381" cy="241257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EED8C73-B158-4496-899E-F10670DDE3E5}"/>
              </a:ext>
            </a:extLst>
          </p:cNvPr>
          <p:cNvSpPr txBox="1"/>
          <p:nvPr/>
        </p:nvSpPr>
        <p:spPr>
          <a:xfrm>
            <a:off x="5894962" y="1984443"/>
            <a:ext cx="5458838" cy="4192520"/>
          </a:xfrm>
          <a:prstGeom prst="rect">
            <a:avLst/>
          </a:prstGeom>
        </p:spPr>
        <p:txBody>
          <a:bodyPr vert="horz" lIns="91440" tIns="45720" rIns="91440" bIns="45720" rtlCol="0">
            <a:normAutofit/>
          </a:bodyPr>
          <a:lstStyle/>
          <a:p>
            <a:pPr>
              <a:lnSpc>
                <a:spcPct val="90000"/>
              </a:lnSpc>
              <a:spcAft>
                <a:spcPts val="600"/>
              </a:spcAft>
            </a:pPr>
            <a:r>
              <a:rPr lang="en-US" sz="1500" dirty="0"/>
              <a:t>Spectacle Theatre – I have had the opportunity to work with spectacle theatre before in their young creatives program. So, form my personal experiences this theatre company is really friendly. Spectacle Theatre is a theatre company based in the Rhondda canyon </a:t>
            </a:r>
            <a:r>
              <a:rPr lang="en-US" sz="1500" dirty="0" err="1"/>
              <a:t>Taff</a:t>
            </a:r>
            <a:r>
              <a:rPr lang="en-US" sz="1500" dirty="0"/>
              <a:t>. The Porth pop factory to be exact. They are a small theatre company that runs workshops and groups for everyone to have fun and be apart in. They specialize in acting, writing and directing. For example, there writing group they will get professional actors to act out the story's that they have written. I have always been interested in being apart of the professional actor's program because I think I will benefit from it by working with new and old faces again.</a:t>
            </a:r>
          </a:p>
          <a:p>
            <a:pPr>
              <a:lnSpc>
                <a:spcPct val="90000"/>
              </a:lnSpc>
              <a:spcAft>
                <a:spcPts val="600"/>
              </a:spcAft>
            </a:pPr>
            <a:r>
              <a:rPr lang="en-US" sz="1500" dirty="0"/>
              <a:t>During my time here I had the experience of working with </a:t>
            </a:r>
            <a:r>
              <a:rPr lang="en-US" sz="1500" dirty="0" err="1"/>
              <a:t>Gwirdol</a:t>
            </a:r>
            <a:r>
              <a:rPr lang="en-US" sz="1500" dirty="0"/>
              <a:t> on a project, wear I was able to apply for £400 and create my own theatre group from March to July 2021. Making my own group has always been something I`ve wanted to do and I'm really happy that I got to have this experience, and this will be something Ill take away with me to use in my own practice in the future.</a:t>
            </a:r>
          </a:p>
        </p:txBody>
      </p:sp>
    </p:spTree>
    <p:extLst>
      <p:ext uri="{BB962C8B-B14F-4D97-AF65-F5344CB8AC3E}">
        <p14:creationId xmlns:p14="http://schemas.microsoft.com/office/powerpoint/2010/main" val="3058969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DEFFBC-0216-475A-8160-37E1F7B45E49}"/>
              </a:ext>
            </a:extLst>
          </p:cNvPr>
          <p:cNvSpPr txBox="1"/>
          <p:nvPr/>
        </p:nvSpPr>
        <p:spPr>
          <a:xfrm>
            <a:off x="292963" y="577049"/>
            <a:ext cx="5424256" cy="369332"/>
          </a:xfrm>
          <a:prstGeom prst="rect">
            <a:avLst/>
          </a:prstGeom>
          <a:noFill/>
        </p:spPr>
        <p:txBody>
          <a:bodyPr wrap="square" rtlCol="0">
            <a:spAutoFit/>
          </a:bodyPr>
          <a:lstStyle/>
          <a:p>
            <a:r>
              <a:rPr lang="en-GB" u="sng"/>
              <a:t>If I were to base myself somewhere else </a:t>
            </a:r>
            <a:endParaRPr lang="en-GB" u="sng" dirty="0"/>
          </a:p>
        </p:txBody>
      </p:sp>
      <p:sp>
        <p:nvSpPr>
          <p:cNvPr id="4" name="TextBox 3">
            <a:extLst>
              <a:ext uri="{FF2B5EF4-FFF2-40B4-BE49-F238E27FC236}">
                <a16:creationId xmlns:a16="http://schemas.microsoft.com/office/drawing/2014/main" id="{DE638A5C-FB39-4033-8F80-6CB6D8677B62}"/>
              </a:ext>
            </a:extLst>
          </p:cNvPr>
          <p:cNvSpPr txBox="1"/>
          <p:nvPr/>
        </p:nvSpPr>
        <p:spPr>
          <a:xfrm>
            <a:off x="6640497" y="1127463"/>
            <a:ext cx="3728621" cy="369332"/>
          </a:xfrm>
          <a:prstGeom prst="rect">
            <a:avLst/>
          </a:prstGeom>
          <a:noFill/>
        </p:spPr>
        <p:txBody>
          <a:bodyPr wrap="square" rtlCol="0">
            <a:spAutoFit/>
          </a:bodyPr>
          <a:lstStyle/>
          <a:p>
            <a:r>
              <a:rPr lang="en-GB" u="sng"/>
              <a:t>Based North Wales and Liverpool</a:t>
            </a:r>
            <a:endParaRPr lang="en-GB" u="sng" dirty="0"/>
          </a:p>
        </p:txBody>
      </p:sp>
      <p:sp>
        <p:nvSpPr>
          <p:cNvPr id="5" name="TextBox 4">
            <a:extLst>
              <a:ext uri="{FF2B5EF4-FFF2-40B4-BE49-F238E27FC236}">
                <a16:creationId xmlns:a16="http://schemas.microsoft.com/office/drawing/2014/main" id="{492E5948-5122-4A1B-B4E3-8FA21BDB5B73}"/>
              </a:ext>
            </a:extLst>
          </p:cNvPr>
          <p:cNvSpPr txBox="1"/>
          <p:nvPr/>
        </p:nvSpPr>
        <p:spPr>
          <a:xfrm>
            <a:off x="1322773" y="1624614"/>
            <a:ext cx="4935984" cy="3970318"/>
          </a:xfrm>
          <a:prstGeom prst="rect">
            <a:avLst/>
          </a:prstGeom>
          <a:noFill/>
        </p:spPr>
        <p:txBody>
          <a:bodyPr wrap="square" rtlCol="0">
            <a:spAutoFit/>
          </a:bodyPr>
          <a:lstStyle/>
          <a:p>
            <a:r>
              <a:rPr lang="en-GB" dirty="0" err="1"/>
              <a:t>Theate</a:t>
            </a:r>
            <a:r>
              <a:rPr lang="en-GB" dirty="0"/>
              <a:t> </a:t>
            </a:r>
            <a:r>
              <a:rPr lang="en-GB" dirty="0" err="1"/>
              <a:t>clwyd</a:t>
            </a:r>
            <a:r>
              <a:rPr lang="en-GB" dirty="0"/>
              <a:t> – I have a real interest with these guys and I would love to take part in anything that they do. I would like to work with them because they honestly all just seem generally nice. And the way they run things seem so smooth.  </a:t>
            </a:r>
          </a:p>
          <a:p>
            <a:endParaRPr lang="en-GB" dirty="0"/>
          </a:p>
          <a:p>
            <a:r>
              <a:rPr lang="en-GB" dirty="0"/>
              <a:t>Every man- In Liverpool and Cardiff. Everyman are a theatre company that are basted in loads of different places in the UK, the 2 I am most drawn to are in these to areas. The company has there own building in all these places and there own theatre company. I would love to be apart of this company because </a:t>
            </a:r>
            <a:r>
              <a:rPr lang="en-GB" dirty="0" err="1"/>
              <a:t>i</a:t>
            </a:r>
            <a:r>
              <a:rPr lang="en-GB" dirty="0"/>
              <a:t> have a real interest in these areas. </a:t>
            </a:r>
          </a:p>
        </p:txBody>
      </p:sp>
      <p:sp>
        <p:nvSpPr>
          <p:cNvPr id="6" name="TextBox 5">
            <a:extLst>
              <a:ext uri="{FF2B5EF4-FFF2-40B4-BE49-F238E27FC236}">
                <a16:creationId xmlns:a16="http://schemas.microsoft.com/office/drawing/2014/main" id="{9828DB41-29FB-4392-9A9B-B3E98D01AA8A}"/>
              </a:ext>
            </a:extLst>
          </p:cNvPr>
          <p:cNvSpPr txBox="1"/>
          <p:nvPr/>
        </p:nvSpPr>
        <p:spPr>
          <a:xfrm>
            <a:off x="7048870" y="2068497"/>
            <a:ext cx="4474346" cy="1477328"/>
          </a:xfrm>
          <a:prstGeom prst="rect">
            <a:avLst/>
          </a:prstGeom>
          <a:noFill/>
        </p:spPr>
        <p:txBody>
          <a:bodyPr wrap="square" rtlCol="0">
            <a:spAutoFit/>
          </a:bodyPr>
          <a:lstStyle/>
          <a:p>
            <a:r>
              <a:rPr lang="en-GB" dirty="0"/>
              <a:t>As Liverpool is one of the best place to go live as a musician. Music is another interest of mine, I love playing guitar and I think being in the music capital city of the UK will be really beneficial. </a:t>
            </a:r>
          </a:p>
        </p:txBody>
      </p:sp>
    </p:spTree>
    <p:extLst>
      <p:ext uri="{BB962C8B-B14F-4D97-AF65-F5344CB8AC3E}">
        <p14:creationId xmlns:p14="http://schemas.microsoft.com/office/powerpoint/2010/main" val="1458269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5212053-4118-47EF-AE1E-577881BD5566}"/>
              </a:ext>
            </a:extLst>
          </p:cNvPr>
          <p:cNvPicPr>
            <a:picLocks noChangeAspect="1"/>
          </p:cNvPicPr>
          <p:nvPr/>
        </p:nvPicPr>
        <p:blipFill rotWithShape="1">
          <a:blip r:embed="rId2"/>
          <a:srcRect r="1005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616BD50-A308-4F50-BF9E-F7BB4FE10CB2}"/>
              </a:ext>
            </a:extLst>
          </p:cNvPr>
          <p:cNvSpPr txBox="1"/>
          <p:nvPr/>
        </p:nvSpPr>
        <p:spPr>
          <a:xfrm>
            <a:off x="5297762" y="2706624"/>
            <a:ext cx="6251110" cy="3483864"/>
          </a:xfrm>
          <a:prstGeom prst="rect">
            <a:avLst/>
          </a:prstGeom>
        </p:spPr>
        <p:txBody>
          <a:bodyPr vert="horz" lIns="91440" tIns="45720" rIns="91440" bIns="45720" rtlCol="0">
            <a:normAutofit fontScale="92500"/>
          </a:bodyPr>
          <a:lstStyle/>
          <a:p>
            <a:pPr>
              <a:lnSpc>
                <a:spcPct val="90000"/>
              </a:lnSpc>
              <a:spcAft>
                <a:spcPts val="600"/>
              </a:spcAft>
            </a:pPr>
            <a:r>
              <a:rPr lang="en-US" sz="2200" dirty="0"/>
              <a:t>My personality is like Dan Aykroyd. He is Ray </a:t>
            </a:r>
            <a:r>
              <a:rPr lang="en-US" sz="2200" dirty="0" err="1"/>
              <a:t>Steanz</a:t>
            </a:r>
            <a:r>
              <a:rPr lang="en-US" sz="2200" dirty="0"/>
              <a:t> in Ghostbuster and Elwood Blues in The blues brothers. He was also apart of SNL for a while with Harold </a:t>
            </a:r>
            <a:r>
              <a:rPr lang="en-US" sz="2200" dirty="0" err="1"/>
              <a:t>Ramis</a:t>
            </a:r>
            <a:r>
              <a:rPr lang="en-US" sz="2200" dirty="0"/>
              <a:t>. He is a really cool guy and does a lot of research in things he dose, and he needs to make every fact correct. He never makes things sound not real, and the tension to detail that he has to the stuff he`s passionate about is very clear. And I can see that in me. I can be very passionate about things that I love to. He has brilliant sense of humor and I feel like I give off a lot of humor to. For example, in Ghostbusters his character can get really excited about stuff and I would just love to play a character like that. </a:t>
            </a:r>
          </a:p>
        </p:txBody>
      </p:sp>
    </p:spTree>
    <p:extLst>
      <p:ext uri="{BB962C8B-B14F-4D97-AF65-F5344CB8AC3E}">
        <p14:creationId xmlns:p14="http://schemas.microsoft.com/office/powerpoint/2010/main" val="4049458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1" name="Rectangle 1050">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Rectangle 1052">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awn French Actress Comedian DBase (Photos Prints, Cards, Framed ...">
            <a:extLst>
              <a:ext uri="{FF2B5EF4-FFF2-40B4-BE49-F238E27FC236}">
                <a16:creationId xmlns:a16="http://schemas.microsoft.com/office/drawing/2014/main" id="{934530A5-ADD1-48F1-B880-940F7105F08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934" r="8230"/>
          <a:stretch/>
        </p:blipFill>
        <p:spPr bwMode="auto">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CA8176F-2716-4F65-9CAE-7268785E7303}"/>
              </a:ext>
            </a:extLst>
          </p:cNvPr>
          <p:cNvSpPr txBox="1"/>
          <p:nvPr/>
        </p:nvSpPr>
        <p:spPr>
          <a:xfrm>
            <a:off x="4198966" y="2147357"/>
            <a:ext cx="3810000" cy="4101042"/>
          </a:xfrm>
          <a:prstGeom prst="rect">
            <a:avLst/>
          </a:prstGeom>
        </p:spPr>
        <p:txBody>
          <a:bodyPr vert="horz" lIns="91440" tIns="45720" rIns="91440" bIns="45720" rtlCol="0">
            <a:normAutofit/>
          </a:bodyPr>
          <a:lstStyle/>
          <a:p>
            <a:pPr>
              <a:lnSpc>
                <a:spcPct val="90000"/>
              </a:lnSpc>
              <a:spcAft>
                <a:spcPts val="600"/>
              </a:spcAft>
            </a:pPr>
            <a:r>
              <a:rPr lang="en-US" sz="2000" dirty="0">
                <a:solidFill>
                  <a:schemeClr val="tx1">
                    <a:lumMod val="85000"/>
                    <a:lumOff val="15000"/>
                  </a:schemeClr>
                </a:solidFill>
              </a:rPr>
              <a:t>I have often been told I look like a young Drawn French, and if I look at it really closely, she dose look a lot like my grandma when she was younger, so I suppose it looks like me to. Down to the hair colour, eye colour and body shape I look like Drawn French. I also see myself in drawn by the way she stands and holds herself. Especially her facial expressions she pulls when she plays her iconic role of Geraldine Granger in Vicar of Dibble.  </a:t>
            </a:r>
          </a:p>
        </p:txBody>
      </p:sp>
      <p:pic>
        <p:nvPicPr>
          <p:cNvPr id="4" name="Picture 3" descr="A person in a tree&#10;&#10;Description automatically generated">
            <a:extLst>
              <a:ext uri="{FF2B5EF4-FFF2-40B4-BE49-F238E27FC236}">
                <a16:creationId xmlns:a16="http://schemas.microsoft.com/office/drawing/2014/main" id="{D41CE1CB-40E3-4372-9A17-6E4D70F312A2}"/>
              </a:ext>
            </a:extLst>
          </p:cNvPr>
          <p:cNvPicPr>
            <a:picLocks noChangeAspect="1"/>
          </p:cNvPicPr>
          <p:nvPr/>
        </p:nvPicPr>
        <p:blipFill rotWithShape="1">
          <a:blip r:embed="rId3">
            <a:extLst>
              <a:ext uri="{28A0092B-C50C-407E-A947-70E740481C1C}">
                <a14:useLocalDpi xmlns:a14="http://schemas.microsoft.com/office/drawing/2010/main" val="0"/>
              </a:ext>
            </a:extLst>
          </a:blip>
          <a:srcRect l="13923" r="7183"/>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2134574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F5FCC2-8FB9-4761-AA40-F58D91EC835A}"/>
              </a:ext>
            </a:extLst>
          </p:cNvPr>
          <p:cNvSpPr txBox="1"/>
          <p:nvPr/>
        </p:nvSpPr>
        <p:spPr>
          <a:xfrm>
            <a:off x="1402672" y="639192"/>
            <a:ext cx="5672831" cy="461665"/>
          </a:xfrm>
          <a:prstGeom prst="rect">
            <a:avLst/>
          </a:prstGeom>
          <a:noFill/>
        </p:spPr>
        <p:txBody>
          <a:bodyPr wrap="square" rtlCol="0">
            <a:spAutoFit/>
          </a:bodyPr>
          <a:lstStyle/>
          <a:p>
            <a:r>
              <a:rPr lang="en-GB" sz="2400" u="sng" dirty="0"/>
              <a:t>Workshop stage combat!</a:t>
            </a:r>
          </a:p>
        </p:txBody>
      </p:sp>
      <p:sp>
        <p:nvSpPr>
          <p:cNvPr id="5" name="TextBox 4">
            <a:extLst>
              <a:ext uri="{FF2B5EF4-FFF2-40B4-BE49-F238E27FC236}">
                <a16:creationId xmlns:a16="http://schemas.microsoft.com/office/drawing/2014/main" id="{A1B5AAEF-DCC1-4641-BE60-664A81CEC716}"/>
              </a:ext>
            </a:extLst>
          </p:cNvPr>
          <p:cNvSpPr txBox="1"/>
          <p:nvPr/>
        </p:nvSpPr>
        <p:spPr>
          <a:xfrm>
            <a:off x="1162975" y="1793289"/>
            <a:ext cx="4856085" cy="2862322"/>
          </a:xfrm>
          <a:prstGeom prst="rect">
            <a:avLst/>
          </a:prstGeom>
          <a:noFill/>
        </p:spPr>
        <p:txBody>
          <a:bodyPr wrap="square" rtlCol="0">
            <a:spAutoFit/>
          </a:bodyPr>
          <a:lstStyle/>
          <a:p>
            <a:r>
              <a:rPr lang="en-GB" dirty="0"/>
              <a:t>I really enjoyed this workshop! The skills I learnt were </a:t>
            </a:r>
          </a:p>
          <a:p>
            <a:pPr marL="285750" indent="-285750">
              <a:buFont typeface="Arial" panose="020B0604020202020204" pitchFamily="34" charset="0"/>
              <a:buChar char="•"/>
            </a:pPr>
            <a:r>
              <a:rPr lang="en-GB" dirty="0"/>
              <a:t>Always make your partner look good</a:t>
            </a:r>
          </a:p>
          <a:p>
            <a:pPr marL="285750" indent="-285750">
              <a:buFont typeface="Arial" panose="020B0604020202020204" pitchFamily="34" charset="0"/>
              <a:buChar char="•"/>
            </a:pPr>
            <a:r>
              <a:rPr lang="en-GB" dirty="0"/>
              <a:t>Consent </a:t>
            </a:r>
          </a:p>
          <a:p>
            <a:pPr marL="285750" indent="-285750">
              <a:buFont typeface="Arial" panose="020B0604020202020204" pitchFamily="34" charset="0"/>
              <a:buChar char="•"/>
            </a:pPr>
            <a:r>
              <a:rPr lang="en-GB" dirty="0"/>
              <a:t>Safe environment </a:t>
            </a:r>
          </a:p>
          <a:p>
            <a:pPr marL="285750" indent="-285750">
              <a:buFont typeface="Arial" panose="020B0604020202020204" pitchFamily="34" charset="0"/>
              <a:buChar char="•"/>
            </a:pPr>
            <a:r>
              <a:rPr lang="en-GB" dirty="0"/>
              <a:t>Speed is not your friend – (always take it in steps step 1 - 10%, step 2-  50%, then step 3 -  show level) </a:t>
            </a:r>
          </a:p>
          <a:p>
            <a:r>
              <a:rPr lang="en-GB" dirty="0"/>
              <a:t>I have had a past in self </a:t>
            </a:r>
            <a:r>
              <a:rPr lang="en-GB" dirty="0" err="1"/>
              <a:t>difence</a:t>
            </a:r>
            <a:r>
              <a:rPr lang="en-GB" dirty="0"/>
              <a:t>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580546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4BAF65-0537-46A6-8460-2E8DC2105D6D}"/>
              </a:ext>
            </a:extLst>
          </p:cNvPr>
          <p:cNvSpPr txBox="1"/>
          <p:nvPr/>
        </p:nvSpPr>
        <p:spPr>
          <a:xfrm>
            <a:off x="1518082" y="719091"/>
            <a:ext cx="4403324" cy="369332"/>
          </a:xfrm>
          <a:prstGeom prst="rect">
            <a:avLst/>
          </a:prstGeom>
          <a:noFill/>
        </p:spPr>
        <p:txBody>
          <a:bodyPr wrap="square" rtlCol="0">
            <a:spAutoFit/>
          </a:bodyPr>
          <a:lstStyle/>
          <a:p>
            <a:r>
              <a:rPr lang="en-GB" dirty="0"/>
              <a:t>My links!</a:t>
            </a:r>
          </a:p>
        </p:txBody>
      </p:sp>
      <p:sp>
        <p:nvSpPr>
          <p:cNvPr id="6" name="TextBox 5">
            <a:extLst>
              <a:ext uri="{FF2B5EF4-FFF2-40B4-BE49-F238E27FC236}">
                <a16:creationId xmlns:a16="http://schemas.microsoft.com/office/drawing/2014/main" id="{734E3F7E-2D9D-450A-877C-427408BB0DAB}"/>
              </a:ext>
            </a:extLst>
          </p:cNvPr>
          <p:cNvSpPr txBox="1"/>
          <p:nvPr/>
        </p:nvSpPr>
        <p:spPr>
          <a:xfrm>
            <a:off x="2940728" y="2158143"/>
            <a:ext cx="6094520" cy="646331"/>
          </a:xfrm>
          <a:prstGeom prst="rect">
            <a:avLst/>
          </a:prstGeom>
          <a:noFill/>
        </p:spPr>
        <p:txBody>
          <a:bodyPr wrap="square">
            <a:spAutoFit/>
          </a:bodyPr>
          <a:lstStyle/>
          <a:p>
            <a:r>
              <a:rPr lang="en-GB" dirty="0">
                <a:hlinkClick r:id="rId2"/>
              </a:rPr>
              <a:t>https://docs.google.com/document/d/10ncY9CYrj2mchCjJgNcvIIYU1P2a7o4l-Z4XPkAgiCE/edit#heading=h.5x0d5h95i329</a:t>
            </a:r>
            <a:r>
              <a:rPr lang="en-GB" dirty="0"/>
              <a:t> </a:t>
            </a:r>
          </a:p>
        </p:txBody>
      </p:sp>
      <p:sp>
        <p:nvSpPr>
          <p:cNvPr id="7" name="TextBox 6">
            <a:extLst>
              <a:ext uri="{FF2B5EF4-FFF2-40B4-BE49-F238E27FC236}">
                <a16:creationId xmlns:a16="http://schemas.microsoft.com/office/drawing/2014/main" id="{BF93FE50-69B1-4B08-9181-3BB6C7EC13B0}"/>
              </a:ext>
            </a:extLst>
          </p:cNvPr>
          <p:cNvSpPr txBox="1"/>
          <p:nvPr/>
        </p:nvSpPr>
        <p:spPr>
          <a:xfrm>
            <a:off x="1207363" y="2296642"/>
            <a:ext cx="1500326" cy="369332"/>
          </a:xfrm>
          <a:prstGeom prst="rect">
            <a:avLst/>
          </a:prstGeom>
          <a:noFill/>
        </p:spPr>
        <p:txBody>
          <a:bodyPr wrap="square" rtlCol="0">
            <a:spAutoFit/>
          </a:bodyPr>
          <a:lstStyle/>
          <a:p>
            <a:r>
              <a:rPr lang="en-GB" dirty="0"/>
              <a:t>Creative CV -</a:t>
            </a:r>
          </a:p>
        </p:txBody>
      </p:sp>
      <p:sp>
        <p:nvSpPr>
          <p:cNvPr id="9" name="TextBox 8">
            <a:extLst>
              <a:ext uri="{FF2B5EF4-FFF2-40B4-BE49-F238E27FC236}">
                <a16:creationId xmlns:a16="http://schemas.microsoft.com/office/drawing/2014/main" id="{DEF8200B-EE28-4E88-A5C2-73BDD6FE72C9}"/>
              </a:ext>
            </a:extLst>
          </p:cNvPr>
          <p:cNvSpPr txBox="1"/>
          <p:nvPr/>
        </p:nvSpPr>
        <p:spPr>
          <a:xfrm>
            <a:off x="3047260" y="3246553"/>
            <a:ext cx="6094520" cy="369332"/>
          </a:xfrm>
          <a:prstGeom prst="rect">
            <a:avLst/>
          </a:prstGeom>
          <a:noFill/>
        </p:spPr>
        <p:txBody>
          <a:bodyPr wrap="square">
            <a:spAutoFit/>
          </a:bodyPr>
          <a:lstStyle/>
          <a:p>
            <a:r>
              <a:rPr lang="en-GB" dirty="0">
                <a:hlinkClick r:id="rId3"/>
              </a:rPr>
              <a:t>https://www.youtube.com/@LittleWales</a:t>
            </a:r>
            <a:r>
              <a:rPr lang="en-GB" dirty="0"/>
              <a:t> </a:t>
            </a:r>
          </a:p>
        </p:txBody>
      </p:sp>
      <p:sp>
        <p:nvSpPr>
          <p:cNvPr id="10" name="TextBox 9">
            <a:extLst>
              <a:ext uri="{FF2B5EF4-FFF2-40B4-BE49-F238E27FC236}">
                <a16:creationId xmlns:a16="http://schemas.microsoft.com/office/drawing/2014/main" id="{04A774F3-9FA6-469A-BC31-8F9DC13370BA}"/>
              </a:ext>
            </a:extLst>
          </p:cNvPr>
          <p:cNvSpPr txBox="1"/>
          <p:nvPr/>
        </p:nvSpPr>
        <p:spPr>
          <a:xfrm>
            <a:off x="1287262" y="2979715"/>
            <a:ext cx="1420427" cy="923330"/>
          </a:xfrm>
          <a:prstGeom prst="rect">
            <a:avLst/>
          </a:prstGeom>
          <a:noFill/>
        </p:spPr>
        <p:txBody>
          <a:bodyPr wrap="square" rtlCol="0">
            <a:spAutoFit/>
          </a:bodyPr>
          <a:lstStyle/>
          <a:p>
            <a:r>
              <a:rPr lang="en-GB" dirty="0"/>
              <a:t>Shared YouTube  - channel</a:t>
            </a:r>
          </a:p>
        </p:txBody>
      </p:sp>
      <p:sp>
        <p:nvSpPr>
          <p:cNvPr id="12" name="TextBox 11">
            <a:extLst>
              <a:ext uri="{FF2B5EF4-FFF2-40B4-BE49-F238E27FC236}">
                <a16:creationId xmlns:a16="http://schemas.microsoft.com/office/drawing/2014/main" id="{3A59C5B4-AE2A-40E8-9190-FCA26CB6B8A4}"/>
              </a:ext>
            </a:extLst>
          </p:cNvPr>
          <p:cNvSpPr txBox="1"/>
          <p:nvPr/>
        </p:nvSpPr>
        <p:spPr>
          <a:xfrm>
            <a:off x="3136037" y="4635014"/>
            <a:ext cx="6094520" cy="646331"/>
          </a:xfrm>
          <a:prstGeom prst="rect">
            <a:avLst/>
          </a:prstGeom>
          <a:noFill/>
        </p:spPr>
        <p:txBody>
          <a:bodyPr wrap="square">
            <a:spAutoFit/>
          </a:bodyPr>
          <a:lstStyle/>
          <a:p>
            <a:r>
              <a:rPr lang="en-GB" dirty="0">
                <a:hlinkClick r:id="rId4"/>
              </a:rPr>
              <a:t>Heather Hawkins (@heatherh_perform) • Instagram photos and videos</a:t>
            </a:r>
            <a:endParaRPr lang="en-GB" dirty="0"/>
          </a:p>
        </p:txBody>
      </p:sp>
      <p:sp>
        <p:nvSpPr>
          <p:cNvPr id="13" name="TextBox 12">
            <a:extLst>
              <a:ext uri="{FF2B5EF4-FFF2-40B4-BE49-F238E27FC236}">
                <a16:creationId xmlns:a16="http://schemas.microsoft.com/office/drawing/2014/main" id="{63FA724F-5CE0-42C4-A518-A2AE67422C67}"/>
              </a:ext>
            </a:extLst>
          </p:cNvPr>
          <p:cNvSpPr txBox="1"/>
          <p:nvPr/>
        </p:nvSpPr>
        <p:spPr>
          <a:xfrm>
            <a:off x="1384917" y="4802819"/>
            <a:ext cx="1420427" cy="646331"/>
          </a:xfrm>
          <a:prstGeom prst="rect">
            <a:avLst/>
          </a:prstGeom>
          <a:noFill/>
        </p:spPr>
        <p:txBody>
          <a:bodyPr wrap="square" rtlCol="0">
            <a:spAutoFit/>
          </a:bodyPr>
          <a:lstStyle/>
          <a:p>
            <a:r>
              <a:rPr lang="en-GB" dirty="0"/>
              <a:t>Professional  Instagram </a:t>
            </a:r>
          </a:p>
        </p:txBody>
      </p:sp>
      <p:sp>
        <p:nvSpPr>
          <p:cNvPr id="15" name="TextBox 14">
            <a:extLst>
              <a:ext uri="{FF2B5EF4-FFF2-40B4-BE49-F238E27FC236}">
                <a16:creationId xmlns:a16="http://schemas.microsoft.com/office/drawing/2014/main" id="{D13A0E76-FDD7-4DF7-BE63-361605192CA4}"/>
              </a:ext>
            </a:extLst>
          </p:cNvPr>
          <p:cNvSpPr txBox="1"/>
          <p:nvPr/>
        </p:nvSpPr>
        <p:spPr>
          <a:xfrm>
            <a:off x="2874146" y="1300117"/>
            <a:ext cx="6094520" cy="646331"/>
          </a:xfrm>
          <a:prstGeom prst="rect">
            <a:avLst/>
          </a:prstGeom>
          <a:noFill/>
        </p:spPr>
        <p:txBody>
          <a:bodyPr wrap="square">
            <a:spAutoFit/>
          </a:bodyPr>
          <a:lstStyle/>
          <a:p>
            <a:r>
              <a:rPr lang="en-GB" dirty="0">
                <a:hlinkClick r:id="rId5"/>
              </a:rPr>
              <a:t>https://docs.google.com/document/d/1YmihRqanjyTp1EpwN36BMBmH9mNvWzs8utNqUPsa9F0/edit</a:t>
            </a:r>
            <a:r>
              <a:rPr lang="en-GB" dirty="0"/>
              <a:t> </a:t>
            </a:r>
          </a:p>
        </p:txBody>
      </p:sp>
      <p:sp>
        <p:nvSpPr>
          <p:cNvPr id="16" name="TextBox 15">
            <a:extLst>
              <a:ext uri="{FF2B5EF4-FFF2-40B4-BE49-F238E27FC236}">
                <a16:creationId xmlns:a16="http://schemas.microsoft.com/office/drawing/2014/main" id="{D3AACB0C-EF8E-4315-8BDB-0D561B9391D8}"/>
              </a:ext>
            </a:extLst>
          </p:cNvPr>
          <p:cNvSpPr txBox="1"/>
          <p:nvPr/>
        </p:nvSpPr>
        <p:spPr>
          <a:xfrm>
            <a:off x="1074198" y="1434640"/>
            <a:ext cx="1500326" cy="369332"/>
          </a:xfrm>
          <a:prstGeom prst="rect">
            <a:avLst/>
          </a:prstGeom>
          <a:noFill/>
        </p:spPr>
        <p:txBody>
          <a:bodyPr wrap="square" rtlCol="0">
            <a:spAutoFit/>
          </a:bodyPr>
          <a:lstStyle/>
          <a:p>
            <a:r>
              <a:rPr lang="en-GB" dirty="0"/>
              <a:t>Normal CV -</a:t>
            </a:r>
          </a:p>
        </p:txBody>
      </p:sp>
    </p:spTree>
    <p:extLst>
      <p:ext uri="{BB962C8B-B14F-4D97-AF65-F5344CB8AC3E}">
        <p14:creationId xmlns:p14="http://schemas.microsoft.com/office/powerpoint/2010/main" val="205347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83B6EC-14FC-4A98-A45D-DD842E2EE37F}"/>
              </a:ext>
            </a:extLst>
          </p:cNvPr>
          <p:cNvSpPr txBox="1"/>
          <p:nvPr/>
        </p:nvSpPr>
        <p:spPr>
          <a:xfrm>
            <a:off x="0" y="838485"/>
            <a:ext cx="6096000" cy="1477328"/>
          </a:xfrm>
          <a:prstGeom prst="rect">
            <a:avLst/>
          </a:prstGeom>
          <a:noFill/>
        </p:spPr>
        <p:txBody>
          <a:bodyPr wrap="square">
            <a:spAutoFit/>
          </a:bodyPr>
          <a:lstStyle/>
          <a:p>
            <a:r>
              <a:rPr lang="en-GB" dirty="0">
                <a:hlinkClick r:id="rId2"/>
              </a:rPr>
              <a:t>https://www.nationaltheatrewales.org/about</a:t>
            </a:r>
            <a:endParaRPr lang="en-GB" dirty="0"/>
          </a:p>
          <a:p>
            <a:endParaRPr lang="en-GB" dirty="0"/>
          </a:p>
          <a:p>
            <a:r>
              <a:rPr lang="en-GB" dirty="0"/>
              <a:t> </a:t>
            </a:r>
            <a:r>
              <a:rPr lang="en-GB" dirty="0">
                <a:hlinkClick r:id="rId3"/>
              </a:rPr>
              <a:t>http://www.itsmyshout.co.uk/about</a:t>
            </a:r>
            <a:r>
              <a:rPr lang="en-GB" dirty="0"/>
              <a:t> </a:t>
            </a:r>
          </a:p>
          <a:p>
            <a:endParaRPr lang="en-GB" dirty="0"/>
          </a:p>
          <a:p>
            <a:r>
              <a:rPr lang="en-GB" dirty="0">
                <a:hlinkClick r:id="rId4"/>
              </a:rPr>
              <a:t>https://www.takingflighttheatre.org.uk/</a:t>
            </a:r>
            <a:r>
              <a:rPr lang="en-GB" dirty="0"/>
              <a:t> </a:t>
            </a:r>
          </a:p>
        </p:txBody>
      </p:sp>
      <p:sp>
        <p:nvSpPr>
          <p:cNvPr id="4" name="TextBox 3">
            <a:extLst>
              <a:ext uri="{FF2B5EF4-FFF2-40B4-BE49-F238E27FC236}">
                <a16:creationId xmlns:a16="http://schemas.microsoft.com/office/drawing/2014/main" id="{B1CA44B0-951B-456C-9681-3B1C913E4AC7}"/>
              </a:ext>
            </a:extLst>
          </p:cNvPr>
          <p:cNvSpPr txBox="1"/>
          <p:nvPr/>
        </p:nvSpPr>
        <p:spPr>
          <a:xfrm>
            <a:off x="97655" y="243227"/>
            <a:ext cx="2024109" cy="369332"/>
          </a:xfrm>
          <a:prstGeom prst="rect">
            <a:avLst/>
          </a:prstGeom>
          <a:noFill/>
        </p:spPr>
        <p:txBody>
          <a:bodyPr wrap="square" rtlCol="0">
            <a:spAutoFit/>
          </a:bodyPr>
          <a:lstStyle/>
          <a:p>
            <a:r>
              <a:rPr lang="en-GB" dirty="0"/>
              <a:t>Bib</a:t>
            </a:r>
          </a:p>
        </p:txBody>
      </p:sp>
    </p:spTree>
    <p:extLst>
      <p:ext uri="{BB962C8B-B14F-4D97-AF65-F5344CB8AC3E}">
        <p14:creationId xmlns:p14="http://schemas.microsoft.com/office/powerpoint/2010/main" val="2891045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899</TotalTime>
  <Words>2224</Words>
  <Application>Microsoft Office PowerPoint</Application>
  <PresentationFormat>Widescreen</PresentationFormat>
  <Paragraphs>54</Paragraphs>
  <Slides>15</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-apple-system</vt:lpstr>
      <vt:lpstr>Arial</vt:lpstr>
      <vt:lpstr>Avenir Next LT Pro</vt:lpstr>
      <vt:lpstr>Calibri</vt:lpstr>
      <vt:lpstr>Calibri Light</vt:lpstr>
      <vt:lpstr>Office Theme</vt:lpstr>
      <vt:lpstr>Changemakers: Building your Personal Brand for Sustainable Employment!</vt:lpstr>
      <vt:lpstr>The monologues!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Heather Hawkins (2205072)</dc:creator>
  <cp:lastModifiedBy>Heather Hawkins (2205072)</cp:lastModifiedBy>
  <cp:revision>16</cp:revision>
  <dcterms:created xsi:type="dcterms:W3CDTF">2024-04-20T16:37:13Z</dcterms:created>
  <dcterms:modified xsi:type="dcterms:W3CDTF">2024-04-22T08:40:25Z</dcterms:modified>
</cp:coreProperties>
</file>