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18"/>
  </p:notesMasterIdLst>
  <p:sldIdLst>
    <p:sldId id="256" r:id="rId2"/>
    <p:sldId id="277" r:id="rId3"/>
    <p:sldId id="278" r:id="rId4"/>
    <p:sldId id="257" r:id="rId5"/>
    <p:sldId id="260" r:id="rId6"/>
    <p:sldId id="279" r:id="rId7"/>
    <p:sldId id="261" r:id="rId8"/>
    <p:sldId id="280" r:id="rId9"/>
    <p:sldId id="265" r:id="rId10"/>
    <p:sldId id="271" r:id="rId11"/>
    <p:sldId id="266" r:id="rId12"/>
    <p:sldId id="267" r:id="rId13"/>
    <p:sldId id="269" r:id="rId14"/>
    <p:sldId id="276" r:id="rId15"/>
    <p:sldId id="272" r:id="rId16"/>
    <p:sldId id="285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9C0422-D8A9-4EAF-9D75-C2EBC751F746}" v="1" dt="2025-10-19T13:09:29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96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221E59-9835-4275-A830-2AF2D2038E12}"/>
    <pc:docChg chg="addSld modSld">
      <pc:chgData name="Cerys Davies" userId="61e71dc1-9594-4277-b52b-4420989f68ee" providerId="ADAL" clId="{92221E59-9835-4275-A830-2AF2D2038E12}" dt="2025-10-19T13:09:29.211" v="13"/>
      <pc:docMkLst>
        <pc:docMk/>
      </pc:docMkLst>
      <pc:sldChg chg="modSp mod">
        <pc:chgData name="Cerys Davies" userId="61e71dc1-9594-4277-b52b-4420989f68ee" providerId="ADAL" clId="{92221E59-9835-4275-A830-2AF2D2038E12}" dt="2025-10-19T13:08:33.401" v="6" actId="1076"/>
        <pc:sldMkLst>
          <pc:docMk/>
          <pc:sldMk cId="0" sldId="269"/>
        </pc:sldMkLst>
        <pc:spChg chg="mod">
          <ac:chgData name="Cerys Davies" userId="61e71dc1-9594-4277-b52b-4420989f68ee" providerId="ADAL" clId="{92221E59-9835-4275-A830-2AF2D2038E12}" dt="2025-10-19T13:08:04.719" v="1" actId="14100"/>
          <ac:spMkLst>
            <pc:docMk/>
            <pc:sldMk cId="0" sldId="269"/>
            <ac:spMk id="2" creationId="{00000000-0000-0000-0000-000000000000}"/>
          </ac:spMkLst>
        </pc:spChg>
        <pc:spChg chg="mod">
          <ac:chgData name="Cerys Davies" userId="61e71dc1-9594-4277-b52b-4420989f68ee" providerId="ADAL" clId="{92221E59-9835-4275-A830-2AF2D2038E12}" dt="2025-10-19T13:08:33.401" v="6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Cerys Davies" userId="61e71dc1-9594-4277-b52b-4420989f68ee" providerId="ADAL" clId="{92221E59-9835-4275-A830-2AF2D2038E12}" dt="2025-10-19T13:09:11.318" v="12" actId="14100"/>
        <pc:sldMkLst>
          <pc:docMk/>
          <pc:sldMk cId="0" sldId="272"/>
        </pc:sldMkLst>
        <pc:spChg chg="mod">
          <ac:chgData name="Cerys Davies" userId="61e71dc1-9594-4277-b52b-4420989f68ee" providerId="ADAL" clId="{92221E59-9835-4275-A830-2AF2D2038E12}" dt="2025-10-19T13:09:11.318" v="12" actId="14100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Cerys Davies" userId="61e71dc1-9594-4277-b52b-4420989f68ee" providerId="ADAL" clId="{92221E59-9835-4275-A830-2AF2D2038E12}" dt="2025-10-19T13:08:50.199" v="10" actId="14100"/>
        <pc:sldMkLst>
          <pc:docMk/>
          <pc:sldMk cId="897636337" sldId="276"/>
        </pc:sldMkLst>
        <pc:spChg chg="mod">
          <ac:chgData name="Cerys Davies" userId="61e71dc1-9594-4277-b52b-4420989f68ee" providerId="ADAL" clId="{92221E59-9835-4275-A830-2AF2D2038E12}" dt="2025-10-19T13:08:42.925" v="8" actId="14100"/>
          <ac:spMkLst>
            <pc:docMk/>
            <pc:sldMk cId="897636337" sldId="276"/>
            <ac:spMk id="2" creationId="{9FE06241-EABB-EC70-DF1F-CB25632519E3}"/>
          </ac:spMkLst>
        </pc:spChg>
        <pc:picChg chg="mod">
          <ac:chgData name="Cerys Davies" userId="61e71dc1-9594-4277-b52b-4420989f68ee" providerId="ADAL" clId="{92221E59-9835-4275-A830-2AF2D2038E12}" dt="2025-10-19T13:08:50.199" v="10" actId="14100"/>
          <ac:picMkLst>
            <pc:docMk/>
            <pc:sldMk cId="897636337" sldId="276"/>
            <ac:picMk id="5" creationId="{33CAE663-5ADA-9713-E65E-D95B535DBF0A}"/>
          </ac:picMkLst>
        </pc:picChg>
      </pc:sldChg>
      <pc:sldChg chg="add">
        <pc:chgData name="Cerys Davies" userId="61e71dc1-9594-4277-b52b-4420989f68ee" providerId="ADAL" clId="{92221E59-9835-4275-A830-2AF2D2038E12}" dt="2025-10-19T13:09:29.211" v="13"/>
        <pc:sldMkLst>
          <pc:docMk/>
          <pc:sldMk cId="1854358470" sldId="28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F8EA71-4064-46D6-8793-A4B901944E1D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8AEBE-D27A-414A-87C5-805FAE98E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86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Common mistakes Avoid excessive quoting, unclear analysis, and missing key elements.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98AEBE-D27A-414A-87C5-805FAE98E8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33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40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751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301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14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674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392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62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602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673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013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2282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044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1225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6127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554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285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213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6899" y="1160864"/>
            <a:ext cx="5826719" cy="164630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Reading cases and writing case notes</a:t>
            </a:r>
            <a:endParaRPr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Cerys Davies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2B1B6-8B31-8A1D-1F25-99B35A3C6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you FIND your case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45848E-5FD1-8B81-BFA4-9DD68A878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77" y="1352562"/>
            <a:ext cx="7719107" cy="510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71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C8CFD-5EE3-8852-9FA0-5CC093DFB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80" y="402037"/>
            <a:ext cx="4388747" cy="804074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Our Example case 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2D1DE7-03FB-4787-B826-E4F802A0D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" y="1968713"/>
            <a:ext cx="7623740" cy="32291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9E8783-D468-4737-3570-22D6AA66E7F8}"/>
              </a:ext>
            </a:extLst>
          </p:cNvPr>
          <p:cNvSpPr txBox="1"/>
          <p:nvPr/>
        </p:nvSpPr>
        <p:spPr>
          <a:xfrm>
            <a:off x="3876383" y="1604407"/>
            <a:ext cx="2967592" cy="369332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NEUTRAL CITATION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A053B3E-D832-35D6-5D4E-8FD446BADCB2}"/>
              </a:ext>
            </a:extLst>
          </p:cNvPr>
          <p:cNvCxnSpPr/>
          <p:nvPr/>
        </p:nvCxnSpPr>
        <p:spPr>
          <a:xfrm flipH="1">
            <a:off x="2995642" y="1968713"/>
            <a:ext cx="1425827" cy="1088637"/>
          </a:xfrm>
          <a:prstGeom prst="straightConnector1">
            <a:avLst/>
          </a:prstGeom>
          <a:ln w="762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638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018032"/>
          </a:xfrm>
        </p:spPr>
        <p:txBody>
          <a:bodyPr/>
          <a:lstStyle/>
          <a:p>
            <a:r>
              <a:rPr dirty="0">
                <a:solidFill>
                  <a:srgbClr val="0070C0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33" y="1488613"/>
            <a:ext cx="6817796" cy="3880773"/>
          </a:xfrm>
        </p:spPr>
        <p:txBody>
          <a:bodyPr>
            <a:normAutofit/>
          </a:bodyPr>
          <a:lstStyle/>
          <a:p>
            <a:r>
              <a:rPr sz="2400" dirty="0"/>
              <a:t>Understanding legal judgments and writing case notes are essential skills for law students</a:t>
            </a:r>
            <a:r>
              <a:rPr lang="en-GB" sz="2400" dirty="0"/>
              <a:t> and/or those who may ever be involved with or interested in justice</a:t>
            </a:r>
            <a:r>
              <a:rPr sz="2400" dirty="0"/>
              <a:t>.</a:t>
            </a:r>
            <a:endParaRPr lang="en-GB" sz="2400" dirty="0"/>
          </a:p>
          <a:p>
            <a:r>
              <a:rPr lang="en-GB" sz="2400" dirty="0"/>
              <a:t>A legal judgment is a formal decision made by a court following a legal proceeding.</a:t>
            </a:r>
          </a:p>
          <a:p>
            <a:r>
              <a:rPr lang="en-GB" sz="2400" dirty="0"/>
              <a:t>Judgments typically include: case name, court, facts, issues, decision, and reasoning.</a:t>
            </a:r>
          </a:p>
          <a:p>
            <a:endParaRPr lang="en-GB" sz="2400" dirty="0"/>
          </a:p>
          <a:p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38" y="244962"/>
            <a:ext cx="6347713" cy="1320800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The Key parts of a case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146414"/>
            <a:ext cx="6347714" cy="4373645"/>
          </a:xfrm>
        </p:spPr>
        <p:txBody>
          <a:bodyPr>
            <a:noAutofit/>
          </a:bodyPr>
          <a:lstStyle/>
          <a:p>
            <a:r>
              <a:rPr lang="en-GB" sz="2800" dirty="0"/>
              <a:t>Case Name</a:t>
            </a:r>
          </a:p>
          <a:p>
            <a:r>
              <a:rPr lang="en-GB" sz="2800" dirty="0"/>
              <a:t>Court</a:t>
            </a:r>
          </a:p>
          <a:p>
            <a:r>
              <a:rPr lang="en-GB" sz="2800" dirty="0"/>
              <a:t>Parties</a:t>
            </a:r>
          </a:p>
          <a:p>
            <a:r>
              <a:rPr lang="en-GB" sz="2800" dirty="0"/>
              <a:t>Facts</a:t>
            </a:r>
          </a:p>
          <a:p>
            <a:r>
              <a:rPr lang="en-GB" sz="2800" dirty="0"/>
              <a:t>The</a:t>
            </a:r>
            <a:r>
              <a:rPr sz="2800" dirty="0"/>
              <a:t> background, parties involved, and relevant events.</a:t>
            </a:r>
            <a:endParaRPr lang="en-GB" sz="2800" dirty="0"/>
          </a:p>
          <a:p>
            <a:r>
              <a:rPr lang="en-GB" sz="2800" dirty="0"/>
              <a:t>Legal Issues</a:t>
            </a:r>
          </a:p>
          <a:p>
            <a:r>
              <a:rPr lang="en-GB" sz="2800" dirty="0"/>
              <a:t>Analysis</a:t>
            </a:r>
          </a:p>
          <a:p>
            <a:r>
              <a:rPr lang="en-GB" sz="2800" dirty="0"/>
              <a:t>Decision/Judgment </a:t>
            </a:r>
            <a:endParaRPr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732CE-EAD2-6E9B-E46A-49D93D92E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65A1B-4B72-684E-329B-B5B9EC7C4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7" y="1582779"/>
            <a:ext cx="6688773" cy="4665621"/>
          </a:xfrm>
        </p:spPr>
        <p:txBody>
          <a:bodyPr>
            <a:normAutofit/>
          </a:bodyPr>
          <a:lstStyle/>
          <a:p>
            <a:r>
              <a:rPr lang="en-GB" sz="2400" dirty="0"/>
              <a:t>Locate a case – any case</a:t>
            </a:r>
          </a:p>
          <a:p>
            <a:r>
              <a:rPr lang="en-GB" sz="2400" dirty="0"/>
              <a:t>Find one using Lexis Plus, or..</a:t>
            </a:r>
          </a:p>
          <a:p>
            <a:r>
              <a:rPr lang="en-GB" sz="2400" dirty="0"/>
              <a:t>The National Archives Find Case Law</a:t>
            </a:r>
          </a:p>
          <a:p>
            <a:r>
              <a:rPr lang="en-GB" sz="2400" dirty="0"/>
              <a:t>With regard to the case you have selected, identify:</a:t>
            </a:r>
          </a:p>
          <a:p>
            <a:pPr lvl="1"/>
            <a:r>
              <a:rPr lang="en-GB" sz="2400" dirty="0"/>
              <a:t>Case Name</a:t>
            </a:r>
          </a:p>
          <a:p>
            <a:pPr lvl="1"/>
            <a:r>
              <a:rPr lang="en-GB" sz="2400" dirty="0"/>
              <a:t>Court</a:t>
            </a:r>
          </a:p>
          <a:p>
            <a:pPr lvl="1"/>
            <a:r>
              <a:rPr lang="en-GB" sz="2400" dirty="0"/>
              <a:t>Parties</a:t>
            </a:r>
          </a:p>
          <a:p>
            <a:pPr lvl="1"/>
            <a:r>
              <a:rPr lang="en-GB" sz="2400" dirty="0"/>
              <a:t>Facts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644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149595"/>
            <a:ext cx="6621677" cy="132080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 next step is to </a:t>
            </a:r>
            <a:r>
              <a:rPr dirty="0" err="1">
                <a:solidFill>
                  <a:srgbClr val="0070C0"/>
                </a:solidFill>
              </a:rPr>
              <a:t>Underst</a:t>
            </a:r>
            <a:r>
              <a:rPr lang="en-GB" dirty="0">
                <a:solidFill>
                  <a:srgbClr val="0070C0"/>
                </a:solidFill>
              </a:rPr>
              <a:t>and the </a:t>
            </a:r>
            <a:r>
              <a:rPr dirty="0">
                <a:solidFill>
                  <a:srgbClr val="0070C0"/>
                </a:solidFill>
              </a:rPr>
              <a:t> Legal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375" y="1742378"/>
            <a:ext cx="6347714" cy="3880773"/>
          </a:xfrm>
        </p:spPr>
        <p:txBody>
          <a:bodyPr/>
          <a:lstStyle/>
          <a:p>
            <a:r>
              <a:rPr sz="2400" dirty="0"/>
              <a:t>Determine the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7030A0"/>
                </a:solidFill>
              </a:rPr>
              <a:t>lega</a:t>
            </a:r>
            <a:r>
              <a:rPr sz="2400" dirty="0">
                <a:solidFill>
                  <a:srgbClr val="7030A0"/>
                </a:solidFill>
              </a:rPr>
              <a:t>l questions</a:t>
            </a:r>
            <a:r>
              <a:rPr sz="2400" dirty="0"/>
              <a:t> the court is addressing.</a:t>
            </a:r>
            <a:endParaRPr lang="en-GB" sz="2400" dirty="0"/>
          </a:p>
          <a:p>
            <a:r>
              <a:rPr lang="en-GB" sz="2400" dirty="0">
                <a:solidFill>
                  <a:srgbClr val="7030A0"/>
                </a:solidFill>
              </a:rPr>
              <a:t>Courts’ Reasoning</a:t>
            </a:r>
            <a:r>
              <a:rPr lang="en-GB" sz="2400" dirty="0"/>
              <a:t>: Analyse how the court applies the law to the facts.</a:t>
            </a:r>
          </a:p>
          <a:p>
            <a:r>
              <a:rPr lang="en-GB" sz="2400" dirty="0">
                <a:solidFill>
                  <a:srgbClr val="7030A0"/>
                </a:solidFill>
              </a:rPr>
              <a:t>Ratio Decidendi: </a:t>
            </a:r>
            <a:r>
              <a:rPr lang="en-GB" sz="2400" dirty="0"/>
              <a:t>The legal principle or rule on which the decision is based.</a:t>
            </a:r>
          </a:p>
          <a:p>
            <a:r>
              <a:rPr lang="en-GB" sz="2400" dirty="0">
                <a:solidFill>
                  <a:srgbClr val="7030A0"/>
                </a:solidFill>
              </a:rPr>
              <a:t>Obiter Dicta</a:t>
            </a:r>
            <a:r>
              <a:rPr lang="en-GB" sz="2400" dirty="0"/>
              <a:t>: Comments made by judges that are not essential to the decision.</a:t>
            </a:r>
          </a:p>
          <a:p>
            <a:endParaRPr lang="en-GB" sz="2400" dirty="0"/>
          </a:p>
          <a:p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E1149-7BFF-36AF-BCD8-0D4B4BB3A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B52F7-8BF5-CDB2-8174-E8BAE90F9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5D109-D454-D2FF-7D9A-D22BBB5D5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7" y="1582779"/>
            <a:ext cx="6688773" cy="4665621"/>
          </a:xfrm>
        </p:spPr>
        <p:txBody>
          <a:bodyPr>
            <a:normAutofit/>
          </a:bodyPr>
          <a:lstStyle/>
          <a:p>
            <a:r>
              <a:rPr lang="en-GB" sz="2800" dirty="0"/>
              <a:t>Still looking at the case you found try to identify:</a:t>
            </a:r>
          </a:p>
          <a:p>
            <a:pPr lvl="1"/>
            <a:r>
              <a:rPr lang="en-GB" sz="2800" dirty="0"/>
              <a:t>Legal Issues</a:t>
            </a:r>
          </a:p>
          <a:p>
            <a:pPr lvl="1"/>
            <a:r>
              <a:rPr lang="en-GB" sz="2800" dirty="0"/>
              <a:t>The decision</a:t>
            </a:r>
          </a:p>
          <a:p>
            <a:pPr lvl="1"/>
            <a:r>
              <a:rPr lang="en-GB" sz="2800" dirty="0"/>
              <a:t>The basis for the decision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968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solidFill>
                  <a:srgbClr val="0070C0"/>
                </a:solidFill>
              </a:rPr>
              <a:t>Reading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488613"/>
            <a:ext cx="6347714" cy="3880773"/>
          </a:xfrm>
        </p:spPr>
        <p:txBody>
          <a:bodyPr>
            <a:normAutofit/>
          </a:bodyPr>
          <a:lstStyle/>
          <a:p>
            <a:r>
              <a:rPr sz="2800" dirty="0"/>
              <a:t>Read actively </a:t>
            </a:r>
            <a:endParaRPr lang="en-GB" sz="2800" dirty="0"/>
          </a:p>
          <a:p>
            <a:r>
              <a:rPr lang="en-GB" sz="2800" dirty="0"/>
              <a:t>What does this mean?</a:t>
            </a:r>
          </a:p>
          <a:p>
            <a:pPr lvl="1"/>
            <a:r>
              <a:rPr lang="en-GB" sz="2800" dirty="0"/>
              <a:t>H</a:t>
            </a:r>
            <a:r>
              <a:rPr sz="2800" dirty="0" err="1"/>
              <a:t>ighlight</a:t>
            </a:r>
            <a:r>
              <a:rPr sz="2800" dirty="0"/>
              <a:t> key points</a:t>
            </a:r>
            <a:endParaRPr lang="en-GB" sz="2800" dirty="0"/>
          </a:p>
          <a:p>
            <a:pPr lvl="1"/>
            <a:r>
              <a:rPr lang="en-GB" sz="2800" dirty="0"/>
              <a:t>S</a:t>
            </a:r>
            <a:r>
              <a:rPr sz="2800" dirty="0" err="1"/>
              <a:t>ummarize</a:t>
            </a:r>
            <a:r>
              <a:rPr sz="2800" dirty="0"/>
              <a:t> each section</a:t>
            </a:r>
            <a:endParaRPr lang="en-GB" sz="2800" dirty="0"/>
          </a:p>
          <a:p>
            <a:pPr lvl="1"/>
            <a:r>
              <a:rPr lang="en-GB" sz="2800" dirty="0"/>
              <a:t>Explain the content to yourself</a:t>
            </a:r>
            <a:r>
              <a:rPr sz="2800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726" y="96078"/>
            <a:ext cx="6347713" cy="726882"/>
          </a:xfrm>
        </p:spPr>
        <p:txBody>
          <a:bodyPr/>
          <a:lstStyle/>
          <a:p>
            <a:r>
              <a:rPr b="1" dirty="0">
                <a:solidFill>
                  <a:srgbClr val="0070C0"/>
                </a:solidFill>
              </a:rPr>
              <a:t>Activity </a:t>
            </a:r>
            <a:r>
              <a:rPr lang="en-GB" b="1" dirty="0">
                <a:solidFill>
                  <a:srgbClr val="0070C0"/>
                </a:solidFill>
              </a:rPr>
              <a:t>3 – work together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998" y="962726"/>
            <a:ext cx="7290818" cy="5364922"/>
          </a:xfrm>
        </p:spPr>
        <p:txBody>
          <a:bodyPr>
            <a:noAutofit/>
          </a:bodyPr>
          <a:lstStyle/>
          <a:p>
            <a:r>
              <a:rPr lang="en-GB" sz="2800" dirty="0"/>
              <a:t>Find the case of  </a:t>
            </a:r>
            <a:r>
              <a:rPr lang="en-GB" sz="2800" b="1" dirty="0"/>
              <a:t>R v A [2020] EWCA Crim 407  </a:t>
            </a:r>
            <a:r>
              <a:rPr lang="en-GB" sz="2800" dirty="0"/>
              <a:t>on Lexis Plus</a:t>
            </a:r>
          </a:p>
          <a:p>
            <a:r>
              <a:rPr sz="2800" dirty="0"/>
              <a:t>Read </a:t>
            </a:r>
            <a:r>
              <a:rPr lang="en-GB" sz="2800" dirty="0"/>
              <a:t>the case and try to identify the key facts, the legal issues and the decision.</a:t>
            </a:r>
          </a:p>
          <a:p>
            <a:r>
              <a:rPr lang="en-GB" sz="2800" dirty="0"/>
              <a:t>In terms of the legal analysis try to </a:t>
            </a:r>
            <a:r>
              <a:rPr sz="2800" dirty="0"/>
              <a:t>identify the ratio decidendi and obiter dicta.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527" y="256182"/>
            <a:ext cx="6347713" cy="807720"/>
          </a:xfrm>
        </p:spPr>
        <p:txBody>
          <a:bodyPr/>
          <a:lstStyle/>
          <a:p>
            <a:r>
              <a:rPr b="1" dirty="0">
                <a:solidFill>
                  <a:srgbClr val="0070C0"/>
                </a:solidFill>
              </a:rPr>
              <a:t>What is a Case Note?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68" y="924267"/>
            <a:ext cx="6902720" cy="5437263"/>
          </a:xfrm>
        </p:spPr>
        <p:txBody>
          <a:bodyPr>
            <a:normAutofit/>
          </a:bodyPr>
          <a:lstStyle/>
          <a:p>
            <a:r>
              <a:rPr sz="2000" dirty="0"/>
              <a:t>A case note is a summary and analysis of a legal judgment.</a:t>
            </a:r>
            <a:endParaRPr lang="en-GB" sz="2000" dirty="0"/>
          </a:p>
          <a:p>
            <a:r>
              <a:rPr lang="en-GB" sz="2000" dirty="0"/>
              <a:t>The skills of reading a case and producing a case note from it are essential for would-be legal practitioners</a:t>
            </a:r>
          </a:p>
          <a:p>
            <a:r>
              <a:rPr lang="en-GB" sz="2000" dirty="0"/>
              <a:t>Those activities require students to understand how to:</a:t>
            </a:r>
          </a:p>
          <a:p>
            <a:pPr lvl="1"/>
            <a:r>
              <a:rPr lang="en-GB" sz="2000" dirty="0"/>
              <a:t>read a case, </a:t>
            </a:r>
          </a:p>
          <a:p>
            <a:pPr lvl="1"/>
            <a:r>
              <a:rPr lang="en-GB" sz="2000" dirty="0"/>
              <a:t>analyse the judgement for key information, </a:t>
            </a:r>
          </a:p>
          <a:p>
            <a:pPr lvl="1"/>
            <a:r>
              <a:rPr lang="en-GB" sz="2000" dirty="0"/>
              <a:t>make sense of legal argument,  </a:t>
            </a:r>
          </a:p>
          <a:p>
            <a:pPr lvl="1"/>
            <a:r>
              <a:rPr lang="en-GB" sz="2000" dirty="0"/>
              <a:t>synthesise lengthy text, </a:t>
            </a:r>
          </a:p>
          <a:p>
            <a:pPr lvl="1"/>
            <a:r>
              <a:rPr lang="en-GB" sz="2000" dirty="0"/>
              <a:t>recognise what is important from what is less so;</a:t>
            </a:r>
          </a:p>
          <a:p>
            <a:pPr lvl="1"/>
            <a:r>
              <a:rPr lang="en-GB" sz="2000" dirty="0"/>
              <a:t> and structure an appropriate summary to reflect all of the above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solidFill>
                  <a:srgbClr val="0070C0"/>
                </a:solidFill>
              </a:rPr>
              <a:t>Structure of a Case Note</a:t>
            </a:r>
            <a:r>
              <a:rPr lang="en-GB" b="1" dirty="0">
                <a:solidFill>
                  <a:srgbClr val="0070C0"/>
                </a:solidFill>
              </a:rPr>
              <a:t>: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…. will include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Citation</a:t>
            </a:r>
          </a:p>
          <a:p>
            <a:r>
              <a:rPr lang="en-GB" sz="2800" dirty="0"/>
              <a:t>Facts</a:t>
            </a:r>
          </a:p>
          <a:p>
            <a:r>
              <a:rPr lang="en-GB" sz="2800" dirty="0"/>
              <a:t>Issues</a:t>
            </a:r>
          </a:p>
          <a:p>
            <a:r>
              <a:rPr lang="en-GB" sz="2800" dirty="0"/>
              <a:t>Decision</a:t>
            </a:r>
          </a:p>
          <a:p>
            <a:r>
              <a:rPr lang="en-GB" sz="2800" dirty="0"/>
              <a:t>Reasoning</a:t>
            </a:r>
          </a:p>
          <a:p>
            <a:r>
              <a:rPr lang="en-GB" sz="2800" dirty="0"/>
              <a:t>Commentary /Analysis </a:t>
            </a:r>
            <a:endParaRPr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85" y="216913"/>
            <a:ext cx="7597562" cy="1320800"/>
          </a:xfrm>
        </p:spPr>
        <p:txBody>
          <a:bodyPr/>
          <a:lstStyle/>
          <a:p>
            <a:r>
              <a:rPr dirty="0">
                <a:solidFill>
                  <a:srgbClr val="0070C0"/>
                </a:solidFill>
              </a:rPr>
              <a:t>Example </a:t>
            </a:r>
            <a:r>
              <a:rPr lang="en-GB" b="1" dirty="0">
                <a:solidFill>
                  <a:srgbClr val="0070C0"/>
                </a:solidFill>
              </a:rPr>
              <a:t>Structure </a:t>
            </a:r>
            <a:r>
              <a:rPr lang="en-GB" dirty="0">
                <a:solidFill>
                  <a:srgbClr val="0070C0"/>
                </a:solidFill>
              </a:rPr>
              <a:t>for a </a:t>
            </a:r>
            <a:r>
              <a:rPr dirty="0">
                <a:solidFill>
                  <a:srgbClr val="0070C0"/>
                </a:solidFill>
              </a:rPr>
              <a:t>Case 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085" y="1152024"/>
            <a:ext cx="7238534" cy="5063652"/>
          </a:xfrm>
        </p:spPr>
        <p:txBody>
          <a:bodyPr>
            <a:normAutofit/>
          </a:bodyPr>
          <a:lstStyle/>
          <a:p>
            <a:r>
              <a:rPr sz="2400" dirty="0"/>
              <a:t>Case: Donoghue v Stevenson</a:t>
            </a:r>
          </a:p>
          <a:p>
            <a:r>
              <a:rPr sz="2400" dirty="0"/>
              <a:t>Facts: Snail in ginger beer</a:t>
            </a:r>
          </a:p>
          <a:p>
            <a:r>
              <a:rPr sz="2400" dirty="0"/>
              <a:t>Issue: Duty of care</a:t>
            </a:r>
          </a:p>
          <a:p>
            <a:r>
              <a:rPr sz="2400" dirty="0"/>
              <a:t>Decision: Manufacturer liable</a:t>
            </a:r>
            <a:endParaRPr lang="en-GB" sz="2400" dirty="0"/>
          </a:p>
          <a:p>
            <a:r>
              <a:rPr lang="en-GB" sz="2400" dirty="0"/>
              <a:t>Legal Principles: Should 3</a:t>
            </a:r>
            <a:r>
              <a:rPr lang="en-GB" sz="2400" baseline="30000" dirty="0"/>
              <a:t>rd</a:t>
            </a:r>
            <a:r>
              <a:rPr lang="en-GB" sz="2400" dirty="0"/>
              <a:t> parties ( not in a contractual relationship with the tortfeasor) have any right to sue</a:t>
            </a:r>
            <a:endParaRPr sz="2400" dirty="0"/>
          </a:p>
          <a:p>
            <a:r>
              <a:rPr sz="2400" dirty="0"/>
              <a:t>Reasoning</a:t>
            </a:r>
            <a:r>
              <a:rPr lang="en-GB" sz="2400" dirty="0"/>
              <a:t>/Analysis</a:t>
            </a:r>
            <a:r>
              <a:rPr sz="2400" dirty="0"/>
              <a:t>: Established negligence principle.</a:t>
            </a:r>
            <a:endParaRPr lang="en-GB" sz="2400" dirty="0"/>
          </a:p>
          <a:p>
            <a:r>
              <a:rPr lang="en-GB" sz="2400" dirty="0"/>
              <a:t>Conclusion: Groundbreaking case, established neighbour principle, influential. </a:t>
            </a:r>
            <a:endParaRPr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06241-EABB-EC70-DF1F-CB2563251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94" y="116497"/>
            <a:ext cx="6347713" cy="736195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How would this look?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BE799-7BCD-DF68-AD5D-3C162A418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895" y="1057387"/>
            <a:ext cx="6347714" cy="469661"/>
          </a:xfrm>
        </p:spPr>
        <p:txBody>
          <a:bodyPr/>
          <a:lstStyle/>
          <a:p>
            <a:r>
              <a:rPr lang="en-GB" dirty="0"/>
              <a:t>See the example in this week’s page on Moodle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CAE663-5ADA-9713-E65E-D95B535DB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987" y="1527048"/>
            <a:ext cx="5834207" cy="483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636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7" y="340329"/>
            <a:ext cx="6347713" cy="1320800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Follow up activity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568" y="1320317"/>
            <a:ext cx="7238757" cy="3880773"/>
          </a:xfrm>
        </p:spPr>
        <p:txBody>
          <a:bodyPr/>
          <a:lstStyle/>
          <a:p>
            <a:pPr marL="0" indent="0">
              <a:buNone/>
            </a:pPr>
            <a:r>
              <a:rPr sz="4000" dirty="0"/>
              <a:t>Write a brief case note on </a:t>
            </a:r>
            <a:r>
              <a:rPr lang="en-GB" sz="4000" dirty="0"/>
              <a:t>the case of:</a:t>
            </a:r>
          </a:p>
          <a:p>
            <a:pPr marL="0" indent="0">
              <a:buNone/>
            </a:pPr>
            <a:r>
              <a:rPr lang="en-GB" sz="4000" dirty="0"/>
              <a:t> </a:t>
            </a:r>
            <a:r>
              <a:rPr lang="en-GB" sz="4000" b="1" u="sng" dirty="0"/>
              <a:t>R v A [2020] EWCA Crim 407</a:t>
            </a:r>
            <a:endParaRPr lang="en-GB" sz="4000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erson kneeling next to a question mark&#10;&#10;AI-generated content may be incorrect.">
            <a:extLst>
              <a:ext uri="{FF2B5EF4-FFF2-40B4-BE49-F238E27FC236}">
                <a16:creationId xmlns:a16="http://schemas.microsoft.com/office/drawing/2014/main" id="{CAE0BD07-CAFD-C0FE-78C3-875CC013B6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102"/>
          <a:stretch>
            <a:fillRect/>
          </a:stretch>
        </p:blipFill>
        <p:spPr>
          <a:xfrm>
            <a:off x="15" y="857250"/>
            <a:ext cx="4046205" cy="51435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9543CE7-3A45-4DCC-D2E2-37C6273D0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5423" y="2116249"/>
            <a:ext cx="3722952" cy="1779126"/>
          </a:xfrm>
        </p:spPr>
        <p:txBody>
          <a:bodyPr>
            <a:normAutofit/>
          </a:bodyPr>
          <a:lstStyle/>
          <a:p>
            <a:pPr algn="l"/>
            <a:r>
              <a:rPr lang="en-GB" b="1" u="sng" dirty="0">
                <a:solidFill>
                  <a:srgbClr val="002060"/>
                </a:solidFill>
              </a:rPr>
              <a:t>Any questions!</a:t>
            </a:r>
          </a:p>
        </p:txBody>
      </p:sp>
    </p:spTree>
    <p:extLst>
      <p:ext uri="{BB962C8B-B14F-4D97-AF65-F5344CB8AC3E}">
        <p14:creationId xmlns:p14="http://schemas.microsoft.com/office/powerpoint/2010/main" val="185435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604</TotalTime>
  <Words>541</Words>
  <Application>Microsoft Office PowerPoint</Application>
  <PresentationFormat>On-screen Show (4:3)</PresentationFormat>
  <Paragraphs>80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Trebuchet MS</vt:lpstr>
      <vt:lpstr>Wingdings 3</vt:lpstr>
      <vt:lpstr>Facet</vt:lpstr>
      <vt:lpstr>Reading cases and writing case notes</vt:lpstr>
      <vt:lpstr>First you FIND your case</vt:lpstr>
      <vt:lpstr>Our Example case :</vt:lpstr>
      <vt:lpstr>Introduction</vt:lpstr>
      <vt:lpstr>The Key parts of a case</vt:lpstr>
      <vt:lpstr>Activity 1</vt:lpstr>
      <vt:lpstr>The next step is to Understand the  Legal Issues</vt:lpstr>
      <vt:lpstr>Activity 2</vt:lpstr>
      <vt:lpstr>Reading Tips</vt:lpstr>
      <vt:lpstr>Activity 3 – work together</vt:lpstr>
      <vt:lpstr>What is a Case Note?</vt:lpstr>
      <vt:lpstr>Structure of a Case Note: …. will include</vt:lpstr>
      <vt:lpstr>Example Structure for a Case Note</vt:lpstr>
      <vt:lpstr>How would this look?</vt:lpstr>
      <vt:lpstr>Follow up activity</vt:lpstr>
      <vt:lpstr>Any questions!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Cerys Davies</cp:lastModifiedBy>
  <cp:revision>3</cp:revision>
  <dcterms:created xsi:type="dcterms:W3CDTF">2013-01-27T09:14:16Z</dcterms:created>
  <dcterms:modified xsi:type="dcterms:W3CDTF">2025-10-19T13:09:39Z</dcterms:modified>
  <cp:category/>
</cp:coreProperties>
</file>