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9" r:id="rId3"/>
    <p:sldId id="261" r:id="rId4"/>
    <p:sldId id="344" r:id="rId5"/>
    <p:sldId id="347" r:id="rId6"/>
    <p:sldId id="373" r:id="rId7"/>
    <p:sldId id="355" r:id="rId8"/>
    <p:sldId id="368" r:id="rId9"/>
    <p:sldId id="349" r:id="rId10"/>
    <p:sldId id="354" r:id="rId11"/>
    <p:sldId id="371" r:id="rId12"/>
    <p:sldId id="385" r:id="rId13"/>
    <p:sldId id="387" r:id="rId14"/>
    <p:sldId id="388" r:id="rId15"/>
  </p:sldIdLst>
  <p:sldSz cx="9144000" cy="5143500" type="screen16x9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BFB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429" autoAdjust="0"/>
    <p:restoredTop sz="95133" autoAdjust="0"/>
  </p:normalViewPr>
  <p:slideViewPr>
    <p:cSldViewPr showGuides="1">
      <p:cViewPr varScale="1">
        <p:scale>
          <a:sx n="93" d="100"/>
          <a:sy n="93" d="100"/>
        </p:scale>
        <p:origin x="-774" y="-9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938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6F5D84CD-B2FA-4606-8D77-5C62D3EC0B50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6400" y="696913"/>
            <a:ext cx="61976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7" tIns="46589" rIns="93177" bIns="46589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0" y="4415790"/>
            <a:ext cx="5608320" cy="4183380"/>
          </a:xfrm>
          <a:prstGeom prst="rect">
            <a:avLst/>
          </a:prstGeom>
        </p:spPr>
        <p:txBody>
          <a:bodyPr vert="horz" lIns="93177" tIns="46589" rIns="93177" bIns="46589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938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06B1D0F0-44A1-4C04-9823-BD1E486EDC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979001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B1D0F0-44A1-4C04-9823-BD1E486EDC34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240437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79FFFE-0B85-43E6-A352-17A83C533819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68179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AC24-2315-4961-987B-979B5D2B1C68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21468-58C1-409E-9819-BDACB6BAF3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35836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AC24-2315-4961-987B-979B5D2B1C68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21468-58C1-409E-9819-BDACB6BAF3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1665093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AC24-2315-4961-987B-979B5D2B1C68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21468-58C1-409E-9819-BDACB6BAF3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741900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AC24-2315-4961-987B-979B5D2B1C68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21468-58C1-409E-9819-BDACB6BAF3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82267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AC24-2315-4961-987B-979B5D2B1C68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21468-58C1-409E-9819-BDACB6BAF3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91221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AC24-2315-4961-987B-979B5D2B1C68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21468-58C1-409E-9819-BDACB6BAF3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022691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AC24-2315-4961-987B-979B5D2B1C68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21468-58C1-409E-9819-BDACB6BAF3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198732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AC24-2315-4961-987B-979B5D2B1C68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21468-58C1-409E-9819-BDACB6BAF3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416362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AC24-2315-4961-987B-979B5D2B1C68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21468-58C1-409E-9819-BDACB6BAF3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21276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AC24-2315-4961-987B-979B5D2B1C68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21468-58C1-409E-9819-BDACB6BAF3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40271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FAC24-2315-4961-987B-979B5D2B1C68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21468-58C1-409E-9819-BDACB6BAF3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62759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5FAC24-2315-4961-987B-979B5D2B1C68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F21468-58C1-409E-9819-BDACB6BAF3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26313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e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800" y="1171734"/>
            <a:ext cx="3962400" cy="2800032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2607"/>
            <a:ext cx="9144000" cy="303828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9534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36674-B4E8-4D2B-8DFA-28B736E458DC}" type="slidenum">
              <a:rPr lang="en-US" sz="900" b="1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pPr/>
              <a:t>2</a:t>
            </a:fld>
            <a:endParaRPr lang="en-US" sz="900" b="1" dirty="0">
              <a:solidFill>
                <a:schemeClr val="tx1">
                  <a:lumMod val="75000"/>
                  <a:lumOff val="25000"/>
                </a:schemeClr>
              </a:solidFill>
              <a:latin typeface="Tw Cen MT" panose="020B0602020104020603" pitchFamily="34" charset="0"/>
            </a:endParaRPr>
          </a:p>
        </p:txBody>
      </p:sp>
      <p:sp>
        <p:nvSpPr>
          <p:cNvPr id="2" name="AutoShape 2" descr="The Lounge at Bourbon Steak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2552700" y="2153687"/>
            <a:ext cx="4038600" cy="9079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b="1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t>The Food and Beverage offering at </a:t>
            </a:r>
            <a:r>
              <a:rPr lang="en-US" sz="1400" b="1" baseline="30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t>Salt</a:t>
            </a:r>
            <a:r>
              <a:rPr lang="en-US" sz="14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t> </a:t>
            </a:r>
            <a:r>
              <a:rPr lang="en-US" sz="1400" b="1" baseline="30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t> </a:t>
            </a:r>
            <a:endParaRPr lang="en-US" sz="1400" b="1" baseline="30000" dirty="0">
              <a:solidFill>
                <a:schemeClr val="tx1">
                  <a:lumMod val="75000"/>
                  <a:lumOff val="2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r>
              <a:rPr lang="en-US" sz="1400" b="1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t>are driven by a philosophy that incorporate the traditional values </a:t>
            </a:r>
          </a:p>
          <a:p>
            <a:pPr algn="ctr"/>
            <a:r>
              <a:rPr lang="en-US" sz="1400" b="1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t>of the best possible service with a deep respect for the highest quality of ingredients, as well as a commitment to being at the forefront </a:t>
            </a:r>
          </a:p>
          <a:p>
            <a:pPr algn="ctr"/>
            <a:r>
              <a:rPr lang="en-US" sz="1400" b="1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t>of visionary restaurant design and </a:t>
            </a:r>
            <a:r>
              <a:rPr lang="en-US" sz="1400" b="1" baseline="300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t>concepts</a:t>
            </a: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t>.</a:t>
            </a:r>
            <a:endParaRPr lang="en-US" sz="1100" dirty="0" smtClean="0">
              <a:solidFill>
                <a:schemeClr val="tx1">
                  <a:lumMod val="75000"/>
                  <a:lumOff val="25000"/>
                </a:schemeClr>
              </a:solidFill>
              <a:latin typeface="Tw Cen MT" panose="020B0602020104020603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41093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52400" y="1319728"/>
            <a:ext cx="8812858" cy="2732326"/>
            <a:chOff x="135751" y="1319728"/>
            <a:chExt cx="8812858" cy="2732326"/>
          </a:xfrm>
        </p:grpSpPr>
        <p:sp>
          <p:nvSpPr>
            <p:cNvPr id="10" name="TextBox 9"/>
            <p:cNvSpPr txBox="1"/>
            <p:nvPr/>
          </p:nvSpPr>
          <p:spPr>
            <a:xfrm>
              <a:off x="135751" y="1330494"/>
              <a:ext cx="2895600" cy="1785104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1. MENU  </a:t>
              </a:r>
            </a:p>
            <a:p>
              <a:pPr algn="ctr"/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Breakfast</a:t>
              </a: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A la </a:t>
              </a:r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carte</a:t>
              </a:r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Homemade products </a:t>
              </a: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Daily specials</a:t>
              </a: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Bars</a:t>
              </a:r>
            </a:p>
            <a:p>
              <a:pPr algn="ctr"/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endParaRPr lang="en-US" sz="1000" b="1" spc="100" dirty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3094380" y="1330494"/>
              <a:ext cx="2895600" cy="553998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094380" y="2266950"/>
              <a:ext cx="2895600" cy="1785104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2. HOMEMADE PRODUCTS</a:t>
              </a: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Jams &amp; Chutneys</a:t>
              </a: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Dressings</a:t>
              </a: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Homemade butchery items</a:t>
              </a:r>
            </a:p>
            <a:p>
              <a:pPr algn="ctr"/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endParaRPr lang="en-US" sz="1000" b="1" spc="100" dirty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endParaRPr lang="en-US" sz="1000" b="1" spc="100" dirty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endParaRPr lang="en-US" sz="1000" spc="100" dirty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endParaRPr lang="en-US" sz="1000" b="1" spc="100" dirty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6053009" y="1319728"/>
              <a:ext cx="2895600" cy="2708434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3. LOCAL SUPPLIER</a:t>
              </a:r>
            </a:p>
            <a:p>
              <a:pPr algn="ctr"/>
              <a:endParaRPr lang="en-US" sz="1000" b="1" spc="100" dirty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r>
                <a:rPr lang="en-US" sz="1000" spc="100" dirty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CONTACT DETAILS</a:t>
              </a: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Meats </a:t>
              </a: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Game </a:t>
              </a: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Dairy</a:t>
              </a: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Vegetable  </a:t>
              </a: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Seafood</a:t>
              </a:r>
            </a:p>
            <a:p>
              <a:pPr algn="ctr"/>
              <a:r>
                <a:rPr lang="en-US" sz="1000" b="1" spc="1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Tw Cen MT" panose="020B0602020104020603" pitchFamily="34" charset="0"/>
                </a:rPr>
                <a:t>Italian products</a:t>
              </a:r>
              <a:endParaRPr lang="en-US" sz="1000" b="1" spc="100" dirty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endParaRPr lang="en-US" sz="1000" b="1" spc="100" dirty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endParaRPr lang="en-US" sz="1000" b="1" spc="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  <a:p>
              <a:pPr algn="ctr"/>
              <a:endParaRPr lang="en-US" sz="1000" b="1" spc="100" dirty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endParaRPr>
            </a:p>
          </p:txBody>
        </p:sp>
      </p:grp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0" y="1352550"/>
            <a:ext cx="2135653" cy="70961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494468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244736" y="209549"/>
            <a:ext cx="4174864" cy="4724400"/>
            <a:chOff x="244736" y="209549"/>
            <a:chExt cx="4174864" cy="4724400"/>
          </a:xfrm>
        </p:grpSpPr>
        <p:sp>
          <p:nvSpPr>
            <p:cNvPr id="4" name="Rectangle 3"/>
            <p:cNvSpPr/>
            <p:nvPr/>
          </p:nvSpPr>
          <p:spPr>
            <a:xfrm>
              <a:off x="244736" y="209549"/>
              <a:ext cx="4174864" cy="4724400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244736" y="2094696"/>
              <a:ext cx="4174864" cy="861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spc="300" dirty="0" smtClean="0">
                  <a:solidFill>
                    <a:schemeClr val="bg1"/>
                  </a:solidFill>
                  <a:latin typeface="Tw Cen MT" panose="020B0602020104020603" pitchFamily="34" charset="0"/>
                </a:rPr>
                <a:t>Breakfast </a:t>
              </a:r>
              <a:endParaRPr lang="en-US" sz="3200" b="1" spc="300" dirty="0">
                <a:solidFill>
                  <a:schemeClr val="bg1"/>
                </a:solidFill>
                <a:latin typeface="Tw Cen MT" panose="020B0602020104020603" pitchFamily="34" charset="0"/>
              </a:endParaRPr>
            </a:p>
            <a:p>
              <a:pPr algn="ctr"/>
              <a:r>
                <a:rPr lang="en-US" dirty="0" smtClean="0">
                  <a:solidFill>
                    <a:schemeClr val="bg1"/>
                  </a:solidFill>
                  <a:latin typeface="Tw Cen MT" panose="020B0602020104020603" pitchFamily="34" charset="0"/>
                </a:rPr>
                <a:t>MENU </a:t>
              </a:r>
              <a:endParaRPr lang="en-US" dirty="0">
                <a:solidFill>
                  <a:schemeClr val="bg1"/>
                </a:solidFill>
                <a:latin typeface="Tw Cen MT" panose="020B0602020104020603" pitchFamily="34" charset="0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4800600" y="148023"/>
            <a:ext cx="4174864" cy="286232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Breakfast menus has 15 signature a la carte dishes</a:t>
            </a: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The Salt Breakfast specials</a:t>
            </a: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Heathy Bowls </a:t>
            </a: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Sweet Breakfast</a:t>
            </a:r>
          </a:p>
          <a:p>
            <a:pPr algn="ctr"/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Daily we serve 4-5 Chefs dishes </a:t>
            </a:r>
          </a:p>
        </p:txBody>
      </p:sp>
    </p:spTree>
    <p:extLst>
      <p:ext uri="{BB962C8B-B14F-4D97-AF65-F5344CB8AC3E}">
        <p14:creationId xmlns="" xmlns:p14="http://schemas.microsoft.com/office/powerpoint/2010/main" val="3941261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303884"/>
            <a:ext cx="9144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spc="3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t>   </a:t>
            </a:r>
            <a:r>
              <a:rPr lang="en-US" sz="1100" b="1" spc="3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t>Poached eggs		Spinach leeks egg </a:t>
            </a:r>
            <a:r>
              <a:rPr lang="en-US" sz="1100" b="1" spc="3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t>skillet  </a:t>
            </a:r>
            <a:r>
              <a:rPr lang="en-US" sz="1100" b="1" spc="3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t>		Stir fried Asian barley</a:t>
            </a:r>
            <a:endParaRPr lang="en-US" sz="1100" b="1" spc="300" dirty="0">
              <a:solidFill>
                <a:schemeClr val="tx1">
                  <a:lumMod val="75000"/>
                  <a:lumOff val="25000"/>
                </a:schemeClr>
              </a:solidFill>
              <a:latin typeface="Tw Cen MT" panose="020B0602020104020603" pitchFamily="34" charset="0"/>
            </a:endParaRPr>
          </a:p>
        </p:txBody>
      </p:sp>
      <p:pic>
        <p:nvPicPr>
          <p:cNvPr id="1025" name="Picture 1" descr="C:\Users\EC\AppData\Local\Temp\msohtmlclip1\02\clip_image00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580883"/>
            <a:ext cx="2133600" cy="284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EC\AppData\Local\Temp\msohtmlclip1\02\clip_image00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593196"/>
            <a:ext cx="3305426" cy="28324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C\AppData\Local\Temp\msohtmlclip1\02\clip_image001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580883"/>
            <a:ext cx="3035346" cy="284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59529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44736" y="209549"/>
            <a:ext cx="4174864" cy="47244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44736" y="2094696"/>
            <a:ext cx="417486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spc="300" dirty="0" smtClean="0">
                <a:solidFill>
                  <a:schemeClr val="bg1"/>
                </a:solidFill>
                <a:latin typeface="Tw Cen MT" panose="020B0602020104020603" pitchFamily="34" charset="0"/>
              </a:rPr>
              <a:t> </a:t>
            </a:r>
            <a:endParaRPr lang="en-US" sz="3200" b="1" spc="300" dirty="0">
              <a:solidFill>
                <a:schemeClr val="bg1"/>
              </a:solidFill>
              <a:latin typeface="Tw Cen MT" panose="020B0602020104020603" pitchFamily="34" charset="0"/>
            </a:endParaRPr>
          </a:p>
          <a:p>
            <a:pPr algn="ctr"/>
            <a:r>
              <a:rPr lang="en-US" dirty="0" smtClean="0">
                <a:solidFill>
                  <a:schemeClr val="bg1"/>
                </a:solidFill>
                <a:latin typeface="Tw Cen MT" panose="020B0602020104020603" pitchFamily="34" charset="0"/>
              </a:rPr>
              <a:t>A La Carte Menu</a:t>
            </a:r>
            <a:endParaRPr lang="en-US" dirty="0">
              <a:solidFill>
                <a:schemeClr val="bg1"/>
              </a:solidFill>
              <a:latin typeface="Tw Cen MT" panose="020B0602020104020603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48200" y="336522"/>
            <a:ext cx="4174864" cy="30162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A la cart menu</a:t>
            </a: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We offer</a:t>
            </a: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The Small</a:t>
            </a: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The Medium</a:t>
            </a: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The </a:t>
            </a:r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Large</a:t>
            </a:r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All dishes are sharing concept </a:t>
            </a:r>
          </a:p>
          <a:p>
            <a:pPr algn="ctr"/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Daily we serve 4-5 Chefs dishes </a:t>
            </a:r>
          </a:p>
        </p:txBody>
      </p:sp>
    </p:spTree>
    <p:extLst>
      <p:ext uri="{BB962C8B-B14F-4D97-AF65-F5344CB8AC3E}">
        <p14:creationId xmlns="" xmlns:p14="http://schemas.microsoft.com/office/powerpoint/2010/main" val="713438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285750"/>
            <a:ext cx="91440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spc="3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t>   PAD THAI</a:t>
            </a:r>
            <a:endParaRPr lang="en-US" sz="1100" b="1" spc="300" dirty="0">
              <a:solidFill>
                <a:schemeClr val="tx1">
                  <a:lumMod val="75000"/>
                  <a:lumOff val="25000"/>
                </a:schemeClr>
              </a:solidFill>
              <a:latin typeface="Tw Cen MT" panose="020B0602020104020603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43000" y="-171449"/>
            <a:ext cx="4191002" cy="58674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2222"/>
          <a:stretch/>
        </p:blipFill>
        <p:spPr>
          <a:xfrm>
            <a:off x="6248400" y="666750"/>
            <a:ext cx="2731913" cy="419100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27780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36668" y="209550"/>
            <a:ext cx="8670664" cy="4724400"/>
            <a:chOff x="244736" y="209549"/>
            <a:chExt cx="4174864" cy="4724400"/>
          </a:xfrm>
        </p:grpSpPr>
        <p:sp>
          <p:nvSpPr>
            <p:cNvPr id="5" name="Rectangle 4"/>
            <p:cNvSpPr/>
            <p:nvPr/>
          </p:nvSpPr>
          <p:spPr>
            <a:xfrm>
              <a:off x="244736" y="209549"/>
              <a:ext cx="4174864" cy="4724400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244736" y="2387083"/>
              <a:ext cx="41748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spc="300" dirty="0" smtClean="0">
                  <a:solidFill>
                    <a:schemeClr val="bg1"/>
                  </a:solidFill>
                  <a:latin typeface="Tw Cen MT" panose="020B0602020104020603" pitchFamily="34" charset="0"/>
                </a:rPr>
                <a:t>HOMEMADE PRODUCTS</a:t>
              </a:r>
              <a:endParaRPr lang="en-US" b="1" spc="300" dirty="0">
                <a:solidFill>
                  <a:schemeClr val="bg1"/>
                </a:solidFill>
                <a:latin typeface="Tw Cen MT" panose="020B0602020104020603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1876373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44736" y="209549"/>
            <a:ext cx="4174864" cy="47244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44736" y="2094696"/>
            <a:ext cx="417486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spc="300" dirty="0" smtClean="0">
                <a:solidFill>
                  <a:schemeClr val="bg1"/>
                </a:solidFill>
                <a:latin typeface="Tw Cen MT" panose="020B0602020104020603" pitchFamily="34" charset="0"/>
              </a:rPr>
              <a:t>Homemade </a:t>
            </a:r>
            <a:endParaRPr lang="en-US" sz="3200" b="1" spc="300" dirty="0">
              <a:solidFill>
                <a:schemeClr val="bg1"/>
              </a:solidFill>
              <a:latin typeface="Tw Cen MT" panose="020B0602020104020603" pitchFamily="34" charset="0"/>
            </a:endParaRPr>
          </a:p>
          <a:p>
            <a:pPr algn="ctr"/>
            <a:endParaRPr lang="en-US" dirty="0">
              <a:solidFill>
                <a:schemeClr val="bg1"/>
              </a:solidFill>
              <a:latin typeface="Tw Cen MT" panose="020B0602020104020603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48200" y="336522"/>
            <a:ext cx="4174864" cy="332398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We have a range of Homemade</a:t>
            </a: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Yoghurts</a:t>
            </a: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Jams &amp; Marmalades</a:t>
            </a: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Chutneys</a:t>
            </a: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Flavored </a:t>
            </a:r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butter</a:t>
            </a:r>
          </a:p>
          <a:p>
            <a:pPr algn="ctr"/>
            <a:r>
              <a:rPr lang="en-US" sz="1000" b="1" spc="1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Kombutcha</a:t>
            </a:r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r>
              <a:rPr lang="en-US" sz="1000" b="1" spc="1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Keffir</a:t>
            </a:r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Dressings </a:t>
            </a:r>
          </a:p>
          <a:p>
            <a:pPr algn="ctr"/>
            <a:r>
              <a:rPr lang="en-US" sz="1000" b="1" spc="1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Marination</a:t>
            </a:r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 &amp; Sauces</a:t>
            </a:r>
          </a:p>
          <a:p>
            <a:pPr algn="ctr"/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General homemade items</a:t>
            </a: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5335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285750"/>
            <a:ext cx="9144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spc="3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t>   </a:t>
            </a:r>
            <a:r>
              <a:rPr lang="en-US" sz="1100" b="1" spc="3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Tw Cen MT" panose="020B0602020104020603" pitchFamily="34" charset="0"/>
              </a:rPr>
              <a:t>HOMEMADE </a:t>
            </a:r>
            <a:endParaRPr lang="en-US" sz="1100" b="1" spc="300" dirty="0">
              <a:solidFill>
                <a:schemeClr val="tx1">
                  <a:lumMod val="75000"/>
                  <a:lumOff val="25000"/>
                </a:schemeClr>
              </a:solidFill>
              <a:latin typeface="Tw Cen MT" panose="020B0602020104020603" pitchFamily="34" charset="0"/>
            </a:endParaRPr>
          </a:p>
        </p:txBody>
      </p:sp>
      <p:pic>
        <p:nvPicPr>
          <p:cNvPr id="6" name="Picture 3" descr="C:\Users\varsha.ragoobarsing\Desktop\lux vietnam\Vietnam  Tony's farm\farm resto\De-Kas-018-dishkopi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276350"/>
            <a:ext cx="2299875" cy="3067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varsha.ragoobarsing\Desktop\lux vietnam\Vietnam  Tony's farm\farm resto\dreamstime_1311768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8323" b="32366"/>
          <a:stretch/>
        </p:blipFill>
        <p:spPr bwMode="auto">
          <a:xfrm>
            <a:off x="2590800" y="1300149"/>
            <a:ext cx="3810000" cy="30435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6999" y="1300149"/>
            <a:ext cx="2438401" cy="304325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805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36668" y="209550"/>
            <a:ext cx="8670664" cy="4724400"/>
            <a:chOff x="244736" y="209549"/>
            <a:chExt cx="4174864" cy="4724400"/>
          </a:xfrm>
        </p:grpSpPr>
        <p:sp>
          <p:nvSpPr>
            <p:cNvPr id="5" name="Rectangle 4"/>
            <p:cNvSpPr/>
            <p:nvPr/>
          </p:nvSpPr>
          <p:spPr>
            <a:xfrm>
              <a:off x="244736" y="209549"/>
              <a:ext cx="4174864" cy="4724400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244736" y="2387083"/>
              <a:ext cx="41748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spc="300" dirty="0" smtClean="0">
                  <a:solidFill>
                    <a:schemeClr val="bg1"/>
                  </a:solidFill>
                  <a:latin typeface="Tw Cen MT" panose="020B0602020104020603" pitchFamily="34" charset="0"/>
                </a:rPr>
                <a:t>THE LOCAL SUPPLIERS</a:t>
              </a:r>
              <a:endParaRPr lang="en-US" b="1" spc="300" dirty="0">
                <a:solidFill>
                  <a:schemeClr val="bg1"/>
                </a:solidFill>
                <a:latin typeface="Tw Cen MT" panose="020B0602020104020603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847562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228600" y="209549"/>
            <a:ext cx="4191000" cy="1600201"/>
            <a:chOff x="244736" y="209549"/>
            <a:chExt cx="4174864" cy="4724400"/>
          </a:xfrm>
        </p:grpSpPr>
        <p:sp>
          <p:nvSpPr>
            <p:cNvPr id="4" name="Rectangle 3"/>
            <p:cNvSpPr/>
            <p:nvPr/>
          </p:nvSpPr>
          <p:spPr>
            <a:xfrm>
              <a:off x="244736" y="209549"/>
              <a:ext cx="4174864" cy="4724400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244736" y="2094696"/>
              <a:ext cx="41748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b="1" spc="300" dirty="0" smtClean="0">
                  <a:solidFill>
                    <a:schemeClr val="bg1"/>
                  </a:solidFill>
                  <a:latin typeface="Tw Cen MT" panose="020B0602020104020603" pitchFamily="34" charset="0"/>
                </a:rPr>
                <a:t>The Wine  </a:t>
              </a:r>
              <a:r>
                <a:rPr lang="en-US" dirty="0" smtClean="0">
                  <a:solidFill>
                    <a:schemeClr val="bg1"/>
                  </a:solidFill>
                  <a:latin typeface="Tw Cen MT" panose="020B0602020104020603" pitchFamily="34" charset="0"/>
                </a:rPr>
                <a:t> </a:t>
              </a:r>
              <a:endParaRPr lang="en-US" dirty="0">
                <a:solidFill>
                  <a:schemeClr val="bg1"/>
                </a:solidFill>
                <a:latin typeface="Tw Cen MT" panose="020B0602020104020603" pitchFamily="34" charset="0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4648200" y="371146"/>
            <a:ext cx="4174864" cy="440120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The Wine list which consist of 64 bins carefully selected by Kent our wine consultant from South Africa and with the support of Rebecca the sommelier from Lux Grand Gaube</a:t>
            </a:r>
          </a:p>
          <a:p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Here is a shortlist of some of the wine producer who cultivates 100% bio farming </a:t>
            </a:r>
          </a:p>
          <a:p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Domaine Catherine &amp; Pierre Breton – Loire  - France (</a:t>
            </a:r>
            <a:r>
              <a:rPr lang="en-US" sz="1000" b="1" spc="1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WoGH</a:t>
            </a:r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)</a:t>
            </a:r>
          </a:p>
          <a:p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100% Biodynamic growing and making certified in 1997.  Growing </a:t>
            </a:r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Organic </a:t>
            </a:r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since 1991 - Husband / wife operation.  Only natural yeast fermenting and no fining or filtering.</a:t>
            </a:r>
          </a:p>
          <a:p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Vouvray “La </a:t>
            </a:r>
            <a:r>
              <a:rPr lang="en-US" sz="1000" b="1" spc="1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Dilletatnte</a:t>
            </a:r>
            <a:r>
              <a:rPr lang="en-US" sz="1000" b="1" spc="1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”</a:t>
            </a:r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Domaine Des </a:t>
            </a:r>
            <a:r>
              <a:rPr lang="en-US" sz="1000" b="1" spc="1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Roches</a:t>
            </a:r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 </a:t>
            </a:r>
            <a:r>
              <a:rPr lang="en-US" sz="1000" b="1" spc="1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Neuves</a:t>
            </a:r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 Thierry </a:t>
            </a:r>
            <a:r>
              <a:rPr lang="en-US" sz="1000" b="1" spc="1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Germain</a:t>
            </a:r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  - Loire – France (</a:t>
            </a:r>
            <a:r>
              <a:rPr lang="en-US" sz="1000" b="1" spc="1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WoGH</a:t>
            </a:r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100 % Biodynamic growing, Family owns 30 parcels in </a:t>
            </a:r>
            <a:r>
              <a:rPr lang="en-US" sz="1000" b="1" spc="1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Samur</a:t>
            </a:r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 </a:t>
            </a:r>
            <a:r>
              <a:rPr lang="en-US" sz="1000" b="1" spc="1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Champigny</a:t>
            </a:r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, grows Chenin Blanc and Cabernet Franc.  Fertilizing only with natural compost.  Only natural wild yeast fermentation.</a:t>
            </a:r>
          </a:p>
          <a:p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Domaine Gerard </a:t>
            </a:r>
            <a:r>
              <a:rPr lang="en-US" sz="1000" b="1" spc="1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Fiou</a:t>
            </a:r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 – Sancerre / Loire France (</a:t>
            </a:r>
            <a:r>
              <a:rPr lang="en-US" sz="1000" b="1" spc="1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WoGH</a:t>
            </a:r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)</a:t>
            </a:r>
          </a:p>
          <a:p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Very Small family domain which is based on a very high percentage  </a:t>
            </a:r>
            <a:r>
              <a:rPr lang="en-US" sz="1000" b="1" spc="1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Silex</a:t>
            </a:r>
            <a:r>
              <a:rPr lang="en-US" sz="1000" b="1" spc="100" dirty="0">
                <a:solidFill>
                  <a:schemeClr val="tx1">
                    <a:lumMod val="65000"/>
                    <a:lumOff val="35000"/>
                  </a:schemeClr>
                </a:solidFill>
                <a:latin typeface="Tw Cen MT" panose="020B0602020104020603" pitchFamily="34" charset="0"/>
              </a:rPr>
              <a:t> (flint) soil. Only 14% of entire Sancerre enjoy this soil type which bring  out the famous flintiness.</a:t>
            </a:r>
          </a:p>
          <a:p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endParaRPr lang="en-US" sz="1000" b="1" spc="100" dirty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</p:txBody>
      </p:sp>
      <p:pic>
        <p:nvPicPr>
          <p:cNvPr id="8" name="Picture 35" descr="vin-rouge-remede-contre-obesit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" y="1809750"/>
            <a:ext cx="4191001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82231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44736" y="209549"/>
            <a:ext cx="4174864" cy="1905001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59036" y="952075"/>
            <a:ext cx="4174864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spc="300" dirty="0" smtClean="0">
                <a:solidFill>
                  <a:schemeClr val="bg1"/>
                </a:solidFill>
                <a:latin typeface="Tw Cen MT" panose="020B0602020104020603" pitchFamily="34" charset="0"/>
              </a:rPr>
              <a:t>Homemade</a:t>
            </a:r>
          </a:p>
          <a:p>
            <a:pPr algn="ctr"/>
            <a:r>
              <a:rPr lang="en-US" sz="3200" b="1" spc="300" dirty="0" smtClean="0">
                <a:solidFill>
                  <a:schemeClr val="bg1"/>
                </a:solidFill>
                <a:latin typeface="Tw Cen MT" panose="020B0602020104020603" pitchFamily="34" charset="0"/>
              </a:rPr>
              <a:t>Syrups </a:t>
            </a:r>
            <a:endParaRPr lang="en-US" sz="3200" b="1" spc="300" dirty="0">
              <a:solidFill>
                <a:schemeClr val="bg1"/>
              </a:solidFill>
              <a:latin typeface="Tw Cen MT" panose="020B0602020104020603" pitchFamily="34" charset="0"/>
            </a:endParaRPr>
          </a:p>
          <a:p>
            <a:pPr algn="ctr"/>
            <a:endParaRPr lang="en-US" dirty="0">
              <a:solidFill>
                <a:schemeClr val="bg1"/>
              </a:solidFill>
              <a:latin typeface="Tw Cen MT" panose="020B0602020104020603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233416" y="2650926"/>
            <a:ext cx="21336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  <a:p>
            <a:pPr algn="ctr"/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46867" y="2343150"/>
            <a:ext cx="2133600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sz="1000" b="1" spc="100" dirty="0" smtClean="0">
              <a:solidFill>
                <a:schemeClr val="tx1">
                  <a:lumMod val="65000"/>
                  <a:lumOff val="35000"/>
                </a:schemeClr>
              </a:solidFill>
              <a:latin typeface="Tw Cen MT" panose="020B0602020104020603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71600" y="2266950"/>
            <a:ext cx="2057400" cy="190169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0" y="209550"/>
            <a:ext cx="2667000" cy="39624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65066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5978"/>
            <a:ext cx="8229600" cy="1222771"/>
          </a:xfrm>
        </p:spPr>
        <p:txBody>
          <a:bodyPr/>
          <a:lstStyle/>
          <a:p>
            <a:r>
              <a:rPr lang="en-US" b="1" dirty="0" smtClean="0">
                <a:latin typeface="+mn-lt"/>
                <a:cs typeface="Arial" pitchFamily="34" charset="0"/>
              </a:rPr>
              <a:t>We are</a:t>
            </a:r>
            <a:endParaRPr lang="en-US" b="1" dirty="0">
              <a:latin typeface="+mn-lt"/>
              <a:cs typeface="Arial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529959"/>
            <a:ext cx="8229600" cy="27344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4318</TotalTime>
  <Words>367</Words>
  <Application>Microsoft Office PowerPoint</Application>
  <PresentationFormat>On-screen Show (16:9)</PresentationFormat>
  <Paragraphs>126</Paragraphs>
  <Slides>14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We are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Kishtika Lilkunt - LUX* Belle Mare</dc:creator>
  <cp:lastModifiedBy>Admin</cp:lastModifiedBy>
  <cp:revision>276</cp:revision>
  <cp:lastPrinted>2018-08-20T02:33:48Z</cp:lastPrinted>
  <dcterms:created xsi:type="dcterms:W3CDTF">2017-07-28T06:30:10Z</dcterms:created>
  <dcterms:modified xsi:type="dcterms:W3CDTF">2018-11-12T08:59:50Z</dcterms:modified>
</cp:coreProperties>
</file>