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8.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7"/>
  </p:notesMasterIdLst>
  <p:sldIdLst>
    <p:sldId id="256" r:id="rId2"/>
    <p:sldId id="477" r:id="rId3"/>
    <p:sldId id="478" r:id="rId4"/>
    <p:sldId id="479" r:id="rId5"/>
    <p:sldId id="284" r:id="rId6"/>
    <p:sldId id="420" r:id="rId7"/>
    <p:sldId id="451" r:id="rId8"/>
    <p:sldId id="453" r:id="rId9"/>
    <p:sldId id="458" r:id="rId10"/>
    <p:sldId id="459" r:id="rId11"/>
    <p:sldId id="413" r:id="rId12"/>
    <p:sldId id="390" r:id="rId13"/>
    <p:sldId id="452" r:id="rId14"/>
    <p:sldId id="455" r:id="rId15"/>
    <p:sldId id="456" r:id="rId16"/>
    <p:sldId id="338" r:id="rId17"/>
    <p:sldId id="480" r:id="rId18"/>
    <p:sldId id="461" r:id="rId19"/>
    <p:sldId id="481" r:id="rId20"/>
    <p:sldId id="462" r:id="rId21"/>
    <p:sldId id="457" r:id="rId22"/>
    <p:sldId id="299" r:id="rId23"/>
    <p:sldId id="330" r:id="rId24"/>
    <p:sldId id="464" r:id="rId25"/>
    <p:sldId id="465" r:id="rId26"/>
    <p:sldId id="471" r:id="rId27"/>
    <p:sldId id="467" r:id="rId28"/>
    <p:sldId id="468" r:id="rId29"/>
    <p:sldId id="472" r:id="rId30"/>
    <p:sldId id="474" r:id="rId31"/>
    <p:sldId id="475" r:id="rId32"/>
    <p:sldId id="476" r:id="rId33"/>
    <p:sldId id="473" r:id="rId34"/>
    <p:sldId id="482" r:id="rId35"/>
    <p:sldId id="483" r:id="rId36"/>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C025726-E439-6D66-6D44-D6955E97C98C}" v="40" dt="2026-02-10T10:59:33.99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3487" autoAdjust="0"/>
  </p:normalViewPr>
  <p:slideViewPr>
    <p:cSldViewPr snapToGrid="0">
      <p:cViewPr varScale="1">
        <p:scale>
          <a:sx n="65" d="100"/>
          <a:sy n="65" d="100"/>
        </p:scale>
        <p:origin x="912"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21" Type="http://schemas.openxmlformats.org/officeDocument/2006/relationships/slide" Target="slides/slide20.xml"/><Relationship Id="rId34" Type="http://schemas.openxmlformats.org/officeDocument/2006/relationships/slide" Target="slides/slide33.xml"/><Relationship Id="rId42"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notesMaster" Target="notesMasters/notesMaster1.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302E348-718C-4110-AB9D-F93B41605CA3}" type="doc">
      <dgm:prSet loTypeId="urn:microsoft.com/office/officeart/2005/8/layout/default" loCatId="list" qsTypeId="urn:microsoft.com/office/officeart/2005/8/quickstyle/simple1" qsCatId="simple" csTypeId="urn:microsoft.com/office/officeart/2005/8/colors/accent0_1" csCatId="mainScheme"/>
      <dgm:spPr/>
      <dgm:t>
        <a:bodyPr/>
        <a:lstStyle/>
        <a:p>
          <a:endParaRPr lang="en-US"/>
        </a:p>
      </dgm:t>
    </dgm:pt>
    <dgm:pt modelId="{20FD7C4E-6061-4325-86F8-7F27A17A465C}">
      <dgm:prSet/>
      <dgm:spPr/>
      <dgm:t>
        <a:bodyPr/>
        <a:lstStyle/>
        <a:p>
          <a:r>
            <a:rPr lang="en-GB"/>
            <a:t>A specialist court for children, aged 10-17 who have committed a criminal offence.</a:t>
          </a:r>
          <a:endParaRPr lang="en-US"/>
        </a:p>
      </dgm:t>
    </dgm:pt>
    <dgm:pt modelId="{71AE41BB-34FF-4946-90FB-DE35AFEC4B18}" type="parTrans" cxnId="{3927E481-3751-491F-AE88-4AD38F4456F8}">
      <dgm:prSet/>
      <dgm:spPr/>
      <dgm:t>
        <a:bodyPr/>
        <a:lstStyle/>
        <a:p>
          <a:endParaRPr lang="en-US"/>
        </a:p>
      </dgm:t>
    </dgm:pt>
    <dgm:pt modelId="{5246DF07-BE3B-4D52-9502-83B493EE4DF2}" type="sibTrans" cxnId="{3927E481-3751-491F-AE88-4AD38F4456F8}">
      <dgm:prSet/>
      <dgm:spPr/>
      <dgm:t>
        <a:bodyPr/>
        <a:lstStyle/>
        <a:p>
          <a:endParaRPr lang="en-US"/>
        </a:p>
      </dgm:t>
    </dgm:pt>
    <dgm:pt modelId="{414F31BA-0A6A-4F13-B412-76650527BC5D}">
      <dgm:prSet/>
      <dgm:spPr/>
      <dgm:t>
        <a:bodyPr/>
        <a:lstStyle/>
        <a:p>
          <a:r>
            <a:rPr lang="en-GB"/>
            <a:t>Youth courts are generally less formal than adult courts. </a:t>
          </a:r>
          <a:endParaRPr lang="en-US"/>
        </a:p>
      </dgm:t>
    </dgm:pt>
    <dgm:pt modelId="{CEE5555E-287E-4EFC-9D88-EEC53FDA0209}" type="parTrans" cxnId="{0C03D7F9-F1FB-4D5D-8EDA-9280C19F3663}">
      <dgm:prSet/>
      <dgm:spPr/>
      <dgm:t>
        <a:bodyPr/>
        <a:lstStyle/>
        <a:p>
          <a:endParaRPr lang="en-US"/>
        </a:p>
      </dgm:t>
    </dgm:pt>
    <dgm:pt modelId="{8350DB60-B306-43A2-87AD-058E54D02620}" type="sibTrans" cxnId="{0C03D7F9-F1FB-4D5D-8EDA-9280C19F3663}">
      <dgm:prSet/>
      <dgm:spPr/>
      <dgm:t>
        <a:bodyPr/>
        <a:lstStyle/>
        <a:p>
          <a:endParaRPr lang="en-US"/>
        </a:p>
      </dgm:t>
    </dgm:pt>
    <dgm:pt modelId="{71C22465-9B03-437D-A307-C3B7A317CD4F}">
      <dgm:prSet/>
      <dgm:spPr/>
      <dgm:t>
        <a:bodyPr/>
        <a:lstStyle/>
        <a:p>
          <a:r>
            <a:rPr lang="en-GB"/>
            <a:t>Designed to make it easier for children to understand what is happening and feel less intimidated.</a:t>
          </a:r>
          <a:endParaRPr lang="en-US"/>
        </a:p>
      </dgm:t>
    </dgm:pt>
    <dgm:pt modelId="{D53B2405-CB43-42B6-A3D4-FCB2D9BBC87D}" type="parTrans" cxnId="{DBD57CE5-FD50-4C1E-9A31-0A5C336E42A5}">
      <dgm:prSet/>
      <dgm:spPr/>
      <dgm:t>
        <a:bodyPr/>
        <a:lstStyle/>
        <a:p>
          <a:endParaRPr lang="en-US"/>
        </a:p>
      </dgm:t>
    </dgm:pt>
    <dgm:pt modelId="{BD998D5F-5B2E-4106-9475-F9F084F64A56}" type="sibTrans" cxnId="{DBD57CE5-FD50-4C1E-9A31-0A5C336E42A5}">
      <dgm:prSet/>
      <dgm:spPr/>
      <dgm:t>
        <a:bodyPr/>
        <a:lstStyle/>
        <a:p>
          <a:endParaRPr lang="en-US"/>
        </a:p>
      </dgm:t>
    </dgm:pt>
    <dgm:pt modelId="{85BA7AC1-E44A-4262-9014-4E04800BE976}">
      <dgm:prSet/>
      <dgm:spPr/>
      <dgm:t>
        <a:bodyPr/>
        <a:lstStyle/>
        <a:p>
          <a:r>
            <a:rPr lang="en-GB"/>
            <a:t>There is no jury and the public are excluded.</a:t>
          </a:r>
          <a:endParaRPr lang="en-US"/>
        </a:p>
      </dgm:t>
    </dgm:pt>
    <dgm:pt modelId="{E52D14D2-FB57-49DF-8B0F-E4517E668E75}" type="parTrans" cxnId="{EF7C5BC6-00F3-4015-BC18-DD2075E6AF7C}">
      <dgm:prSet/>
      <dgm:spPr/>
      <dgm:t>
        <a:bodyPr/>
        <a:lstStyle/>
        <a:p>
          <a:endParaRPr lang="en-US"/>
        </a:p>
      </dgm:t>
    </dgm:pt>
    <dgm:pt modelId="{84867244-DDD2-42AF-9E70-F1B58B35C550}" type="sibTrans" cxnId="{EF7C5BC6-00F3-4015-BC18-DD2075E6AF7C}">
      <dgm:prSet/>
      <dgm:spPr/>
      <dgm:t>
        <a:bodyPr/>
        <a:lstStyle/>
        <a:p>
          <a:endParaRPr lang="en-US"/>
        </a:p>
      </dgm:t>
    </dgm:pt>
    <dgm:pt modelId="{5C041007-E784-4534-A14D-E9A4FE8F7277}">
      <dgm:prSet/>
      <dgm:spPr/>
      <dgm:t>
        <a:bodyPr/>
        <a:lstStyle/>
        <a:p>
          <a:pPr rtl="0"/>
          <a:r>
            <a:rPr lang="en-GB"/>
            <a:t>Children</a:t>
          </a:r>
          <a:r>
            <a:rPr lang="en-GB">
              <a:latin typeface="Aptos Display" panose="020F0302020204030204"/>
            </a:rPr>
            <a:t> must</a:t>
          </a:r>
          <a:r>
            <a:rPr lang="en-GB"/>
            <a:t> attend with a parent.</a:t>
          </a:r>
          <a:endParaRPr lang="en-US"/>
        </a:p>
      </dgm:t>
    </dgm:pt>
    <dgm:pt modelId="{EC7940F9-C717-4043-A215-E28F6C816B07}" type="parTrans" cxnId="{79C7F608-E524-48AF-B7D3-4143A6ED6205}">
      <dgm:prSet/>
      <dgm:spPr/>
      <dgm:t>
        <a:bodyPr/>
        <a:lstStyle/>
        <a:p>
          <a:endParaRPr lang="en-US"/>
        </a:p>
      </dgm:t>
    </dgm:pt>
    <dgm:pt modelId="{34CA9E80-3FD6-4089-A53C-46FDFB113FF9}" type="sibTrans" cxnId="{79C7F608-E524-48AF-B7D3-4143A6ED6205}">
      <dgm:prSet/>
      <dgm:spPr/>
      <dgm:t>
        <a:bodyPr/>
        <a:lstStyle/>
        <a:p>
          <a:endParaRPr lang="en-US"/>
        </a:p>
      </dgm:t>
    </dgm:pt>
    <dgm:pt modelId="{DAA22FF8-7E08-4FEC-B555-F7D4E88C06E3}">
      <dgm:prSet/>
      <dgm:spPr/>
      <dgm:t>
        <a:bodyPr/>
        <a:lstStyle/>
        <a:p>
          <a:r>
            <a:rPr lang="en-GB"/>
            <a:t>Most children will go to youth court unless they have been refused bail by the police.</a:t>
          </a:r>
          <a:endParaRPr lang="en-US"/>
        </a:p>
      </dgm:t>
    </dgm:pt>
    <dgm:pt modelId="{699CD25F-72A1-4ED8-972F-09999DAE7767}" type="parTrans" cxnId="{0DC15977-E06E-4BE0-BE17-64E7F8FBC20B}">
      <dgm:prSet/>
      <dgm:spPr/>
      <dgm:t>
        <a:bodyPr/>
        <a:lstStyle/>
        <a:p>
          <a:endParaRPr lang="en-US"/>
        </a:p>
      </dgm:t>
    </dgm:pt>
    <dgm:pt modelId="{059EB478-96FA-4638-A8D7-E35C294E3F96}" type="sibTrans" cxnId="{0DC15977-E06E-4BE0-BE17-64E7F8FBC20B}">
      <dgm:prSet/>
      <dgm:spPr/>
      <dgm:t>
        <a:bodyPr/>
        <a:lstStyle/>
        <a:p>
          <a:endParaRPr lang="en-US"/>
        </a:p>
      </dgm:t>
    </dgm:pt>
    <dgm:pt modelId="{3B656D8B-DE6E-C347-9358-EDA9FE1ED8CA}" type="pres">
      <dgm:prSet presAssocID="{0302E348-718C-4110-AB9D-F93B41605CA3}" presName="diagram" presStyleCnt="0">
        <dgm:presLayoutVars>
          <dgm:dir/>
          <dgm:resizeHandles val="exact"/>
        </dgm:presLayoutVars>
      </dgm:prSet>
      <dgm:spPr/>
    </dgm:pt>
    <dgm:pt modelId="{5CC27902-41D5-A647-A84A-FE647E15E6E7}" type="pres">
      <dgm:prSet presAssocID="{20FD7C4E-6061-4325-86F8-7F27A17A465C}" presName="node" presStyleLbl="node1" presStyleIdx="0" presStyleCnt="6">
        <dgm:presLayoutVars>
          <dgm:bulletEnabled val="1"/>
        </dgm:presLayoutVars>
      </dgm:prSet>
      <dgm:spPr/>
    </dgm:pt>
    <dgm:pt modelId="{05F1FDFA-A016-1B4C-960A-9190AD7EFC8C}" type="pres">
      <dgm:prSet presAssocID="{5246DF07-BE3B-4D52-9502-83B493EE4DF2}" presName="sibTrans" presStyleCnt="0"/>
      <dgm:spPr/>
    </dgm:pt>
    <dgm:pt modelId="{0AFA794D-0F97-8C44-BAE3-DED20C54EBF8}" type="pres">
      <dgm:prSet presAssocID="{414F31BA-0A6A-4F13-B412-76650527BC5D}" presName="node" presStyleLbl="node1" presStyleIdx="1" presStyleCnt="6">
        <dgm:presLayoutVars>
          <dgm:bulletEnabled val="1"/>
        </dgm:presLayoutVars>
      </dgm:prSet>
      <dgm:spPr/>
    </dgm:pt>
    <dgm:pt modelId="{24F95F61-08AA-BC45-AFD1-CDBFA8A7160E}" type="pres">
      <dgm:prSet presAssocID="{8350DB60-B306-43A2-87AD-058E54D02620}" presName="sibTrans" presStyleCnt="0"/>
      <dgm:spPr/>
    </dgm:pt>
    <dgm:pt modelId="{3937A15B-0D33-554B-96E5-8213160CA0C9}" type="pres">
      <dgm:prSet presAssocID="{71C22465-9B03-437D-A307-C3B7A317CD4F}" presName="node" presStyleLbl="node1" presStyleIdx="2" presStyleCnt="6">
        <dgm:presLayoutVars>
          <dgm:bulletEnabled val="1"/>
        </dgm:presLayoutVars>
      </dgm:prSet>
      <dgm:spPr/>
    </dgm:pt>
    <dgm:pt modelId="{D04528EA-591B-1644-B690-E421C66B989C}" type="pres">
      <dgm:prSet presAssocID="{BD998D5F-5B2E-4106-9475-F9F084F64A56}" presName="sibTrans" presStyleCnt="0"/>
      <dgm:spPr/>
    </dgm:pt>
    <dgm:pt modelId="{923194D1-CDFA-8946-9FB4-1A75DBE2DA29}" type="pres">
      <dgm:prSet presAssocID="{85BA7AC1-E44A-4262-9014-4E04800BE976}" presName="node" presStyleLbl="node1" presStyleIdx="3" presStyleCnt="6">
        <dgm:presLayoutVars>
          <dgm:bulletEnabled val="1"/>
        </dgm:presLayoutVars>
      </dgm:prSet>
      <dgm:spPr/>
    </dgm:pt>
    <dgm:pt modelId="{CE438F1B-2D31-9944-90C2-767BA50C0D82}" type="pres">
      <dgm:prSet presAssocID="{84867244-DDD2-42AF-9E70-F1B58B35C550}" presName="sibTrans" presStyleCnt="0"/>
      <dgm:spPr/>
    </dgm:pt>
    <dgm:pt modelId="{D3E58983-3A85-D54C-9274-871A05334844}" type="pres">
      <dgm:prSet presAssocID="{5C041007-E784-4534-A14D-E9A4FE8F7277}" presName="node" presStyleLbl="node1" presStyleIdx="4" presStyleCnt="6">
        <dgm:presLayoutVars>
          <dgm:bulletEnabled val="1"/>
        </dgm:presLayoutVars>
      </dgm:prSet>
      <dgm:spPr/>
    </dgm:pt>
    <dgm:pt modelId="{39DED12A-EBA1-1847-88DB-D01EA8E673CD}" type="pres">
      <dgm:prSet presAssocID="{34CA9E80-3FD6-4089-A53C-46FDFB113FF9}" presName="sibTrans" presStyleCnt="0"/>
      <dgm:spPr/>
    </dgm:pt>
    <dgm:pt modelId="{D623C655-4314-534C-AF69-E842A75B7CA9}" type="pres">
      <dgm:prSet presAssocID="{DAA22FF8-7E08-4FEC-B555-F7D4E88C06E3}" presName="node" presStyleLbl="node1" presStyleIdx="5" presStyleCnt="6">
        <dgm:presLayoutVars>
          <dgm:bulletEnabled val="1"/>
        </dgm:presLayoutVars>
      </dgm:prSet>
      <dgm:spPr/>
    </dgm:pt>
  </dgm:ptLst>
  <dgm:cxnLst>
    <dgm:cxn modelId="{79C7F608-E524-48AF-B7D3-4143A6ED6205}" srcId="{0302E348-718C-4110-AB9D-F93B41605CA3}" destId="{5C041007-E784-4534-A14D-E9A4FE8F7277}" srcOrd="4" destOrd="0" parTransId="{EC7940F9-C717-4043-A215-E28F6C816B07}" sibTransId="{34CA9E80-3FD6-4089-A53C-46FDFB113FF9}"/>
    <dgm:cxn modelId="{F1D00D09-9250-1E40-87C5-682048A5A70E}" type="presOf" srcId="{20FD7C4E-6061-4325-86F8-7F27A17A465C}" destId="{5CC27902-41D5-A647-A84A-FE647E15E6E7}" srcOrd="0" destOrd="0" presId="urn:microsoft.com/office/officeart/2005/8/layout/default"/>
    <dgm:cxn modelId="{77EB5E20-1805-9E44-B291-A7C0CF182BE1}" type="presOf" srcId="{DAA22FF8-7E08-4FEC-B555-F7D4E88C06E3}" destId="{D623C655-4314-534C-AF69-E842A75B7CA9}" srcOrd="0" destOrd="0" presId="urn:microsoft.com/office/officeart/2005/8/layout/default"/>
    <dgm:cxn modelId="{62015262-6FF3-2645-AC5B-D6245F2B36D4}" type="presOf" srcId="{85BA7AC1-E44A-4262-9014-4E04800BE976}" destId="{923194D1-CDFA-8946-9FB4-1A75DBE2DA29}" srcOrd="0" destOrd="0" presId="urn:microsoft.com/office/officeart/2005/8/layout/default"/>
    <dgm:cxn modelId="{AE71E86D-274D-F14E-A523-9FE9D40DA745}" type="presOf" srcId="{414F31BA-0A6A-4F13-B412-76650527BC5D}" destId="{0AFA794D-0F97-8C44-BAE3-DED20C54EBF8}" srcOrd="0" destOrd="0" presId="urn:microsoft.com/office/officeart/2005/8/layout/default"/>
    <dgm:cxn modelId="{0DC15977-E06E-4BE0-BE17-64E7F8FBC20B}" srcId="{0302E348-718C-4110-AB9D-F93B41605CA3}" destId="{DAA22FF8-7E08-4FEC-B555-F7D4E88C06E3}" srcOrd="5" destOrd="0" parTransId="{699CD25F-72A1-4ED8-972F-09999DAE7767}" sibTransId="{059EB478-96FA-4638-A8D7-E35C294E3F96}"/>
    <dgm:cxn modelId="{3927E481-3751-491F-AE88-4AD38F4456F8}" srcId="{0302E348-718C-4110-AB9D-F93B41605CA3}" destId="{20FD7C4E-6061-4325-86F8-7F27A17A465C}" srcOrd="0" destOrd="0" parTransId="{71AE41BB-34FF-4946-90FB-DE35AFEC4B18}" sibTransId="{5246DF07-BE3B-4D52-9502-83B493EE4DF2}"/>
    <dgm:cxn modelId="{90177893-35A6-0E4D-A7BF-E6F26EDE693B}" type="presOf" srcId="{71C22465-9B03-437D-A307-C3B7A317CD4F}" destId="{3937A15B-0D33-554B-96E5-8213160CA0C9}" srcOrd="0" destOrd="0" presId="urn:microsoft.com/office/officeart/2005/8/layout/default"/>
    <dgm:cxn modelId="{66DA53AA-75CE-594A-93D4-D9A84224A292}" type="presOf" srcId="{5C041007-E784-4534-A14D-E9A4FE8F7277}" destId="{D3E58983-3A85-D54C-9274-871A05334844}" srcOrd="0" destOrd="0" presId="urn:microsoft.com/office/officeart/2005/8/layout/default"/>
    <dgm:cxn modelId="{EF7C5BC6-00F3-4015-BC18-DD2075E6AF7C}" srcId="{0302E348-718C-4110-AB9D-F93B41605CA3}" destId="{85BA7AC1-E44A-4262-9014-4E04800BE976}" srcOrd="3" destOrd="0" parTransId="{E52D14D2-FB57-49DF-8B0F-E4517E668E75}" sibTransId="{84867244-DDD2-42AF-9E70-F1B58B35C550}"/>
    <dgm:cxn modelId="{23659DCD-8613-0342-AF4C-1EED2987E1D9}" type="presOf" srcId="{0302E348-718C-4110-AB9D-F93B41605CA3}" destId="{3B656D8B-DE6E-C347-9358-EDA9FE1ED8CA}" srcOrd="0" destOrd="0" presId="urn:microsoft.com/office/officeart/2005/8/layout/default"/>
    <dgm:cxn modelId="{DBD57CE5-FD50-4C1E-9A31-0A5C336E42A5}" srcId="{0302E348-718C-4110-AB9D-F93B41605CA3}" destId="{71C22465-9B03-437D-A307-C3B7A317CD4F}" srcOrd="2" destOrd="0" parTransId="{D53B2405-CB43-42B6-A3D4-FCB2D9BBC87D}" sibTransId="{BD998D5F-5B2E-4106-9475-F9F084F64A56}"/>
    <dgm:cxn modelId="{0C03D7F9-F1FB-4D5D-8EDA-9280C19F3663}" srcId="{0302E348-718C-4110-AB9D-F93B41605CA3}" destId="{414F31BA-0A6A-4F13-B412-76650527BC5D}" srcOrd="1" destOrd="0" parTransId="{CEE5555E-287E-4EFC-9D88-EEC53FDA0209}" sibTransId="{8350DB60-B306-43A2-87AD-058E54D02620}"/>
    <dgm:cxn modelId="{59BE6F48-84D0-5C4B-8D6C-AF1808111DD6}" type="presParOf" srcId="{3B656D8B-DE6E-C347-9358-EDA9FE1ED8CA}" destId="{5CC27902-41D5-A647-A84A-FE647E15E6E7}" srcOrd="0" destOrd="0" presId="urn:microsoft.com/office/officeart/2005/8/layout/default"/>
    <dgm:cxn modelId="{D9936092-9AAA-184B-B810-1D77BC42E1C3}" type="presParOf" srcId="{3B656D8B-DE6E-C347-9358-EDA9FE1ED8CA}" destId="{05F1FDFA-A016-1B4C-960A-9190AD7EFC8C}" srcOrd="1" destOrd="0" presId="urn:microsoft.com/office/officeart/2005/8/layout/default"/>
    <dgm:cxn modelId="{7771076E-3D9E-4D4D-9052-AA9EC26A3761}" type="presParOf" srcId="{3B656D8B-DE6E-C347-9358-EDA9FE1ED8CA}" destId="{0AFA794D-0F97-8C44-BAE3-DED20C54EBF8}" srcOrd="2" destOrd="0" presId="urn:microsoft.com/office/officeart/2005/8/layout/default"/>
    <dgm:cxn modelId="{FB4BD533-9D93-8F48-AD7E-BDB81917A786}" type="presParOf" srcId="{3B656D8B-DE6E-C347-9358-EDA9FE1ED8CA}" destId="{24F95F61-08AA-BC45-AFD1-CDBFA8A7160E}" srcOrd="3" destOrd="0" presId="urn:microsoft.com/office/officeart/2005/8/layout/default"/>
    <dgm:cxn modelId="{B3AEBFA8-14C0-A14A-A56D-655511DECAFF}" type="presParOf" srcId="{3B656D8B-DE6E-C347-9358-EDA9FE1ED8CA}" destId="{3937A15B-0D33-554B-96E5-8213160CA0C9}" srcOrd="4" destOrd="0" presId="urn:microsoft.com/office/officeart/2005/8/layout/default"/>
    <dgm:cxn modelId="{F644C41A-9405-4945-B18C-8C63C0F28D7B}" type="presParOf" srcId="{3B656D8B-DE6E-C347-9358-EDA9FE1ED8CA}" destId="{D04528EA-591B-1644-B690-E421C66B989C}" srcOrd="5" destOrd="0" presId="urn:microsoft.com/office/officeart/2005/8/layout/default"/>
    <dgm:cxn modelId="{3747115D-B43A-D346-B2FF-764469A322ED}" type="presParOf" srcId="{3B656D8B-DE6E-C347-9358-EDA9FE1ED8CA}" destId="{923194D1-CDFA-8946-9FB4-1A75DBE2DA29}" srcOrd="6" destOrd="0" presId="urn:microsoft.com/office/officeart/2005/8/layout/default"/>
    <dgm:cxn modelId="{51281EC1-3F57-184D-9322-3800F11FC2AC}" type="presParOf" srcId="{3B656D8B-DE6E-C347-9358-EDA9FE1ED8CA}" destId="{CE438F1B-2D31-9944-90C2-767BA50C0D82}" srcOrd="7" destOrd="0" presId="urn:microsoft.com/office/officeart/2005/8/layout/default"/>
    <dgm:cxn modelId="{E564D6F6-FBF3-E042-B936-99E15D2A5943}" type="presParOf" srcId="{3B656D8B-DE6E-C347-9358-EDA9FE1ED8CA}" destId="{D3E58983-3A85-D54C-9274-871A05334844}" srcOrd="8" destOrd="0" presId="urn:microsoft.com/office/officeart/2005/8/layout/default"/>
    <dgm:cxn modelId="{436EB569-107A-7240-866D-29E071A0F3E2}" type="presParOf" srcId="{3B656D8B-DE6E-C347-9358-EDA9FE1ED8CA}" destId="{39DED12A-EBA1-1847-88DB-D01EA8E673CD}" srcOrd="9" destOrd="0" presId="urn:microsoft.com/office/officeart/2005/8/layout/default"/>
    <dgm:cxn modelId="{D71B66A0-4E9F-2C49-A8D0-EB311F7F1FD0}" type="presParOf" srcId="{3B656D8B-DE6E-C347-9358-EDA9FE1ED8CA}" destId="{D623C655-4314-534C-AF69-E842A75B7CA9}"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CC27902-41D5-A647-A84A-FE647E15E6E7}">
      <dsp:nvSpPr>
        <dsp:cNvPr id="0" name=""/>
        <dsp:cNvSpPr/>
      </dsp:nvSpPr>
      <dsp:spPr>
        <a:xfrm>
          <a:off x="0" y="39687"/>
          <a:ext cx="3286125" cy="1971675"/>
        </a:xfrm>
        <a:prstGeom prst="rect">
          <a:avLst/>
        </a:prstGeom>
        <a:solidFill>
          <a:schemeClr val="lt1">
            <a:hueOff val="0"/>
            <a:satOff val="0"/>
            <a:lumOff val="0"/>
            <a:alphaOff val="0"/>
          </a:schemeClr>
        </a:solidFill>
        <a:ln w="1905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A specialist court for children, aged 10-17 who have committed a criminal offence.</a:t>
          </a:r>
          <a:endParaRPr lang="en-US" sz="2500" kern="1200"/>
        </a:p>
      </dsp:txBody>
      <dsp:txXfrm>
        <a:off x="0" y="39687"/>
        <a:ext cx="3286125" cy="1971675"/>
      </dsp:txXfrm>
    </dsp:sp>
    <dsp:sp modelId="{0AFA794D-0F97-8C44-BAE3-DED20C54EBF8}">
      <dsp:nvSpPr>
        <dsp:cNvPr id="0" name=""/>
        <dsp:cNvSpPr/>
      </dsp:nvSpPr>
      <dsp:spPr>
        <a:xfrm>
          <a:off x="3614737" y="39687"/>
          <a:ext cx="3286125" cy="1971675"/>
        </a:xfrm>
        <a:prstGeom prst="rect">
          <a:avLst/>
        </a:prstGeom>
        <a:solidFill>
          <a:schemeClr val="lt1">
            <a:hueOff val="0"/>
            <a:satOff val="0"/>
            <a:lumOff val="0"/>
            <a:alphaOff val="0"/>
          </a:schemeClr>
        </a:solidFill>
        <a:ln w="1905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Youth courts are generally less formal than adult courts. </a:t>
          </a:r>
          <a:endParaRPr lang="en-US" sz="2500" kern="1200"/>
        </a:p>
      </dsp:txBody>
      <dsp:txXfrm>
        <a:off x="3614737" y="39687"/>
        <a:ext cx="3286125" cy="1971675"/>
      </dsp:txXfrm>
    </dsp:sp>
    <dsp:sp modelId="{3937A15B-0D33-554B-96E5-8213160CA0C9}">
      <dsp:nvSpPr>
        <dsp:cNvPr id="0" name=""/>
        <dsp:cNvSpPr/>
      </dsp:nvSpPr>
      <dsp:spPr>
        <a:xfrm>
          <a:off x="7229475" y="39687"/>
          <a:ext cx="3286125" cy="1971675"/>
        </a:xfrm>
        <a:prstGeom prst="rect">
          <a:avLst/>
        </a:prstGeom>
        <a:solidFill>
          <a:schemeClr val="lt1">
            <a:hueOff val="0"/>
            <a:satOff val="0"/>
            <a:lumOff val="0"/>
            <a:alphaOff val="0"/>
          </a:schemeClr>
        </a:solidFill>
        <a:ln w="1905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Designed to make it easier for children to understand what is happening and feel less intimidated.</a:t>
          </a:r>
          <a:endParaRPr lang="en-US" sz="2500" kern="1200"/>
        </a:p>
      </dsp:txBody>
      <dsp:txXfrm>
        <a:off x="7229475" y="39687"/>
        <a:ext cx="3286125" cy="1971675"/>
      </dsp:txXfrm>
    </dsp:sp>
    <dsp:sp modelId="{923194D1-CDFA-8946-9FB4-1A75DBE2DA29}">
      <dsp:nvSpPr>
        <dsp:cNvPr id="0" name=""/>
        <dsp:cNvSpPr/>
      </dsp:nvSpPr>
      <dsp:spPr>
        <a:xfrm>
          <a:off x="0" y="2339975"/>
          <a:ext cx="3286125" cy="1971675"/>
        </a:xfrm>
        <a:prstGeom prst="rect">
          <a:avLst/>
        </a:prstGeom>
        <a:solidFill>
          <a:schemeClr val="lt1">
            <a:hueOff val="0"/>
            <a:satOff val="0"/>
            <a:lumOff val="0"/>
            <a:alphaOff val="0"/>
          </a:schemeClr>
        </a:solidFill>
        <a:ln w="1905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There is no jury and the public are excluded.</a:t>
          </a:r>
          <a:endParaRPr lang="en-US" sz="2500" kern="1200"/>
        </a:p>
      </dsp:txBody>
      <dsp:txXfrm>
        <a:off x="0" y="2339975"/>
        <a:ext cx="3286125" cy="1971675"/>
      </dsp:txXfrm>
    </dsp:sp>
    <dsp:sp modelId="{D3E58983-3A85-D54C-9274-871A05334844}">
      <dsp:nvSpPr>
        <dsp:cNvPr id="0" name=""/>
        <dsp:cNvSpPr/>
      </dsp:nvSpPr>
      <dsp:spPr>
        <a:xfrm>
          <a:off x="3614737" y="2339975"/>
          <a:ext cx="3286125" cy="1971675"/>
        </a:xfrm>
        <a:prstGeom prst="rect">
          <a:avLst/>
        </a:prstGeom>
        <a:solidFill>
          <a:schemeClr val="lt1">
            <a:hueOff val="0"/>
            <a:satOff val="0"/>
            <a:lumOff val="0"/>
            <a:alphaOff val="0"/>
          </a:schemeClr>
        </a:solidFill>
        <a:ln w="1905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rtl="0">
            <a:lnSpc>
              <a:spcPct val="90000"/>
            </a:lnSpc>
            <a:spcBef>
              <a:spcPct val="0"/>
            </a:spcBef>
            <a:spcAft>
              <a:spcPct val="35000"/>
            </a:spcAft>
            <a:buNone/>
          </a:pPr>
          <a:r>
            <a:rPr lang="en-GB" sz="2500" kern="1200"/>
            <a:t>Children</a:t>
          </a:r>
          <a:r>
            <a:rPr lang="en-GB" sz="2500" kern="1200">
              <a:latin typeface="Aptos Display" panose="020F0302020204030204"/>
            </a:rPr>
            <a:t> must</a:t>
          </a:r>
          <a:r>
            <a:rPr lang="en-GB" sz="2500" kern="1200"/>
            <a:t> attend with a parent.</a:t>
          </a:r>
          <a:endParaRPr lang="en-US" sz="2500" kern="1200"/>
        </a:p>
      </dsp:txBody>
      <dsp:txXfrm>
        <a:off x="3614737" y="2339975"/>
        <a:ext cx="3286125" cy="1971675"/>
      </dsp:txXfrm>
    </dsp:sp>
    <dsp:sp modelId="{D623C655-4314-534C-AF69-E842A75B7CA9}">
      <dsp:nvSpPr>
        <dsp:cNvPr id="0" name=""/>
        <dsp:cNvSpPr/>
      </dsp:nvSpPr>
      <dsp:spPr>
        <a:xfrm>
          <a:off x="7229475" y="2339975"/>
          <a:ext cx="3286125" cy="1971675"/>
        </a:xfrm>
        <a:prstGeom prst="rect">
          <a:avLst/>
        </a:prstGeom>
        <a:solidFill>
          <a:schemeClr val="lt1">
            <a:hueOff val="0"/>
            <a:satOff val="0"/>
            <a:lumOff val="0"/>
            <a:alphaOff val="0"/>
          </a:schemeClr>
        </a:solidFill>
        <a:ln w="1905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Most children will go to youth court unless they have been refused bail by the police.</a:t>
          </a:r>
          <a:endParaRPr lang="en-US" sz="2500" kern="1200"/>
        </a:p>
      </dsp:txBody>
      <dsp:txXfrm>
        <a:off x="7229475" y="2339975"/>
        <a:ext cx="3286125" cy="1971675"/>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5C77D7A-E7AB-44BD-B1F3-F51714F5F517}" type="datetimeFigureOut">
              <a:t>2/10/2026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895A07F-9F41-4E6E-8285-FC8B997317B6}" type="slidenum">
              <a:t>‹#›</a:t>
            </a:fld>
            <a:endParaRPr lang="en-GB"/>
          </a:p>
        </p:txBody>
      </p:sp>
    </p:spTree>
    <p:extLst>
      <p:ext uri="{BB962C8B-B14F-4D97-AF65-F5344CB8AC3E}">
        <p14:creationId xmlns:p14="http://schemas.microsoft.com/office/powerpoint/2010/main" val="329621738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www.gov.uk/government/statistics/youth-justice-statistics-2023-to-2024/youth-justice-statistics-2023-to-2024" TargetMode="External"/><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www.ons.gov.uk/peoplepopulationandcommunity/crimeandjustice/bulletins/crimeinenglandandwales/yearendingmarch2025" TargetMode="External"/><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www.gov.uk/courts/crown-court" TargetMode="External"/><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yjresourcehub.uk/wp-content/uploads/2025/05/Youth-Justice-Statistics-2023-24-Insights-Report.pdf" TargetMode="External"/><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US" b="1"/>
              <a:t>Jean-Jacques Rousseau’s book </a:t>
            </a:r>
            <a:r>
              <a:rPr lang="en-US" b="1" i="1"/>
              <a:t>Emile, or Treatise on Education</a:t>
            </a:r>
            <a:r>
              <a:rPr lang="en-US" b="1"/>
              <a:t> (1763)</a:t>
            </a:r>
            <a:r>
              <a:rPr lang="en-US"/>
              <a:t>, which was a highly influential work on educational philosophy.</a:t>
            </a:r>
          </a:p>
          <a:p>
            <a:br>
              <a:rPr lang="en-US"/>
            </a:br>
            <a:r>
              <a:rPr lang="en-US"/>
              <a:t>Rousseau argued that </a:t>
            </a:r>
            <a:r>
              <a:rPr lang="en-US" b="1"/>
              <a:t>children are naturally good and innocent</a:t>
            </a:r>
            <a:r>
              <a:rPr lang="en-US"/>
              <a:t>, and that society often corrupts them.</a:t>
            </a:r>
          </a:p>
          <a:p>
            <a:r>
              <a:rPr lang="en-US"/>
              <a:t>He believed education should nurture this natural goodness rather than impose rigid structures.</a:t>
            </a:r>
          </a:p>
          <a:p>
            <a:r>
              <a:rPr lang="en-US"/>
              <a:t>The three points listed reflect Rousseau’s view of childhood: </a:t>
            </a:r>
          </a:p>
          <a:p>
            <a:pPr lvl="1"/>
            <a:r>
              <a:rPr lang="en-US" b="1"/>
              <a:t>Innocent:</a:t>
            </a:r>
            <a:r>
              <a:rPr lang="en-US"/>
              <a:t> Children are born pure and should be protected from moral corruption.</a:t>
            </a:r>
          </a:p>
          <a:p>
            <a:pPr lvl="1"/>
            <a:r>
              <a:rPr lang="en-US" b="1"/>
              <a:t>Free:</a:t>
            </a:r>
            <a:r>
              <a:rPr lang="en-US"/>
              <a:t> They should have freedom to explore and learn at their own pace, not be overly controlled.</a:t>
            </a:r>
          </a:p>
          <a:p>
            <a:pPr lvl="1"/>
            <a:r>
              <a:rPr lang="en-US" b="1"/>
              <a:t>Close to nature:</a:t>
            </a:r>
            <a:r>
              <a:rPr lang="en-US"/>
              <a:t> Education should allow children to connect with nature and learn through experience, not just books.</a:t>
            </a:r>
          </a:p>
          <a:p>
            <a:endParaRPr lang="en-US"/>
          </a:p>
        </p:txBody>
      </p:sp>
      <p:sp>
        <p:nvSpPr>
          <p:cNvPr id="4" name="Slide Number Placeholder 3"/>
          <p:cNvSpPr>
            <a:spLocks noGrp="1"/>
          </p:cNvSpPr>
          <p:nvPr>
            <p:ph type="sldNum" sz="quarter" idx="5"/>
          </p:nvPr>
        </p:nvSpPr>
        <p:spPr/>
        <p:txBody>
          <a:bodyPr/>
          <a:lstStyle/>
          <a:p>
            <a:fld id="{6BAE001F-B943-427E-9CA1-FC01D471544B}" type="slidenum">
              <a:rPr lang="en-GB" smtClean="0"/>
              <a:t>5</a:t>
            </a:fld>
            <a:endParaRPr lang="en-GB"/>
          </a:p>
        </p:txBody>
      </p:sp>
    </p:spTree>
    <p:extLst>
      <p:ext uri="{BB962C8B-B14F-4D97-AF65-F5344CB8AC3E}">
        <p14:creationId xmlns:p14="http://schemas.microsoft.com/office/powerpoint/2010/main" val="129653105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ea typeface="Calibri"/>
                <a:cs typeface="Calibri"/>
              </a:rPr>
              <a:t>Trust / fear / shape their attitude within society / misunderstood / feel they are being targeted / is it fair? - why me? </a:t>
            </a:r>
          </a:p>
          <a:p>
            <a:pPr marL="171450" indent="-171450">
              <a:buFont typeface="Arial"/>
              <a:buChar char="•"/>
            </a:pPr>
            <a:endParaRPr lang="en-US" dirty="0"/>
          </a:p>
          <a:p>
            <a:r>
              <a:rPr lang="en-GB" dirty="0"/>
              <a:t>Stop and search can have a </a:t>
            </a:r>
            <a:r>
              <a:rPr lang="en-GB" b="1" dirty="0"/>
              <a:t>deep emotional impact</a:t>
            </a:r>
            <a:r>
              <a:rPr lang="en-GB" dirty="0"/>
              <a:t> on young people. Many describe feeling scared, embarrassed, or humiliated, especially when the search happens in public or in front of peers. </a:t>
            </a:r>
          </a:p>
          <a:p>
            <a:pPr marL="171450" indent="-171450">
              <a:buFont typeface="Arial"/>
              <a:buChar char="•"/>
            </a:pPr>
            <a:r>
              <a:rPr lang="en-GB" dirty="0"/>
              <a:t>Being stopped repeatedly can lead to </a:t>
            </a:r>
            <a:r>
              <a:rPr lang="en-GB" b="1" dirty="0"/>
              <a:t>distrust in the police</a:t>
            </a:r>
            <a:r>
              <a:rPr lang="en-GB" dirty="0"/>
              <a:t>. Young people may feel they are being targeted rather than protected, which damages confidence in law enforcement and reduces willingness to seek help.</a:t>
            </a:r>
          </a:p>
          <a:p>
            <a:pPr marL="171450" indent="-171450">
              <a:buFont typeface="Arial"/>
              <a:buChar char="•"/>
            </a:pPr>
            <a:r>
              <a:rPr lang="en-GB" dirty="0"/>
              <a:t>Disproportionate use of stop and search on certain groups, particularly Black children, can reinforce feelings of </a:t>
            </a:r>
            <a:r>
              <a:rPr lang="en-GB" b="1" dirty="0"/>
              <a:t>unfairness and discrimination</a:t>
            </a:r>
            <a:r>
              <a:rPr lang="en-GB" dirty="0"/>
              <a:t>, shaping how young people see themselves and their place in society.</a:t>
            </a:r>
          </a:p>
          <a:p>
            <a:pPr marL="171450" indent="-171450">
              <a:buFont typeface="Arial"/>
              <a:buChar char="•"/>
            </a:pPr>
            <a:r>
              <a:rPr lang="en-GB" dirty="0"/>
              <a:t>Most searches result in </a:t>
            </a:r>
            <a:r>
              <a:rPr lang="en-GB" b="1" dirty="0"/>
              <a:t>no further action</a:t>
            </a:r>
            <a:r>
              <a:rPr lang="en-GB" dirty="0"/>
              <a:t>, which can make young people feel the process is intrusive and unnecessary. This can contribute to long‑term resentment and a belief that they are being treated as suspects without cause.</a:t>
            </a:r>
            <a:endParaRPr lang="en-GB" dirty="0">
              <a:ea typeface="Calibri"/>
              <a:cs typeface="Calibri"/>
            </a:endParaRPr>
          </a:p>
          <a:p>
            <a:pPr marL="171450" indent="-171450">
              <a:buFont typeface="Arial"/>
              <a:buChar char="•"/>
            </a:pPr>
            <a:r>
              <a:rPr lang="en-GB" dirty="0"/>
              <a:t>The experience can affect </a:t>
            </a:r>
            <a:r>
              <a:rPr lang="en-GB" b="1" dirty="0"/>
              <a:t>mental wellbeing</a:t>
            </a:r>
            <a:r>
              <a:rPr lang="en-GB" dirty="0"/>
              <a:t>, increasing anxiety, stress, or hyper‑vigilance, especially if the young person has been stopped multiple times.</a:t>
            </a:r>
            <a:endParaRPr lang="en-GB" dirty="0">
              <a:ea typeface="Calibri"/>
              <a:cs typeface="Calibri"/>
            </a:endParaRPr>
          </a:p>
          <a:p>
            <a:pPr marL="171450" indent="-171450">
              <a:buFont typeface="Arial"/>
              <a:buChar char="•"/>
            </a:pPr>
            <a:r>
              <a:rPr lang="en-GB" dirty="0"/>
              <a:t>Stop and search can also influence </a:t>
            </a:r>
            <a:r>
              <a:rPr lang="en-GB" b="1" dirty="0"/>
              <a:t>future behaviour and opportunities</a:t>
            </a:r>
            <a:r>
              <a:rPr lang="en-GB" dirty="0"/>
              <a:t>. Negative encounters may push some young people away from positive community engagement or make them more reluctant to participate in public spaces.</a:t>
            </a:r>
            <a:endParaRPr lang="en-GB" dirty="0">
              <a:ea typeface="Calibri"/>
              <a:cs typeface="Calibri"/>
            </a:endParaRPr>
          </a:p>
          <a:p>
            <a:pPr marL="171450" indent="-171450">
              <a:buFont typeface="Arial"/>
              <a:buChar char="•"/>
            </a:pPr>
            <a:r>
              <a:rPr lang="en-GB" dirty="0"/>
              <a:t>For some, the experience can be </a:t>
            </a:r>
            <a:r>
              <a:rPr lang="en-GB" b="1" dirty="0"/>
              <a:t>traumatising</a:t>
            </a:r>
            <a:r>
              <a:rPr lang="en-GB" dirty="0"/>
              <a:t>, particularly if force is used or if the search is handled insensitively.</a:t>
            </a:r>
            <a:endParaRPr lang="en-GB" dirty="0">
              <a:ea typeface="Calibri"/>
              <a:cs typeface="Calibri"/>
            </a:endParaRPr>
          </a:p>
          <a:p>
            <a:endParaRPr lang="en-GB" dirty="0">
              <a:ea typeface="Calibri"/>
              <a:cs typeface="Calibri"/>
            </a:endParaRPr>
          </a:p>
          <a:p>
            <a:endParaRPr lang="en-GB" dirty="0">
              <a:ea typeface="Calibri"/>
              <a:cs typeface="Calibri"/>
            </a:endParaRPr>
          </a:p>
          <a:p>
            <a:endParaRPr lang="en-GB" dirty="0">
              <a:ea typeface="Calibri"/>
              <a:cs typeface="Calibri"/>
            </a:endParaRPr>
          </a:p>
          <a:p>
            <a:endParaRPr lang="en-GB" dirty="0">
              <a:ea typeface="Calibri"/>
              <a:cs typeface="Calibri"/>
            </a:endParaRPr>
          </a:p>
          <a:p>
            <a:endParaRPr lang="en-GB" dirty="0">
              <a:ea typeface="Calibri"/>
              <a:cs typeface="Calibri"/>
            </a:endParaRPr>
          </a:p>
          <a:p>
            <a:r>
              <a:rPr lang="en-GB" dirty="0">
                <a:ea typeface="Calibri"/>
                <a:cs typeface="Calibri"/>
              </a:rPr>
              <a:t>Original case – institution racism and handling evidence </a:t>
            </a:r>
          </a:p>
          <a:p>
            <a:r>
              <a:rPr lang="en-GB" dirty="0">
                <a:ea typeface="Calibri"/>
                <a:cs typeface="Calibri"/>
              </a:rPr>
              <a:t>Transparency and accountability.</a:t>
            </a:r>
          </a:p>
          <a:p>
            <a:r>
              <a:rPr lang="en-GB" dirty="0">
                <a:ea typeface="Calibri"/>
                <a:cs typeface="Calibri"/>
              </a:rPr>
              <a:t>Training in community behaviours and community relations. Training to address bias. </a:t>
            </a:r>
          </a:p>
          <a:p>
            <a:endParaRPr lang="en-GB" dirty="0">
              <a:ea typeface="Calibri"/>
              <a:cs typeface="Calibri"/>
            </a:endParaRPr>
          </a:p>
          <a:p>
            <a:r>
              <a:rPr lang="en-GB" dirty="0"/>
              <a:t>The first investigation into the murder of Stephen Lawrence is widely regarded as one of the most serious policing failures in modern British history. Its failings were deep, systemic, and long‑lasting, and they shaped the national conversation on racism and policing.</a:t>
            </a:r>
          </a:p>
          <a:p>
            <a:r>
              <a:rPr lang="en-GB" b="1" dirty="0"/>
              <a:t>Speaker Notes: Failings in the First Investigation into the Death of Stephen Lawrence</a:t>
            </a:r>
            <a:endParaRPr lang="en-GB" dirty="0"/>
          </a:p>
          <a:p>
            <a:pPr marL="171450" indent="-171450">
              <a:buFont typeface="Arial"/>
              <a:buChar char="•"/>
            </a:pPr>
            <a:r>
              <a:rPr lang="en-GB" dirty="0"/>
              <a:t>The initial police response to Stephen Lawrence’s murder was marked by </a:t>
            </a:r>
            <a:r>
              <a:rPr lang="en-GB" b="1" dirty="0"/>
              <a:t>serious investigative failures</a:t>
            </a:r>
            <a:r>
              <a:rPr lang="en-GB" dirty="0"/>
              <a:t>. Officers did not secure the crime scene properly, key evidence was lost, and basic procedures were not followed.</a:t>
            </a:r>
          </a:p>
          <a:p>
            <a:pPr marL="171450" indent="-171450">
              <a:buFont typeface="Arial"/>
              <a:buChar char="•"/>
            </a:pPr>
            <a:r>
              <a:rPr lang="en-GB" b="1" dirty="0"/>
              <a:t>Vital information about suspects was available within hours</a:t>
            </a:r>
            <a:r>
              <a:rPr lang="en-GB" dirty="0"/>
              <a:t>, yet the police failed to act on it. Despite receiving names early on, no arrests were made for two weeks, and when arrests did happen, the suspects were released without charge.</a:t>
            </a:r>
            <a:endParaRPr lang="en-GB" dirty="0">
              <a:ea typeface="Calibri"/>
              <a:cs typeface="Calibri"/>
            </a:endParaRPr>
          </a:p>
          <a:p>
            <a:pPr marL="171450" indent="-171450">
              <a:buFont typeface="Arial"/>
              <a:buChar char="•"/>
            </a:pPr>
            <a:r>
              <a:rPr lang="en-GB" dirty="0"/>
              <a:t>The Macpherson Inquiry later concluded that the Metropolitan Police were affected by </a:t>
            </a:r>
            <a:r>
              <a:rPr lang="en-GB" b="1" dirty="0"/>
              <a:t>institutional racism</a:t>
            </a:r>
            <a:r>
              <a:rPr lang="en-GB" dirty="0"/>
              <a:t>, which shaped how officers approached the case and how they treated Stephen’s family.</a:t>
            </a:r>
            <a:endParaRPr lang="en-GB" dirty="0">
              <a:ea typeface="Calibri"/>
              <a:cs typeface="Calibri"/>
            </a:endParaRPr>
          </a:p>
          <a:p>
            <a:pPr marL="171450" indent="-171450">
              <a:buFont typeface="Arial"/>
              <a:buChar char="•"/>
            </a:pPr>
            <a:r>
              <a:rPr lang="en-GB" dirty="0"/>
              <a:t>There were </a:t>
            </a:r>
            <a:r>
              <a:rPr lang="en-GB" b="1" dirty="0"/>
              <a:t>major leadership and coordination failures</a:t>
            </a:r>
            <a:r>
              <a:rPr lang="en-GB" dirty="0"/>
              <a:t>. Senior officers did not provide direction, oversight, or urgency, leading to a disorganised and ineffective investigation.</a:t>
            </a:r>
            <a:endParaRPr lang="en-GB" dirty="0">
              <a:ea typeface="Calibri"/>
              <a:cs typeface="Calibri"/>
            </a:endParaRPr>
          </a:p>
          <a:p>
            <a:pPr marL="171450" indent="-171450">
              <a:buFont typeface="Arial"/>
              <a:buChar char="•"/>
            </a:pPr>
            <a:r>
              <a:rPr lang="en-GB" dirty="0"/>
              <a:t>These failures meant that the original case collapsed, and </a:t>
            </a:r>
            <a:r>
              <a:rPr lang="en-GB" b="1" dirty="0"/>
              <a:t>justice was delayed for nearly two decades</a:t>
            </a:r>
            <a:r>
              <a:rPr lang="en-GB" dirty="0"/>
              <a:t>, with convictions only secured in 2012 after years of campaigning by Stephen’s family.</a:t>
            </a:r>
            <a:endParaRPr lang="en-GB" dirty="0">
              <a:ea typeface="Calibri"/>
              <a:cs typeface="Calibri"/>
            </a:endParaRPr>
          </a:p>
          <a:p>
            <a:pPr marL="171450" indent="-171450">
              <a:buFont typeface="Arial"/>
              <a:buChar char="•"/>
            </a:pPr>
            <a:r>
              <a:rPr lang="en-GB" dirty="0"/>
              <a:t>Later reviews also raised concerns about </a:t>
            </a:r>
            <a:r>
              <a:rPr lang="en-GB" b="1" dirty="0"/>
              <a:t>possible corruption and misconduct</a:t>
            </a:r>
            <a:r>
              <a:rPr lang="en-GB" dirty="0"/>
              <a:t>, suggesting deeper structural issues within the force at the time.</a:t>
            </a:r>
            <a:endParaRPr lang="en-GB" dirty="0">
              <a:ea typeface="Calibri"/>
              <a:cs typeface="Calibri"/>
            </a:endParaRPr>
          </a:p>
          <a:p>
            <a:endParaRPr lang="en-GB" dirty="0">
              <a:ea typeface="Calibri"/>
              <a:cs typeface="Calibri"/>
            </a:endParaRPr>
          </a:p>
        </p:txBody>
      </p:sp>
      <p:sp>
        <p:nvSpPr>
          <p:cNvPr id="4" name="Slide Number Placeholder 3"/>
          <p:cNvSpPr>
            <a:spLocks noGrp="1"/>
          </p:cNvSpPr>
          <p:nvPr>
            <p:ph type="sldNum" sz="quarter" idx="5"/>
          </p:nvPr>
        </p:nvSpPr>
        <p:spPr/>
        <p:txBody>
          <a:bodyPr/>
          <a:lstStyle/>
          <a:p>
            <a:fld id="{0895A07F-9F41-4E6E-8285-FC8B997317B6}" type="slidenum">
              <a:t>7</a:t>
            </a:fld>
            <a:endParaRPr lang="en-GB"/>
          </a:p>
        </p:txBody>
      </p:sp>
    </p:spTree>
    <p:extLst>
      <p:ext uri="{BB962C8B-B14F-4D97-AF65-F5344CB8AC3E}">
        <p14:creationId xmlns:p14="http://schemas.microsoft.com/office/powerpoint/2010/main" val="39006291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Stop and searches of children fell slightly in the year to March 2024, with 103,100 recorded, making up around one in five searches overall. Black children were disproportionately affected, involved in 19% of all searches despite being a smaller share of the population. Most searches led nowhere: 76% resulted in no further action, and only 10% led to arrest. Across the same period, police made 58,900 arrests of children for offences.</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0895A07F-9F41-4E6E-8285-FC8B997317B6}" type="slidenum">
              <a:rPr lang="en-GB"/>
              <a:t>8</a:t>
            </a:fld>
            <a:endParaRPr lang="en-GB"/>
          </a:p>
        </p:txBody>
      </p:sp>
    </p:spTree>
    <p:extLst>
      <p:ext uri="{BB962C8B-B14F-4D97-AF65-F5344CB8AC3E}">
        <p14:creationId xmlns:p14="http://schemas.microsoft.com/office/powerpoint/2010/main" val="260377533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hlinkClick r:id="rId3"/>
              </a:rPr>
              <a:t>Youth Justice Statistics: 2023 to 2024 - GOV.UK</a:t>
            </a:r>
            <a:endParaRPr lang="en-US"/>
          </a:p>
        </p:txBody>
      </p:sp>
      <p:sp>
        <p:nvSpPr>
          <p:cNvPr id="4" name="Slide Number Placeholder 3"/>
          <p:cNvSpPr>
            <a:spLocks noGrp="1"/>
          </p:cNvSpPr>
          <p:nvPr>
            <p:ph type="sldNum" sz="quarter" idx="5"/>
          </p:nvPr>
        </p:nvSpPr>
        <p:spPr/>
        <p:txBody>
          <a:bodyPr/>
          <a:lstStyle/>
          <a:p>
            <a:fld id="{0895A07F-9F41-4E6E-8285-FC8B997317B6}" type="slidenum">
              <a:t>13</a:t>
            </a:fld>
            <a:endParaRPr lang="en-GB"/>
          </a:p>
        </p:txBody>
      </p:sp>
    </p:spTree>
    <p:extLst>
      <p:ext uri="{BB962C8B-B14F-4D97-AF65-F5344CB8AC3E}">
        <p14:creationId xmlns:p14="http://schemas.microsoft.com/office/powerpoint/2010/main" val="370829418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noProof="0" dirty="0"/>
              <a:t>Youth Offending – Options from Cautions to Sentencing</a:t>
            </a:r>
          </a:p>
          <a:p>
            <a:r>
              <a:rPr lang="en-GB" noProof="0" dirty="0"/>
              <a:t>• 	Youth justice responses are designed to start with the least formal intervention and escalate only when necessary, taking the young person’s age, maturity, and circumstances into account.</a:t>
            </a:r>
          </a:p>
          <a:p>
            <a:r>
              <a:rPr lang="en-GB" noProof="0" dirty="0"/>
              <a:t>• 	The first tier is out‑of‑court disposals.</a:t>
            </a:r>
          </a:p>
          <a:p>
            <a:r>
              <a:rPr lang="en-GB" noProof="0" dirty="0"/>
              <a:t>A Youth Caution is used for low‑level offences and acts as a formal warning.</a:t>
            </a:r>
          </a:p>
          <a:p>
            <a:r>
              <a:rPr lang="en-GB" noProof="0" dirty="0"/>
              <a:t>A Youth Conditional Caution adds requirements such as attending programmes or repairing harm, with the expectation that the young person engages in change.</a:t>
            </a:r>
          </a:p>
          <a:p>
            <a:r>
              <a:rPr lang="en-GB" noProof="0" dirty="0"/>
              <a:t>• 	If the case goes to court, the lowest‑level outcomes are discharges.</a:t>
            </a:r>
          </a:p>
          <a:p>
            <a:r>
              <a:rPr lang="en-GB" noProof="0" dirty="0"/>
              <a:t>An absolute discharge ends the case immediately, while a conditional discharge means no punishment unless another offence is committed within a set period.</a:t>
            </a:r>
          </a:p>
          <a:p>
            <a:r>
              <a:rPr lang="en-GB" noProof="0" dirty="0"/>
              <a:t>• 	Courts can issue fines, but these must reflect the young person’s ability to pay and their personal circumstances.</a:t>
            </a:r>
          </a:p>
          <a:p>
            <a:r>
              <a:rPr lang="en-GB" noProof="0" dirty="0"/>
              <a:t>• 	One of the most common youth sentences is the Referral Order.</a:t>
            </a:r>
          </a:p>
          <a:p>
            <a:r>
              <a:rPr lang="en-GB" noProof="0" dirty="0"/>
              <a:t>The young person works with a Youth Offending Team and a community panel to agree a contract focused on reparation, behaviour change, and addressing underlying needs.</a:t>
            </a:r>
          </a:p>
          <a:p>
            <a:r>
              <a:rPr lang="en-GB" noProof="0" dirty="0"/>
              <a:t>• 	More structured community supervision comes through Youth Rehabilitation Orders.</a:t>
            </a:r>
          </a:p>
          <a:p>
            <a:r>
              <a:rPr lang="en-GB" noProof="0" dirty="0"/>
              <a:t>These are flexible and can include requirements such as supervision, curfews, activity programmes, education support, or restrictions on behaviour.</a:t>
            </a:r>
          </a:p>
          <a:p>
            <a:r>
              <a:rPr lang="en-GB" noProof="0" dirty="0"/>
              <a:t>• 	For more serious or repeated offending, courts can impose Detention and Training Orders.</a:t>
            </a:r>
          </a:p>
          <a:p>
            <a:r>
              <a:rPr lang="en-GB" noProof="0" dirty="0"/>
              <a:t>These combine time in custody with supervised release in the community to support reintegration.</a:t>
            </a:r>
          </a:p>
          <a:p>
            <a:r>
              <a:rPr lang="en-GB" noProof="0" dirty="0"/>
              <a:t>• 	The most serious cases, such as grave violent or sexual offences, can result in longer‑term detention in youth custody settings, with the court required to consider the young person’s vulnerability and developmental stage.</a:t>
            </a:r>
          </a:p>
        </p:txBody>
      </p:sp>
      <p:sp>
        <p:nvSpPr>
          <p:cNvPr id="4" name="Slide Number Placeholder 3"/>
          <p:cNvSpPr>
            <a:spLocks noGrp="1"/>
          </p:cNvSpPr>
          <p:nvPr>
            <p:ph type="sldNum" sz="quarter" idx="5"/>
          </p:nvPr>
        </p:nvSpPr>
        <p:spPr/>
        <p:txBody>
          <a:bodyPr/>
          <a:lstStyle/>
          <a:p>
            <a:fld id="{0895A07F-9F41-4E6E-8285-FC8B997317B6}" type="slidenum">
              <a:rPr lang="en-US" smtClean="0"/>
              <a:t>16</a:t>
            </a:fld>
            <a:endParaRPr lang="en-US"/>
          </a:p>
        </p:txBody>
      </p:sp>
    </p:spTree>
    <p:extLst>
      <p:ext uri="{BB962C8B-B14F-4D97-AF65-F5344CB8AC3E}">
        <p14:creationId xmlns:p14="http://schemas.microsoft.com/office/powerpoint/2010/main" val="414992890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Crime in England and Wales - Office for National Statistics</a:t>
            </a:r>
            <a:endParaRPr lang="en-US">
              <a:ea typeface="Calibri" panose="020F0502020204030204"/>
              <a:cs typeface="Calibri" panose="020F0502020204030204"/>
            </a:endParaRPr>
          </a:p>
          <a:p>
            <a:endParaRPr lang="en-US" dirty="0">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0895A07F-9F41-4E6E-8285-FC8B997317B6}" type="slidenum">
              <a:rPr lang="en-GB"/>
              <a:t>21</a:t>
            </a:fld>
            <a:endParaRPr lang="en-GB"/>
          </a:p>
        </p:txBody>
      </p:sp>
    </p:spTree>
    <p:extLst>
      <p:ext uri="{BB962C8B-B14F-4D97-AF65-F5344CB8AC3E}">
        <p14:creationId xmlns:p14="http://schemas.microsoft.com/office/powerpoint/2010/main" val="388387880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Youth Courts are a specialised court for children that deals with criminal cases against children aged 10-17. Youth courts are less formal than adult courts with children being called by first names and the judge/magistrates will speak directly to the child and may ask questions.</a:t>
            </a:r>
          </a:p>
          <a:p>
            <a:endParaRPr lang="en-GB"/>
          </a:p>
          <a:p>
            <a:r>
              <a:rPr lang="en-GB"/>
              <a:t>Youth courts are designed to make it easier for children to understand what is happening  and feel less intimidated by their surrounding. In court cases regarding children and young people there is no jury and the public are excluded.</a:t>
            </a:r>
          </a:p>
          <a:p>
            <a:endParaRPr lang="en-GB"/>
          </a:p>
          <a:p>
            <a:r>
              <a:rPr lang="en-GB"/>
              <a:t>Children under 16 must attend with a parent or guardian, however young people aged 16 and 17 have the option to bring their parent, guardian or someone with them for support.</a:t>
            </a:r>
          </a:p>
          <a:p>
            <a:r>
              <a:rPr lang="en-GB">
                <a:solidFill>
                  <a:srgbClr val="0B0C0C"/>
                </a:solidFill>
                <a:highlight>
                  <a:srgbClr val="FFFFFF"/>
                </a:highlight>
              </a:rPr>
              <a:t>A youth court deals with cases like:</a:t>
            </a:r>
            <a:endParaRPr lang="en-GB"/>
          </a:p>
          <a:p>
            <a:pPr marL="171450" indent="-171450">
              <a:buFont typeface="Arial"/>
              <a:buChar char="•"/>
            </a:pPr>
            <a:r>
              <a:rPr lang="en-GB">
                <a:solidFill>
                  <a:srgbClr val="0B0C0C"/>
                </a:solidFill>
                <a:highlight>
                  <a:srgbClr val="FFFFFF"/>
                </a:highlight>
              </a:rPr>
              <a:t>theft and burglary</a:t>
            </a:r>
            <a:endParaRPr lang="en-GB"/>
          </a:p>
          <a:p>
            <a:pPr marL="171450" indent="-171450">
              <a:buFont typeface="Arial"/>
              <a:buChar char="•"/>
            </a:pPr>
            <a:r>
              <a:rPr lang="en-GB">
                <a:solidFill>
                  <a:srgbClr val="0B0C0C"/>
                </a:solidFill>
                <a:highlight>
                  <a:srgbClr val="FFFFFF"/>
                </a:highlight>
              </a:rPr>
              <a:t>anti-social behaviour</a:t>
            </a:r>
            <a:endParaRPr lang="en-GB"/>
          </a:p>
          <a:p>
            <a:pPr marL="171450" indent="-171450">
              <a:buFont typeface="Arial"/>
              <a:buChar char="•"/>
            </a:pPr>
            <a:r>
              <a:rPr lang="en-GB">
                <a:solidFill>
                  <a:srgbClr val="0B0C0C"/>
                </a:solidFill>
                <a:highlight>
                  <a:srgbClr val="FFFFFF"/>
                </a:highlight>
              </a:rPr>
              <a:t>drugs offences</a:t>
            </a:r>
            <a:endParaRPr lang="en-GB"/>
          </a:p>
          <a:p>
            <a:r>
              <a:rPr lang="en-GB">
                <a:solidFill>
                  <a:srgbClr val="0B0C0C"/>
                </a:solidFill>
                <a:highlight>
                  <a:srgbClr val="FFFFFF"/>
                </a:highlight>
              </a:rPr>
              <a:t>For serious crimes, like murder, the case starts in the youth court but will be passed to a </a:t>
            </a:r>
            <a:r>
              <a:rPr lang="en-GB" u="sng">
                <a:solidFill>
                  <a:srgbClr val="1D70B8"/>
                </a:solidFill>
                <a:highlight>
                  <a:srgbClr val="FFFFFF"/>
                </a:highlight>
                <a:hlinkClick r:id="rId3"/>
              </a:rPr>
              <a:t>Crown Court</a:t>
            </a:r>
            <a:r>
              <a:rPr lang="en-GB">
                <a:solidFill>
                  <a:srgbClr val="0B0C0C"/>
                </a:solidFill>
                <a:highlight>
                  <a:srgbClr val="FFFFFF"/>
                </a:highlight>
              </a:rPr>
              <a:t>.</a:t>
            </a:r>
            <a:endParaRPr lang="en-GB"/>
          </a:p>
          <a:p>
            <a:endParaRPr lang="en-GB">
              <a:ea typeface="Calibri"/>
              <a:cs typeface="Calibri"/>
            </a:endParaRPr>
          </a:p>
          <a:p>
            <a:endParaRPr lang="en-GB"/>
          </a:p>
          <a:p>
            <a:r>
              <a:rPr lang="en-GB"/>
              <a:t>Most children will go through the youth court process unless they have been refused bail by the police which takes away their right for youth court and they will be taken to an adult magistrates court for a decision on their bail and then sent from adult court to the next youth court. </a:t>
            </a:r>
          </a:p>
        </p:txBody>
      </p:sp>
      <p:sp>
        <p:nvSpPr>
          <p:cNvPr id="4" name="Slide Number Placeholder 3"/>
          <p:cNvSpPr>
            <a:spLocks noGrp="1"/>
          </p:cNvSpPr>
          <p:nvPr>
            <p:ph type="sldNum" sz="quarter" idx="5"/>
          </p:nvPr>
        </p:nvSpPr>
        <p:spPr/>
        <p:txBody>
          <a:bodyPr/>
          <a:lstStyle/>
          <a:p>
            <a:fld id="{BEC3CEFC-D625-314A-8377-AD19DD55B618}" type="slidenum">
              <a:rPr lang="en-GB" smtClean="0"/>
              <a:t>22</a:t>
            </a:fld>
            <a:endParaRPr lang="en-GB"/>
          </a:p>
        </p:txBody>
      </p:sp>
    </p:spTree>
    <p:extLst>
      <p:ext uri="{BB962C8B-B14F-4D97-AF65-F5344CB8AC3E}">
        <p14:creationId xmlns:p14="http://schemas.microsoft.com/office/powerpoint/2010/main" val="18135314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YJB report design_no photos</a:t>
            </a:r>
            <a:endParaRPr lang="en-US"/>
          </a:p>
        </p:txBody>
      </p:sp>
      <p:sp>
        <p:nvSpPr>
          <p:cNvPr id="4" name="Slide Number Placeholder 3"/>
          <p:cNvSpPr>
            <a:spLocks noGrp="1"/>
          </p:cNvSpPr>
          <p:nvPr>
            <p:ph type="sldNum" sz="quarter" idx="5"/>
          </p:nvPr>
        </p:nvSpPr>
        <p:spPr/>
        <p:txBody>
          <a:bodyPr/>
          <a:lstStyle/>
          <a:p>
            <a:fld id="{0895A07F-9F41-4E6E-8285-FC8B997317B6}" type="slidenum">
              <a:rPr lang="en-GB"/>
              <a:t>30</a:t>
            </a:fld>
            <a:endParaRPr lang="en-GB"/>
          </a:p>
        </p:txBody>
      </p:sp>
    </p:spTree>
    <p:extLst>
      <p:ext uri="{BB962C8B-B14F-4D97-AF65-F5344CB8AC3E}">
        <p14:creationId xmlns:p14="http://schemas.microsoft.com/office/powerpoint/2010/main" val="232529037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10/02/2026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10/02/2026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10/02/2026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10/02/2026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10/02/2026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10/02/2026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10/02/2026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10/02/2026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10/02/2026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10/02/2026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10/02/2026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10/02/2026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hyperlink" Target="https://www.bbc.co.uk/news/articles/cgl6klez226o"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3.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hyperlink" Target="https://www.yvcommission.com/_files/ugd/ad2256_a0f38547a4134e0cb923905486bcc186.pdf" TargetMode="Externa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522B21E-B2B9-4C72-9A71-C87EFD1374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EB7D2A2-F448-44D4-938C-DC84CBCB3B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4412583"/>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871AEA07-1E14-44B4-8E55-64EF049CD6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6464" y="551962"/>
            <a:ext cx="10999072" cy="4618549"/>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524000" y="1293338"/>
            <a:ext cx="9144000" cy="3274592"/>
          </a:xfrm>
        </p:spPr>
        <p:txBody>
          <a:bodyPr anchor="ctr">
            <a:normAutofit/>
          </a:bodyPr>
          <a:lstStyle/>
          <a:p>
            <a:r>
              <a:rPr lang="en-GB" sz="6700">
                <a:highlight>
                  <a:srgbClr val="FFFFFF"/>
                </a:highlight>
                <a:latin typeface="Calibri"/>
                <a:ea typeface="Calibri"/>
                <a:cs typeface="Calibri"/>
              </a:rPr>
              <a:t>Contemporary Issues Relating to Youth Crime. </a:t>
            </a:r>
            <a:endParaRPr lang="en-US" sz="6700">
              <a:highlight>
                <a:srgbClr val="FFFFFF"/>
              </a:highlight>
              <a:latin typeface="Calibri"/>
              <a:ea typeface="Calibri"/>
              <a:cs typeface="Calibri"/>
            </a:endParaRPr>
          </a:p>
        </p:txBody>
      </p:sp>
      <p:sp>
        <p:nvSpPr>
          <p:cNvPr id="3" name="Subtitle 2"/>
          <p:cNvSpPr>
            <a:spLocks noGrp="1"/>
          </p:cNvSpPr>
          <p:nvPr>
            <p:ph type="subTitle" idx="1"/>
          </p:nvPr>
        </p:nvSpPr>
        <p:spPr>
          <a:xfrm>
            <a:off x="1524000" y="5514052"/>
            <a:ext cx="9144000" cy="651910"/>
          </a:xfrm>
        </p:spPr>
        <p:txBody>
          <a:bodyPr vert="horz" lIns="91440" tIns="45720" rIns="91440" bIns="45720" rtlCol="0" anchor="ctr">
            <a:normAutofit/>
          </a:bodyPr>
          <a:lstStyle/>
          <a:p>
            <a:r>
              <a:rPr lang="en-GB" sz="1500"/>
              <a:t>Week 3</a:t>
            </a:r>
            <a:endParaRPr lang="en-US" sz="1500"/>
          </a:p>
          <a:p>
            <a:r>
              <a:rPr lang="en-GB" sz="1500"/>
              <a:t>2026</a:t>
            </a:r>
          </a:p>
        </p:txBody>
      </p:sp>
      <p:cxnSp>
        <p:nvCxnSpPr>
          <p:cNvPr id="14" name="Straight Connector 13">
            <a:extLst>
              <a:ext uri="{FF2B5EF4-FFF2-40B4-BE49-F238E27FC236}">
                <a16:creationId xmlns:a16="http://schemas.microsoft.com/office/drawing/2014/main" id="{F7C8EA93-3210-4C62-99E9-153C275E3A8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96464" y="6354708"/>
            <a:ext cx="11000232" cy="0"/>
          </a:xfrm>
          <a:prstGeom prst="line">
            <a:avLst/>
          </a:prstGeom>
          <a:ln w="10160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2E8A75-A371-08F9-D802-29C47E6FDEDA}"/>
              </a:ext>
            </a:extLst>
          </p:cNvPr>
          <p:cNvSpPr>
            <a:spLocks noGrp="1"/>
          </p:cNvSpPr>
          <p:nvPr>
            <p:ph type="title"/>
          </p:nvPr>
        </p:nvSpPr>
        <p:spPr/>
        <p:txBody>
          <a:bodyPr/>
          <a:lstStyle/>
          <a:p>
            <a:r>
              <a:rPr lang="en-GB" dirty="0"/>
              <a:t>Today </a:t>
            </a:r>
          </a:p>
        </p:txBody>
      </p:sp>
      <p:sp>
        <p:nvSpPr>
          <p:cNvPr id="3" name="Content Placeholder 2">
            <a:extLst>
              <a:ext uri="{FF2B5EF4-FFF2-40B4-BE49-F238E27FC236}">
                <a16:creationId xmlns:a16="http://schemas.microsoft.com/office/drawing/2014/main" id="{E63DF8DC-ACFA-6098-5525-19280C3C94E5}"/>
              </a:ext>
            </a:extLst>
          </p:cNvPr>
          <p:cNvSpPr>
            <a:spLocks noGrp="1"/>
          </p:cNvSpPr>
          <p:nvPr>
            <p:ph idx="1"/>
          </p:nvPr>
        </p:nvSpPr>
        <p:spPr/>
        <p:txBody>
          <a:bodyPr vert="horz" lIns="91440" tIns="45720" rIns="91440" bIns="45720" rtlCol="0" anchor="t">
            <a:normAutofit/>
          </a:bodyPr>
          <a:lstStyle/>
          <a:p>
            <a:r>
              <a:rPr lang="en-GB" dirty="0"/>
              <a:t>Stop and Search Statistics</a:t>
            </a:r>
          </a:p>
          <a:p>
            <a:r>
              <a:rPr lang="en-GB" dirty="0"/>
              <a:t>Contemporary Issues </a:t>
            </a:r>
          </a:p>
          <a:p>
            <a:r>
              <a:rPr lang="en-GB" dirty="0"/>
              <a:t>Youth Courts</a:t>
            </a:r>
          </a:p>
          <a:p>
            <a:endParaRPr lang="en-GB" dirty="0"/>
          </a:p>
          <a:p>
            <a:endParaRPr lang="en-GB" dirty="0"/>
          </a:p>
        </p:txBody>
      </p:sp>
    </p:spTree>
    <p:extLst>
      <p:ext uri="{BB962C8B-B14F-4D97-AF65-F5344CB8AC3E}">
        <p14:creationId xmlns:p14="http://schemas.microsoft.com/office/powerpoint/2010/main" val="77336723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AD0552-350F-1605-6074-B4B7158893EF}"/>
              </a:ext>
            </a:extLst>
          </p:cNvPr>
          <p:cNvSpPr>
            <a:spLocks noGrp="1"/>
          </p:cNvSpPr>
          <p:nvPr>
            <p:ph type="title"/>
          </p:nvPr>
        </p:nvSpPr>
        <p:spPr>
          <a:xfrm>
            <a:off x="838200" y="365125"/>
            <a:ext cx="10515600" cy="789907"/>
          </a:xfrm>
        </p:spPr>
        <p:txBody>
          <a:bodyPr/>
          <a:lstStyle/>
          <a:p>
            <a:r>
              <a:rPr lang="en-GB" dirty="0"/>
              <a:t>Contemporary Issues </a:t>
            </a:r>
            <a:endParaRPr lang="en-US" dirty="0"/>
          </a:p>
        </p:txBody>
      </p:sp>
      <p:sp>
        <p:nvSpPr>
          <p:cNvPr id="3" name="Content Placeholder 2">
            <a:extLst>
              <a:ext uri="{FF2B5EF4-FFF2-40B4-BE49-F238E27FC236}">
                <a16:creationId xmlns:a16="http://schemas.microsoft.com/office/drawing/2014/main" id="{24C18359-B799-486C-ACEC-F3A4F08FD441}"/>
              </a:ext>
            </a:extLst>
          </p:cNvPr>
          <p:cNvSpPr>
            <a:spLocks noGrp="1"/>
          </p:cNvSpPr>
          <p:nvPr>
            <p:ph idx="1"/>
          </p:nvPr>
        </p:nvSpPr>
        <p:spPr>
          <a:xfrm>
            <a:off x="838200" y="1572126"/>
            <a:ext cx="10515600" cy="4604837"/>
          </a:xfrm>
        </p:spPr>
        <p:txBody>
          <a:bodyPr>
            <a:normAutofit fontScale="85000" lnSpcReduction="20000"/>
          </a:bodyPr>
          <a:lstStyle/>
          <a:p>
            <a:r>
              <a:rPr lang="en-GB" noProof="0" dirty="0"/>
              <a:t>Youth crime today sits at the centre of some of the most pressing social challenges we face. </a:t>
            </a:r>
          </a:p>
          <a:p>
            <a:r>
              <a:rPr lang="en-GB" noProof="0" dirty="0"/>
              <a:t>Issues affecting young people are changing rapidly, shaped by inequality, online influence, community safety, and the systems designed to protect them. </a:t>
            </a:r>
          </a:p>
          <a:p>
            <a:r>
              <a:rPr lang="en-GB" noProof="0" dirty="0"/>
              <a:t>youth offending rates </a:t>
            </a:r>
            <a:r>
              <a:rPr lang="en-GB" dirty="0"/>
              <a:t>have </a:t>
            </a:r>
            <a:r>
              <a:rPr lang="en-GB" noProof="0" dirty="0"/>
              <a:t>fallen over the past decade, the picture is far from simple. </a:t>
            </a:r>
          </a:p>
          <a:p>
            <a:r>
              <a:rPr lang="en-GB" noProof="0" dirty="0"/>
              <a:t>Serious violence, exploitation, and harmful behaviours continue to affect young people’s lives in profound ways.</a:t>
            </a:r>
          </a:p>
          <a:p>
            <a:r>
              <a:rPr lang="en-GB" dirty="0"/>
              <a:t>How </a:t>
            </a:r>
            <a:r>
              <a:rPr lang="en-GB" noProof="0" dirty="0"/>
              <a:t>society responds to young people is under intense scrutiny. </a:t>
            </a:r>
          </a:p>
          <a:p>
            <a:r>
              <a:rPr lang="en-GB" noProof="0" dirty="0"/>
              <a:t>Stop and search remains a major point of debate, particularly when children are disproportionately affected or repeatedly stopped without further action. </a:t>
            </a:r>
          </a:p>
          <a:p>
            <a:r>
              <a:rPr lang="en-GB" noProof="0" dirty="0"/>
              <a:t>Concerns about fairness, trust, and the long‑term impact on young people’s wellbeing are central to this discussion.</a:t>
            </a:r>
          </a:p>
          <a:p>
            <a:endParaRPr lang="en-US" dirty="0"/>
          </a:p>
        </p:txBody>
      </p:sp>
    </p:spTree>
    <p:extLst>
      <p:ext uri="{BB962C8B-B14F-4D97-AF65-F5344CB8AC3E}">
        <p14:creationId xmlns:p14="http://schemas.microsoft.com/office/powerpoint/2010/main" val="31685465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C66433-5AC6-05AD-7BB3-C4AA315E1ACA}"/>
              </a:ext>
            </a:extLst>
          </p:cNvPr>
          <p:cNvSpPr>
            <a:spLocks noGrp="1"/>
          </p:cNvSpPr>
          <p:nvPr>
            <p:ph type="title"/>
          </p:nvPr>
        </p:nvSpPr>
        <p:spPr>
          <a:xfrm>
            <a:off x="838200" y="365125"/>
            <a:ext cx="10515600" cy="886159"/>
          </a:xfrm>
        </p:spPr>
        <p:txBody>
          <a:bodyPr/>
          <a:lstStyle/>
          <a:p>
            <a:r>
              <a:rPr lang="en-GB" noProof="0" dirty="0"/>
              <a:t>Contemporary Issues </a:t>
            </a:r>
          </a:p>
        </p:txBody>
      </p:sp>
      <p:sp>
        <p:nvSpPr>
          <p:cNvPr id="3" name="Content Placeholder 2">
            <a:extLst>
              <a:ext uri="{FF2B5EF4-FFF2-40B4-BE49-F238E27FC236}">
                <a16:creationId xmlns:a16="http://schemas.microsoft.com/office/drawing/2014/main" id="{2F132372-5D8D-BDE3-8921-0357F4450275}"/>
              </a:ext>
            </a:extLst>
          </p:cNvPr>
          <p:cNvSpPr>
            <a:spLocks noGrp="1"/>
          </p:cNvSpPr>
          <p:nvPr>
            <p:ph idx="1"/>
          </p:nvPr>
        </p:nvSpPr>
        <p:spPr>
          <a:xfrm>
            <a:off x="838200" y="1844842"/>
            <a:ext cx="10515600" cy="4332121"/>
          </a:xfrm>
        </p:spPr>
        <p:txBody>
          <a:bodyPr>
            <a:normAutofit fontScale="92500" lnSpcReduction="20000"/>
          </a:bodyPr>
          <a:lstStyle/>
          <a:p>
            <a:r>
              <a:rPr lang="en-GB" noProof="0" dirty="0"/>
              <a:t>Growing  issues like violence against women and girls among younger age groups. </a:t>
            </a:r>
          </a:p>
          <a:p>
            <a:r>
              <a:rPr lang="en-GB" noProof="0" dirty="0"/>
              <a:t>Harmful attitudes, peer pressure, and digital spaces can all contribute to behaviours that cause real fear and lasting harm. </a:t>
            </a:r>
          </a:p>
          <a:p>
            <a:r>
              <a:rPr lang="en-GB" noProof="0" dirty="0"/>
              <a:t>Youth crime is not only about offending, but also about victimisation, vulnerability, and the environments young people move through every day.</a:t>
            </a:r>
          </a:p>
          <a:p>
            <a:r>
              <a:rPr lang="en-GB" noProof="0" dirty="0"/>
              <a:t>Understanding these contemporary issues means looking beyond statistics and recognising the wider social factors  such as poverty, exclusion, trauma, and the lack of safe opportunities. </a:t>
            </a:r>
          </a:p>
          <a:p>
            <a:r>
              <a:rPr lang="en-GB" noProof="0" dirty="0"/>
              <a:t>It also means acknowledging the resilience of young people and the importance of early support, education, and community‑based solutions.</a:t>
            </a:r>
          </a:p>
          <a:p>
            <a:pPr marL="0" indent="0">
              <a:buNone/>
            </a:pPr>
            <a:endParaRPr lang="en-GB" noProof="0" dirty="0"/>
          </a:p>
        </p:txBody>
      </p:sp>
    </p:spTree>
    <p:extLst>
      <p:ext uri="{BB962C8B-B14F-4D97-AF65-F5344CB8AC3E}">
        <p14:creationId xmlns:p14="http://schemas.microsoft.com/office/powerpoint/2010/main" val="23019449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AutoShape 4">
            <a:extLst>
              <a:ext uri="{FF2B5EF4-FFF2-40B4-BE49-F238E27FC236}">
                <a16:creationId xmlns:a16="http://schemas.microsoft.com/office/drawing/2014/main" id="{B4769742-ACBA-48BC-8269-DC1C1E7E1550}"/>
              </a:ext>
            </a:extLst>
          </p:cNvPr>
          <p:cNvSpPr>
            <a:spLocks noChangeAspect="1" noChangeArrowheads="1"/>
          </p:cNvSpPr>
          <p:nvPr/>
        </p:nvSpPr>
        <p:spPr bwMode="auto">
          <a:xfrm>
            <a:off x="5981700" y="3314700"/>
            <a:ext cx="228600" cy="2286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68580" tIns="34290" rIns="68580" bIns="34290" numCol="1" anchor="t" anchorCtr="0" compatLnSpc="1">
            <a:prstTxWarp prst="textNoShape">
              <a:avLst/>
            </a:prstTxWarp>
          </a:bodyPr>
          <a:lstStyle/>
          <a:p>
            <a:endParaRPr lang="en-GB" sz="1350"/>
          </a:p>
        </p:txBody>
      </p:sp>
      <p:pic>
        <p:nvPicPr>
          <p:cNvPr id="1030" name="Picture 6" descr="Jean-Jacques Rousseau (1712-1778) | Towards Emancipation?">
            <a:extLst>
              <a:ext uri="{FF2B5EF4-FFF2-40B4-BE49-F238E27FC236}">
                <a16:creationId xmlns:a16="http://schemas.microsoft.com/office/drawing/2014/main" id="{E84D4C08-9F7D-4699-862E-56856E66879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84332" y="1575197"/>
            <a:ext cx="2500313" cy="3479006"/>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9FE8A3F7-348D-44FD-B465-82A6AAB35A92}"/>
              </a:ext>
            </a:extLst>
          </p:cNvPr>
          <p:cNvSpPr txBox="1"/>
          <p:nvPr/>
        </p:nvSpPr>
        <p:spPr>
          <a:xfrm>
            <a:off x="4893365" y="1044282"/>
            <a:ext cx="5556458" cy="553998"/>
          </a:xfrm>
          <a:prstGeom prst="rect">
            <a:avLst/>
          </a:prstGeom>
          <a:solidFill>
            <a:schemeClr val="tx1"/>
          </a:solidFill>
        </p:spPr>
        <p:txBody>
          <a:bodyPr wrap="square" rtlCol="0">
            <a:spAutoFit/>
          </a:bodyPr>
          <a:lstStyle/>
          <a:p>
            <a:r>
              <a:rPr lang="en-GB" sz="3000">
                <a:solidFill>
                  <a:schemeClr val="bg1"/>
                </a:solidFill>
              </a:rPr>
              <a:t>Jean-Jacques Rousseau 1712-1778</a:t>
            </a:r>
          </a:p>
        </p:txBody>
      </p:sp>
      <p:sp>
        <p:nvSpPr>
          <p:cNvPr id="5" name="TextBox 4">
            <a:extLst>
              <a:ext uri="{FF2B5EF4-FFF2-40B4-BE49-F238E27FC236}">
                <a16:creationId xmlns:a16="http://schemas.microsoft.com/office/drawing/2014/main" id="{B105DB38-A662-4F47-9698-6A75E938030F}"/>
              </a:ext>
            </a:extLst>
          </p:cNvPr>
          <p:cNvSpPr txBox="1"/>
          <p:nvPr/>
        </p:nvSpPr>
        <p:spPr>
          <a:xfrm>
            <a:off x="5392808" y="1848678"/>
            <a:ext cx="4614863" cy="3046988"/>
          </a:xfrm>
          <a:prstGeom prst="rect">
            <a:avLst/>
          </a:prstGeom>
          <a:noFill/>
        </p:spPr>
        <p:txBody>
          <a:bodyPr wrap="square" rtlCol="0">
            <a:spAutoFit/>
          </a:bodyPr>
          <a:lstStyle/>
          <a:p>
            <a:r>
              <a:rPr lang="en-GB" sz="2400" i="1"/>
              <a:t>Emile, or Treatise on Education</a:t>
            </a:r>
            <a:r>
              <a:rPr lang="en-GB" sz="2400"/>
              <a:t>, 1763</a:t>
            </a:r>
          </a:p>
          <a:p>
            <a:endParaRPr lang="en-GB" sz="2400"/>
          </a:p>
          <a:p>
            <a:r>
              <a:rPr lang="en-GB" sz="2400"/>
              <a:t>Children seen as:</a:t>
            </a:r>
          </a:p>
          <a:p>
            <a:pPr marL="214313" indent="-214313">
              <a:buFont typeface="Arial" panose="020B0604020202020204" pitchFamily="34" charset="0"/>
              <a:buChar char="•"/>
            </a:pPr>
            <a:r>
              <a:rPr lang="en-GB" sz="2400"/>
              <a:t>Innocent – born pure</a:t>
            </a:r>
          </a:p>
          <a:p>
            <a:pPr marL="214313" indent="-214313">
              <a:buFont typeface="Arial" panose="020B0604020202020204" pitchFamily="34" charset="0"/>
              <a:buChar char="•"/>
            </a:pPr>
            <a:r>
              <a:rPr lang="en-GB" sz="2400"/>
              <a:t>Free – freedom to explore</a:t>
            </a:r>
          </a:p>
          <a:p>
            <a:pPr marL="214313" indent="-214313">
              <a:buFont typeface="Arial" panose="020B0604020202020204" pitchFamily="34" charset="0"/>
              <a:buChar char="•"/>
            </a:pPr>
            <a:r>
              <a:rPr lang="en-GB" sz="2400"/>
              <a:t>Close to nature  - learn through experience </a:t>
            </a:r>
          </a:p>
        </p:txBody>
      </p:sp>
    </p:spTree>
    <p:extLst>
      <p:ext uri="{BB962C8B-B14F-4D97-AF65-F5344CB8AC3E}">
        <p14:creationId xmlns:p14="http://schemas.microsoft.com/office/powerpoint/2010/main" val="944984869"/>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C5E6E0-0009-54E2-7104-9A0F665BB1EF}"/>
              </a:ext>
            </a:extLst>
          </p:cNvPr>
          <p:cNvSpPr>
            <a:spLocks noGrp="1"/>
          </p:cNvSpPr>
          <p:nvPr>
            <p:ph type="title"/>
          </p:nvPr>
        </p:nvSpPr>
        <p:spPr>
          <a:xfrm>
            <a:off x="2152650" y="365127"/>
            <a:ext cx="7886700" cy="579254"/>
          </a:xfrm>
        </p:spPr>
        <p:txBody>
          <a:bodyPr>
            <a:normAutofit fontScale="90000"/>
          </a:bodyPr>
          <a:lstStyle/>
          <a:p>
            <a:r>
              <a:rPr lang="en-GB" dirty="0"/>
              <a:t>Rousseau warning 1763</a:t>
            </a:r>
            <a:endParaRPr lang="en-US" dirty="0"/>
          </a:p>
        </p:txBody>
      </p:sp>
      <p:sp>
        <p:nvSpPr>
          <p:cNvPr id="3" name="Content Placeholder 2">
            <a:extLst>
              <a:ext uri="{FF2B5EF4-FFF2-40B4-BE49-F238E27FC236}">
                <a16:creationId xmlns:a16="http://schemas.microsoft.com/office/drawing/2014/main" id="{9921826E-E4E7-2866-683B-B82B48A132CB}"/>
              </a:ext>
            </a:extLst>
          </p:cNvPr>
          <p:cNvSpPr>
            <a:spLocks noGrp="1"/>
          </p:cNvSpPr>
          <p:nvPr>
            <p:ph idx="1"/>
          </p:nvPr>
        </p:nvSpPr>
        <p:spPr>
          <a:xfrm>
            <a:off x="671783" y="1268367"/>
            <a:ext cx="10503378" cy="4908597"/>
          </a:xfrm>
        </p:spPr>
        <p:txBody>
          <a:bodyPr vert="horz" lIns="91440" tIns="45720" rIns="91440" bIns="45720" rtlCol="0" anchor="t">
            <a:normAutofit fontScale="85000" lnSpcReduction="10000"/>
          </a:bodyPr>
          <a:lstStyle/>
          <a:p>
            <a:r>
              <a:rPr lang="en-US" dirty="0"/>
              <a:t>Rousseau believed humans are naturally good but corrupted by society.</a:t>
            </a:r>
          </a:p>
          <a:p>
            <a:r>
              <a:rPr lang="en-US" dirty="0"/>
              <a:t>Lack of quality education and positive role models today contributes to youth crime.</a:t>
            </a:r>
          </a:p>
          <a:p>
            <a:r>
              <a:rPr lang="en-US" dirty="0"/>
              <a:t>Youth crime and gang involvement can be framed because of social corruption - poverty, broken communities, and lack of opportunities</a:t>
            </a:r>
          </a:p>
          <a:p>
            <a:r>
              <a:rPr lang="en-US" dirty="0"/>
              <a:t>Modern Youth crime / gang culture often revolves around status, territory, and material gain, echoing Rousseau’s warning that inequality fosters violence.</a:t>
            </a:r>
          </a:p>
          <a:p>
            <a:r>
              <a:rPr lang="en-US" dirty="0"/>
              <a:t>Gangs often provide belonging and identity where mainstream society fails. Authority comes from a social contract  - When young people feel excluded from this contract—due to inequality, discrimination, or lack of voice—they may reject societal norms and turn to crime /  gangs.</a:t>
            </a:r>
          </a:p>
          <a:p>
            <a:r>
              <a:rPr lang="en-US" dirty="0"/>
              <a:t>Modern gang culture often revolves around status, territory, and material gain, echoing Rousseau’s warning that inequality fosters violence.</a:t>
            </a:r>
          </a:p>
        </p:txBody>
      </p:sp>
    </p:spTree>
    <p:extLst>
      <p:ext uri="{BB962C8B-B14F-4D97-AF65-F5344CB8AC3E}">
        <p14:creationId xmlns:p14="http://schemas.microsoft.com/office/powerpoint/2010/main" val="2930700054"/>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9B26995-6B65-A871-AEBC-E5100E1444EB}"/>
              </a:ext>
            </a:extLst>
          </p:cNvPr>
          <p:cNvSpPr>
            <a:spLocks noGrp="1"/>
          </p:cNvSpPr>
          <p:nvPr>
            <p:ph type="title"/>
          </p:nvPr>
        </p:nvSpPr>
        <p:spPr>
          <a:xfrm>
            <a:off x="761800" y="762001"/>
            <a:ext cx="5334197" cy="1708242"/>
          </a:xfrm>
        </p:spPr>
        <p:txBody>
          <a:bodyPr anchor="ctr">
            <a:normAutofit/>
          </a:bodyPr>
          <a:lstStyle/>
          <a:p>
            <a:r>
              <a:rPr lang="en-GB" sz="4000"/>
              <a:t>Last week's Task</a:t>
            </a:r>
          </a:p>
        </p:txBody>
      </p:sp>
      <p:sp>
        <p:nvSpPr>
          <p:cNvPr id="3" name="Content Placeholder 2">
            <a:extLst>
              <a:ext uri="{FF2B5EF4-FFF2-40B4-BE49-F238E27FC236}">
                <a16:creationId xmlns:a16="http://schemas.microsoft.com/office/drawing/2014/main" id="{66709FCF-8E59-E295-8778-BC1BC00D25D8}"/>
              </a:ext>
            </a:extLst>
          </p:cNvPr>
          <p:cNvSpPr>
            <a:spLocks noGrp="1"/>
          </p:cNvSpPr>
          <p:nvPr>
            <p:ph idx="1"/>
          </p:nvPr>
        </p:nvSpPr>
        <p:spPr>
          <a:xfrm>
            <a:off x="761800" y="2470244"/>
            <a:ext cx="5334197" cy="3769835"/>
          </a:xfrm>
        </p:spPr>
        <p:txBody>
          <a:bodyPr vert="horz" lIns="91440" tIns="45720" rIns="91440" bIns="45720" rtlCol="0" anchor="ctr">
            <a:normAutofit/>
          </a:bodyPr>
          <a:lstStyle/>
          <a:p>
            <a:r>
              <a:rPr lang="en-GB" sz="2000">
                <a:latin typeface="Calibri"/>
                <a:ea typeface="Calibri"/>
                <a:cs typeface="Segoe UI"/>
              </a:rPr>
              <a:t> How does </a:t>
            </a:r>
            <a:r>
              <a:rPr lang="en-GB" sz="2000" b="1">
                <a:latin typeface="Calibri"/>
                <a:ea typeface="Calibri"/>
                <a:cs typeface="Segoe UI"/>
              </a:rPr>
              <a:t>stop and search</a:t>
            </a:r>
            <a:r>
              <a:rPr lang="en-GB" sz="2000">
                <a:latin typeface="Calibri"/>
                <a:ea typeface="Calibri"/>
                <a:cs typeface="Segoe UI"/>
              </a:rPr>
              <a:t> affect young people?</a:t>
            </a:r>
            <a:endParaRPr lang="en-GB" sz="2000">
              <a:latin typeface="Calibri"/>
              <a:ea typeface="Calibri"/>
              <a:cs typeface="Calibri"/>
            </a:endParaRPr>
          </a:p>
          <a:p>
            <a:r>
              <a:rPr lang="en-GB" sz="2000">
                <a:latin typeface="Calibri"/>
                <a:ea typeface="Calibri"/>
                <a:cs typeface="Calibri"/>
              </a:rPr>
              <a:t>OR</a:t>
            </a:r>
          </a:p>
          <a:p>
            <a:r>
              <a:rPr lang="en-GB" sz="2000">
                <a:latin typeface="Calibri"/>
                <a:ea typeface="Calibri"/>
                <a:cs typeface="Calibri"/>
              </a:rPr>
              <a:t>Look at the Steven Lawerance Case answer - </a:t>
            </a:r>
          </a:p>
          <a:p>
            <a:r>
              <a:rPr lang="en-GB" sz="2000">
                <a:latin typeface="Calibri"/>
                <a:ea typeface="Calibri"/>
                <a:cs typeface="Calibri"/>
              </a:rPr>
              <a:t>Why did the original case fail and what changed happened within policing?</a:t>
            </a:r>
          </a:p>
        </p:txBody>
      </p:sp>
      <p:pic>
        <p:nvPicPr>
          <p:cNvPr id="14" name="Picture 13" descr="Different coloured question marks">
            <a:extLst>
              <a:ext uri="{FF2B5EF4-FFF2-40B4-BE49-F238E27FC236}">
                <a16:creationId xmlns:a16="http://schemas.microsoft.com/office/drawing/2014/main" id="{3788D344-EACD-A775-7415-C1F823FCE80C}"/>
              </a:ext>
            </a:extLst>
          </p:cNvPr>
          <p:cNvPicPr>
            <a:picLocks noChangeAspect="1"/>
          </p:cNvPicPr>
          <p:nvPr/>
        </p:nvPicPr>
        <p:blipFill>
          <a:blip r:embed="rId3"/>
          <a:srcRect l="27591" r="28730" b="7"/>
          <a:stretch>
            <a:fillRect/>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383016408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616275-EBBE-83EB-6E98-E69F114D2B17}"/>
              </a:ext>
            </a:extLst>
          </p:cNvPr>
          <p:cNvSpPr>
            <a:spLocks noGrp="1"/>
          </p:cNvSpPr>
          <p:nvPr>
            <p:ph type="title"/>
          </p:nvPr>
        </p:nvSpPr>
        <p:spPr>
          <a:xfrm>
            <a:off x="838200" y="365125"/>
            <a:ext cx="10515600" cy="851111"/>
          </a:xfrm>
        </p:spPr>
        <p:txBody>
          <a:bodyPr/>
          <a:lstStyle/>
          <a:p>
            <a:r>
              <a:rPr lang="en-GB"/>
              <a:t>Stop and Search</a:t>
            </a:r>
          </a:p>
        </p:txBody>
      </p:sp>
      <p:sp>
        <p:nvSpPr>
          <p:cNvPr id="3" name="Content Placeholder 2">
            <a:extLst>
              <a:ext uri="{FF2B5EF4-FFF2-40B4-BE49-F238E27FC236}">
                <a16:creationId xmlns:a16="http://schemas.microsoft.com/office/drawing/2014/main" id="{7555774A-4B55-2814-F092-7B0A15D6C1DD}"/>
              </a:ext>
            </a:extLst>
          </p:cNvPr>
          <p:cNvSpPr>
            <a:spLocks noGrp="1"/>
          </p:cNvSpPr>
          <p:nvPr>
            <p:ph idx="1"/>
          </p:nvPr>
        </p:nvSpPr>
        <p:spPr>
          <a:xfrm>
            <a:off x="838200" y="1523701"/>
            <a:ext cx="10515600" cy="4653262"/>
          </a:xfrm>
        </p:spPr>
        <p:txBody>
          <a:bodyPr vert="horz" lIns="91440" tIns="45720" rIns="91440" bIns="45720" rtlCol="0" anchor="t">
            <a:normAutofit/>
          </a:bodyPr>
          <a:lstStyle/>
          <a:p>
            <a:r>
              <a:rPr lang="en-GB">
                <a:solidFill>
                  <a:srgbClr val="0B0C0C"/>
                </a:solidFill>
                <a:highlight>
                  <a:srgbClr val="FFFFFF"/>
                </a:highlight>
                <a:ea typeface="+mn-lt"/>
                <a:cs typeface="+mn-lt"/>
              </a:rPr>
              <a:t>In the year ending March 2024:</a:t>
            </a:r>
            <a:endParaRPr lang="en-GB"/>
          </a:p>
          <a:p>
            <a:r>
              <a:rPr lang="en-GB">
                <a:solidFill>
                  <a:srgbClr val="0B0C0C"/>
                </a:solidFill>
                <a:highlight>
                  <a:srgbClr val="FFFFFF"/>
                </a:highlight>
                <a:ea typeface="+mn-lt"/>
                <a:cs typeface="+mn-lt"/>
              </a:rPr>
              <a:t>103,100 stop and searches of children, a decrease of 4% on the previous year. Stop and searches involving children accounted for 1 in 5</a:t>
            </a:r>
            <a:endParaRPr lang="en-GB">
              <a:solidFill>
                <a:srgbClr val="000000"/>
              </a:solidFill>
              <a:ea typeface="+mn-lt"/>
              <a:cs typeface="+mn-lt"/>
            </a:endParaRPr>
          </a:p>
          <a:p>
            <a:r>
              <a:rPr lang="en-GB">
                <a:solidFill>
                  <a:srgbClr val="0B0C0C"/>
                </a:solidFill>
                <a:highlight>
                  <a:srgbClr val="FFFFFF"/>
                </a:highlight>
                <a:ea typeface="+mn-lt"/>
                <a:cs typeface="+mn-lt"/>
              </a:rPr>
              <a:t>Black children were involved in 19% of stop and searches -  only ethnic group to be over-represented compared with the population.</a:t>
            </a:r>
            <a:endParaRPr lang="en-GB"/>
          </a:p>
          <a:p>
            <a:r>
              <a:rPr lang="en-GB">
                <a:solidFill>
                  <a:srgbClr val="0B0C0C"/>
                </a:solidFill>
                <a:highlight>
                  <a:srgbClr val="FFFFFF"/>
                </a:highlight>
                <a:ea typeface="+mn-lt"/>
                <a:cs typeface="+mn-lt"/>
              </a:rPr>
              <a:t>76% of stop and searches of children resulted in No Further Action, while 10% resulted in arrest.</a:t>
            </a:r>
            <a:endParaRPr lang="en-GB"/>
          </a:p>
          <a:p>
            <a:r>
              <a:rPr lang="en-GB">
                <a:solidFill>
                  <a:srgbClr val="0B0C0C"/>
                </a:solidFill>
                <a:highlight>
                  <a:srgbClr val="FFFFFF"/>
                </a:highlight>
                <a:ea typeface="+mn-lt"/>
                <a:cs typeface="+mn-lt"/>
              </a:rPr>
              <a:t>58,900 arrests of children for offences. </a:t>
            </a:r>
            <a:endParaRPr lang="en-GB">
              <a:solidFill>
                <a:srgbClr val="0B0C0C"/>
              </a:solidFill>
              <a:highlight>
                <a:srgbClr val="FFFFFF"/>
              </a:highlight>
            </a:endParaRPr>
          </a:p>
        </p:txBody>
      </p:sp>
    </p:spTree>
    <p:extLst>
      <p:ext uri="{BB962C8B-B14F-4D97-AF65-F5344CB8AC3E}">
        <p14:creationId xmlns:p14="http://schemas.microsoft.com/office/powerpoint/2010/main" val="65949699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graph with purple bars&#10;&#10;AI-generated content may be incorrect.">
            <a:extLst>
              <a:ext uri="{FF2B5EF4-FFF2-40B4-BE49-F238E27FC236}">
                <a16:creationId xmlns:a16="http://schemas.microsoft.com/office/drawing/2014/main" id="{FD6094E5-AF9B-7E8A-DAAB-5DDEE8E349D5}"/>
              </a:ext>
            </a:extLst>
          </p:cNvPr>
          <p:cNvPicPr>
            <a:picLocks noChangeAspect="1"/>
          </p:cNvPicPr>
          <p:nvPr/>
        </p:nvPicPr>
        <p:blipFill>
          <a:blip r:embed="rId2"/>
          <a:stretch>
            <a:fillRect/>
          </a:stretch>
        </p:blipFill>
        <p:spPr>
          <a:xfrm>
            <a:off x="1061049" y="552450"/>
            <a:ext cx="10113033" cy="5753100"/>
          </a:xfrm>
          <a:prstGeom prst="rect">
            <a:avLst/>
          </a:prstGeom>
        </p:spPr>
      </p:pic>
    </p:spTree>
    <p:extLst>
      <p:ext uri="{BB962C8B-B14F-4D97-AF65-F5344CB8AC3E}">
        <p14:creationId xmlns:p14="http://schemas.microsoft.com/office/powerpoint/2010/main" val="364118283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6D4027-5C63-CD2F-C60A-7B48B837BF6E}"/>
              </a:ext>
            </a:extLst>
          </p:cNvPr>
          <p:cNvSpPr>
            <a:spLocks noGrp="1"/>
          </p:cNvSpPr>
          <p:nvPr>
            <p:ph type="title"/>
          </p:nvPr>
        </p:nvSpPr>
        <p:spPr/>
        <p:txBody>
          <a:bodyPr/>
          <a:lstStyle/>
          <a:p>
            <a:r>
              <a:rPr lang="en-GB"/>
              <a:t>What do we mean by youth crime?</a:t>
            </a:r>
          </a:p>
        </p:txBody>
      </p:sp>
      <p:sp>
        <p:nvSpPr>
          <p:cNvPr id="3" name="Content Placeholder 2">
            <a:extLst>
              <a:ext uri="{FF2B5EF4-FFF2-40B4-BE49-F238E27FC236}">
                <a16:creationId xmlns:a16="http://schemas.microsoft.com/office/drawing/2014/main" id="{320C909F-8DC2-F68E-68BE-D2056FEE65EE}"/>
              </a:ext>
            </a:extLst>
          </p:cNvPr>
          <p:cNvSpPr>
            <a:spLocks noGrp="1"/>
          </p:cNvSpPr>
          <p:nvPr>
            <p:ph idx="1"/>
          </p:nvPr>
        </p:nvSpPr>
        <p:spPr/>
        <p:txBody>
          <a:bodyPr vert="horz" lIns="91440" tIns="45720" rIns="91440" bIns="45720" rtlCol="0" anchor="t">
            <a:normAutofit/>
          </a:bodyPr>
          <a:lstStyle/>
          <a:p>
            <a:r>
              <a:rPr lang="en-GB"/>
              <a:t>ACR 10 Yrs old meaning children aged 10 can be arrested, charged and convicted of criminal offences </a:t>
            </a:r>
            <a:endParaRPr lang="en-US"/>
          </a:p>
          <a:p>
            <a:r>
              <a:rPr lang="en-US"/>
              <a:t>Legal threshold on the assumption that children aged 10+ can distinguish right from wrong.</a:t>
            </a:r>
          </a:p>
          <a:p>
            <a:r>
              <a:rPr lang="en-US"/>
              <a:t>Developmental psychology and neuroscience challenge this</a:t>
            </a:r>
          </a:p>
          <a:p>
            <a:pPr lvl="1">
              <a:buFont typeface="Courier New" panose="020B0604020202020204" pitchFamily="34" charset="0"/>
              <a:buChar char="o"/>
            </a:pPr>
            <a:r>
              <a:rPr lang="en-US"/>
              <a:t>See report</a:t>
            </a:r>
          </a:p>
          <a:p>
            <a:r>
              <a:rPr lang="en-GB"/>
              <a:t>Children and Young people who offend fall under Youth Justice Service – over the years designed to be more rehabilitative than the adult system.</a:t>
            </a:r>
          </a:p>
        </p:txBody>
      </p:sp>
    </p:spTree>
    <p:extLst>
      <p:ext uri="{BB962C8B-B14F-4D97-AF65-F5344CB8AC3E}">
        <p14:creationId xmlns:p14="http://schemas.microsoft.com/office/powerpoint/2010/main" val="385471456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B014DC-7CE6-BADA-7895-AA9C079AE227}"/>
              </a:ext>
            </a:extLst>
          </p:cNvPr>
          <p:cNvSpPr>
            <a:spLocks noGrp="1"/>
          </p:cNvSpPr>
          <p:nvPr>
            <p:ph type="title"/>
          </p:nvPr>
        </p:nvSpPr>
        <p:spPr>
          <a:xfrm>
            <a:off x="2465296" y="5279511"/>
            <a:ext cx="7261411" cy="739880"/>
          </a:xfrm>
        </p:spPr>
        <p:txBody>
          <a:bodyPr vert="horz" lIns="91440" tIns="45720" rIns="91440" bIns="45720" rtlCol="0" anchor="b">
            <a:normAutofit/>
          </a:bodyPr>
          <a:lstStyle/>
          <a:p>
            <a:pPr algn="ctr" defTabSz="914400"/>
            <a:r>
              <a:rPr lang="en-US" sz="3100">
                <a:solidFill>
                  <a:schemeClr val="tx1">
                    <a:lumMod val="85000"/>
                    <a:lumOff val="15000"/>
                  </a:schemeClr>
                </a:solidFill>
              </a:rPr>
              <a:t>Recent Report</a:t>
            </a:r>
          </a:p>
        </p:txBody>
      </p:sp>
      <p:sp>
        <p:nvSpPr>
          <p:cNvPr id="3" name="Content Placeholder 2">
            <a:extLst>
              <a:ext uri="{FF2B5EF4-FFF2-40B4-BE49-F238E27FC236}">
                <a16:creationId xmlns:a16="http://schemas.microsoft.com/office/drawing/2014/main" id="{B00E7C44-C54F-2C87-7D77-8605F5D2A38E}"/>
              </a:ext>
            </a:extLst>
          </p:cNvPr>
          <p:cNvSpPr>
            <a:spLocks noGrp="1"/>
          </p:cNvSpPr>
          <p:nvPr>
            <p:ph idx="1"/>
          </p:nvPr>
        </p:nvSpPr>
        <p:spPr>
          <a:xfrm>
            <a:off x="3343836" y="6019392"/>
            <a:ext cx="5486399" cy="365125"/>
          </a:xfrm>
        </p:spPr>
        <p:txBody>
          <a:bodyPr vert="horz" lIns="91440" tIns="45720" rIns="91440" bIns="45720" rtlCol="0" anchor="t">
            <a:normAutofit lnSpcReduction="10000"/>
          </a:bodyPr>
          <a:lstStyle/>
          <a:p>
            <a:pPr marL="0" indent="0" algn="ctr" defTabSz="914400">
              <a:spcBef>
                <a:spcPts val="1000"/>
              </a:spcBef>
              <a:buNone/>
            </a:pPr>
            <a:r>
              <a:rPr lang="en-US" sz="1100" dirty="0">
                <a:solidFill>
                  <a:schemeClr val="tx1">
                    <a:lumMod val="85000"/>
                    <a:lumOff val="15000"/>
                  </a:schemeClr>
                </a:solidFill>
                <a:hlinkClick r:id="rId2"/>
              </a:rPr>
              <a:t>Four pivotal ages in your brain's development revealed in new scientific study - BBC News</a:t>
            </a:r>
            <a:endParaRPr lang="en-US" sz="1100" dirty="0">
              <a:solidFill>
                <a:schemeClr val="tx1">
                  <a:lumMod val="85000"/>
                  <a:lumOff val="15000"/>
                </a:schemeClr>
              </a:solidFill>
            </a:endParaRPr>
          </a:p>
        </p:txBody>
      </p:sp>
      <p:pic>
        <p:nvPicPr>
          <p:cNvPr id="5" name="Picture 4" descr="Digital art of brain">
            <a:extLst>
              <a:ext uri="{FF2B5EF4-FFF2-40B4-BE49-F238E27FC236}">
                <a16:creationId xmlns:a16="http://schemas.microsoft.com/office/drawing/2014/main" id="{95FCA3B0-2545-0FC2-AD34-D8728CC97C14}"/>
              </a:ext>
            </a:extLst>
          </p:cNvPr>
          <p:cNvPicPr>
            <a:picLocks noChangeAspect="1"/>
          </p:cNvPicPr>
          <p:nvPr/>
        </p:nvPicPr>
        <p:blipFill>
          <a:blip r:embed="rId3"/>
          <a:srcRect l="10227" r="2395" b="-1"/>
          <a:stretch>
            <a:fillRect/>
          </a:stretch>
        </p:blipFill>
        <p:spPr>
          <a:xfrm>
            <a:off x="1524021" y="11"/>
            <a:ext cx="9143979" cy="5886523"/>
          </a:xfrm>
          <a:custGeom>
            <a:avLst/>
            <a:gdLst/>
            <a:ahLst/>
            <a:cxnLst/>
            <a:rect l="l" t="t" r="r" b="b"/>
            <a:pathLst>
              <a:path w="12191999" h="5886533">
                <a:moveTo>
                  <a:pt x="4721173" y="4907914"/>
                </a:moveTo>
                <a:lnTo>
                  <a:pt x="4722109" y="4908125"/>
                </a:lnTo>
                <a:cubicBezTo>
                  <a:pt x="4721143" y="4908767"/>
                  <a:pt x="4718263" y="4909373"/>
                  <a:pt x="4717199" y="4909396"/>
                </a:cubicBezTo>
                <a:close/>
                <a:moveTo>
                  <a:pt x="0" y="0"/>
                </a:moveTo>
                <a:lnTo>
                  <a:pt x="12191999" y="0"/>
                </a:lnTo>
                <a:lnTo>
                  <a:pt x="12191999" y="5751311"/>
                </a:lnTo>
                <a:lnTo>
                  <a:pt x="12140860" y="5770509"/>
                </a:lnTo>
                <a:cubicBezTo>
                  <a:pt x="12126656" y="5772723"/>
                  <a:pt x="12093589" y="5827925"/>
                  <a:pt x="12080161" y="5826358"/>
                </a:cubicBezTo>
                <a:cubicBezTo>
                  <a:pt x="11978188" y="5850511"/>
                  <a:pt x="11967361" y="5873564"/>
                  <a:pt x="11917885" y="5861578"/>
                </a:cubicBezTo>
                <a:cubicBezTo>
                  <a:pt x="11872779" y="5859863"/>
                  <a:pt x="11928861" y="5896778"/>
                  <a:pt x="11894610" y="5883738"/>
                </a:cubicBezTo>
                <a:cubicBezTo>
                  <a:pt x="11860359" y="5870698"/>
                  <a:pt x="11736091" y="5807232"/>
                  <a:pt x="11712379" y="5783337"/>
                </a:cubicBezTo>
                <a:cubicBezTo>
                  <a:pt x="11688667" y="5759442"/>
                  <a:pt x="11627912" y="5782933"/>
                  <a:pt x="11585366" y="5740371"/>
                </a:cubicBezTo>
                <a:lnTo>
                  <a:pt x="11516470" y="5663679"/>
                </a:lnTo>
                <a:cubicBezTo>
                  <a:pt x="11468274" y="5661847"/>
                  <a:pt x="11507335" y="5626593"/>
                  <a:pt x="11462692" y="5610127"/>
                </a:cubicBezTo>
                <a:cubicBezTo>
                  <a:pt x="11417567" y="5608500"/>
                  <a:pt x="11408021" y="5556613"/>
                  <a:pt x="11369712" y="5548654"/>
                </a:cubicBezTo>
                <a:cubicBezTo>
                  <a:pt x="11354317" y="5554704"/>
                  <a:pt x="11288328" y="5499810"/>
                  <a:pt x="11273969" y="5488986"/>
                </a:cubicBezTo>
                <a:cubicBezTo>
                  <a:pt x="11231913" y="5490378"/>
                  <a:pt x="11221973" y="5480544"/>
                  <a:pt x="11195084" y="5467967"/>
                </a:cubicBezTo>
                <a:cubicBezTo>
                  <a:pt x="11164086" y="5497749"/>
                  <a:pt x="11171649" y="5471790"/>
                  <a:pt x="11143408" y="5468614"/>
                </a:cubicBezTo>
                <a:cubicBezTo>
                  <a:pt x="11125906" y="5464975"/>
                  <a:pt x="11102603" y="5460835"/>
                  <a:pt x="11085935" y="5459365"/>
                </a:cubicBezTo>
                <a:cubicBezTo>
                  <a:pt x="11057493" y="5459661"/>
                  <a:pt x="11029906" y="5441496"/>
                  <a:pt x="11030953" y="5456484"/>
                </a:cubicBezTo>
                <a:cubicBezTo>
                  <a:pt x="11007784" y="5459001"/>
                  <a:pt x="10982005" y="5463178"/>
                  <a:pt x="10951060" y="5461240"/>
                </a:cubicBezTo>
                <a:cubicBezTo>
                  <a:pt x="10885365" y="5424406"/>
                  <a:pt x="10915288" y="5460968"/>
                  <a:pt x="10857721" y="5448157"/>
                </a:cubicBezTo>
                <a:cubicBezTo>
                  <a:pt x="10806646" y="5435790"/>
                  <a:pt x="10707075" y="5402712"/>
                  <a:pt x="10644616" y="5387039"/>
                </a:cubicBezTo>
                <a:cubicBezTo>
                  <a:pt x="10616446" y="5382224"/>
                  <a:pt x="10558603" y="5371613"/>
                  <a:pt x="10519277" y="5366793"/>
                </a:cubicBezTo>
                <a:cubicBezTo>
                  <a:pt x="10495461" y="5368312"/>
                  <a:pt x="10473830" y="5354868"/>
                  <a:pt x="10445981" y="5364735"/>
                </a:cubicBezTo>
                <a:cubicBezTo>
                  <a:pt x="10436536" y="5368773"/>
                  <a:pt x="10409281" y="5367966"/>
                  <a:pt x="10383865" y="5360888"/>
                </a:cubicBezTo>
                <a:cubicBezTo>
                  <a:pt x="10374827" y="5369095"/>
                  <a:pt x="10347864" y="5360432"/>
                  <a:pt x="10336852" y="5360277"/>
                </a:cubicBezTo>
                <a:cubicBezTo>
                  <a:pt x="10323586" y="5366987"/>
                  <a:pt x="10274741" y="5357921"/>
                  <a:pt x="10261098" y="5350526"/>
                </a:cubicBezTo>
                <a:lnTo>
                  <a:pt x="10126497" y="5339011"/>
                </a:lnTo>
                <a:lnTo>
                  <a:pt x="10082166" y="5336916"/>
                </a:lnTo>
                <a:cubicBezTo>
                  <a:pt x="10074567" y="5338985"/>
                  <a:pt x="10046860" y="5337657"/>
                  <a:pt x="10039237" y="5338580"/>
                </a:cubicBezTo>
                <a:cubicBezTo>
                  <a:pt x="9998458" y="5328479"/>
                  <a:pt x="9984394" y="5327989"/>
                  <a:pt x="9960016" y="5323065"/>
                </a:cubicBezTo>
                <a:cubicBezTo>
                  <a:pt x="9918980" y="5322923"/>
                  <a:pt x="9888741" y="5326122"/>
                  <a:pt x="9847789" y="5316297"/>
                </a:cubicBezTo>
                <a:lnTo>
                  <a:pt x="9728306" y="5296090"/>
                </a:lnTo>
                <a:cubicBezTo>
                  <a:pt x="9675056" y="5305676"/>
                  <a:pt x="9602035" y="5297282"/>
                  <a:pt x="9584504" y="5284670"/>
                </a:cubicBezTo>
                <a:cubicBezTo>
                  <a:pt x="9518952" y="5270394"/>
                  <a:pt x="9415429" y="5244268"/>
                  <a:pt x="9343049" y="5238968"/>
                </a:cubicBezTo>
                <a:lnTo>
                  <a:pt x="9231367" y="5187063"/>
                </a:lnTo>
                <a:lnTo>
                  <a:pt x="9194807" y="5176984"/>
                </a:lnTo>
                <a:lnTo>
                  <a:pt x="9189243" y="5167745"/>
                </a:lnTo>
                <a:lnTo>
                  <a:pt x="9151229" y="5156543"/>
                </a:lnTo>
                <a:lnTo>
                  <a:pt x="9150207" y="5157608"/>
                </a:lnTo>
                <a:cubicBezTo>
                  <a:pt x="9147045" y="5159739"/>
                  <a:pt x="9143081" y="5160831"/>
                  <a:pt x="9137315" y="5159777"/>
                </a:cubicBezTo>
                <a:cubicBezTo>
                  <a:pt x="9138862" y="5179261"/>
                  <a:pt x="9130952" y="5165972"/>
                  <a:pt x="9113809" y="5161143"/>
                </a:cubicBezTo>
                <a:cubicBezTo>
                  <a:pt x="9112388" y="5190326"/>
                  <a:pt x="9068114" y="5155892"/>
                  <a:pt x="9053450" y="5169457"/>
                </a:cubicBezTo>
                <a:lnTo>
                  <a:pt x="9005483" y="5166172"/>
                </a:lnTo>
                <a:lnTo>
                  <a:pt x="9005198" y="5166412"/>
                </a:lnTo>
                <a:cubicBezTo>
                  <a:pt x="9003143" y="5166632"/>
                  <a:pt x="9000324" y="5166304"/>
                  <a:pt x="8996229" y="5165201"/>
                </a:cubicBezTo>
                <a:lnTo>
                  <a:pt x="8990391" y="5163140"/>
                </a:lnTo>
                <a:lnTo>
                  <a:pt x="8974334" y="5159914"/>
                </a:lnTo>
                <a:lnTo>
                  <a:pt x="8968008" y="5160614"/>
                </a:lnTo>
                <a:lnTo>
                  <a:pt x="8963045" y="5162839"/>
                </a:lnTo>
                <a:cubicBezTo>
                  <a:pt x="8954690" y="5154888"/>
                  <a:pt x="8955517" y="5145940"/>
                  <a:pt x="8928985" y="5166027"/>
                </a:cubicBezTo>
                <a:cubicBezTo>
                  <a:pt x="8898031" y="5165007"/>
                  <a:pt x="8789300" y="5150352"/>
                  <a:pt x="8752441" y="5146795"/>
                </a:cubicBezTo>
                <a:cubicBezTo>
                  <a:pt x="8719819" y="5136075"/>
                  <a:pt x="8748194" y="5149736"/>
                  <a:pt x="8707844" y="5144694"/>
                </a:cubicBezTo>
                <a:cubicBezTo>
                  <a:pt x="8671606" y="5125159"/>
                  <a:pt x="8639142" y="5141599"/>
                  <a:pt x="8596068" y="5136122"/>
                </a:cubicBezTo>
                <a:lnTo>
                  <a:pt x="8525227" y="5150964"/>
                </a:lnTo>
                <a:lnTo>
                  <a:pt x="8510980" y="5145049"/>
                </a:lnTo>
                <a:lnTo>
                  <a:pt x="8506164" y="5142048"/>
                </a:lnTo>
                <a:cubicBezTo>
                  <a:pt x="8502646" y="5140271"/>
                  <a:pt x="8500045" y="5139460"/>
                  <a:pt x="8497965" y="5139310"/>
                </a:cubicBezTo>
                <a:lnTo>
                  <a:pt x="8497591" y="5139489"/>
                </a:lnTo>
                <a:lnTo>
                  <a:pt x="8490246" y="5136439"/>
                </a:lnTo>
                <a:lnTo>
                  <a:pt x="8367179" y="5122397"/>
                </a:lnTo>
                <a:cubicBezTo>
                  <a:pt x="8362021" y="5120372"/>
                  <a:pt x="8357730" y="5120720"/>
                  <a:pt x="8353796" y="5122203"/>
                </a:cubicBezTo>
                <a:lnTo>
                  <a:pt x="8352369" y="5123043"/>
                </a:lnTo>
                <a:lnTo>
                  <a:pt x="8320101" y="5105625"/>
                </a:lnTo>
                <a:lnTo>
                  <a:pt x="8314429" y="5105299"/>
                </a:lnTo>
                <a:lnTo>
                  <a:pt x="8295170" y="5091404"/>
                </a:lnTo>
                <a:lnTo>
                  <a:pt x="8284273" y="5085581"/>
                </a:lnTo>
                <a:lnTo>
                  <a:pt x="8283146" y="5081138"/>
                </a:lnTo>
                <a:cubicBezTo>
                  <a:pt x="8280842" y="5077893"/>
                  <a:pt x="8276148" y="5075245"/>
                  <a:pt x="8266072" y="5073963"/>
                </a:cubicBezTo>
                <a:lnTo>
                  <a:pt x="8263373" y="5074193"/>
                </a:lnTo>
                <a:lnTo>
                  <a:pt x="8252030" y="5064350"/>
                </a:lnTo>
                <a:cubicBezTo>
                  <a:pt x="8248856" y="5060500"/>
                  <a:pt x="8246644" y="5056218"/>
                  <a:pt x="8245831" y="5051358"/>
                </a:cubicBezTo>
                <a:cubicBezTo>
                  <a:pt x="8181824" y="5054265"/>
                  <a:pt x="8147127" y="5020143"/>
                  <a:pt x="8090268" y="5005197"/>
                </a:cubicBezTo>
                <a:cubicBezTo>
                  <a:pt x="8025464" y="4982055"/>
                  <a:pt x="7967067" y="4960819"/>
                  <a:pt x="7905404" y="4963224"/>
                </a:cubicBezTo>
                <a:cubicBezTo>
                  <a:pt x="7835116" y="4948312"/>
                  <a:pt x="7780962" y="4946081"/>
                  <a:pt x="7718741" y="4937509"/>
                </a:cubicBezTo>
                <a:lnTo>
                  <a:pt x="7614343" y="4940980"/>
                </a:lnTo>
                <a:lnTo>
                  <a:pt x="7527539" y="4935152"/>
                </a:lnTo>
                <a:lnTo>
                  <a:pt x="7519567" y="4932599"/>
                </a:lnTo>
                <a:cubicBezTo>
                  <a:pt x="7513989" y="4931260"/>
                  <a:pt x="7510169" y="4930910"/>
                  <a:pt x="7507408" y="4931264"/>
                </a:cubicBezTo>
                <a:lnTo>
                  <a:pt x="7507036" y="4931591"/>
                </a:lnTo>
                <a:lnTo>
                  <a:pt x="7495791" y="4929639"/>
                </a:lnTo>
                <a:cubicBezTo>
                  <a:pt x="7476982" y="4925521"/>
                  <a:pt x="7422524" y="4942937"/>
                  <a:pt x="7405387" y="4937744"/>
                </a:cubicBezTo>
                <a:cubicBezTo>
                  <a:pt x="7374785" y="4940694"/>
                  <a:pt x="7333986" y="4941799"/>
                  <a:pt x="7312176" y="4947339"/>
                </a:cubicBezTo>
                <a:lnTo>
                  <a:pt x="7310849" y="4948781"/>
                </a:lnTo>
                <a:lnTo>
                  <a:pt x="7218556" y="4923532"/>
                </a:lnTo>
                <a:lnTo>
                  <a:pt x="7201098" y="4918982"/>
                </a:lnTo>
                <a:lnTo>
                  <a:pt x="7197000" y="4913624"/>
                </a:lnTo>
                <a:cubicBezTo>
                  <a:pt x="7192108" y="4910101"/>
                  <a:pt x="7184502" y="4907962"/>
                  <a:pt x="7170804" y="4908976"/>
                </a:cubicBezTo>
                <a:lnTo>
                  <a:pt x="7096984" y="4896748"/>
                </a:lnTo>
                <a:cubicBezTo>
                  <a:pt x="7061144" y="4895770"/>
                  <a:pt x="7050185" y="4894793"/>
                  <a:pt x="7018492" y="4897122"/>
                </a:cubicBezTo>
                <a:cubicBezTo>
                  <a:pt x="6937524" y="4886184"/>
                  <a:pt x="6943641" y="4862018"/>
                  <a:pt x="6904142" y="4867616"/>
                </a:cubicBezTo>
                <a:cubicBezTo>
                  <a:pt x="6871918" y="4872824"/>
                  <a:pt x="6787985" y="4853750"/>
                  <a:pt x="6708218" y="4839661"/>
                </a:cubicBezTo>
                <a:cubicBezTo>
                  <a:pt x="6649102" y="4830206"/>
                  <a:pt x="6628102" y="4816105"/>
                  <a:pt x="6549451" y="4810885"/>
                </a:cubicBezTo>
                <a:cubicBezTo>
                  <a:pt x="6472150" y="4766795"/>
                  <a:pt x="6409692" y="4790518"/>
                  <a:pt x="6317556" y="4764085"/>
                </a:cubicBezTo>
                <a:cubicBezTo>
                  <a:pt x="6297547" y="4748563"/>
                  <a:pt x="6209288" y="4765756"/>
                  <a:pt x="6168670" y="4761998"/>
                </a:cubicBezTo>
                <a:cubicBezTo>
                  <a:pt x="6128052" y="4758240"/>
                  <a:pt x="6090536" y="4744692"/>
                  <a:pt x="6073844" y="4741536"/>
                </a:cubicBezTo>
                <a:lnTo>
                  <a:pt x="6068526" y="4743073"/>
                </a:lnTo>
                <a:lnTo>
                  <a:pt x="6048634" y="4742390"/>
                </a:lnTo>
                <a:lnTo>
                  <a:pt x="6041279" y="4750739"/>
                </a:lnTo>
                <a:lnTo>
                  <a:pt x="6010088" y="4755832"/>
                </a:lnTo>
                <a:cubicBezTo>
                  <a:pt x="5998677" y="4756419"/>
                  <a:pt x="5970124" y="4755506"/>
                  <a:pt x="5957373" y="4752188"/>
                </a:cubicBezTo>
                <a:lnTo>
                  <a:pt x="5758915" y="4736496"/>
                </a:lnTo>
                <a:lnTo>
                  <a:pt x="5626957" y="4735473"/>
                </a:lnTo>
                <a:lnTo>
                  <a:pt x="5470902" y="4749493"/>
                </a:lnTo>
                <a:cubicBezTo>
                  <a:pt x="5478131" y="4762521"/>
                  <a:pt x="5439006" y="4748455"/>
                  <a:pt x="5432757" y="4760746"/>
                </a:cubicBezTo>
                <a:cubicBezTo>
                  <a:pt x="5429365" y="4770778"/>
                  <a:pt x="5391824" y="4775462"/>
                  <a:pt x="5381664" y="4778448"/>
                </a:cubicBezTo>
                <a:lnTo>
                  <a:pt x="5261760" y="4798865"/>
                </a:lnTo>
                <a:cubicBezTo>
                  <a:pt x="5251595" y="4799049"/>
                  <a:pt x="5230547" y="4807359"/>
                  <a:pt x="5222959" y="4809989"/>
                </a:cubicBezTo>
                <a:lnTo>
                  <a:pt x="5174657" y="4812979"/>
                </a:lnTo>
                <a:lnTo>
                  <a:pt x="5156551" y="4820202"/>
                </a:lnTo>
                <a:lnTo>
                  <a:pt x="5142595" y="4823602"/>
                </a:lnTo>
                <a:lnTo>
                  <a:pt x="5139593" y="4825703"/>
                </a:lnTo>
                <a:cubicBezTo>
                  <a:pt x="5133873" y="4829743"/>
                  <a:pt x="5128076" y="4833554"/>
                  <a:pt x="5121656" y="4836556"/>
                </a:cubicBezTo>
                <a:cubicBezTo>
                  <a:pt x="5108317" y="4807937"/>
                  <a:pt x="5064853" y="4857373"/>
                  <a:pt x="5065787" y="4829985"/>
                </a:cubicBezTo>
                <a:cubicBezTo>
                  <a:pt x="5028193" y="4841501"/>
                  <a:pt x="5038944" y="4812412"/>
                  <a:pt x="5011510" y="4846366"/>
                </a:cubicBezTo>
                <a:cubicBezTo>
                  <a:pt x="4937023" y="4845983"/>
                  <a:pt x="4916353" y="4832976"/>
                  <a:pt x="4840437" y="4870383"/>
                </a:cubicBezTo>
                <a:cubicBezTo>
                  <a:pt x="4806739" y="4887025"/>
                  <a:pt x="4784106" y="4898171"/>
                  <a:pt x="4762444" y="4898151"/>
                </a:cubicBezTo>
                <a:cubicBezTo>
                  <a:pt x="4741323" y="4902652"/>
                  <a:pt x="4729481" y="4905474"/>
                  <a:pt x="4723182" y="4907166"/>
                </a:cubicBezTo>
                <a:lnTo>
                  <a:pt x="4721173" y="4907914"/>
                </a:lnTo>
                <a:lnTo>
                  <a:pt x="4715524" y="4906639"/>
                </a:lnTo>
                <a:cubicBezTo>
                  <a:pt x="4680148" y="4913595"/>
                  <a:pt x="4524744" y="4914403"/>
                  <a:pt x="4515810" y="4916541"/>
                </a:cubicBezTo>
                <a:cubicBezTo>
                  <a:pt x="4457819" y="4929653"/>
                  <a:pt x="4462659" y="4930394"/>
                  <a:pt x="4428539" y="4927192"/>
                </a:cubicBezTo>
                <a:cubicBezTo>
                  <a:pt x="4423303" y="4923821"/>
                  <a:pt x="4368974" y="4930115"/>
                  <a:pt x="4362872" y="4928538"/>
                </a:cubicBezTo>
                <a:lnTo>
                  <a:pt x="4316962" y="4921923"/>
                </a:lnTo>
                <a:lnTo>
                  <a:pt x="4315106" y="4923264"/>
                </a:lnTo>
                <a:cubicBezTo>
                  <a:pt x="4306123" y="4926635"/>
                  <a:pt x="4299993" y="4926634"/>
                  <a:pt x="4295140" y="4925143"/>
                </a:cubicBezTo>
                <a:lnTo>
                  <a:pt x="4290059" y="4922226"/>
                </a:lnTo>
                <a:lnTo>
                  <a:pt x="4276138" y="4922472"/>
                </a:lnTo>
                <a:lnTo>
                  <a:pt x="4248113" y="4920148"/>
                </a:lnTo>
                <a:lnTo>
                  <a:pt x="4202046" y="4922943"/>
                </a:lnTo>
                <a:cubicBezTo>
                  <a:pt x="4201945" y="4923363"/>
                  <a:pt x="4201842" y="4923782"/>
                  <a:pt x="4201741" y="4924202"/>
                </a:cubicBezTo>
                <a:cubicBezTo>
                  <a:pt x="4200116" y="4927039"/>
                  <a:pt x="4197140" y="4929158"/>
                  <a:pt x="4191245" y="4929836"/>
                </a:cubicBezTo>
                <a:cubicBezTo>
                  <a:pt x="4204212" y="4947125"/>
                  <a:pt x="4161274" y="4945230"/>
                  <a:pt x="4142742" y="4945701"/>
                </a:cubicBezTo>
                <a:cubicBezTo>
                  <a:pt x="4124717" y="4952767"/>
                  <a:pt x="4099099" y="4966347"/>
                  <a:pt x="4083094" y="4972234"/>
                </a:cubicBezTo>
                <a:lnTo>
                  <a:pt x="4074543" y="4973069"/>
                </a:lnTo>
                <a:cubicBezTo>
                  <a:pt x="4074504" y="4973170"/>
                  <a:pt x="4074463" y="4973269"/>
                  <a:pt x="4074424" y="4973368"/>
                </a:cubicBezTo>
                <a:cubicBezTo>
                  <a:pt x="4072678" y="4974152"/>
                  <a:pt x="4069906" y="4974653"/>
                  <a:pt x="4065507" y="4974812"/>
                </a:cubicBezTo>
                <a:lnTo>
                  <a:pt x="4058951" y="4974594"/>
                </a:lnTo>
                <a:lnTo>
                  <a:pt x="4042361" y="4976215"/>
                </a:lnTo>
                <a:lnTo>
                  <a:pt x="4036993" y="4978649"/>
                </a:lnTo>
                <a:lnTo>
                  <a:pt x="4035360" y="4982316"/>
                </a:lnTo>
                <a:lnTo>
                  <a:pt x="4033775" y="4982081"/>
                </a:lnTo>
                <a:cubicBezTo>
                  <a:pt x="4021424" y="4977217"/>
                  <a:pt x="4016874" y="4968841"/>
                  <a:pt x="4004535" y="4994649"/>
                </a:cubicBezTo>
                <a:cubicBezTo>
                  <a:pt x="3976667" y="4987584"/>
                  <a:pt x="3972977" y="5002913"/>
                  <a:pt x="3936843" y="5012106"/>
                </a:cubicBezTo>
                <a:cubicBezTo>
                  <a:pt x="3920506" y="5004382"/>
                  <a:pt x="3908535" y="5009071"/>
                  <a:pt x="3897272" y="5017761"/>
                </a:cubicBezTo>
                <a:cubicBezTo>
                  <a:pt x="3861092" y="5017265"/>
                  <a:pt x="3829628" y="5031135"/>
                  <a:pt x="3789757" y="5037999"/>
                </a:cubicBezTo>
                <a:cubicBezTo>
                  <a:pt x="3741007" y="5052705"/>
                  <a:pt x="3725129" y="5054682"/>
                  <a:pt x="3682510" y="5061922"/>
                </a:cubicBezTo>
                <a:lnTo>
                  <a:pt x="3610032" y="5094193"/>
                </a:lnTo>
                <a:lnTo>
                  <a:pt x="3603852" y="5092831"/>
                </a:lnTo>
                <a:cubicBezTo>
                  <a:pt x="3599580" y="5092212"/>
                  <a:pt x="3596726" y="5092212"/>
                  <a:pt x="3594733" y="5092667"/>
                </a:cubicBezTo>
                <a:lnTo>
                  <a:pt x="3594498" y="5092936"/>
                </a:lnTo>
                <a:lnTo>
                  <a:pt x="3585975" y="5092246"/>
                </a:lnTo>
                <a:cubicBezTo>
                  <a:pt x="3571623" y="5090455"/>
                  <a:pt x="3549389" y="5104654"/>
                  <a:pt x="3536132" y="5101945"/>
                </a:cubicBezTo>
                <a:cubicBezTo>
                  <a:pt x="3513940" y="5106241"/>
                  <a:pt x="3488622" y="5099976"/>
                  <a:pt x="3473220" y="5105606"/>
                </a:cubicBezTo>
                <a:lnTo>
                  <a:pt x="3400725" y="5117654"/>
                </a:lnTo>
                <a:lnTo>
                  <a:pt x="3375935" y="5106247"/>
                </a:lnTo>
                <a:lnTo>
                  <a:pt x="3348219" y="5109860"/>
                </a:lnTo>
                <a:cubicBezTo>
                  <a:pt x="3337206" y="5110533"/>
                  <a:pt x="3327054" y="5111295"/>
                  <a:pt x="3319639" y="5114795"/>
                </a:cubicBezTo>
                <a:lnTo>
                  <a:pt x="3248529" y="5133347"/>
                </a:lnTo>
                <a:lnTo>
                  <a:pt x="3210308" y="5119794"/>
                </a:lnTo>
                <a:cubicBezTo>
                  <a:pt x="3206088" y="5117870"/>
                  <a:pt x="3200152" y="5117326"/>
                  <a:pt x="3190375" y="5119915"/>
                </a:cubicBezTo>
                <a:lnTo>
                  <a:pt x="3188145" y="5121096"/>
                </a:lnTo>
                <a:cubicBezTo>
                  <a:pt x="3182625" y="5119116"/>
                  <a:pt x="3141856" y="5121682"/>
                  <a:pt x="3108596" y="5122416"/>
                </a:cubicBezTo>
                <a:cubicBezTo>
                  <a:pt x="3055968" y="5124842"/>
                  <a:pt x="3048940" y="5117475"/>
                  <a:pt x="2988584" y="5125502"/>
                </a:cubicBezTo>
                <a:cubicBezTo>
                  <a:pt x="2928853" y="5129690"/>
                  <a:pt x="2917951" y="5124649"/>
                  <a:pt x="2876540" y="5133019"/>
                </a:cubicBezTo>
                <a:lnTo>
                  <a:pt x="2626864" y="5133771"/>
                </a:lnTo>
                <a:cubicBezTo>
                  <a:pt x="2562348" y="5111858"/>
                  <a:pt x="2563422" y="5142456"/>
                  <a:pt x="2491422" y="5135486"/>
                </a:cubicBezTo>
                <a:cubicBezTo>
                  <a:pt x="2433091" y="5200962"/>
                  <a:pt x="2455709" y="5160483"/>
                  <a:pt x="2415617" y="5168715"/>
                </a:cubicBezTo>
                <a:lnTo>
                  <a:pt x="2290098" y="5166151"/>
                </a:lnTo>
                <a:cubicBezTo>
                  <a:pt x="2257057" y="5152522"/>
                  <a:pt x="2202458" y="5187690"/>
                  <a:pt x="2161714" y="5169302"/>
                </a:cubicBezTo>
                <a:cubicBezTo>
                  <a:pt x="2122714" y="5172302"/>
                  <a:pt x="2080450" y="5180350"/>
                  <a:pt x="2056089" y="5184144"/>
                </a:cubicBezTo>
                <a:cubicBezTo>
                  <a:pt x="2019828" y="5191108"/>
                  <a:pt x="1978839" y="5203797"/>
                  <a:pt x="1944153" y="5211084"/>
                </a:cubicBezTo>
                <a:cubicBezTo>
                  <a:pt x="1925867" y="5199079"/>
                  <a:pt x="1896027" y="5224183"/>
                  <a:pt x="1847968" y="5227868"/>
                </a:cubicBezTo>
                <a:cubicBezTo>
                  <a:pt x="1827977" y="5213971"/>
                  <a:pt x="1815570" y="5230544"/>
                  <a:pt x="1777083" y="5212267"/>
                </a:cubicBezTo>
                <a:cubicBezTo>
                  <a:pt x="1775439" y="5214216"/>
                  <a:pt x="1773397" y="5216035"/>
                  <a:pt x="1771025" y="5217668"/>
                </a:cubicBezTo>
                <a:cubicBezTo>
                  <a:pt x="1757251" y="5227146"/>
                  <a:pt x="1735528" y="5228402"/>
                  <a:pt x="1722509" y="5220470"/>
                </a:cubicBezTo>
                <a:cubicBezTo>
                  <a:pt x="1691779" y="5208440"/>
                  <a:pt x="1662321" y="5203305"/>
                  <a:pt x="1633941" y="5200774"/>
                </a:cubicBezTo>
                <a:lnTo>
                  <a:pt x="1586145" y="5210184"/>
                </a:lnTo>
                <a:cubicBezTo>
                  <a:pt x="1567948" y="5215416"/>
                  <a:pt x="1545900" y="5226363"/>
                  <a:pt x="1524748" y="5232173"/>
                </a:cubicBezTo>
                <a:cubicBezTo>
                  <a:pt x="1502586" y="5235395"/>
                  <a:pt x="1478013" y="5230993"/>
                  <a:pt x="1459242" y="5245044"/>
                </a:cubicBezTo>
                <a:cubicBezTo>
                  <a:pt x="1421474" y="5260197"/>
                  <a:pt x="1374524" y="5244220"/>
                  <a:pt x="1349457" y="5280705"/>
                </a:cubicBezTo>
                <a:cubicBezTo>
                  <a:pt x="1273276" y="5302389"/>
                  <a:pt x="1121512" y="5336260"/>
                  <a:pt x="1009212" y="5361227"/>
                </a:cubicBezTo>
                <a:cubicBezTo>
                  <a:pt x="939016" y="5373529"/>
                  <a:pt x="866895" y="5370149"/>
                  <a:pt x="808572" y="5377024"/>
                </a:cubicBezTo>
                <a:cubicBezTo>
                  <a:pt x="802823" y="5374184"/>
                  <a:pt x="726016" y="5397963"/>
                  <a:pt x="719549" y="5396991"/>
                </a:cubicBezTo>
                <a:lnTo>
                  <a:pt x="698795" y="5397657"/>
                </a:lnTo>
                <a:cubicBezTo>
                  <a:pt x="689833" y="5401894"/>
                  <a:pt x="683492" y="5402495"/>
                  <a:pt x="678327" y="5401487"/>
                </a:cubicBezTo>
                <a:lnTo>
                  <a:pt x="672784" y="5399085"/>
                </a:lnTo>
                <a:lnTo>
                  <a:pt x="658406" y="5400696"/>
                </a:lnTo>
                <a:lnTo>
                  <a:pt x="629185" y="5401132"/>
                </a:lnTo>
                <a:lnTo>
                  <a:pt x="624558" y="5403782"/>
                </a:lnTo>
                <a:lnTo>
                  <a:pt x="581798" y="5408438"/>
                </a:lnTo>
                <a:cubicBezTo>
                  <a:pt x="581736" y="5408865"/>
                  <a:pt x="581671" y="5409294"/>
                  <a:pt x="581608" y="5409722"/>
                </a:cubicBezTo>
                <a:cubicBezTo>
                  <a:pt x="580204" y="5412704"/>
                  <a:pt x="577331" y="5415106"/>
                  <a:pt x="571299" y="5416358"/>
                </a:cubicBezTo>
                <a:cubicBezTo>
                  <a:pt x="551623" y="5426267"/>
                  <a:pt x="484499" y="5459654"/>
                  <a:pt x="463549" y="5469173"/>
                </a:cubicBezTo>
                <a:cubicBezTo>
                  <a:pt x="453136" y="5470720"/>
                  <a:pt x="449731" y="5472678"/>
                  <a:pt x="445606" y="5473465"/>
                </a:cubicBezTo>
                <a:lnTo>
                  <a:pt x="438799" y="5473893"/>
                </a:lnTo>
                <a:cubicBezTo>
                  <a:pt x="417222" y="5482183"/>
                  <a:pt x="343312" y="5513407"/>
                  <a:pt x="316138" y="5523213"/>
                </a:cubicBezTo>
                <a:cubicBezTo>
                  <a:pt x="298481" y="5517132"/>
                  <a:pt x="286556" y="5522972"/>
                  <a:pt x="275748" y="5532726"/>
                </a:cubicBezTo>
                <a:cubicBezTo>
                  <a:pt x="238274" y="5535784"/>
                  <a:pt x="207076" y="5552679"/>
                  <a:pt x="166496" y="5563424"/>
                </a:cubicBezTo>
                <a:lnTo>
                  <a:pt x="0" y="5629888"/>
                </a:lnTo>
                <a:close/>
              </a:path>
            </a:pathLst>
          </a:custGeom>
        </p:spPr>
      </p:pic>
    </p:spTree>
    <p:extLst>
      <p:ext uri="{BB962C8B-B14F-4D97-AF65-F5344CB8AC3E}">
        <p14:creationId xmlns:p14="http://schemas.microsoft.com/office/powerpoint/2010/main" val="821988069"/>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C3088D-EC1E-F3BD-5581-CA1F9D0E0CD6}"/>
              </a:ext>
            </a:extLst>
          </p:cNvPr>
          <p:cNvSpPr>
            <a:spLocks noGrp="1"/>
          </p:cNvSpPr>
          <p:nvPr>
            <p:ph type="title"/>
          </p:nvPr>
        </p:nvSpPr>
        <p:spPr>
          <a:xfrm>
            <a:off x="2152650" y="365126"/>
            <a:ext cx="7886700" cy="455162"/>
          </a:xfrm>
        </p:spPr>
        <p:txBody>
          <a:bodyPr>
            <a:normAutofit/>
          </a:bodyPr>
          <a:lstStyle/>
          <a:p>
            <a:r>
              <a:rPr lang="en-US" sz="2400">
                <a:cs typeface="Calibri Light"/>
              </a:rPr>
              <a:t>On set offending age</a:t>
            </a:r>
          </a:p>
        </p:txBody>
      </p:sp>
      <p:pic>
        <p:nvPicPr>
          <p:cNvPr id="4" name="Picture 4" descr="Chart, line chart&#10;&#10;Description automatically generated">
            <a:extLst>
              <a:ext uri="{FF2B5EF4-FFF2-40B4-BE49-F238E27FC236}">
                <a16:creationId xmlns:a16="http://schemas.microsoft.com/office/drawing/2014/main" id="{1AA3FF4B-E811-D43E-C372-1389209BA9F0}"/>
              </a:ext>
            </a:extLst>
          </p:cNvPr>
          <p:cNvPicPr>
            <a:picLocks noGrp="1" noChangeAspect="1"/>
          </p:cNvPicPr>
          <p:nvPr>
            <p:ph idx="1"/>
          </p:nvPr>
        </p:nvPicPr>
        <p:blipFill>
          <a:blip r:embed="rId2"/>
          <a:stretch>
            <a:fillRect/>
          </a:stretch>
        </p:blipFill>
        <p:spPr>
          <a:xfrm>
            <a:off x="1839311" y="936094"/>
            <a:ext cx="8671035" cy="5164350"/>
          </a:xfrm>
        </p:spPr>
      </p:pic>
    </p:spTree>
    <p:extLst>
      <p:ext uri="{BB962C8B-B14F-4D97-AF65-F5344CB8AC3E}">
        <p14:creationId xmlns:p14="http://schemas.microsoft.com/office/powerpoint/2010/main" val="2649609811"/>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E6A345-33EE-11F5-0468-89E81CFA404C}"/>
              </a:ext>
            </a:extLst>
          </p:cNvPr>
          <p:cNvSpPr>
            <a:spLocks noGrp="1"/>
          </p:cNvSpPr>
          <p:nvPr>
            <p:ph type="title"/>
          </p:nvPr>
        </p:nvSpPr>
        <p:spPr>
          <a:xfrm>
            <a:off x="838200" y="365125"/>
            <a:ext cx="10515600" cy="879865"/>
          </a:xfrm>
        </p:spPr>
        <p:txBody>
          <a:bodyPr/>
          <a:lstStyle/>
          <a:p>
            <a:r>
              <a:rPr lang="en-GB"/>
              <a:t>Statistics 2023 to 2025 </a:t>
            </a:r>
            <a:r>
              <a:rPr lang="en-GB" sz="1400"/>
              <a:t>Published March 2025</a:t>
            </a:r>
          </a:p>
        </p:txBody>
      </p:sp>
      <p:pic>
        <p:nvPicPr>
          <p:cNvPr id="4" name="Content Placeholder 3" descr="A screenshot of a white text box">
            <a:extLst>
              <a:ext uri="{FF2B5EF4-FFF2-40B4-BE49-F238E27FC236}">
                <a16:creationId xmlns:a16="http://schemas.microsoft.com/office/drawing/2014/main" id="{1C680DC8-773F-67B1-B475-E1B9EAD582E0}"/>
              </a:ext>
            </a:extLst>
          </p:cNvPr>
          <p:cNvPicPr>
            <a:picLocks noGrp="1" noChangeAspect="1"/>
          </p:cNvPicPr>
          <p:nvPr>
            <p:ph idx="1"/>
          </p:nvPr>
        </p:nvPicPr>
        <p:blipFill>
          <a:blip r:embed="rId3"/>
          <a:stretch>
            <a:fillRect/>
          </a:stretch>
        </p:blipFill>
        <p:spPr>
          <a:xfrm>
            <a:off x="832270" y="1253692"/>
            <a:ext cx="11045045" cy="5135770"/>
          </a:xfrm>
          <a:prstGeom prst="rect">
            <a:avLst/>
          </a:prstGeom>
        </p:spPr>
      </p:pic>
    </p:spTree>
    <p:extLst>
      <p:ext uri="{BB962C8B-B14F-4D97-AF65-F5344CB8AC3E}">
        <p14:creationId xmlns:p14="http://schemas.microsoft.com/office/powerpoint/2010/main" val="192634180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descr="A screenshot of a white text&#10;&#10;AI-generated content may be incorrect.">
            <a:extLst>
              <a:ext uri="{FF2B5EF4-FFF2-40B4-BE49-F238E27FC236}">
                <a16:creationId xmlns:a16="http://schemas.microsoft.com/office/drawing/2014/main" id="{1246E0F5-6D11-8692-ADA7-D6F9B10F6910}"/>
              </a:ext>
            </a:extLst>
          </p:cNvPr>
          <p:cNvPicPr>
            <a:picLocks noChangeAspect="1"/>
          </p:cNvPicPr>
          <p:nvPr/>
        </p:nvPicPr>
        <p:blipFill>
          <a:blip r:embed="rId2"/>
          <a:stretch>
            <a:fillRect/>
          </a:stretch>
        </p:blipFill>
        <p:spPr>
          <a:xfrm>
            <a:off x="738015" y="643466"/>
            <a:ext cx="11032272" cy="5772350"/>
          </a:xfrm>
          <a:prstGeom prst="rect">
            <a:avLst/>
          </a:prstGeom>
        </p:spPr>
      </p:pic>
    </p:spTree>
    <p:extLst>
      <p:ext uri="{BB962C8B-B14F-4D97-AF65-F5344CB8AC3E}">
        <p14:creationId xmlns:p14="http://schemas.microsoft.com/office/powerpoint/2010/main" val="168387298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screenshot of a white background&#10;&#10;AI-generated content may be incorrect.">
            <a:extLst>
              <a:ext uri="{FF2B5EF4-FFF2-40B4-BE49-F238E27FC236}">
                <a16:creationId xmlns:a16="http://schemas.microsoft.com/office/drawing/2014/main" id="{719FDA9D-4ECA-005E-509C-15DC738EEEA7}"/>
              </a:ext>
            </a:extLst>
          </p:cNvPr>
          <p:cNvPicPr>
            <a:picLocks noChangeAspect="1"/>
          </p:cNvPicPr>
          <p:nvPr/>
        </p:nvPicPr>
        <p:blipFill>
          <a:blip r:embed="rId2"/>
          <a:stretch>
            <a:fillRect/>
          </a:stretch>
        </p:blipFill>
        <p:spPr>
          <a:xfrm>
            <a:off x="1152885" y="647432"/>
            <a:ext cx="10245664" cy="5620647"/>
          </a:xfrm>
          <a:prstGeom prst="rect">
            <a:avLst/>
          </a:prstGeom>
        </p:spPr>
      </p:pic>
    </p:spTree>
    <p:extLst>
      <p:ext uri="{BB962C8B-B14F-4D97-AF65-F5344CB8AC3E}">
        <p14:creationId xmlns:p14="http://schemas.microsoft.com/office/powerpoint/2010/main" val="224583633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descr="A picture containing graphical user interface&#10;&#10;Description automatically generated">
            <a:extLst>
              <a:ext uri="{FF2B5EF4-FFF2-40B4-BE49-F238E27FC236}">
                <a16:creationId xmlns:a16="http://schemas.microsoft.com/office/drawing/2014/main" id="{681B5065-17B2-B4A0-8BBF-C0B9D57859CA}"/>
              </a:ext>
            </a:extLst>
          </p:cNvPr>
          <p:cNvPicPr>
            <a:picLocks noGrp="1" noChangeAspect="1"/>
          </p:cNvPicPr>
          <p:nvPr>
            <p:ph idx="1"/>
          </p:nvPr>
        </p:nvPicPr>
        <p:blipFill rotWithShape="1">
          <a:blip r:embed="rId3"/>
          <a:srcRect l="2645"/>
          <a:stretch/>
        </p:blipFill>
        <p:spPr>
          <a:xfrm>
            <a:off x="838200" y="754148"/>
            <a:ext cx="10515600" cy="4995575"/>
          </a:xfrm>
          <a:prstGeom prst="rect">
            <a:avLst/>
          </a:prstGeom>
        </p:spPr>
      </p:pic>
    </p:spTree>
    <p:extLst>
      <p:ext uri="{BB962C8B-B14F-4D97-AF65-F5344CB8AC3E}">
        <p14:creationId xmlns:p14="http://schemas.microsoft.com/office/powerpoint/2010/main" val="186355110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CF14CA-F2B3-C704-448D-78E2BE2AC668}"/>
              </a:ext>
            </a:extLst>
          </p:cNvPr>
          <p:cNvSpPr>
            <a:spLocks noGrp="1"/>
          </p:cNvSpPr>
          <p:nvPr>
            <p:ph type="title"/>
          </p:nvPr>
        </p:nvSpPr>
        <p:spPr>
          <a:xfrm>
            <a:off x="838200" y="365126"/>
            <a:ext cx="10515600" cy="611620"/>
          </a:xfrm>
        </p:spPr>
        <p:txBody>
          <a:bodyPr>
            <a:normAutofit fontScale="90000"/>
          </a:bodyPr>
          <a:lstStyle/>
          <a:p>
            <a:br>
              <a:rPr lang="en-GB" dirty="0"/>
            </a:br>
            <a:r>
              <a:rPr lang="en-GB" sz="3100" dirty="0"/>
              <a:t>Youth Offending – Options from Cautions to Sentencing</a:t>
            </a:r>
            <a:br>
              <a:rPr lang="en-GB" dirty="0"/>
            </a:br>
            <a:endParaRPr lang="en-US" dirty="0"/>
          </a:p>
        </p:txBody>
      </p:sp>
      <p:sp>
        <p:nvSpPr>
          <p:cNvPr id="3" name="Content Placeholder 2">
            <a:extLst>
              <a:ext uri="{FF2B5EF4-FFF2-40B4-BE49-F238E27FC236}">
                <a16:creationId xmlns:a16="http://schemas.microsoft.com/office/drawing/2014/main" id="{1CC4ACA7-BC3A-B26D-1542-749FDB899010}"/>
              </a:ext>
            </a:extLst>
          </p:cNvPr>
          <p:cNvSpPr>
            <a:spLocks noGrp="1"/>
          </p:cNvSpPr>
          <p:nvPr>
            <p:ph idx="1"/>
          </p:nvPr>
        </p:nvSpPr>
        <p:spPr>
          <a:xfrm>
            <a:off x="838200" y="976746"/>
            <a:ext cx="10515600" cy="5200217"/>
          </a:xfrm>
        </p:spPr>
        <p:txBody>
          <a:bodyPr>
            <a:normAutofit fontScale="85000" lnSpcReduction="20000"/>
          </a:bodyPr>
          <a:lstStyle/>
          <a:p>
            <a:r>
              <a:rPr lang="en-GB" dirty="0"/>
              <a:t>Youth justice responses are designed to start with the least formal intervention and escalate only when necessary, taking the young person’s age, maturity, and circumstances into account.</a:t>
            </a:r>
          </a:p>
          <a:p>
            <a:r>
              <a:rPr lang="en-GB" dirty="0"/>
              <a:t>The first tier is </a:t>
            </a:r>
            <a:r>
              <a:rPr lang="en-GB" b="1" dirty="0"/>
              <a:t>out‑of‑court disposals</a:t>
            </a:r>
            <a:r>
              <a:rPr lang="en-GB" dirty="0"/>
              <a:t>.</a:t>
            </a:r>
          </a:p>
          <a:p>
            <a:r>
              <a:rPr lang="en-GB" dirty="0"/>
              <a:t>A </a:t>
            </a:r>
            <a:r>
              <a:rPr lang="en-GB" b="1" dirty="0"/>
              <a:t>Youth Caution </a:t>
            </a:r>
            <a:r>
              <a:rPr lang="en-GB" dirty="0"/>
              <a:t>is used for low‑level offences and acts as a formal warning.</a:t>
            </a:r>
          </a:p>
          <a:p>
            <a:r>
              <a:rPr lang="en-US" dirty="0"/>
              <a:t>A Youth Caution is recorded on the Police National Computer and it becomes “spent” immediately under rehabilitation rules . That means for most situations—like applying for many jobs you usually don’t have to declare it unless you apply for enhanced DBS.  Youth cautions are therefore not wiped, even though they are spent.</a:t>
            </a:r>
            <a:endParaRPr lang="en-GB" dirty="0"/>
          </a:p>
          <a:p>
            <a:r>
              <a:rPr lang="en-GB" dirty="0"/>
              <a:t>A </a:t>
            </a:r>
            <a:r>
              <a:rPr lang="en-GB" b="1" dirty="0"/>
              <a:t>Youth Conditional Caution </a:t>
            </a:r>
            <a:r>
              <a:rPr lang="en-GB" dirty="0"/>
              <a:t>adds requirements such as attending programmes or repairing harm, with the expectation that the young person engages in change. </a:t>
            </a:r>
            <a:r>
              <a:rPr lang="en-US" dirty="0"/>
              <a:t>Youth Conditional Cautions are used when a child admits an offence and agrees to comply with specific conditions, and they remain part of the police record even after the conditions are completed .</a:t>
            </a:r>
          </a:p>
          <a:p>
            <a:r>
              <a:rPr lang="en-GB" b="1" dirty="0">
                <a:highlight>
                  <a:srgbClr val="FFFFFF"/>
                </a:highlight>
                <a:latin typeface="Calibri"/>
                <a:ea typeface="+mn-lt"/>
                <a:cs typeface="+mn-lt"/>
              </a:rPr>
              <a:t>Community Resolution:</a:t>
            </a:r>
            <a:r>
              <a:rPr lang="en-GB" dirty="0">
                <a:highlight>
                  <a:srgbClr val="FFFFFF"/>
                </a:highlight>
                <a:latin typeface="Calibri"/>
                <a:ea typeface="+mn-lt"/>
                <a:cs typeface="+mn-lt"/>
              </a:rPr>
              <a:t> An informal approach to resolve minor offences, often involving restorative justice.</a:t>
            </a:r>
            <a:endParaRPr lang="en-GB" dirty="0"/>
          </a:p>
        </p:txBody>
      </p:sp>
    </p:spTree>
    <p:extLst>
      <p:ext uri="{BB962C8B-B14F-4D97-AF65-F5344CB8AC3E}">
        <p14:creationId xmlns:p14="http://schemas.microsoft.com/office/powerpoint/2010/main" val="262914293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1AD4D6-4042-439C-FB60-617F1F111282}"/>
              </a:ext>
            </a:extLst>
          </p:cNvPr>
          <p:cNvSpPr>
            <a:spLocks noGrp="1"/>
          </p:cNvSpPr>
          <p:nvPr>
            <p:ph type="title"/>
          </p:nvPr>
        </p:nvSpPr>
        <p:spPr/>
        <p:txBody>
          <a:bodyPr/>
          <a:lstStyle/>
          <a:p>
            <a:r>
              <a:rPr lang="en-GB"/>
              <a:t>Community Sentences</a:t>
            </a:r>
          </a:p>
        </p:txBody>
      </p:sp>
      <p:sp>
        <p:nvSpPr>
          <p:cNvPr id="3" name="Content Placeholder 2">
            <a:extLst>
              <a:ext uri="{FF2B5EF4-FFF2-40B4-BE49-F238E27FC236}">
                <a16:creationId xmlns:a16="http://schemas.microsoft.com/office/drawing/2014/main" id="{337BF4FD-8767-114F-59CC-7BF9A2403C81}"/>
              </a:ext>
            </a:extLst>
          </p:cNvPr>
          <p:cNvSpPr>
            <a:spLocks noGrp="1"/>
          </p:cNvSpPr>
          <p:nvPr>
            <p:ph idx="1"/>
          </p:nvPr>
        </p:nvSpPr>
        <p:spPr/>
        <p:txBody>
          <a:bodyPr vert="horz" lIns="91440" tIns="45720" rIns="91440" bIns="45720" rtlCol="0" anchor="t">
            <a:normAutofit/>
          </a:bodyPr>
          <a:lstStyle/>
          <a:p>
            <a:r>
              <a:rPr lang="en-GB" sz="2400" dirty="0">
                <a:solidFill>
                  <a:srgbClr val="001D35"/>
                </a:solidFill>
                <a:highlight>
                  <a:srgbClr val="FFFFFF"/>
                </a:highlight>
                <a:latin typeface="Calibri"/>
                <a:ea typeface="Calibri"/>
                <a:cs typeface="Calibri"/>
              </a:rPr>
              <a:t>Community Sentences </a:t>
            </a:r>
            <a:endParaRPr lang="en-GB" sz="2400" dirty="0">
              <a:solidFill>
                <a:srgbClr val="000000"/>
              </a:solidFill>
              <a:latin typeface="Calibri"/>
              <a:ea typeface="Calibri"/>
              <a:cs typeface="Calibri"/>
            </a:endParaRPr>
          </a:p>
          <a:p>
            <a:r>
              <a:rPr lang="en-GB" sz="2400" b="1" dirty="0">
                <a:solidFill>
                  <a:srgbClr val="0A0A0A"/>
                </a:solidFill>
                <a:highlight>
                  <a:srgbClr val="FFFFFF"/>
                </a:highlight>
                <a:latin typeface="Calibri"/>
                <a:ea typeface="Calibri"/>
                <a:cs typeface="Calibri"/>
              </a:rPr>
              <a:t>Youth Rehabilitation Order (YRO):</a:t>
            </a:r>
            <a:r>
              <a:rPr lang="en-GB" sz="2400" dirty="0">
                <a:solidFill>
                  <a:srgbClr val="0A0A0A"/>
                </a:solidFill>
                <a:highlight>
                  <a:srgbClr val="FFFFFF"/>
                </a:highlight>
                <a:latin typeface="Calibri"/>
                <a:ea typeface="Calibri"/>
                <a:cs typeface="Calibri"/>
              </a:rPr>
              <a:t> A community sentence lasting up to 3 years. It can include various requirements:</a:t>
            </a:r>
            <a:endParaRPr lang="en-GB" sz="2400" dirty="0">
              <a:latin typeface="Calibri"/>
              <a:ea typeface="Calibri"/>
              <a:cs typeface="Calibri"/>
            </a:endParaRPr>
          </a:p>
          <a:p>
            <a:pPr lvl="1"/>
            <a:r>
              <a:rPr lang="en-GB" b="1" dirty="0">
                <a:solidFill>
                  <a:srgbClr val="0A0A0A"/>
                </a:solidFill>
                <a:highlight>
                  <a:srgbClr val="FFFFFF"/>
                </a:highlight>
                <a:latin typeface="Calibri"/>
                <a:ea typeface="Calibri"/>
                <a:cs typeface="Calibri"/>
              </a:rPr>
              <a:t>Supervision:</a:t>
            </a:r>
            <a:r>
              <a:rPr lang="en-GB" dirty="0">
                <a:solidFill>
                  <a:srgbClr val="0A0A0A"/>
                </a:solidFill>
                <a:highlight>
                  <a:srgbClr val="FFFFFF"/>
                </a:highlight>
                <a:latin typeface="Calibri"/>
                <a:ea typeface="Calibri"/>
                <a:cs typeface="Calibri"/>
              </a:rPr>
              <a:t> Regular meetings with a Youth Offending Team (YOT).</a:t>
            </a:r>
            <a:endParaRPr lang="en-GB" dirty="0">
              <a:latin typeface="Calibri"/>
              <a:ea typeface="Calibri"/>
              <a:cs typeface="Calibri"/>
            </a:endParaRPr>
          </a:p>
          <a:p>
            <a:pPr lvl="1"/>
            <a:r>
              <a:rPr lang="en-GB" b="1" dirty="0">
                <a:solidFill>
                  <a:srgbClr val="0A0A0A"/>
                </a:solidFill>
                <a:highlight>
                  <a:srgbClr val="FFFFFF"/>
                </a:highlight>
                <a:latin typeface="Calibri"/>
                <a:ea typeface="Calibri"/>
                <a:cs typeface="Calibri"/>
              </a:rPr>
              <a:t>Curfew:</a:t>
            </a:r>
            <a:r>
              <a:rPr lang="en-GB" dirty="0">
                <a:solidFill>
                  <a:srgbClr val="0A0A0A"/>
                </a:solidFill>
                <a:highlight>
                  <a:srgbClr val="FFFFFF"/>
                </a:highlight>
                <a:latin typeface="Calibri"/>
                <a:ea typeface="Calibri"/>
                <a:cs typeface="Calibri"/>
              </a:rPr>
              <a:t> Monitored by electronic tagging.</a:t>
            </a:r>
            <a:endParaRPr lang="en-GB" dirty="0">
              <a:latin typeface="Calibri"/>
              <a:ea typeface="Calibri"/>
              <a:cs typeface="Calibri"/>
            </a:endParaRPr>
          </a:p>
          <a:p>
            <a:pPr lvl="1"/>
            <a:r>
              <a:rPr lang="en-GB" b="1" dirty="0">
                <a:solidFill>
                  <a:srgbClr val="0A0A0A"/>
                </a:solidFill>
                <a:highlight>
                  <a:srgbClr val="FFFFFF"/>
                </a:highlight>
                <a:latin typeface="Calibri"/>
                <a:ea typeface="Calibri"/>
                <a:cs typeface="Calibri"/>
              </a:rPr>
              <a:t>Unpaid Work:</a:t>
            </a:r>
            <a:r>
              <a:rPr lang="en-GB" dirty="0">
                <a:solidFill>
                  <a:srgbClr val="0A0A0A"/>
                </a:solidFill>
                <a:highlight>
                  <a:srgbClr val="FFFFFF"/>
                </a:highlight>
                <a:latin typeface="Calibri"/>
                <a:ea typeface="Calibri"/>
                <a:cs typeface="Calibri"/>
              </a:rPr>
              <a:t> Reparation to the community.</a:t>
            </a:r>
            <a:endParaRPr lang="en-GB" dirty="0">
              <a:latin typeface="Calibri"/>
              <a:ea typeface="Calibri"/>
              <a:cs typeface="Calibri"/>
            </a:endParaRPr>
          </a:p>
          <a:p>
            <a:pPr lvl="1"/>
            <a:r>
              <a:rPr lang="en-GB" b="1" dirty="0">
                <a:solidFill>
                  <a:srgbClr val="0A0A0A"/>
                </a:solidFill>
                <a:highlight>
                  <a:srgbClr val="FFFFFF"/>
                </a:highlight>
                <a:latin typeface="Calibri"/>
                <a:ea typeface="Calibri"/>
                <a:cs typeface="Calibri"/>
              </a:rPr>
              <a:t>Activity/Education Requirement:</a:t>
            </a:r>
            <a:r>
              <a:rPr lang="en-GB" dirty="0">
                <a:solidFill>
                  <a:srgbClr val="0A0A0A"/>
                </a:solidFill>
                <a:highlight>
                  <a:srgbClr val="FFFFFF"/>
                </a:highlight>
                <a:latin typeface="Calibri"/>
                <a:ea typeface="Calibri"/>
                <a:cs typeface="Calibri"/>
              </a:rPr>
              <a:t> Mandatory participation in education or, for example, drug treatment.</a:t>
            </a:r>
            <a:endParaRPr lang="en-GB" dirty="0">
              <a:latin typeface="Calibri"/>
              <a:ea typeface="Calibri"/>
              <a:cs typeface="Calibri"/>
            </a:endParaRPr>
          </a:p>
          <a:p>
            <a:r>
              <a:rPr lang="en-GB" sz="2400" b="1" dirty="0">
                <a:solidFill>
                  <a:srgbClr val="0A0A0A"/>
                </a:solidFill>
                <a:highlight>
                  <a:srgbClr val="FFFFFF"/>
                </a:highlight>
                <a:latin typeface="Calibri"/>
                <a:ea typeface="Calibri"/>
                <a:cs typeface="Calibri"/>
              </a:rPr>
              <a:t>Intensive Supervision and Surveillance (ISS):</a:t>
            </a:r>
            <a:r>
              <a:rPr lang="en-GB" sz="2400" dirty="0">
                <a:solidFill>
                  <a:srgbClr val="0A0A0A"/>
                </a:solidFill>
                <a:highlight>
                  <a:srgbClr val="FFFFFF"/>
                </a:highlight>
                <a:latin typeface="Calibri"/>
                <a:ea typeface="Calibri"/>
                <a:cs typeface="Calibri"/>
              </a:rPr>
              <a:t> A high-intensity YRO for serious/persistent offenders, providing a strict alternative to custody. </a:t>
            </a:r>
            <a:endParaRPr lang="en-GB" sz="2400" dirty="0">
              <a:latin typeface="Calibri"/>
              <a:ea typeface="Calibri"/>
              <a:cs typeface="Calibri"/>
            </a:endParaRPr>
          </a:p>
          <a:p>
            <a:endParaRPr lang="en-GB" dirty="0"/>
          </a:p>
        </p:txBody>
      </p:sp>
    </p:spTree>
    <p:extLst>
      <p:ext uri="{BB962C8B-B14F-4D97-AF65-F5344CB8AC3E}">
        <p14:creationId xmlns:p14="http://schemas.microsoft.com/office/powerpoint/2010/main" val="299989518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8C00BC-8D2C-CF9C-6392-E311AF2CB023}"/>
              </a:ext>
            </a:extLst>
          </p:cNvPr>
          <p:cNvSpPr>
            <a:spLocks noGrp="1"/>
          </p:cNvSpPr>
          <p:nvPr>
            <p:ph type="title"/>
          </p:nvPr>
        </p:nvSpPr>
        <p:spPr>
          <a:xfrm>
            <a:off x="838200" y="365125"/>
            <a:ext cx="10515600" cy="590839"/>
          </a:xfrm>
        </p:spPr>
        <p:txBody>
          <a:bodyPr>
            <a:normAutofit/>
          </a:bodyPr>
          <a:lstStyle/>
          <a:p>
            <a:r>
              <a:rPr lang="en-GB" sz="2400" dirty="0"/>
              <a:t>Youth Offending – Options from Cautions to Sentencing</a:t>
            </a:r>
            <a:endParaRPr lang="en-US" sz="2400" dirty="0"/>
          </a:p>
        </p:txBody>
      </p:sp>
      <p:sp>
        <p:nvSpPr>
          <p:cNvPr id="3" name="Content Placeholder 2">
            <a:extLst>
              <a:ext uri="{FF2B5EF4-FFF2-40B4-BE49-F238E27FC236}">
                <a16:creationId xmlns:a16="http://schemas.microsoft.com/office/drawing/2014/main" id="{7FBD3E9D-811C-CD38-9896-7DD8232D1CF5}"/>
              </a:ext>
            </a:extLst>
          </p:cNvPr>
          <p:cNvSpPr>
            <a:spLocks noGrp="1"/>
          </p:cNvSpPr>
          <p:nvPr>
            <p:ph idx="1"/>
          </p:nvPr>
        </p:nvSpPr>
        <p:spPr>
          <a:xfrm>
            <a:off x="838200" y="1288473"/>
            <a:ext cx="10515600" cy="4888490"/>
          </a:xfrm>
        </p:spPr>
        <p:txBody>
          <a:bodyPr>
            <a:normAutofit fontScale="62500" lnSpcReduction="20000"/>
          </a:bodyPr>
          <a:lstStyle/>
          <a:p>
            <a:r>
              <a:rPr lang="en-GB" dirty="0"/>
              <a:t>If a case goes to court, the lowest‑level outcomes are discharges.</a:t>
            </a:r>
          </a:p>
          <a:p>
            <a:r>
              <a:rPr lang="en-GB" dirty="0"/>
              <a:t>An </a:t>
            </a:r>
            <a:r>
              <a:rPr lang="en-GB" b="1" dirty="0"/>
              <a:t>absolute discharge </a:t>
            </a:r>
            <a:r>
              <a:rPr lang="en-GB" dirty="0"/>
              <a:t>ends the case immediately, while a conditional discharge means no punishment unless another offence is committed within a set period. </a:t>
            </a:r>
          </a:p>
          <a:p>
            <a:r>
              <a:rPr lang="en-GB" dirty="0"/>
              <a:t>Courts can issue fines, but these must reflect the young person’s ability to pay and their personal circumstances.</a:t>
            </a:r>
          </a:p>
          <a:p>
            <a:r>
              <a:rPr lang="en-GB" b="1" dirty="0"/>
              <a:t>Conditional Charge </a:t>
            </a:r>
            <a:r>
              <a:rPr lang="en-GB" dirty="0"/>
              <a:t>– Young person must not commit an offence up to 3 years, if they reoffend then the courts will  consider the new and old offence </a:t>
            </a:r>
          </a:p>
          <a:p>
            <a:r>
              <a:rPr lang="en-GB" dirty="0"/>
              <a:t>One of the most common youth sentences is the </a:t>
            </a:r>
            <a:r>
              <a:rPr lang="en-GB" b="1" dirty="0"/>
              <a:t>Referral Order</a:t>
            </a:r>
            <a:r>
              <a:rPr lang="en-GB" dirty="0"/>
              <a:t>.</a:t>
            </a:r>
          </a:p>
          <a:p>
            <a:r>
              <a:rPr lang="en-GB" dirty="0"/>
              <a:t>The young person works with a Youth Offending Team and a community panel to agree a contract focused on reparation, behaviour change, and addressing underlying needs.</a:t>
            </a:r>
          </a:p>
          <a:p>
            <a:r>
              <a:rPr lang="en-GB" dirty="0"/>
              <a:t>More structured community supervision comes through </a:t>
            </a:r>
            <a:r>
              <a:rPr lang="en-GB" b="1" dirty="0"/>
              <a:t>Youth Rehabilitation Orders</a:t>
            </a:r>
            <a:r>
              <a:rPr lang="en-GB" dirty="0"/>
              <a:t>.</a:t>
            </a:r>
          </a:p>
          <a:p>
            <a:r>
              <a:rPr lang="en-GB" dirty="0"/>
              <a:t>These are flexible and can include requirements such as supervision, curfews, activity programmes, education support, or restrictions on behaviour.</a:t>
            </a:r>
          </a:p>
          <a:p>
            <a:r>
              <a:rPr lang="en-GB" dirty="0"/>
              <a:t>For more serious or repeated offending, courts can impose </a:t>
            </a:r>
            <a:r>
              <a:rPr lang="en-GB" b="1" dirty="0"/>
              <a:t>Detention and Training Orders</a:t>
            </a:r>
            <a:r>
              <a:rPr lang="en-GB" dirty="0"/>
              <a:t>.</a:t>
            </a:r>
          </a:p>
          <a:p>
            <a:r>
              <a:rPr lang="en-GB" dirty="0"/>
              <a:t>These combine time in custody with supervised release in the community to support reintegration.</a:t>
            </a:r>
          </a:p>
          <a:p>
            <a:r>
              <a:rPr lang="en-GB" dirty="0"/>
              <a:t>The most serious cases, such as grave violent or sexual offences, can result in longer‑term </a:t>
            </a:r>
            <a:r>
              <a:rPr lang="en-GB" b="1" dirty="0"/>
              <a:t>detention </a:t>
            </a:r>
            <a:r>
              <a:rPr lang="en-GB" dirty="0"/>
              <a:t>in youth custody settings</a:t>
            </a:r>
          </a:p>
          <a:p>
            <a:endParaRPr lang="en-US" dirty="0"/>
          </a:p>
        </p:txBody>
      </p:sp>
    </p:spTree>
    <p:extLst>
      <p:ext uri="{BB962C8B-B14F-4D97-AF65-F5344CB8AC3E}">
        <p14:creationId xmlns:p14="http://schemas.microsoft.com/office/powerpoint/2010/main" val="150550666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210347-9113-A96C-6A8B-2739C30BAD5B}"/>
              </a:ext>
            </a:extLst>
          </p:cNvPr>
          <p:cNvSpPr>
            <a:spLocks noGrp="1"/>
          </p:cNvSpPr>
          <p:nvPr>
            <p:ph type="title"/>
          </p:nvPr>
        </p:nvSpPr>
        <p:spPr>
          <a:xfrm>
            <a:off x="838200" y="365125"/>
            <a:ext cx="10515600" cy="748291"/>
          </a:xfrm>
        </p:spPr>
        <p:txBody>
          <a:bodyPr>
            <a:normAutofit fontScale="90000"/>
          </a:bodyPr>
          <a:lstStyle/>
          <a:p>
            <a:pPr>
              <a:spcBef>
                <a:spcPts val="1000"/>
              </a:spcBef>
            </a:pPr>
            <a:br>
              <a:rPr lang="en-GB" sz="2800">
                <a:solidFill>
                  <a:srgbClr val="001D35"/>
                </a:solidFill>
                <a:highlight>
                  <a:srgbClr val="FFFFFF"/>
                </a:highlight>
                <a:latin typeface="Calibri"/>
                <a:ea typeface="Calibri"/>
                <a:cs typeface="Calibri"/>
              </a:rPr>
            </a:br>
            <a:r>
              <a:rPr lang="en-GB" sz="2800">
                <a:solidFill>
                  <a:srgbClr val="001D35"/>
                </a:solidFill>
                <a:highlight>
                  <a:srgbClr val="FFFFFF"/>
                </a:highlight>
                <a:latin typeface="Calibri"/>
                <a:ea typeface="Calibri"/>
                <a:cs typeface="Calibri"/>
              </a:rPr>
              <a:t>Custodial Sentences - Last Resort </a:t>
            </a:r>
            <a:endParaRPr lang="en-GB" sz="2800">
              <a:latin typeface="Calibri"/>
              <a:ea typeface="Calibri"/>
              <a:cs typeface="Calibri"/>
            </a:endParaRPr>
          </a:p>
          <a:p>
            <a:endParaRPr lang="en-GB"/>
          </a:p>
        </p:txBody>
      </p:sp>
      <p:sp>
        <p:nvSpPr>
          <p:cNvPr id="3" name="Content Placeholder 2">
            <a:extLst>
              <a:ext uri="{FF2B5EF4-FFF2-40B4-BE49-F238E27FC236}">
                <a16:creationId xmlns:a16="http://schemas.microsoft.com/office/drawing/2014/main" id="{4C7F165F-8FBD-FD3D-6B8A-B2FF93981D44}"/>
              </a:ext>
            </a:extLst>
          </p:cNvPr>
          <p:cNvSpPr>
            <a:spLocks noGrp="1"/>
          </p:cNvSpPr>
          <p:nvPr>
            <p:ph idx="1"/>
          </p:nvPr>
        </p:nvSpPr>
        <p:spPr>
          <a:xfrm>
            <a:off x="838200" y="1268361"/>
            <a:ext cx="10515600" cy="5224513"/>
          </a:xfrm>
        </p:spPr>
        <p:txBody>
          <a:bodyPr vert="horz" lIns="91440" tIns="45720" rIns="91440" bIns="45720" rtlCol="0" anchor="t">
            <a:noAutofit/>
          </a:bodyPr>
          <a:lstStyle/>
          <a:p>
            <a:r>
              <a:rPr lang="en-GB" sz="2000" dirty="0">
                <a:solidFill>
                  <a:srgbClr val="0A0A0A"/>
                </a:solidFill>
                <a:highlight>
                  <a:srgbClr val="FFFFFF"/>
                </a:highlight>
                <a:latin typeface="Calibri"/>
                <a:ea typeface="Calibri"/>
                <a:cs typeface="Calibri"/>
              </a:rPr>
              <a:t>When a crime is severe enough that a community sentence is not justified, a young person will be sent to custody. Specialised facilities not adult prisons. </a:t>
            </a:r>
            <a:endParaRPr lang="en-GB" sz="2000" dirty="0"/>
          </a:p>
          <a:p>
            <a:r>
              <a:rPr lang="en-GB" sz="2000" dirty="0"/>
              <a:t>The most serious cases, result in </a:t>
            </a:r>
            <a:r>
              <a:rPr lang="en-GB" sz="2000" b="1" dirty="0"/>
              <a:t>detention </a:t>
            </a:r>
            <a:r>
              <a:rPr lang="en-GB" sz="2000" dirty="0"/>
              <a:t>in youth custody settings</a:t>
            </a:r>
            <a:r>
              <a:rPr lang="en-GB" sz="2000" dirty="0">
                <a:solidFill>
                  <a:srgbClr val="0A0A0A"/>
                </a:solidFill>
                <a:highlight>
                  <a:srgbClr val="FFFFFF"/>
                </a:highlight>
                <a:latin typeface="Calibri"/>
                <a:ea typeface="Calibri"/>
                <a:cs typeface="Calibri"/>
              </a:rPr>
              <a:t> </a:t>
            </a:r>
            <a:endParaRPr lang="en-GB" sz="2000" dirty="0">
              <a:latin typeface="Calibri"/>
              <a:ea typeface="Calibri"/>
              <a:cs typeface="Calibri"/>
            </a:endParaRPr>
          </a:p>
          <a:p>
            <a:r>
              <a:rPr lang="en-GB" sz="2000" b="1" dirty="0">
                <a:solidFill>
                  <a:srgbClr val="0A0A0A"/>
                </a:solidFill>
                <a:highlight>
                  <a:srgbClr val="FFFFFF"/>
                </a:highlight>
                <a:latin typeface="Calibri"/>
                <a:ea typeface="Calibri"/>
                <a:cs typeface="Calibri"/>
              </a:rPr>
              <a:t>Places of Detention:</a:t>
            </a:r>
            <a:endParaRPr lang="en-GB" sz="2000" dirty="0">
              <a:latin typeface="Calibri"/>
              <a:ea typeface="Calibri"/>
              <a:cs typeface="Calibri"/>
            </a:endParaRPr>
          </a:p>
          <a:p>
            <a:r>
              <a:rPr lang="en-GB" sz="2000" b="1" dirty="0">
                <a:solidFill>
                  <a:srgbClr val="0A0A0A"/>
                </a:solidFill>
                <a:highlight>
                  <a:srgbClr val="FFFFFF"/>
                </a:highlight>
                <a:latin typeface="Calibri"/>
                <a:ea typeface="Calibri"/>
                <a:cs typeface="Calibri"/>
              </a:rPr>
              <a:t>Young Offender Institutions (YOIs):</a:t>
            </a:r>
            <a:r>
              <a:rPr lang="en-GB" sz="2000" dirty="0">
                <a:solidFill>
                  <a:srgbClr val="0A0A0A"/>
                </a:solidFill>
                <a:highlight>
                  <a:srgbClr val="FFFFFF"/>
                </a:highlight>
                <a:latin typeface="Calibri"/>
                <a:ea typeface="Calibri"/>
                <a:cs typeface="Calibri"/>
              </a:rPr>
              <a:t> 15–17 year olds</a:t>
            </a:r>
            <a:endParaRPr lang="en-GB" sz="2000" dirty="0">
              <a:latin typeface="Calibri"/>
              <a:ea typeface="Calibri"/>
              <a:cs typeface="Calibri"/>
            </a:endParaRPr>
          </a:p>
          <a:p>
            <a:r>
              <a:rPr lang="en-GB" sz="2000" b="1" dirty="0">
                <a:solidFill>
                  <a:srgbClr val="0A0A0A"/>
                </a:solidFill>
                <a:highlight>
                  <a:srgbClr val="FFFFFF"/>
                </a:highlight>
                <a:latin typeface="Calibri"/>
                <a:ea typeface="Calibri"/>
                <a:cs typeface="Calibri"/>
              </a:rPr>
              <a:t>Secure Training Centres (STCs):</a:t>
            </a:r>
            <a:r>
              <a:rPr lang="en-GB" sz="2000" dirty="0">
                <a:solidFill>
                  <a:srgbClr val="0A0A0A"/>
                </a:solidFill>
                <a:highlight>
                  <a:srgbClr val="FFFFFF"/>
                </a:highlight>
                <a:latin typeface="Calibri"/>
                <a:ea typeface="Calibri"/>
                <a:cs typeface="Calibri"/>
              </a:rPr>
              <a:t> Secure facilities for younger children (12–14) or vulnerable 15–17 year olds.</a:t>
            </a:r>
            <a:endParaRPr lang="en-GB" sz="2000" dirty="0">
              <a:latin typeface="Calibri"/>
              <a:ea typeface="Calibri"/>
              <a:cs typeface="Calibri"/>
            </a:endParaRPr>
          </a:p>
          <a:p>
            <a:r>
              <a:rPr lang="en-GB" sz="2000" b="1" dirty="0">
                <a:solidFill>
                  <a:srgbClr val="0A0A0A"/>
                </a:solidFill>
                <a:highlight>
                  <a:srgbClr val="FFFFFF"/>
                </a:highlight>
                <a:latin typeface="Calibri"/>
                <a:ea typeface="Calibri"/>
                <a:cs typeface="Calibri"/>
              </a:rPr>
              <a:t>Secure Children’s Homes (SCHs):</a:t>
            </a:r>
            <a:r>
              <a:rPr lang="en-GB" sz="2000" dirty="0">
                <a:solidFill>
                  <a:srgbClr val="0A0A0A"/>
                </a:solidFill>
                <a:highlight>
                  <a:srgbClr val="FFFFFF"/>
                </a:highlight>
                <a:latin typeface="Calibri"/>
                <a:ea typeface="Calibri"/>
                <a:cs typeface="Calibri"/>
              </a:rPr>
              <a:t> Local authority-run, focusing on welfare and security for 10–17 year olds. </a:t>
            </a:r>
            <a:endParaRPr lang="en-GB" sz="2000" dirty="0">
              <a:latin typeface="Calibri"/>
              <a:ea typeface="Calibri"/>
              <a:cs typeface="Calibri"/>
            </a:endParaRPr>
          </a:p>
          <a:p>
            <a:endParaRPr lang="en-GB" sz="2000" dirty="0">
              <a:latin typeface="Calibri"/>
              <a:ea typeface="Calibri"/>
              <a:cs typeface="Calibri"/>
            </a:endParaRPr>
          </a:p>
        </p:txBody>
      </p:sp>
    </p:spTree>
    <p:extLst>
      <p:ext uri="{BB962C8B-B14F-4D97-AF65-F5344CB8AC3E}">
        <p14:creationId xmlns:p14="http://schemas.microsoft.com/office/powerpoint/2010/main" val="16142873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B4E41472-CBC7-9924-05F3-DCBA6C14DF49}"/>
              </a:ext>
            </a:extLst>
          </p:cNvPr>
          <p:cNvPicPr>
            <a:picLocks noChangeAspect="1"/>
          </p:cNvPicPr>
          <p:nvPr/>
        </p:nvPicPr>
        <p:blipFill>
          <a:blip r:embed="rId3"/>
          <a:stretch>
            <a:fillRect/>
          </a:stretch>
        </p:blipFill>
        <p:spPr>
          <a:xfrm>
            <a:off x="1172474" y="411193"/>
            <a:ext cx="9904561" cy="5906218"/>
          </a:xfrm>
          <a:prstGeom prst="rect">
            <a:avLst/>
          </a:prstGeom>
        </p:spPr>
      </p:pic>
    </p:spTree>
    <p:extLst>
      <p:ext uri="{BB962C8B-B14F-4D97-AF65-F5344CB8AC3E}">
        <p14:creationId xmlns:p14="http://schemas.microsoft.com/office/powerpoint/2010/main" val="397854680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74A4F0-54F5-1C47-A979-88C822B63C31}"/>
              </a:ext>
            </a:extLst>
          </p:cNvPr>
          <p:cNvSpPr>
            <a:spLocks noGrp="1"/>
          </p:cNvSpPr>
          <p:nvPr>
            <p:ph type="title"/>
          </p:nvPr>
        </p:nvSpPr>
        <p:spPr/>
        <p:txBody>
          <a:bodyPr>
            <a:normAutofit/>
          </a:bodyPr>
          <a:lstStyle/>
          <a:p>
            <a:r>
              <a:rPr lang="en-GB"/>
              <a:t>Youth Courts</a:t>
            </a:r>
          </a:p>
        </p:txBody>
      </p:sp>
      <p:graphicFrame>
        <p:nvGraphicFramePr>
          <p:cNvPr id="5" name="Content Placeholder 2">
            <a:extLst>
              <a:ext uri="{FF2B5EF4-FFF2-40B4-BE49-F238E27FC236}">
                <a16:creationId xmlns:a16="http://schemas.microsoft.com/office/drawing/2014/main" id="{6530C6F5-4C99-48DE-A7F6-DBD1EE0D0112}"/>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988166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2052" name="Picture 4" descr="Example of a Magistrates&amp;#39; Court Layout">
            <a:extLst>
              <a:ext uri="{FF2B5EF4-FFF2-40B4-BE49-F238E27FC236}">
                <a16:creationId xmlns:a16="http://schemas.microsoft.com/office/drawing/2014/main" id="{B4CD78B2-43D3-054D-8DF8-7323B9D80A1C}"/>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036321" y="321731"/>
            <a:ext cx="5336537" cy="6131654"/>
          </a:xfrm>
          <a:prstGeom prst="rect">
            <a:avLst/>
          </a:prstGeom>
          <a:noFill/>
          <a:extLst>
            <a:ext uri="{909E8E84-426E-40DD-AFC4-6F175D3DCCD1}">
              <a14:hiddenFill xmlns:a14="http://schemas.microsoft.com/office/drawing/2010/main">
                <a:solidFill>
                  <a:srgbClr val="FFFFFF"/>
                </a:solidFill>
              </a14:hiddenFill>
            </a:ext>
          </a:extLst>
        </p:spPr>
      </p:pic>
      <p:pic>
        <p:nvPicPr>
          <p:cNvPr id="2050" name="Picture 2" descr="Example of a Youth Court layout">
            <a:extLst>
              <a:ext uri="{FF2B5EF4-FFF2-40B4-BE49-F238E27FC236}">
                <a16:creationId xmlns:a16="http://schemas.microsoft.com/office/drawing/2014/main" id="{1F37D987-8D10-0748-BDBF-1BB59D787CD8}"/>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533727" y="321731"/>
            <a:ext cx="5336537" cy="613165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1059978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972193B-ABE8-DBDD-25F4-482B5256948C}"/>
              </a:ext>
            </a:extLst>
          </p:cNvPr>
          <p:cNvSpPr>
            <a:spLocks noGrp="1"/>
          </p:cNvSpPr>
          <p:nvPr>
            <p:ph type="title"/>
          </p:nvPr>
        </p:nvSpPr>
        <p:spPr>
          <a:xfrm>
            <a:off x="1043631" y="809898"/>
            <a:ext cx="9942716" cy="1554480"/>
          </a:xfrm>
        </p:spPr>
        <p:txBody>
          <a:bodyPr anchor="ctr">
            <a:normAutofit/>
          </a:bodyPr>
          <a:lstStyle/>
          <a:p>
            <a:r>
              <a:rPr lang="en-GB" sz="4800"/>
              <a:t>Reoffending Rates </a:t>
            </a:r>
          </a:p>
        </p:txBody>
      </p:sp>
      <p:sp>
        <p:nvSpPr>
          <p:cNvPr id="3" name="Content Placeholder 2">
            <a:extLst>
              <a:ext uri="{FF2B5EF4-FFF2-40B4-BE49-F238E27FC236}">
                <a16:creationId xmlns:a16="http://schemas.microsoft.com/office/drawing/2014/main" id="{6E7B773C-8224-8490-8875-4629D4647BE3}"/>
              </a:ext>
            </a:extLst>
          </p:cNvPr>
          <p:cNvSpPr>
            <a:spLocks noGrp="1"/>
          </p:cNvSpPr>
          <p:nvPr>
            <p:ph idx="1"/>
          </p:nvPr>
        </p:nvSpPr>
        <p:spPr>
          <a:xfrm>
            <a:off x="1045028" y="3017522"/>
            <a:ext cx="9941319" cy="3124658"/>
          </a:xfrm>
        </p:spPr>
        <p:txBody>
          <a:bodyPr vert="horz" lIns="91440" tIns="45720" rIns="91440" bIns="45720" rtlCol="0" anchor="ctr">
            <a:normAutofit/>
          </a:bodyPr>
          <a:lstStyle/>
          <a:p>
            <a:r>
              <a:rPr lang="en-GB" sz="2400">
                <a:highlight>
                  <a:srgbClr val="FFFFFF"/>
                </a:highlight>
                <a:ea typeface="+mn-lt"/>
                <a:cs typeface="+mn-lt"/>
              </a:rPr>
              <a:t>Year ending March 2023, children had a higher reoffending rate 32.5% than adults 26.0%. </a:t>
            </a:r>
            <a:endParaRPr lang="en-GB" sz="2400">
              <a:ea typeface="+mn-lt"/>
              <a:cs typeface="+mn-lt"/>
            </a:endParaRPr>
          </a:p>
          <a:p>
            <a:r>
              <a:rPr lang="en-GB" sz="2400">
                <a:highlight>
                  <a:srgbClr val="FFFFFF"/>
                </a:highlight>
                <a:ea typeface="+mn-lt"/>
                <a:cs typeface="+mn-lt"/>
              </a:rPr>
              <a:t>The reoffending rate increased by 0.3% </a:t>
            </a:r>
            <a:endParaRPr lang="en-GB" sz="2400">
              <a:ea typeface="+mn-lt"/>
              <a:cs typeface="+mn-lt"/>
            </a:endParaRPr>
          </a:p>
          <a:p>
            <a:r>
              <a:rPr lang="en-GB" sz="2400">
                <a:highlight>
                  <a:srgbClr val="FFFFFF"/>
                </a:highlight>
                <a:ea typeface="+mn-lt"/>
                <a:cs typeface="+mn-lt"/>
              </a:rPr>
              <a:t>Children who fall into a pattern of reoffending tens to commit slightly more repeat offences than adults who reoffend</a:t>
            </a:r>
            <a:endParaRPr lang="en-GB" sz="2400">
              <a:ea typeface="+mn-lt"/>
              <a:cs typeface="+mn-lt"/>
            </a:endParaRPr>
          </a:p>
          <a:p>
            <a:r>
              <a:rPr lang="en-GB" sz="2400">
                <a:highlight>
                  <a:srgbClr val="FFFFFF"/>
                </a:highlight>
              </a:rPr>
              <a:t>Does not mean that more children reoffend overall – means that those children who do reoffend tend to have higher number of repeat offences</a:t>
            </a:r>
          </a:p>
          <a:p>
            <a:pPr marL="0" indent="0">
              <a:buNone/>
            </a:pPr>
            <a:endParaRPr lang="en-GB" sz="2400">
              <a:highlight>
                <a:srgbClr val="FFFFFF"/>
              </a:highlight>
            </a:endParaRPr>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1548488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graph with purple line">
            <a:extLst>
              <a:ext uri="{FF2B5EF4-FFF2-40B4-BE49-F238E27FC236}">
                <a16:creationId xmlns:a16="http://schemas.microsoft.com/office/drawing/2014/main" id="{FA65FCB4-8ECD-6C1C-FC48-F7D47ED69609}"/>
              </a:ext>
            </a:extLst>
          </p:cNvPr>
          <p:cNvPicPr>
            <a:picLocks noChangeAspect="1"/>
          </p:cNvPicPr>
          <p:nvPr/>
        </p:nvPicPr>
        <p:blipFill>
          <a:blip r:embed="rId2"/>
          <a:stretch>
            <a:fillRect/>
          </a:stretch>
        </p:blipFill>
        <p:spPr>
          <a:xfrm>
            <a:off x="779296" y="638175"/>
            <a:ext cx="10733672" cy="5581650"/>
          </a:xfrm>
          <a:prstGeom prst="rect">
            <a:avLst/>
          </a:prstGeom>
        </p:spPr>
      </p:pic>
    </p:spTree>
    <p:extLst>
      <p:ext uri="{BB962C8B-B14F-4D97-AF65-F5344CB8AC3E}">
        <p14:creationId xmlns:p14="http://schemas.microsoft.com/office/powerpoint/2010/main" val="235226585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BB27D89-B5BF-ADC5-65DB-6627BBC50BCB}"/>
              </a:ext>
            </a:extLst>
          </p:cNvPr>
          <p:cNvSpPr>
            <a:spLocks noGrp="1"/>
          </p:cNvSpPr>
          <p:nvPr>
            <p:ph type="title"/>
          </p:nvPr>
        </p:nvSpPr>
        <p:spPr>
          <a:xfrm>
            <a:off x="826396" y="586855"/>
            <a:ext cx="4230100" cy="3387497"/>
          </a:xfrm>
        </p:spPr>
        <p:txBody>
          <a:bodyPr anchor="b">
            <a:normAutofit/>
          </a:bodyPr>
          <a:lstStyle/>
          <a:p>
            <a:pPr algn="r"/>
            <a:r>
              <a:rPr lang="en-GB" sz="4000">
                <a:solidFill>
                  <a:srgbClr val="FFFFFF"/>
                </a:solidFill>
              </a:rPr>
              <a:t>Discussion</a:t>
            </a:r>
          </a:p>
        </p:txBody>
      </p:sp>
      <p:sp>
        <p:nvSpPr>
          <p:cNvPr id="3" name="Content Placeholder 2">
            <a:extLst>
              <a:ext uri="{FF2B5EF4-FFF2-40B4-BE49-F238E27FC236}">
                <a16:creationId xmlns:a16="http://schemas.microsoft.com/office/drawing/2014/main" id="{680C9AE1-49CC-16D0-A287-67F3E0C426AF}"/>
              </a:ext>
            </a:extLst>
          </p:cNvPr>
          <p:cNvSpPr>
            <a:spLocks noGrp="1"/>
          </p:cNvSpPr>
          <p:nvPr>
            <p:ph idx="1"/>
          </p:nvPr>
        </p:nvSpPr>
        <p:spPr>
          <a:xfrm>
            <a:off x="6503158" y="649480"/>
            <a:ext cx="4862447" cy="5546047"/>
          </a:xfrm>
        </p:spPr>
        <p:txBody>
          <a:bodyPr vert="horz" lIns="91440" tIns="45720" rIns="91440" bIns="45720" rtlCol="0" anchor="ctr">
            <a:normAutofit/>
          </a:bodyPr>
          <a:lstStyle/>
          <a:p>
            <a:r>
              <a:rPr lang="en-GB" dirty="0"/>
              <a:t>What youth crimes do you think are increasing?</a:t>
            </a:r>
          </a:p>
          <a:p>
            <a:r>
              <a:rPr lang="en-GB" dirty="0"/>
              <a:t>Explain what particular crimes are increasing?</a:t>
            </a:r>
          </a:p>
        </p:txBody>
      </p:sp>
    </p:spTree>
    <p:extLst>
      <p:ext uri="{BB962C8B-B14F-4D97-AF65-F5344CB8AC3E}">
        <p14:creationId xmlns:p14="http://schemas.microsoft.com/office/powerpoint/2010/main" val="108253594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8E72CC-4D3C-1E62-9823-1FBF86196DE0}"/>
              </a:ext>
            </a:extLst>
          </p:cNvPr>
          <p:cNvSpPr>
            <a:spLocks noGrp="1"/>
          </p:cNvSpPr>
          <p:nvPr>
            <p:ph type="title"/>
          </p:nvPr>
        </p:nvSpPr>
        <p:spPr>
          <a:xfrm>
            <a:off x="838200" y="365125"/>
            <a:ext cx="10515600" cy="635450"/>
          </a:xfrm>
        </p:spPr>
        <p:txBody>
          <a:bodyPr/>
          <a:lstStyle/>
          <a:p>
            <a:r>
              <a:rPr lang="en-GB" sz="2400">
                <a:latin typeface="Aptos"/>
              </a:rPr>
              <a:t>Current trends in UK</a:t>
            </a:r>
            <a:endParaRPr lang="en-US"/>
          </a:p>
        </p:txBody>
      </p:sp>
      <p:sp>
        <p:nvSpPr>
          <p:cNvPr id="3" name="Content Placeholder 2">
            <a:extLst>
              <a:ext uri="{FF2B5EF4-FFF2-40B4-BE49-F238E27FC236}">
                <a16:creationId xmlns:a16="http://schemas.microsoft.com/office/drawing/2014/main" id="{8AEEB62F-8934-9F0F-552F-C1C8520D96EB}"/>
              </a:ext>
            </a:extLst>
          </p:cNvPr>
          <p:cNvSpPr>
            <a:spLocks noGrp="1"/>
          </p:cNvSpPr>
          <p:nvPr>
            <p:ph idx="1"/>
          </p:nvPr>
        </p:nvSpPr>
        <p:spPr>
          <a:xfrm>
            <a:off x="838200" y="1480569"/>
            <a:ext cx="10515600" cy="4696394"/>
          </a:xfrm>
        </p:spPr>
        <p:txBody>
          <a:bodyPr vert="horz" lIns="91440" tIns="45720" rIns="91440" bIns="45720" rtlCol="0" anchor="t">
            <a:normAutofit/>
          </a:bodyPr>
          <a:lstStyle/>
          <a:p>
            <a:r>
              <a:rPr lang="en-GB">
                <a:solidFill>
                  <a:srgbClr val="0B0C0C"/>
                </a:solidFill>
                <a:highlight>
                  <a:srgbClr val="FFFFFF"/>
                </a:highlight>
                <a:ea typeface="+mn-lt"/>
                <a:cs typeface="+mn-lt"/>
              </a:rPr>
              <a:t>In the year ending March 2024:</a:t>
            </a:r>
            <a:endParaRPr lang="en-GB"/>
          </a:p>
          <a:p>
            <a:r>
              <a:rPr lang="en-GB">
                <a:solidFill>
                  <a:srgbClr val="0B0C0C"/>
                </a:solidFill>
                <a:highlight>
                  <a:srgbClr val="FFFFFF"/>
                </a:highlight>
                <a:ea typeface="+mn-lt"/>
                <a:cs typeface="+mn-lt"/>
              </a:rPr>
              <a:t>Increase of crimes</a:t>
            </a:r>
          </a:p>
          <a:p>
            <a:r>
              <a:rPr lang="en-GB">
                <a:solidFill>
                  <a:srgbClr val="0B0C0C"/>
                </a:solidFill>
                <a:highlight>
                  <a:srgbClr val="FFFFFF"/>
                </a:highlight>
                <a:ea typeface="+mn-lt"/>
                <a:cs typeface="+mn-lt"/>
              </a:rPr>
              <a:t>The largest increase was seen in sexual offences with a 47% rise compared with the previous year to around 1,400 proven offences</a:t>
            </a:r>
            <a:endParaRPr lang="en-GB">
              <a:solidFill>
                <a:srgbClr val="000000"/>
              </a:solidFill>
              <a:ea typeface="+mn-lt"/>
              <a:cs typeface="+mn-lt"/>
            </a:endParaRPr>
          </a:p>
          <a:p>
            <a:r>
              <a:rPr lang="en-GB">
                <a:solidFill>
                  <a:srgbClr val="0B0C0C"/>
                </a:solidFill>
                <a:highlight>
                  <a:srgbClr val="FFFFFF"/>
                </a:highlight>
                <a:ea typeface="+mn-lt"/>
                <a:cs typeface="+mn-lt"/>
              </a:rPr>
              <a:t>Violence against the person offences increased by 5% compared with the previous year</a:t>
            </a:r>
            <a:endParaRPr lang="en-GB">
              <a:solidFill>
                <a:srgbClr val="000000"/>
              </a:solidFill>
              <a:ea typeface="+mn-lt"/>
              <a:cs typeface="+mn-lt"/>
            </a:endParaRPr>
          </a:p>
          <a:p>
            <a:r>
              <a:rPr lang="en-GB">
                <a:solidFill>
                  <a:srgbClr val="0B0C0C"/>
                </a:solidFill>
                <a:highlight>
                  <a:srgbClr val="FFFFFF"/>
                </a:highlight>
                <a:ea typeface="+mn-lt"/>
                <a:cs typeface="+mn-lt"/>
              </a:rPr>
              <a:t>Increases were also seen in theft and handling, robbery, and burglary,</a:t>
            </a:r>
            <a:endParaRPr lang="en-US">
              <a:solidFill>
                <a:srgbClr val="000000"/>
              </a:solidFill>
              <a:ea typeface="+mn-lt"/>
              <a:cs typeface="+mn-lt"/>
            </a:endParaRPr>
          </a:p>
          <a:p>
            <a:r>
              <a:rPr lang="en-GB">
                <a:solidFill>
                  <a:srgbClr val="0B0C0C"/>
                </a:solidFill>
                <a:highlight>
                  <a:srgbClr val="FFFFFF"/>
                </a:highlight>
                <a:ea typeface="+mn-lt"/>
                <a:cs typeface="+mn-lt"/>
              </a:rPr>
              <a:t>There were just over 3,200 knife or offensive weapon offences resulting in a caution or sentence committed by children. </a:t>
            </a:r>
            <a:endParaRPr lang="en-US"/>
          </a:p>
        </p:txBody>
      </p:sp>
    </p:spTree>
    <p:extLst>
      <p:ext uri="{BB962C8B-B14F-4D97-AF65-F5344CB8AC3E}">
        <p14:creationId xmlns:p14="http://schemas.microsoft.com/office/powerpoint/2010/main" val="353126847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52009E-1522-0820-D70A-C4BCE0124EC6}"/>
              </a:ext>
            </a:extLst>
          </p:cNvPr>
          <p:cNvSpPr>
            <a:spLocks noGrp="1"/>
          </p:cNvSpPr>
          <p:nvPr>
            <p:ph type="title"/>
          </p:nvPr>
        </p:nvSpPr>
        <p:spPr>
          <a:xfrm>
            <a:off x="838200" y="365125"/>
            <a:ext cx="10515600" cy="649828"/>
          </a:xfrm>
        </p:spPr>
        <p:txBody>
          <a:bodyPr>
            <a:normAutofit fontScale="90000"/>
          </a:bodyPr>
          <a:lstStyle/>
          <a:p>
            <a:r>
              <a:rPr lang="en-GB" dirty="0"/>
              <a:t>Sexual Assaults / VAWG</a:t>
            </a:r>
          </a:p>
        </p:txBody>
      </p:sp>
      <p:sp>
        <p:nvSpPr>
          <p:cNvPr id="3" name="Content Placeholder 2">
            <a:extLst>
              <a:ext uri="{FF2B5EF4-FFF2-40B4-BE49-F238E27FC236}">
                <a16:creationId xmlns:a16="http://schemas.microsoft.com/office/drawing/2014/main" id="{FB73B33A-CBE8-BF4F-C49C-97BC6DC33D24}"/>
              </a:ext>
            </a:extLst>
          </p:cNvPr>
          <p:cNvSpPr>
            <a:spLocks noGrp="1"/>
          </p:cNvSpPr>
          <p:nvPr>
            <p:ph idx="1"/>
          </p:nvPr>
        </p:nvSpPr>
        <p:spPr>
          <a:xfrm>
            <a:off x="838200" y="1020493"/>
            <a:ext cx="10515600" cy="5156470"/>
          </a:xfrm>
        </p:spPr>
        <p:txBody>
          <a:bodyPr vert="horz" lIns="91440" tIns="45720" rIns="91440" bIns="45720" rtlCol="0" anchor="t">
            <a:normAutofit/>
          </a:bodyPr>
          <a:lstStyle/>
          <a:p>
            <a:r>
              <a:rPr lang="en-GB" dirty="0">
                <a:ea typeface="+mn-lt"/>
                <a:cs typeface="+mn-lt"/>
              </a:rPr>
              <a:t>White children are overrepresented, accounting for 82% of children cautioned or sentenced for sexual offences</a:t>
            </a:r>
          </a:p>
          <a:p>
            <a:r>
              <a:rPr lang="en-GB" dirty="0">
                <a:ea typeface="+mn-lt"/>
                <a:cs typeface="+mn-lt"/>
              </a:rPr>
              <a:t>Asian children were underrepresented – 6% children cautioned or sentenced for sexual offences </a:t>
            </a:r>
          </a:p>
          <a:p>
            <a:r>
              <a:rPr lang="en-GB" dirty="0">
                <a:ea typeface="+mn-lt"/>
                <a:cs typeface="+mn-lt"/>
              </a:rPr>
              <a:t>Black and Mixed children each accounted for 6% of children cautioned or sentenced for sexual offences</a:t>
            </a:r>
          </a:p>
          <a:p>
            <a:r>
              <a:rPr lang="en-GB" dirty="0">
                <a:ea typeface="+mn-lt"/>
                <a:cs typeface="+mn-lt"/>
              </a:rPr>
              <a:t>For the year ending March 2024 sexual offences had the highest average number of days from offence to completion by far of the offence groups with an </a:t>
            </a:r>
            <a:r>
              <a:rPr lang="en-GB" b="1" dirty="0">
                <a:ea typeface="+mn-lt"/>
                <a:cs typeface="+mn-lt"/>
              </a:rPr>
              <a:t>average of 651 days</a:t>
            </a:r>
            <a:endParaRPr lang="en-GB" dirty="0">
              <a:ea typeface="+mn-lt"/>
              <a:cs typeface="+mn-lt"/>
            </a:endParaRPr>
          </a:p>
          <a:p>
            <a:r>
              <a:rPr lang="en-GB" dirty="0">
                <a:ea typeface="+mn-lt"/>
                <a:cs typeface="+mn-lt"/>
              </a:rPr>
              <a:t>88% incidents (were female, 3% of incidents were male, and 9% of the incidents the sex was not stated</a:t>
            </a:r>
            <a:endParaRPr lang="en-GB" b="1" dirty="0" err="1">
              <a:ea typeface="+mn-lt"/>
              <a:cs typeface="+mn-lt"/>
            </a:endParaRPr>
          </a:p>
        </p:txBody>
      </p:sp>
    </p:spTree>
    <p:extLst>
      <p:ext uri="{BB962C8B-B14F-4D97-AF65-F5344CB8AC3E}">
        <p14:creationId xmlns:p14="http://schemas.microsoft.com/office/powerpoint/2010/main" val="18417322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E4ED69-18C0-14E4-F18D-3BFD2D33C7DE}"/>
              </a:ext>
            </a:extLst>
          </p:cNvPr>
          <p:cNvSpPr>
            <a:spLocks noGrp="1"/>
          </p:cNvSpPr>
          <p:nvPr>
            <p:ph type="title"/>
          </p:nvPr>
        </p:nvSpPr>
        <p:spPr>
          <a:xfrm>
            <a:off x="838200" y="365125"/>
            <a:ext cx="10515600" cy="664205"/>
          </a:xfrm>
        </p:spPr>
        <p:txBody>
          <a:bodyPr>
            <a:normAutofit fontScale="90000"/>
          </a:bodyPr>
          <a:lstStyle/>
          <a:p>
            <a:r>
              <a:rPr lang="en-GB" dirty="0"/>
              <a:t>VAWG</a:t>
            </a:r>
          </a:p>
        </p:txBody>
      </p:sp>
      <p:sp>
        <p:nvSpPr>
          <p:cNvPr id="3" name="Content Placeholder 2">
            <a:extLst>
              <a:ext uri="{FF2B5EF4-FFF2-40B4-BE49-F238E27FC236}">
                <a16:creationId xmlns:a16="http://schemas.microsoft.com/office/drawing/2014/main" id="{1E1577CA-7154-99FA-18A9-8B900CE477E9}"/>
              </a:ext>
            </a:extLst>
          </p:cNvPr>
          <p:cNvSpPr>
            <a:spLocks noGrp="1"/>
          </p:cNvSpPr>
          <p:nvPr>
            <p:ph idx="1"/>
          </p:nvPr>
        </p:nvSpPr>
        <p:spPr>
          <a:xfrm>
            <a:off x="838200" y="1351173"/>
            <a:ext cx="10515600" cy="4825790"/>
          </a:xfrm>
        </p:spPr>
        <p:txBody>
          <a:bodyPr vert="horz" lIns="91440" tIns="45720" rIns="91440" bIns="45720" rtlCol="0" anchor="t">
            <a:normAutofit fontScale="70000" lnSpcReduction="20000"/>
          </a:bodyPr>
          <a:lstStyle/>
          <a:p>
            <a:r>
              <a:rPr lang="en-GB" dirty="0">
                <a:ea typeface="+mn-lt"/>
                <a:cs typeface="+mn-lt"/>
              </a:rPr>
              <a:t>55% of the offences the victim and child charged were known to each other. </a:t>
            </a:r>
          </a:p>
          <a:p>
            <a:r>
              <a:rPr lang="en-GB" dirty="0">
                <a:ea typeface="+mn-lt"/>
                <a:cs typeface="+mn-lt"/>
              </a:rPr>
              <a:t>10% of the offences the victim was not known to the child </a:t>
            </a:r>
            <a:endParaRPr lang="en-GB">
              <a:ea typeface="+mn-lt"/>
              <a:cs typeface="+mn-lt"/>
            </a:endParaRPr>
          </a:p>
          <a:p>
            <a:r>
              <a:rPr lang="en-GB" dirty="0">
                <a:ea typeface="+mn-lt"/>
                <a:cs typeface="+mn-lt"/>
              </a:rPr>
              <a:t>35% it was unknown.</a:t>
            </a:r>
          </a:p>
          <a:p>
            <a:r>
              <a:rPr lang="en-GB" dirty="0">
                <a:ea typeface="+mn-lt"/>
                <a:cs typeface="+mn-lt"/>
              </a:rPr>
              <a:t>Sexual offences are often hidden crimes that go unreported for all</a:t>
            </a:r>
          </a:p>
          <a:p>
            <a:r>
              <a:rPr lang="en-GB" dirty="0">
                <a:ea typeface="+mn-lt"/>
                <a:cs typeface="+mn-lt"/>
              </a:rPr>
              <a:t>The Children’s Commissioner found that 79% of 13-19 year olds had encountered violent pornography before the age of 18 and some children being exposed to pornography at 9 years old. </a:t>
            </a:r>
            <a:endParaRPr lang="en-GB">
              <a:ea typeface="+mn-lt"/>
              <a:cs typeface="+mn-lt"/>
            </a:endParaRPr>
          </a:p>
          <a:p>
            <a:r>
              <a:rPr lang="en-GB" dirty="0">
                <a:ea typeface="+mn-lt"/>
                <a:cs typeface="+mn-lt"/>
              </a:rPr>
              <a:t>End Violence Against Women Coalition reported 30% of girls do not feel safe from sexual harassment in school. </a:t>
            </a:r>
            <a:endParaRPr lang="en-GB">
              <a:ea typeface="+mn-lt"/>
              <a:cs typeface="+mn-lt"/>
            </a:endParaRPr>
          </a:p>
          <a:p>
            <a:r>
              <a:rPr lang="en-GB" dirty="0">
                <a:ea typeface="+mn-lt"/>
                <a:cs typeface="+mn-lt"/>
              </a:rPr>
              <a:t>Ofsted’s Review of Sexual Abuse in Schools and Colleges highlighted concerns that for some children, incidents are so commonplace that they see no point in reporting them.</a:t>
            </a:r>
          </a:p>
          <a:p>
            <a:r>
              <a:rPr lang="en-GB" dirty="0">
                <a:ea typeface="+mn-lt"/>
                <a:cs typeface="+mn-lt"/>
              </a:rPr>
              <a:t>Out of 900 school children spoken to </a:t>
            </a:r>
            <a:r>
              <a:rPr lang="en-GB" sz="2900" dirty="0">
                <a:ea typeface="+mn-lt"/>
                <a:cs typeface="+mn-lt"/>
              </a:rPr>
              <a:t>90% of girls, and nearly 50% of boys said being sent explicit pictures or videos of things they did not want</a:t>
            </a:r>
          </a:p>
          <a:p>
            <a:r>
              <a:rPr lang="en-GB" sz="2900" dirty="0">
                <a:ea typeface="+mn-lt"/>
                <a:cs typeface="+mn-lt"/>
              </a:rPr>
              <a:t>Teachers underestimate the scale of the problem, either by not identifying sexual harassment and sexualised language as problem</a:t>
            </a:r>
            <a:endParaRPr lang="en-GB" sz="2900" dirty="0"/>
          </a:p>
        </p:txBody>
      </p:sp>
    </p:spTree>
    <p:extLst>
      <p:ext uri="{BB962C8B-B14F-4D97-AF65-F5344CB8AC3E}">
        <p14:creationId xmlns:p14="http://schemas.microsoft.com/office/powerpoint/2010/main" val="97009392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1D77F4-EF17-2A95-3EE0-4177A05FBA6E}"/>
              </a:ext>
            </a:extLst>
          </p:cNvPr>
          <p:cNvSpPr>
            <a:spLocks noGrp="1"/>
          </p:cNvSpPr>
          <p:nvPr>
            <p:ph type="title"/>
          </p:nvPr>
        </p:nvSpPr>
        <p:spPr>
          <a:xfrm>
            <a:off x="838200" y="365125"/>
            <a:ext cx="10515600" cy="836733"/>
          </a:xfrm>
        </p:spPr>
        <p:txBody>
          <a:bodyPr/>
          <a:lstStyle/>
          <a:p>
            <a:r>
              <a:rPr lang="en-GB" dirty="0">
                <a:ea typeface="+mj-lt"/>
                <a:cs typeface="+mj-lt"/>
              </a:rPr>
              <a:t>Serious violence and knife crime</a:t>
            </a:r>
            <a:endParaRPr lang="en-US" dirty="0"/>
          </a:p>
        </p:txBody>
      </p:sp>
      <p:sp>
        <p:nvSpPr>
          <p:cNvPr id="3" name="Content Placeholder 2">
            <a:extLst>
              <a:ext uri="{FF2B5EF4-FFF2-40B4-BE49-F238E27FC236}">
                <a16:creationId xmlns:a16="http://schemas.microsoft.com/office/drawing/2014/main" id="{C2B6B725-506C-8822-64A1-C9D3B2C8F435}"/>
              </a:ext>
            </a:extLst>
          </p:cNvPr>
          <p:cNvSpPr>
            <a:spLocks noGrp="1"/>
          </p:cNvSpPr>
          <p:nvPr>
            <p:ph idx="1"/>
          </p:nvPr>
        </p:nvSpPr>
        <p:spPr/>
        <p:txBody>
          <a:bodyPr vert="horz" lIns="91440" tIns="45720" rIns="91440" bIns="45720" rtlCol="0" anchor="t">
            <a:normAutofit fontScale="92500" lnSpcReduction="20000"/>
          </a:bodyPr>
          <a:lstStyle/>
          <a:p>
            <a:r>
              <a:rPr lang="en-GB" dirty="0">
                <a:ea typeface="+mn-lt"/>
                <a:cs typeface="+mn-lt"/>
              </a:rPr>
              <a:t>In the latest year children were involved in around 3,200 proven knife or offensive weapon offences a fall of 6%</a:t>
            </a:r>
          </a:p>
          <a:p>
            <a:r>
              <a:rPr lang="en-GB" dirty="0">
                <a:ea typeface="+mn-lt"/>
                <a:cs typeface="+mn-lt"/>
              </a:rPr>
              <a:t>6%  fall from the previous year. </a:t>
            </a:r>
            <a:endParaRPr lang="en-GB">
              <a:ea typeface="+mn-lt"/>
              <a:cs typeface="+mn-lt"/>
            </a:endParaRPr>
          </a:p>
          <a:p>
            <a:r>
              <a:rPr lang="en-GB" dirty="0">
                <a:ea typeface="+mn-lt"/>
                <a:cs typeface="+mn-lt"/>
              </a:rPr>
              <a:t>99.7% majority of knife or offensive weapon offences committed by children were possession offences </a:t>
            </a:r>
          </a:p>
          <a:p>
            <a:r>
              <a:rPr lang="en-GB" dirty="0">
                <a:ea typeface="+mn-lt"/>
                <a:cs typeface="+mn-lt"/>
              </a:rPr>
              <a:t>The Youth Endowment Fund (2024 surveyed over 10,000 children (13–17-year-olds) about their experience of violence.</a:t>
            </a:r>
          </a:p>
          <a:p>
            <a:r>
              <a:rPr lang="en-GB" dirty="0">
                <a:ea typeface="+mn-lt"/>
                <a:cs typeface="+mn-lt"/>
              </a:rPr>
              <a:t>67% of children </a:t>
            </a:r>
            <a:r>
              <a:rPr lang="en-GB" b="1" dirty="0">
                <a:ea typeface="+mn-lt"/>
                <a:cs typeface="+mn-lt"/>
              </a:rPr>
              <a:t>worry about being victims of violence</a:t>
            </a:r>
            <a:r>
              <a:rPr lang="en-GB" dirty="0">
                <a:ea typeface="+mn-lt"/>
                <a:cs typeface="+mn-lt"/>
              </a:rPr>
              <a:t>. </a:t>
            </a:r>
            <a:endParaRPr lang="en-GB">
              <a:ea typeface="+mn-lt"/>
              <a:cs typeface="+mn-lt"/>
            </a:endParaRPr>
          </a:p>
          <a:p>
            <a:r>
              <a:rPr lang="en-GB" dirty="0">
                <a:ea typeface="+mn-lt"/>
                <a:cs typeface="+mn-lt"/>
              </a:rPr>
              <a:t>52% of children </a:t>
            </a:r>
            <a:r>
              <a:rPr lang="en-GB" b="1" dirty="0">
                <a:ea typeface="+mn-lt"/>
                <a:cs typeface="+mn-lt"/>
              </a:rPr>
              <a:t>alter their behaviour due to feeling unsafe</a:t>
            </a:r>
            <a:r>
              <a:rPr lang="en-GB" dirty="0">
                <a:ea typeface="+mn-lt"/>
                <a:cs typeface="+mn-lt"/>
              </a:rPr>
              <a:t> </a:t>
            </a:r>
            <a:endParaRPr lang="en-GB">
              <a:ea typeface="+mn-lt"/>
              <a:cs typeface="+mn-lt"/>
            </a:endParaRPr>
          </a:p>
          <a:p>
            <a:r>
              <a:rPr lang="en-GB" dirty="0">
                <a:ea typeface="+mn-lt"/>
                <a:cs typeface="+mn-lt"/>
              </a:rPr>
              <a:t>47% of children that </a:t>
            </a:r>
            <a:r>
              <a:rPr lang="en-GB" b="1" dirty="0">
                <a:ea typeface="+mn-lt"/>
                <a:cs typeface="+mn-lt"/>
              </a:rPr>
              <a:t>carried a weapon stating they did so for protection</a:t>
            </a:r>
            <a:r>
              <a:rPr lang="en-GB" dirty="0">
                <a:ea typeface="+mn-lt"/>
                <a:cs typeface="+mn-lt"/>
              </a:rPr>
              <a:t>. </a:t>
            </a:r>
            <a:endParaRPr lang="en-GB" b="1" dirty="0">
              <a:ea typeface="+mn-lt"/>
              <a:cs typeface="+mn-lt"/>
            </a:endParaRPr>
          </a:p>
        </p:txBody>
      </p:sp>
    </p:spTree>
    <p:extLst>
      <p:ext uri="{BB962C8B-B14F-4D97-AF65-F5344CB8AC3E}">
        <p14:creationId xmlns:p14="http://schemas.microsoft.com/office/powerpoint/2010/main" val="171549680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2BBFF5-F577-CD2E-6845-93666715B090}"/>
              </a:ext>
            </a:extLst>
          </p:cNvPr>
          <p:cNvSpPr>
            <a:spLocks noGrp="1"/>
          </p:cNvSpPr>
          <p:nvPr>
            <p:ph type="title"/>
          </p:nvPr>
        </p:nvSpPr>
        <p:spPr>
          <a:xfrm>
            <a:off x="838200" y="365125"/>
            <a:ext cx="10515600" cy="807979"/>
          </a:xfrm>
        </p:spPr>
        <p:txBody>
          <a:bodyPr/>
          <a:lstStyle/>
          <a:p>
            <a:r>
              <a:rPr lang="en-GB" dirty="0"/>
              <a:t>Reoffending </a:t>
            </a:r>
          </a:p>
        </p:txBody>
      </p:sp>
      <p:sp>
        <p:nvSpPr>
          <p:cNvPr id="3" name="Content Placeholder 2">
            <a:extLst>
              <a:ext uri="{FF2B5EF4-FFF2-40B4-BE49-F238E27FC236}">
                <a16:creationId xmlns:a16="http://schemas.microsoft.com/office/drawing/2014/main" id="{C6FD29BB-C571-6D7C-F67F-B8EFCA291F0A}"/>
              </a:ext>
            </a:extLst>
          </p:cNvPr>
          <p:cNvSpPr>
            <a:spLocks noGrp="1"/>
          </p:cNvSpPr>
          <p:nvPr>
            <p:ph idx="1"/>
          </p:nvPr>
        </p:nvSpPr>
        <p:spPr>
          <a:xfrm>
            <a:off x="838200" y="1336795"/>
            <a:ext cx="10515600" cy="4840168"/>
          </a:xfrm>
        </p:spPr>
        <p:txBody>
          <a:bodyPr vert="horz" lIns="91440" tIns="45720" rIns="91440" bIns="45720" rtlCol="0" anchor="t">
            <a:normAutofit lnSpcReduction="10000"/>
          </a:bodyPr>
          <a:lstStyle/>
          <a:p>
            <a:r>
              <a:rPr lang="en-GB" dirty="0">
                <a:ea typeface="+mn-lt"/>
                <a:cs typeface="+mn-lt"/>
              </a:rPr>
              <a:t>The reoffending rate increased for the second consecutive year.</a:t>
            </a:r>
          </a:p>
          <a:p>
            <a:r>
              <a:rPr lang="en-GB" dirty="0">
                <a:ea typeface="+mn-lt"/>
                <a:cs typeface="+mn-lt"/>
              </a:rPr>
              <a:t>The more serious the outcome, the higher the reoffending rate was</a:t>
            </a:r>
          </a:p>
          <a:p>
            <a:r>
              <a:rPr lang="en-GB" dirty="0">
                <a:ea typeface="+mn-lt"/>
                <a:cs typeface="+mn-lt"/>
              </a:rPr>
              <a:t> Youth Cautions, the reoffending rate was 22.2% falling by 0.8% from the previous year. </a:t>
            </a:r>
            <a:endParaRPr lang="en-GB">
              <a:ea typeface="+mn-lt"/>
              <a:cs typeface="+mn-lt"/>
            </a:endParaRPr>
          </a:p>
          <a:p>
            <a:r>
              <a:rPr lang="en-GB" dirty="0">
                <a:ea typeface="+mn-lt"/>
                <a:cs typeface="+mn-lt"/>
              </a:rPr>
              <a:t>First Tier outcomes including fines, referral orders and absolute and conditional discharges, the reoffending rate was 30.4% falling by 0.5%</a:t>
            </a:r>
          </a:p>
          <a:p>
            <a:r>
              <a:rPr lang="en-GB" dirty="0">
                <a:ea typeface="+mn-lt"/>
                <a:cs typeface="+mn-lt"/>
              </a:rPr>
              <a:t> Youth Rehabilitation Orders, the reoffending rate was 59.1%, increasing by 5.6% </a:t>
            </a:r>
          </a:p>
          <a:p>
            <a:r>
              <a:rPr lang="en-GB" dirty="0">
                <a:ea typeface="+mn-lt"/>
                <a:cs typeface="+mn-lt"/>
              </a:rPr>
              <a:t>custodial sentences, the reoffending rate was 65.9% increasing by 6.3% </a:t>
            </a:r>
            <a:endParaRPr lang="en-GB" dirty="0"/>
          </a:p>
        </p:txBody>
      </p:sp>
    </p:spTree>
    <p:extLst>
      <p:ext uri="{BB962C8B-B14F-4D97-AF65-F5344CB8AC3E}">
        <p14:creationId xmlns:p14="http://schemas.microsoft.com/office/powerpoint/2010/main" val="319343984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70D7AF-9806-3BD5-910D-7D6D19725243}"/>
              </a:ext>
            </a:extLst>
          </p:cNvPr>
          <p:cNvSpPr>
            <a:spLocks noGrp="1"/>
          </p:cNvSpPr>
          <p:nvPr>
            <p:ph type="title"/>
          </p:nvPr>
        </p:nvSpPr>
        <p:spPr/>
        <p:txBody>
          <a:bodyPr/>
          <a:lstStyle/>
          <a:p>
            <a:r>
              <a:rPr lang="en-GB" dirty="0"/>
              <a:t>Task </a:t>
            </a:r>
          </a:p>
        </p:txBody>
      </p:sp>
      <p:sp>
        <p:nvSpPr>
          <p:cNvPr id="3" name="Content Placeholder 2">
            <a:extLst>
              <a:ext uri="{FF2B5EF4-FFF2-40B4-BE49-F238E27FC236}">
                <a16:creationId xmlns:a16="http://schemas.microsoft.com/office/drawing/2014/main" id="{E0382203-F9C4-616E-F5D2-6EB3297DE5C0}"/>
              </a:ext>
            </a:extLst>
          </p:cNvPr>
          <p:cNvSpPr>
            <a:spLocks noGrp="1"/>
          </p:cNvSpPr>
          <p:nvPr>
            <p:ph idx="1"/>
          </p:nvPr>
        </p:nvSpPr>
        <p:spPr/>
        <p:txBody>
          <a:bodyPr vert="horz" lIns="91440" tIns="45720" rIns="91440" bIns="45720" rtlCol="0" anchor="t">
            <a:normAutofit/>
          </a:bodyPr>
          <a:lstStyle/>
          <a:p>
            <a:r>
              <a:rPr lang="en-GB" dirty="0"/>
              <a:t>What might these increases suggest about youth offending or how </a:t>
            </a:r>
            <a:r>
              <a:rPr lang="en-GB"/>
              <a:t>the system is responding to young people?</a:t>
            </a:r>
          </a:p>
          <a:p>
            <a:r>
              <a:rPr lang="en-GB" dirty="0"/>
              <a:t>List reasons why are custodial </a:t>
            </a:r>
            <a:r>
              <a:rPr lang="en-GB"/>
              <a:t>orders might have increased?</a:t>
            </a:r>
          </a:p>
          <a:p>
            <a:r>
              <a:rPr lang="en-GB" dirty="0"/>
              <a:t>Explain how an increase in harsher sentences like custody might </a:t>
            </a:r>
            <a:r>
              <a:rPr lang="en-GB"/>
              <a:t>affect young people,  their families and communities.</a:t>
            </a:r>
          </a:p>
          <a:p>
            <a:r>
              <a:rPr lang="en-GB" dirty="0"/>
              <a:t>Do you think the increase show that young crime is getting worse, or that the just system is becoming </a:t>
            </a:r>
            <a:r>
              <a:rPr lang="en-GB"/>
              <a:t>tougher – explain your </a:t>
            </a:r>
            <a:r>
              <a:rPr lang="en-GB" dirty="0"/>
              <a:t>opinion </a:t>
            </a:r>
          </a:p>
        </p:txBody>
      </p:sp>
    </p:spTree>
    <p:extLst>
      <p:ext uri="{BB962C8B-B14F-4D97-AF65-F5344CB8AC3E}">
        <p14:creationId xmlns:p14="http://schemas.microsoft.com/office/powerpoint/2010/main" val="189830586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0B371E-A4A0-5BB1-54EF-07C1015ABB40}"/>
              </a:ext>
            </a:extLst>
          </p:cNvPr>
          <p:cNvSpPr>
            <a:spLocks noGrp="1"/>
          </p:cNvSpPr>
          <p:nvPr>
            <p:ph type="title"/>
          </p:nvPr>
        </p:nvSpPr>
        <p:spPr/>
        <p:txBody>
          <a:bodyPr/>
          <a:lstStyle/>
          <a:p>
            <a:r>
              <a:rPr lang="en-GB" dirty="0"/>
              <a:t>Task </a:t>
            </a:r>
          </a:p>
        </p:txBody>
      </p:sp>
      <p:sp>
        <p:nvSpPr>
          <p:cNvPr id="3" name="Content Placeholder 2">
            <a:extLst>
              <a:ext uri="{FF2B5EF4-FFF2-40B4-BE49-F238E27FC236}">
                <a16:creationId xmlns:a16="http://schemas.microsoft.com/office/drawing/2014/main" id="{BEA6263A-1965-B726-9460-0BDCC840A3B5}"/>
              </a:ext>
            </a:extLst>
          </p:cNvPr>
          <p:cNvSpPr>
            <a:spLocks noGrp="1"/>
          </p:cNvSpPr>
          <p:nvPr>
            <p:ph idx="1"/>
          </p:nvPr>
        </p:nvSpPr>
        <p:spPr/>
        <p:txBody>
          <a:bodyPr vert="horz" lIns="91440" tIns="45720" rIns="91440" bIns="45720" rtlCol="0" anchor="t">
            <a:normAutofit/>
          </a:bodyPr>
          <a:lstStyle/>
          <a:p>
            <a:r>
              <a:rPr lang="en-GB" dirty="0">
                <a:ea typeface="+mn-lt"/>
                <a:cs typeface="+mn-lt"/>
                <a:hlinkClick r:id="rId2"/>
              </a:rPr>
              <a:t>ad2256_a0f38547a4134e0cb923905486bcc186.pdf</a:t>
            </a:r>
            <a:endParaRPr lang="en-GB">
              <a:ea typeface="+mn-lt"/>
              <a:cs typeface="+mn-lt"/>
            </a:endParaRPr>
          </a:p>
          <a:p>
            <a:endParaRPr lang="en-GB" dirty="0"/>
          </a:p>
          <a:p>
            <a:r>
              <a:rPr lang="en-GB" dirty="0"/>
              <a:t>Read the summary </a:t>
            </a:r>
          </a:p>
          <a:p>
            <a:r>
              <a:rPr lang="en-GB" dirty="0"/>
              <a:t>Make some points on what is the most important findings from the report.</a:t>
            </a:r>
          </a:p>
          <a:p>
            <a:r>
              <a:rPr lang="en-GB" dirty="0"/>
              <a:t>Which recommendation do you think would make the biggest impact, and why?</a:t>
            </a:r>
          </a:p>
          <a:p>
            <a:r>
              <a:rPr lang="en-GB" dirty="0"/>
              <a:t>Is youth violence a policing issue or a </a:t>
            </a:r>
            <a:r>
              <a:rPr lang="en-GB"/>
              <a:t>public</a:t>
            </a:r>
            <a:r>
              <a:rPr lang="en-GB" dirty="0"/>
              <a:t> health issues </a:t>
            </a:r>
          </a:p>
          <a:p>
            <a:endParaRPr lang="en-GB" dirty="0"/>
          </a:p>
        </p:txBody>
      </p:sp>
    </p:spTree>
    <p:extLst>
      <p:ext uri="{BB962C8B-B14F-4D97-AF65-F5344CB8AC3E}">
        <p14:creationId xmlns:p14="http://schemas.microsoft.com/office/powerpoint/2010/main" val="151764510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92798B-681C-F01B-4573-9BCEE0CA24DE}"/>
              </a:ext>
            </a:extLst>
          </p:cNvPr>
          <p:cNvSpPr>
            <a:spLocks noGrp="1"/>
          </p:cNvSpPr>
          <p:nvPr>
            <p:ph type="title"/>
          </p:nvPr>
        </p:nvSpPr>
        <p:spPr/>
        <p:txBody>
          <a:bodyPr/>
          <a:lstStyle/>
          <a:p>
            <a:r>
              <a:rPr lang="en-GB" dirty="0"/>
              <a:t>Contemporary Issues </a:t>
            </a:r>
            <a:endParaRPr lang="en-US" dirty="0"/>
          </a:p>
        </p:txBody>
      </p:sp>
      <p:sp>
        <p:nvSpPr>
          <p:cNvPr id="3" name="Content Placeholder 2">
            <a:extLst>
              <a:ext uri="{FF2B5EF4-FFF2-40B4-BE49-F238E27FC236}">
                <a16:creationId xmlns:a16="http://schemas.microsoft.com/office/drawing/2014/main" id="{768059F4-5529-D152-B251-241AA99839F9}"/>
              </a:ext>
            </a:extLst>
          </p:cNvPr>
          <p:cNvSpPr>
            <a:spLocks noGrp="1"/>
          </p:cNvSpPr>
          <p:nvPr>
            <p:ph idx="1"/>
          </p:nvPr>
        </p:nvSpPr>
        <p:spPr/>
        <p:txBody>
          <a:bodyPr>
            <a:normAutofit fontScale="70000" lnSpcReduction="20000"/>
          </a:bodyPr>
          <a:lstStyle/>
          <a:p>
            <a:r>
              <a:rPr lang="en-US" b="1" dirty="0"/>
              <a:t>Exploitation and Grooming</a:t>
            </a:r>
          </a:p>
          <a:p>
            <a:r>
              <a:rPr lang="en-US" dirty="0"/>
              <a:t>Criminal exploitation, including county lines activity, draws vulnerable young people into drug supply, violence, and debt‑based coercion.</a:t>
            </a:r>
          </a:p>
          <a:p>
            <a:r>
              <a:rPr lang="en-US" dirty="0"/>
              <a:t>Grooming can happen online or in person, and many exploited young people are treated as offenders rather than victims.</a:t>
            </a:r>
          </a:p>
          <a:p>
            <a:r>
              <a:rPr lang="en-US" b="1" dirty="0"/>
              <a:t>Online Harm and Digital Offending</a:t>
            </a:r>
          </a:p>
          <a:p>
            <a:r>
              <a:rPr lang="en-US" dirty="0"/>
              <a:t>Social media plays a growing role in youth conflict, harassment, image‑based abuse, and the spread of misogynistic or violent content.</a:t>
            </a:r>
          </a:p>
          <a:p>
            <a:r>
              <a:rPr lang="en-US" dirty="0"/>
              <a:t>Young people may also be involved in cyber‑enabled offences such as hacking, fraud, or online threats.</a:t>
            </a:r>
          </a:p>
          <a:p>
            <a:r>
              <a:rPr lang="en-US" b="1" dirty="0"/>
              <a:t>School Exclusion and Education Inequality</a:t>
            </a:r>
          </a:p>
          <a:p>
            <a:r>
              <a:rPr lang="en-US" dirty="0"/>
              <a:t>Exclusion is strongly linked to later offending.</a:t>
            </a:r>
          </a:p>
          <a:p>
            <a:r>
              <a:rPr lang="en-US" dirty="0"/>
              <a:t>Young people who are excluded or in alternative provision are disproportionately represented in youth justice statistics.</a:t>
            </a:r>
          </a:p>
          <a:p>
            <a:endParaRPr lang="en-US" dirty="0"/>
          </a:p>
        </p:txBody>
      </p:sp>
    </p:spTree>
    <p:extLst>
      <p:ext uri="{BB962C8B-B14F-4D97-AF65-F5344CB8AC3E}">
        <p14:creationId xmlns:p14="http://schemas.microsoft.com/office/powerpoint/2010/main" val="382447230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DC3B9C-2A33-4FF7-CBC6-C62CA65A5FE1}"/>
              </a:ext>
            </a:extLst>
          </p:cNvPr>
          <p:cNvSpPr>
            <a:spLocks noGrp="1"/>
          </p:cNvSpPr>
          <p:nvPr>
            <p:ph type="title"/>
          </p:nvPr>
        </p:nvSpPr>
        <p:spPr/>
        <p:txBody>
          <a:bodyPr/>
          <a:lstStyle/>
          <a:p>
            <a:r>
              <a:rPr lang="en-GB" dirty="0"/>
              <a:t>Contemporary Issues </a:t>
            </a:r>
            <a:endParaRPr lang="en-US" dirty="0"/>
          </a:p>
        </p:txBody>
      </p:sp>
      <p:sp>
        <p:nvSpPr>
          <p:cNvPr id="3" name="Content Placeholder 2">
            <a:extLst>
              <a:ext uri="{FF2B5EF4-FFF2-40B4-BE49-F238E27FC236}">
                <a16:creationId xmlns:a16="http://schemas.microsoft.com/office/drawing/2014/main" id="{5CFFA59E-2BE3-A6DC-B13E-3D01650AB6F4}"/>
              </a:ext>
            </a:extLst>
          </p:cNvPr>
          <p:cNvSpPr>
            <a:spLocks noGrp="1"/>
          </p:cNvSpPr>
          <p:nvPr>
            <p:ph idx="1"/>
          </p:nvPr>
        </p:nvSpPr>
        <p:spPr/>
        <p:txBody>
          <a:bodyPr>
            <a:normAutofit fontScale="62500" lnSpcReduction="20000"/>
          </a:bodyPr>
          <a:lstStyle/>
          <a:p>
            <a:r>
              <a:rPr lang="en-GB" b="1" noProof="0" dirty="0"/>
              <a:t>Serious Youth Violence</a:t>
            </a:r>
          </a:p>
          <a:p>
            <a:r>
              <a:rPr lang="en-GB" noProof="0" dirty="0"/>
              <a:t>Knife‑related incidents and group‑related violence remain significant concerns in some areas.</a:t>
            </a:r>
          </a:p>
          <a:p>
            <a:r>
              <a:rPr lang="en-GB" noProof="0" dirty="0"/>
              <a:t>Many young people involved have experienced trauma, poverty, or lack of safe community spaces.</a:t>
            </a:r>
          </a:p>
          <a:p>
            <a:r>
              <a:rPr lang="en-GB" b="1" noProof="0" dirty="0"/>
              <a:t>Mental Health and Trauma</a:t>
            </a:r>
          </a:p>
          <a:p>
            <a:r>
              <a:rPr lang="en-GB" noProof="0" dirty="0"/>
              <a:t>A high proportion of young people in the youth justice system have unmet mental health needs, neurodiversity, or histories of abuse or neglect.</a:t>
            </a:r>
          </a:p>
          <a:p>
            <a:r>
              <a:rPr lang="en-GB" noProof="0" dirty="0"/>
              <a:t>These factors can increase vulnerability to both victimisation and offending.</a:t>
            </a:r>
          </a:p>
          <a:p>
            <a:r>
              <a:rPr lang="en-GB" b="1" noProof="0" dirty="0"/>
              <a:t>Poverty and Social Inequality</a:t>
            </a:r>
          </a:p>
          <a:p>
            <a:r>
              <a:rPr lang="en-GB" noProof="0" dirty="0"/>
              <a:t>Economic hardship, unstable housing, and lack of opportunities contribute to risk factors for youth crime.</a:t>
            </a:r>
          </a:p>
          <a:p>
            <a:r>
              <a:rPr lang="en-GB" noProof="0" dirty="0"/>
              <a:t>Communities with fewer resources often experience higher levels of youth victimisation and offending.</a:t>
            </a:r>
          </a:p>
          <a:p>
            <a:r>
              <a:rPr lang="en-GB" noProof="0" dirty="0"/>
              <a:t>If you want to build these into a presentation or choose which ones to focus on, I can help you shape them into speaker notes or a structured section.</a:t>
            </a:r>
          </a:p>
          <a:p>
            <a:endParaRPr lang="en-US" dirty="0"/>
          </a:p>
        </p:txBody>
      </p:sp>
    </p:spTree>
    <p:extLst>
      <p:ext uri="{BB962C8B-B14F-4D97-AF65-F5344CB8AC3E}">
        <p14:creationId xmlns:p14="http://schemas.microsoft.com/office/powerpoint/2010/main" val="140500877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3730</Words>
  <Application>Microsoft Office PowerPoint</Application>
  <PresentationFormat>Widescreen</PresentationFormat>
  <Paragraphs>249</Paragraphs>
  <Slides>35</Slides>
  <Notes>8</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35</vt:i4>
      </vt:variant>
    </vt:vector>
  </HeadingPairs>
  <TitlesOfParts>
    <vt:vector size="42" baseType="lpstr">
      <vt:lpstr>Aptos</vt:lpstr>
      <vt:lpstr>Aptos Display</vt:lpstr>
      <vt:lpstr>Arial</vt:lpstr>
      <vt:lpstr>Calibri</vt:lpstr>
      <vt:lpstr>Calibri Light</vt:lpstr>
      <vt:lpstr>Courier New</vt:lpstr>
      <vt:lpstr>office theme</vt:lpstr>
      <vt:lpstr>Contemporary Issues Relating to Youth Crime. </vt:lpstr>
      <vt:lpstr>Today </vt:lpstr>
      <vt:lpstr>Contemporary Issues </vt:lpstr>
      <vt:lpstr>Contemporary Issues </vt:lpstr>
      <vt:lpstr>PowerPoint Presentation</vt:lpstr>
      <vt:lpstr>Rousseau warning 1763</vt:lpstr>
      <vt:lpstr>Last week's Task</vt:lpstr>
      <vt:lpstr>Stop and Search</vt:lpstr>
      <vt:lpstr>PowerPoint Presentation</vt:lpstr>
      <vt:lpstr>What do we mean by youth crime?</vt:lpstr>
      <vt:lpstr>Recent Report</vt:lpstr>
      <vt:lpstr>On set offending age</vt:lpstr>
      <vt:lpstr>Statistics 2023 to 2025 Published March 2025</vt:lpstr>
      <vt:lpstr>PowerPoint Presentation</vt:lpstr>
      <vt:lpstr>PowerPoint Presentation</vt:lpstr>
      <vt:lpstr>PowerPoint Presentation</vt:lpstr>
      <vt:lpstr> Youth Offending – Options from Cautions to Sentencing </vt:lpstr>
      <vt:lpstr>Community Sentences</vt:lpstr>
      <vt:lpstr>Youth Offending – Options from Cautions to Sentencing</vt:lpstr>
      <vt:lpstr> Custodial Sentences - Last Resort  </vt:lpstr>
      <vt:lpstr>PowerPoint Presentation</vt:lpstr>
      <vt:lpstr>Youth Courts</vt:lpstr>
      <vt:lpstr>PowerPoint Presentation</vt:lpstr>
      <vt:lpstr>Reoffending Rates </vt:lpstr>
      <vt:lpstr>PowerPoint Presentation</vt:lpstr>
      <vt:lpstr>Discussion</vt:lpstr>
      <vt:lpstr>Current trends in UK</vt:lpstr>
      <vt:lpstr>Sexual Assaults / VAWG</vt:lpstr>
      <vt:lpstr>VAWG</vt:lpstr>
      <vt:lpstr>Serious violence and knife crime</vt:lpstr>
      <vt:lpstr>Reoffending </vt:lpstr>
      <vt:lpstr>Task </vt:lpstr>
      <vt:lpstr>Task </vt:lpstr>
      <vt:lpstr>Contemporary Issues </vt:lpstr>
      <vt:lpstr>Contemporary Issues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Jane Davies</cp:lastModifiedBy>
  <cp:revision>227</cp:revision>
  <dcterms:created xsi:type="dcterms:W3CDTF">2026-02-04T08:50:28Z</dcterms:created>
  <dcterms:modified xsi:type="dcterms:W3CDTF">2026-02-10T12:11:05Z</dcterms:modified>
</cp:coreProperties>
</file>