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7" r:id="rId4"/>
    <p:sldId id="258" r:id="rId5"/>
    <p:sldId id="259" r:id="rId6"/>
    <p:sldId id="260" r:id="rId7"/>
    <p:sldId id="261" r:id="rId8"/>
    <p:sldId id="262" r:id="rId9"/>
    <p:sldId id="263" r:id="rId10"/>
    <p:sldId id="269" r:id="rId11"/>
    <p:sldId id="264" r:id="rId12"/>
    <p:sldId id="265" r:id="rId13"/>
    <p:sldId id="266" r:id="rId14"/>
    <p:sldId id="270" r:id="rId15"/>
    <p:sldId id="267" r:id="rId16"/>
    <p:sldId id="26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026CA65-FC7A-499C-B505-EDCAADF95100}" type="datetimeFigureOut">
              <a:rPr lang="en-GB" smtClean="0"/>
              <a:t>06/01/2018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A8FD01C-CC0C-4180-B75F-D7F191A25BE1}"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026CA65-FC7A-499C-B505-EDCAADF95100}"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EA8FD01C-CC0C-4180-B75F-D7F191A25BE1}"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2026CA65-FC7A-499C-B505-EDCAADF95100}" type="datetimeFigureOut">
              <a:rPr lang="en-GB" smtClean="0"/>
              <a:t>06/01/2018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A8FD01C-CC0C-4180-B75F-D7F191A25BE1}"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2026CA65-FC7A-499C-B505-EDCAADF95100}" type="datetimeFigureOut">
              <a:rPr lang="en-GB" smtClean="0"/>
              <a:t>06/01/2018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8FD01C-CC0C-4180-B75F-D7F191A25BE1}"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026CA65-FC7A-499C-B505-EDCAADF95100}" type="datetimeFigureOut">
              <a:rPr lang="en-GB" smtClean="0"/>
              <a:t>06/01/2018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EA8FD01C-CC0C-4180-B75F-D7F191A25BE1}"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026CA65-FC7A-499C-B505-EDCAADF95100}" type="datetimeFigureOut">
              <a:rPr lang="en-GB" smtClean="0"/>
              <a:t>06/01/2018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EA8FD01C-CC0C-4180-B75F-D7F191A25BE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2026CA65-FC7A-499C-B505-EDCAADF95100}" type="datetimeFigureOut">
              <a:rPr lang="en-GB" smtClean="0"/>
              <a:t>06/01/2018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EA8FD01C-CC0C-4180-B75F-D7F191A25BE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EA8FD01C-CC0C-4180-B75F-D7F191A25BE1}"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2026CA65-FC7A-499C-B505-EDCAADF95100}" type="datetimeFigureOut">
              <a:rPr lang="en-GB" smtClean="0"/>
              <a:t>06/01/2018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EA8FD01C-CC0C-4180-B75F-D7F191A25BE1}"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2026CA65-FC7A-499C-B505-EDCAADF95100}" type="datetimeFigureOut">
              <a:rPr lang="en-GB" smtClean="0"/>
              <a:t>06/01/2018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26CA65-FC7A-499C-B505-EDCAADF95100}"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8FD01C-CC0C-4180-B75F-D7F191A25BE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EA8FD01C-CC0C-4180-B75F-D7F191A25BE1}"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26CA65-FC7A-499C-B505-EDCAADF95100}" type="datetimeFigureOut">
              <a:rPr lang="en-GB" smtClean="0"/>
              <a:t>06/01/2018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026CA65-FC7A-499C-B505-EDCAADF95100}" type="datetimeFigureOut">
              <a:rPr lang="en-GB" smtClean="0"/>
              <a:t>06/01/2018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EA8FD01C-CC0C-4180-B75F-D7F191A25BE1}"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400800" cy="3417912"/>
          </a:xfrm>
        </p:spPr>
        <p:txBody>
          <a:bodyPr>
            <a:noAutofit/>
          </a:bodyPr>
          <a:lstStyle/>
          <a:p>
            <a:pPr algn="l"/>
            <a:r>
              <a:rPr lang="en-GB" sz="2000" i="1" cap="none" dirty="0">
                <a:solidFill>
                  <a:srgbClr val="C00000"/>
                </a:solidFill>
              </a:rPr>
              <a:t>Module: Entrepreneurship</a:t>
            </a:r>
          </a:p>
          <a:p>
            <a:pPr algn="l"/>
            <a:r>
              <a:rPr lang="en-GB" sz="2000" i="1" cap="none" dirty="0" smtClean="0">
                <a:solidFill>
                  <a:srgbClr val="C00000"/>
                </a:solidFill>
              </a:rPr>
              <a:t>Module </a:t>
            </a:r>
            <a:r>
              <a:rPr lang="en-GB" sz="2000" i="1" cap="none" dirty="0">
                <a:solidFill>
                  <a:srgbClr val="C00000"/>
                </a:solidFill>
              </a:rPr>
              <a:t>Code: </a:t>
            </a:r>
            <a:r>
              <a:rPr lang="en-GB" sz="2000" i="1" cap="none" dirty="0" smtClean="0">
                <a:solidFill>
                  <a:srgbClr val="C00000"/>
                </a:solidFill>
              </a:rPr>
              <a:t>SBMA7111D</a:t>
            </a:r>
          </a:p>
          <a:p>
            <a:pPr algn="l"/>
            <a:endParaRPr lang="en-GB" sz="1800" i="1" cap="none" dirty="0" smtClean="0">
              <a:solidFill>
                <a:srgbClr val="C00000"/>
              </a:solidFill>
            </a:endParaRPr>
          </a:p>
          <a:p>
            <a:pPr algn="l"/>
            <a:r>
              <a:rPr lang="en-GB" sz="1800" i="1" cap="none" dirty="0" smtClean="0">
                <a:solidFill>
                  <a:srgbClr val="C00000"/>
                </a:solidFill>
              </a:rPr>
              <a:t>Tutor:  Dr. Alex Bell</a:t>
            </a:r>
          </a:p>
          <a:p>
            <a:pPr algn="l"/>
            <a:endParaRPr lang="en-GB" sz="1800" i="1" cap="none" dirty="0">
              <a:solidFill>
                <a:srgbClr val="C00000"/>
              </a:solidFill>
            </a:endParaRPr>
          </a:p>
          <a:p>
            <a:pPr algn="l"/>
            <a:r>
              <a:rPr lang="en-GB" sz="1800" i="1" cap="none" dirty="0" smtClean="0">
                <a:solidFill>
                  <a:srgbClr val="C00000"/>
                </a:solidFill>
              </a:rPr>
              <a:t>Student</a:t>
            </a:r>
            <a:r>
              <a:rPr lang="en-GB" sz="1800" i="1" cap="none" dirty="0">
                <a:solidFill>
                  <a:srgbClr val="C00000"/>
                </a:solidFill>
              </a:rPr>
              <a:t>: Maurice Cahill</a:t>
            </a:r>
          </a:p>
          <a:p>
            <a:pPr algn="l"/>
            <a:r>
              <a:rPr lang="en-GB" sz="1800" i="1" cap="none" dirty="0" smtClean="0">
                <a:solidFill>
                  <a:srgbClr val="C00000"/>
                </a:solidFill>
              </a:rPr>
              <a:t>Student ID</a:t>
            </a:r>
            <a:r>
              <a:rPr lang="en-GB" sz="1800" i="1" cap="none" dirty="0">
                <a:solidFill>
                  <a:srgbClr val="C00000"/>
                </a:solidFill>
              </a:rPr>
              <a:t>: 1504125 </a:t>
            </a:r>
            <a:endParaRPr lang="en-GB" sz="1800" i="1" cap="none" dirty="0" smtClean="0">
              <a:solidFill>
                <a:srgbClr val="C00000"/>
              </a:solidFill>
            </a:endParaRPr>
          </a:p>
          <a:p>
            <a:pPr algn="l"/>
            <a:endParaRPr lang="en-GB" sz="1800" i="1" cap="none" dirty="0">
              <a:solidFill>
                <a:srgbClr val="C00000"/>
              </a:solidFill>
            </a:endParaRPr>
          </a:p>
          <a:p>
            <a:pPr algn="l"/>
            <a:r>
              <a:rPr lang="en-GB" sz="1800" i="1" cap="none" dirty="0" smtClean="0">
                <a:solidFill>
                  <a:srgbClr val="C00000"/>
                </a:solidFill>
              </a:rPr>
              <a:t>Assessment 2 (b) </a:t>
            </a:r>
            <a:endParaRPr lang="en-GB" sz="1800" i="1" cap="none" dirty="0">
              <a:solidFill>
                <a:srgbClr val="C00000"/>
              </a:solidFill>
            </a:endParaRPr>
          </a:p>
          <a:p>
            <a:endParaRPr lang="en-GB" sz="4000" cap="none" dirty="0"/>
          </a:p>
        </p:txBody>
      </p:sp>
      <p:pic>
        <p:nvPicPr>
          <p:cNvPr id="4" name="Picture 3" descr="Image result for uwtsd crest"/>
          <p:cNvPicPr/>
          <p:nvPr/>
        </p:nvPicPr>
        <p:blipFill>
          <a:blip r:embed="rId2">
            <a:extLst>
              <a:ext uri="{28A0092B-C50C-407E-A947-70E740481C1C}">
                <a14:useLocalDpi xmlns:a14="http://schemas.microsoft.com/office/drawing/2010/main" val="0"/>
              </a:ext>
            </a:extLst>
          </a:blip>
          <a:srcRect/>
          <a:stretch>
            <a:fillRect/>
          </a:stretch>
        </p:blipFill>
        <p:spPr bwMode="auto">
          <a:xfrm>
            <a:off x="2915816" y="548680"/>
            <a:ext cx="2751455" cy="1105535"/>
          </a:xfrm>
          <a:prstGeom prst="rect">
            <a:avLst/>
          </a:prstGeom>
          <a:noFill/>
          <a:ln>
            <a:noFill/>
          </a:ln>
        </p:spPr>
      </p:pic>
      <p:sp>
        <p:nvSpPr>
          <p:cNvPr id="5" name="Title 4"/>
          <p:cNvSpPr>
            <a:spLocks noGrp="1"/>
          </p:cNvSpPr>
          <p:nvPr>
            <p:ph type="ctrTitle"/>
          </p:nvPr>
        </p:nvSpPr>
        <p:spPr>
          <a:xfrm>
            <a:off x="685800" y="1484784"/>
            <a:ext cx="7772400" cy="648816"/>
          </a:xfrm>
        </p:spPr>
        <p:txBody>
          <a:bodyPr>
            <a:normAutofit fontScale="90000"/>
          </a:bodyPr>
          <a:lstStyle/>
          <a:p>
            <a:r>
              <a:rPr lang="en-GB" dirty="0" smtClean="0">
                <a:solidFill>
                  <a:srgbClr val="C00000"/>
                </a:solidFill>
              </a:rPr>
              <a:t>MBA</a:t>
            </a:r>
            <a:endParaRPr lang="en-GB" dirty="0">
              <a:solidFill>
                <a:srgbClr val="C00000"/>
              </a:solidFill>
            </a:endParaRPr>
          </a:p>
        </p:txBody>
      </p:sp>
    </p:spTree>
    <p:extLst>
      <p:ext uri="{BB962C8B-B14F-4D97-AF65-F5344CB8AC3E}">
        <p14:creationId xmlns:p14="http://schemas.microsoft.com/office/powerpoint/2010/main" val="10694585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pPr marL="0" indent="0" algn="ctr">
              <a:buNone/>
            </a:pPr>
            <a:r>
              <a:rPr lang="en-GB" sz="4000" dirty="0" smtClean="0"/>
              <a:t>Dr </a:t>
            </a:r>
            <a:r>
              <a:rPr lang="en-GB" sz="4000" dirty="0"/>
              <a:t>Jonathan Milner </a:t>
            </a:r>
            <a:endParaRPr lang="en-GB" sz="4000" dirty="0" smtClean="0"/>
          </a:p>
          <a:p>
            <a:pPr marL="0" indent="0" algn="ctr">
              <a:buNone/>
            </a:pPr>
            <a:r>
              <a:rPr lang="en-GB" sz="4000" dirty="0" smtClean="0"/>
              <a:t>Entrepreneur</a:t>
            </a:r>
            <a:endParaRPr lang="en-GB" sz="4000" dirty="0"/>
          </a:p>
          <a:p>
            <a:endParaRPr lang="en-GB" dirty="0"/>
          </a:p>
        </p:txBody>
      </p:sp>
      <p:sp>
        <p:nvSpPr>
          <p:cNvPr id="4" name="Title 3"/>
          <p:cNvSpPr>
            <a:spLocks noGrp="1"/>
          </p:cNvSpPr>
          <p:nvPr>
            <p:ph type="title"/>
          </p:nvPr>
        </p:nvSpPr>
        <p:spPr/>
        <p:txBody>
          <a:bodyPr/>
          <a:lstStyle/>
          <a:p>
            <a:pPr algn="l"/>
            <a:r>
              <a:rPr lang="en-GB" b="1" i="1" dirty="0" smtClean="0"/>
              <a:t>Title</a:t>
            </a:r>
            <a:endParaRPr lang="en-GB" b="1" i="1" dirty="0"/>
          </a:p>
        </p:txBody>
      </p:sp>
    </p:spTree>
    <p:extLst>
      <p:ext uri="{BB962C8B-B14F-4D97-AF65-F5344CB8AC3E}">
        <p14:creationId xmlns:p14="http://schemas.microsoft.com/office/powerpoint/2010/main" val="26435295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i="1" dirty="0" smtClean="0">
                <a:solidFill>
                  <a:schemeClr val="bg1">
                    <a:lumMod val="50000"/>
                  </a:schemeClr>
                </a:solidFill>
              </a:rPr>
              <a:t>Agenda</a:t>
            </a:r>
            <a:r>
              <a:rPr lang="en-GB" b="1" i="1" dirty="0" smtClean="0">
                <a:solidFill>
                  <a:schemeClr val="bg1">
                    <a:lumMod val="75000"/>
                  </a:schemeClr>
                </a:solidFill>
              </a:rPr>
              <a:t> </a:t>
            </a:r>
            <a:endParaRPr lang="en-GB" b="1" i="1" dirty="0">
              <a:solidFill>
                <a:schemeClr val="bg1">
                  <a:lumMod val="75000"/>
                </a:schemeClr>
              </a:solidFill>
            </a:endParaRPr>
          </a:p>
        </p:txBody>
      </p:sp>
      <p:sp>
        <p:nvSpPr>
          <p:cNvPr id="3" name="Content Placeholder 2"/>
          <p:cNvSpPr>
            <a:spLocks noGrp="1"/>
          </p:cNvSpPr>
          <p:nvPr>
            <p:ph sz="quarter" idx="1"/>
          </p:nvPr>
        </p:nvSpPr>
        <p:spPr/>
        <p:txBody>
          <a:bodyPr>
            <a:normAutofit/>
          </a:bodyPr>
          <a:lstStyle/>
          <a:p>
            <a:pPr marL="0" indent="0">
              <a:lnSpc>
                <a:spcPct val="200000"/>
              </a:lnSpc>
              <a:buNone/>
            </a:pPr>
            <a:r>
              <a:rPr lang="en-GB" sz="3200" dirty="0" smtClean="0"/>
              <a:t>	1.o </a:t>
            </a:r>
            <a:r>
              <a:rPr lang="en-GB" sz="3200" dirty="0" smtClean="0"/>
              <a:t>Introduction</a:t>
            </a:r>
          </a:p>
          <a:p>
            <a:pPr marL="0" indent="0">
              <a:lnSpc>
                <a:spcPct val="200000"/>
              </a:lnSpc>
              <a:buNone/>
            </a:pPr>
            <a:r>
              <a:rPr lang="en-GB" sz="3200" dirty="0" smtClean="0"/>
              <a:t>	2.0 </a:t>
            </a:r>
            <a:r>
              <a:rPr lang="en-GB" sz="3200" dirty="0" smtClean="0"/>
              <a:t>Investments</a:t>
            </a:r>
          </a:p>
          <a:p>
            <a:pPr marL="0" indent="0">
              <a:lnSpc>
                <a:spcPct val="200000"/>
              </a:lnSpc>
              <a:buNone/>
            </a:pPr>
            <a:r>
              <a:rPr lang="en-GB" sz="3200" dirty="0" smtClean="0"/>
              <a:t>	3.0 </a:t>
            </a:r>
            <a:r>
              <a:rPr lang="en-GB" sz="3200" dirty="0" smtClean="0"/>
              <a:t>Philanthropy</a:t>
            </a:r>
          </a:p>
          <a:p>
            <a:pPr marL="0" indent="0">
              <a:lnSpc>
                <a:spcPct val="200000"/>
              </a:lnSpc>
              <a:buNone/>
            </a:pPr>
            <a:r>
              <a:rPr lang="en-GB" sz="3200" dirty="0" smtClean="0"/>
              <a:t>	4.0 </a:t>
            </a:r>
            <a:r>
              <a:rPr lang="en-GB" sz="3200" dirty="0" smtClean="0"/>
              <a:t>Conclusion</a:t>
            </a:r>
            <a:endParaRPr lang="en-GB" sz="3200" dirty="0"/>
          </a:p>
        </p:txBody>
      </p:sp>
    </p:spTree>
    <p:extLst>
      <p:ext uri="{BB962C8B-B14F-4D97-AF65-F5344CB8AC3E}">
        <p14:creationId xmlns:p14="http://schemas.microsoft.com/office/powerpoint/2010/main" val="6321907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1.0 Introduction</a:t>
            </a:r>
            <a:endParaRPr lang="en-GB" b="1" dirty="0">
              <a:solidFill>
                <a:schemeClr val="bg1">
                  <a:lumMod val="50000"/>
                </a:schemeClr>
              </a:solidFill>
            </a:endParaRPr>
          </a:p>
        </p:txBody>
      </p:sp>
      <p:sp>
        <p:nvSpPr>
          <p:cNvPr id="3" name="Content Placeholder 2"/>
          <p:cNvSpPr>
            <a:spLocks noGrp="1"/>
          </p:cNvSpPr>
          <p:nvPr>
            <p:ph sz="quarter" idx="1"/>
          </p:nvPr>
        </p:nvSpPr>
        <p:spPr/>
        <p:txBody>
          <a:bodyPr>
            <a:normAutofit lnSpcReduction="10000"/>
          </a:bodyPr>
          <a:lstStyle/>
          <a:p>
            <a:r>
              <a:rPr lang="en-GB" dirty="0" smtClean="0"/>
              <a:t>While working as a researcher Milner became frustrated with the inability to source quality </a:t>
            </a:r>
            <a:r>
              <a:rPr lang="en-GB" dirty="0" smtClean="0"/>
              <a:t>antibodies</a:t>
            </a:r>
          </a:p>
          <a:p>
            <a:pPr marL="0" indent="0">
              <a:buNone/>
            </a:pPr>
            <a:endParaRPr lang="en-GB" dirty="0" smtClean="0"/>
          </a:p>
          <a:p>
            <a:r>
              <a:rPr lang="en-GB" dirty="0" smtClean="0"/>
              <a:t>In 1998 he decided to set up his own </a:t>
            </a:r>
            <a:r>
              <a:rPr lang="en-GB" dirty="0" smtClean="0"/>
              <a:t>company (</a:t>
            </a:r>
            <a:r>
              <a:rPr lang="en-GB" dirty="0" smtClean="0"/>
              <a:t>Abcam) </a:t>
            </a:r>
            <a:r>
              <a:rPr lang="en-GB" dirty="0"/>
              <a:t>supplying antibodies </a:t>
            </a:r>
            <a:r>
              <a:rPr lang="en-GB" dirty="0" smtClean="0"/>
              <a:t>to </a:t>
            </a:r>
            <a:r>
              <a:rPr lang="en-GB" dirty="0" smtClean="0"/>
              <a:t>provide </a:t>
            </a:r>
            <a:r>
              <a:rPr lang="en-GB" dirty="0" smtClean="0"/>
              <a:t>a better service to scientists </a:t>
            </a:r>
            <a:r>
              <a:rPr lang="en-GB" dirty="0" smtClean="0"/>
              <a:t>by utilising the internet.</a:t>
            </a:r>
          </a:p>
          <a:p>
            <a:pPr marL="0" indent="0">
              <a:buNone/>
            </a:pPr>
            <a:endParaRPr lang="en-GB" dirty="0" smtClean="0"/>
          </a:p>
          <a:p>
            <a:r>
              <a:rPr lang="en-GB" dirty="0" smtClean="0"/>
              <a:t>Since then he has grown Abcam to a global company, with a market capitalisation in excess of £2b and over 1000 highly skilled employees </a:t>
            </a:r>
            <a:endParaRPr lang="en-GB" dirty="0"/>
          </a:p>
        </p:txBody>
      </p:sp>
    </p:spTree>
    <p:extLst>
      <p:ext uri="{BB962C8B-B14F-4D97-AF65-F5344CB8AC3E}">
        <p14:creationId xmlns:p14="http://schemas.microsoft.com/office/powerpoint/2010/main" val="8062628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1.0 Introduction Cont. </a:t>
            </a:r>
            <a:endParaRPr lang="en-GB" b="1" dirty="0">
              <a:solidFill>
                <a:schemeClr val="bg1">
                  <a:lumMod val="50000"/>
                </a:schemeClr>
              </a:solidFill>
            </a:endParaRPr>
          </a:p>
        </p:txBody>
      </p:sp>
      <p:sp>
        <p:nvSpPr>
          <p:cNvPr id="3" name="Content Placeholder 2"/>
          <p:cNvSpPr>
            <a:spLocks noGrp="1"/>
          </p:cNvSpPr>
          <p:nvPr>
            <p:ph sz="quarter" idx="1"/>
          </p:nvPr>
        </p:nvSpPr>
        <p:spPr/>
        <p:txBody>
          <a:bodyPr/>
          <a:lstStyle/>
          <a:p>
            <a:r>
              <a:rPr lang="en-GB" dirty="0" smtClean="0"/>
              <a:t>Abcam’s 2005 IPO provided him with the capital to follow his two passions:</a:t>
            </a:r>
          </a:p>
          <a:p>
            <a:pPr marL="0" indent="0">
              <a:buNone/>
            </a:pPr>
            <a:endParaRPr lang="en-GB" dirty="0" smtClean="0"/>
          </a:p>
          <a:p>
            <a:pPr lvl="1"/>
            <a:r>
              <a:rPr lang="en-GB" dirty="0" smtClean="0"/>
              <a:t> </a:t>
            </a:r>
            <a:r>
              <a:rPr lang="en-GB" sz="2400" b="1" dirty="0" smtClean="0"/>
              <a:t>Investing  in  enterprise opportunities and </a:t>
            </a:r>
          </a:p>
          <a:p>
            <a:pPr lvl="1"/>
            <a:r>
              <a:rPr lang="en-GB" sz="2400" b="1" dirty="0" smtClean="0"/>
              <a:t> </a:t>
            </a:r>
            <a:r>
              <a:rPr lang="en-GB" sz="2400" b="1" dirty="0" smtClean="0"/>
              <a:t>Funding </a:t>
            </a:r>
            <a:r>
              <a:rPr lang="en-GB" sz="2400" b="1" dirty="0" smtClean="0"/>
              <a:t>philanthropic activities.</a:t>
            </a:r>
          </a:p>
          <a:p>
            <a:pPr lvl="1"/>
            <a:endParaRPr lang="en-GB" dirty="0" smtClean="0"/>
          </a:p>
          <a:p>
            <a:r>
              <a:rPr lang="en-GB" dirty="0" smtClean="0"/>
              <a:t>He is recognised as one of the UK’s most low profile but prolific angel investors.</a:t>
            </a:r>
          </a:p>
          <a:p>
            <a:endParaRPr lang="en-GB" dirty="0"/>
          </a:p>
        </p:txBody>
      </p:sp>
    </p:spTree>
    <p:extLst>
      <p:ext uri="{BB962C8B-B14F-4D97-AF65-F5344CB8AC3E}">
        <p14:creationId xmlns:p14="http://schemas.microsoft.com/office/powerpoint/2010/main" val="14853469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2.0 Investing </a:t>
            </a:r>
            <a:endParaRPr lang="en-GB" b="1" dirty="0">
              <a:solidFill>
                <a:schemeClr val="bg1">
                  <a:lumMod val="50000"/>
                </a:schemeClr>
              </a:solidFill>
            </a:endParaRPr>
          </a:p>
        </p:txBody>
      </p:sp>
      <p:sp>
        <p:nvSpPr>
          <p:cNvPr id="3" name="Content Placeholder 2"/>
          <p:cNvSpPr>
            <a:spLocks noGrp="1"/>
          </p:cNvSpPr>
          <p:nvPr>
            <p:ph sz="quarter" idx="1"/>
          </p:nvPr>
        </p:nvSpPr>
        <p:spPr/>
        <p:txBody>
          <a:bodyPr/>
          <a:lstStyle/>
          <a:p>
            <a:r>
              <a:rPr lang="en-GB" dirty="0" smtClean="0"/>
              <a:t>Abcam’s 2005 IPO provided him with the capital to become an Angel Investor</a:t>
            </a:r>
            <a:r>
              <a:rPr lang="en-GB" dirty="0" smtClean="0"/>
              <a:t>.</a:t>
            </a:r>
          </a:p>
          <a:p>
            <a:pPr marL="0" indent="0">
              <a:buNone/>
            </a:pPr>
            <a:endParaRPr lang="en-GB" dirty="0" smtClean="0"/>
          </a:p>
          <a:p>
            <a:r>
              <a:rPr lang="en-GB" dirty="0" smtClean="0"/>
              <a:t>Angel Investors provide more favourable terms as they invest in the entrepreneur rather than the </a:t>
            </a:r>
            <a:r>
              <a:rPr lang="en-GB" dirty="0" smtClean="0"/>
              <a:t>business</a:t>
            </a:r>
          </a:p>
          <a:p>
            <a:endParaRPr lang="en-GB" dirty="0" smtClean="0"/>
          </a:p>
          <a:p>
            <a:r>
              <a:rPr lang="en-GB" dirty="0" smtClean="0"/>
              <a:t>He is an active member of the respected ‘Cambridge Angels’ group who invest and mentor early stage high tech start ups.</a:t>
            </a:r>
          </a:p>
          <a:p>
            <a:endParaRPr lang="en-GB" dirty="0" smtClean="0"/>
          </a:p>
          <a:p>
            <a:endParaRPr lang="en-GB" dirty="0" smtClean="0"/>
          </a:p>
          <a:p>
            <a:endParaRPr lang="en-GB" dirty="0"/>
          </a:p>
        </p:txBody>
      </p:sp>
    </p:spTree>
    <p:extLst>
      <p:ext uri="{BB962C8B-B14F-4D97-AF65-F5344CB8AC3E}">
        <p14:creationId xmlns:p14="http://schemas.microsoft.com/office/powerpoint/2010/main" val="70055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2.0 Investing cont</a:t>
            </a:r>
            <a:r>
              <a:rPr lang="en-GB" dirty="0" smtClean="0">
                <a:solidFill>
                  <a:schemeClr val="bg1">
                    <a:lumMod val="50000"/>
                  </a:schemeClr>
                </a:solidFill>
              </a:rPr>
              <a:t>.</a:t>
            </a:r>
            <a:endParaRPr lang="en-GB" dirty="0">
              <a:solidFill>
                <a:schemeClr val="bg1">
                  <a:lumMod val="50000"/>
                </a:schemeClr>
              </a:solidFill>
            </a:endParaRPr>
          </a:p>
        </p:txBody>
      </p:sp>
      <p:sp>
        <p:nvSpPr>
          <p:cNvPr id="3" name="Content Placeholder 2"/>
          <p:cNvSpPr>
            <a:spLocks noGrp="1"/>
          </p:cNvSpPr>
          <p:nvPr>
            <p:ph sz="quarter" idx="1"/>
          </p:nvPr>
        </p:nvSpPr>
        <p:spPr/>
        <p:txBody>
          <a:bodyPr/>
          <a:lstStyle/>
          <a:p>
            <a:r>
              <a:rPr lang="en-GB" dirty="0" smtClean="0"/>
              <a:t>Since 2005 he has invested over £11m in high tech start ups , primarily in the biomedical filed, his area of expertise.</a:t>
            </a:r>
          </a:p>
          <a:p>
            <a:pPr marL="0" indent="0">
              <a:buNone/>
            </a:pPr>
            <a:endParaRPr lang="en-GB" dirty="0" smtClean="0"/>
          </a:p>
          <a:p>
            <a:r>
              <a:rPr lang="en-GB" dirty="0" smtClean="0"/>
              <a:t>In that time he has invested in over 31 </a:t>
            </a:r>
            <a:r>
              <a:rPr lang="en-GB" dirty="0"/>
              <a:t>different </a:t>
            </a:r>
            <a:r>
              <a:rPr lang="en-GB" dirty="0" smtClean="0"/>
              <a:t>companies, </a:t>
            </a:r>
            <a:r>
              <a:rPr lang="en-GB" dirty="0"/>
              <a:t>is actively involved in 10, and assisted three to </a:t>
            </a:r>
            <a:r>
              <a:rPr lang="en-GB" dirty="0" smtClean="0"/>
              <a:t>successful IPO.</a:t>
            </a:r>
          </a:p>
          <a:p>
            <a:endParaRPr lang="en-GB" dirty="0"/>
          </a:p>
        </p:txBody>
      </p:sp>
    </p:spTree>
    <p:extLst>
      <p:ext uri="{BB962C8B-B14F-4D97-AF65-F5344CB8AC3E}">
        <p14:creationId xmlns:p14="http://schemas.microsoft.com/office/powerpoint/2010/main" val="3409641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2.0 Investing Cont</a:t>
            </a:r>
            <a:r>
              <a:rPr lang="en-GB" dirty="0" smtClean="0">
                <a:solidFill>
                  <a:schemeClr val="bg1">
                    <a:lumMod val="50000"/>
                  </a:schemeClr>
                </a:solidFill>
              </a:rPr>
              <a:t>.</a:t>
            </a:r>
            <a:endParaRPr lang="en-GB" dirty="0">
              <a:solidFill>
                <a:schemeClr val="bg1">
                  <a:lumMod val="50000"/>
                </a:schemeClr>
              </a:solidFill>
            </a:endParaRPr>
          </a:p>
        </p:txBody>
      </p:sp>
      <p:sp>
        <p:nvSpPr>
          <p:cNvPr id="3" name="Content Placeholder 2"/>
          <p:cNvSpPr>
            <a:spLocks noGrp="1"/>
          </p:cNvSpPr>
          <p:nvPr>
            <p:ph sz="quarter" idx="1"/>
          </p:nvPr>
        </p:nvSpPr>
        <p:spPr/>
        <p:txBody>
          <a:bodyPr>
            <a:normAutofit fontScale="92500"/>
          </a:bodyPr>
          <a:lstStyle/>
          <a:p>
            <a:pPr marL="0" indent="0">
              <a:buNone/>
            </a:pPr>
            <a:r>
              <a:rPr lang="en-GB" b="1" dirty="0" smtClean="0"/>
              <a:t>Entrepreneurship &amp; Economic Development </a:t>
            </a:r>
          </a:p>
          <a:p>
            <a:r>
              <a:rPr lang="en-GB" dirty="0" smtClean="0"/>
              <a:t> </a:t>
            </a:r>
            <a:r>
              <a:rPr lang="en-GB" dirty="0" smtClean="0"/>
              <a:t>There is widespread </a:t>
            </a:r>
            <a:r>
              <a:rPr lang="en-GB" dirty="0" smtClean="0"/>
              <a:t>agreement that entrepreneurs play a positive role in the economic development of sectors, regions and ultimately countries</a:t>
            </a:r>
            <a:r>
              <a:rPr lang="en-GB" dirty="0" smtClean="0"/>
              <a:t>.</a:t>
            </a:r>
          </a:p>
          <a:p>
            <a:pPr marL="0" indent="0">
              <a:buNone/>
            </a:pPr>
            <a:endParaRPr lang="en-GB" dirty="0" smtClean="0"/>
          </a:p>
          <a:p>
            <a:r>
              <a:rPr lang="en-GB" dirty="0" smtClean="0"/>
              <a:t>Angel </a:t>
            </a:r>
            <a:r>
              <a:rPr lang="en-GB" dirty="0"/>
              <a:t>investors </a:t>
            </a:r>
            <a:r>
              <a:rPr lang="en-GB" dirty="0" smtClean="0"/>
              <a:t>in particular are </a:t>
            </a:r>
            <a:r>
              <a:rPr lang="en-GB" dirty="0"/>
              <a:t>playing an increasingly important role in </a:t>
            </a:r>
            <a:r>
              <a:rPr lang="en-GB" dirty="0" smtClean="0"/>
              <a:t>economies around </a:t>
            </a:r>
            <a:r>
              <a:rPr lang="en-GB" dirty="0"/>
              <a:t>the </a:t>
            </a:r>
            <a:r>
              <a:rPr lang="en-GB" dirty="0" smtClean="0"/>
              <a:t>world</a:t>
            </a:r>
            <a:r>
              <a:rPr lang="en-GB" dirty="0" smtClean="0"/>
              <a:t>.</a:t>
            </a:r>
          </a:p>
          <a:p>
            <a:pPr marL="0" indent="0">
              <a:buNone/>
            </a:pPr>
            <a:endParaRPr lang="en-GB" dirty="0" smtClean="0"/>
          </a:p>
          <a:p>
            <a:r>
              <a:rPr lang="en-GB" dirty="0" smtClean="0"/>
              <a:t>However, Angel </a:t>
            </a:r>
            <a:r>
              <a:rPr lang="en-GB" dirty="0"/>
              <a:t>investing can only flourish in a healthy entrepreneurial </a:t>
            </a:r>
            <a:r>
              <a:rPr lang="en-GB" dirty="0" smtClean="0"/>
              <a:t>ecosystem</a:t>
            </a:r>
            <a:endParaRPr lang="en-GB" dirty="0"/>
          </a:p>
        </p:txBody>
      </p:sp>
    </p:spTree>
    <p:extLst>
      <p:ext uri="{BB962C8B-B14F-4D97-AF65-F5344CB8AC3E}">
        <p14:creationId xmlns:p14="http://schemas.microsoft.com/office/powerpoint/2010/main" val="963314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2.0 Investing Cont.</a:t>
            </a:r>
            <a:endParaRPr lang="en-GB" b="1" dirty="0">
              <a:solidFill>
                <a:schemeClr val="bg1">
                  <a:lumMod val="50000"/>
                </a:schemeClr>
              </a:solidFill>
            </a:endParaRPr>
          </a:p>
        </p:txBody>
      </p:sp>
      <p:sp>
        <p:nvSpPr>
          <p:cNvPr id="3" name="Content Placeholder 2"/>
          <p:cNvSpPr>
            <a:spLocks noGrp="1"/>
          </p:cNvSpPr>
          <p:nvPr>
            <p:ph sz="quarter" idx="1"/>
          </p:nvPr>
        </p:nvSpPr>
        <p:spPr/>
        <p:txBody>
          <a:bodyPr/>
          <a:lstStyle/>
          <a:p>
            <a:r>
              <a:rPr lang="en-GB" dirty="0" smtClean="0"/>
              <a:t>An </a:t>
            </a:r>
            <a:r>
              <a:rPr lang="en-GB" dirty="0"/>
              <a:t>entrepreneurial ecosystem </a:t>
            </a:r>
            <a:r>
              <a:rPr lang="en-GB" dirty="0" smtClean="0"/>
              <a:t>is a set </a:t>
            </a:r>
            <a:r>
              <a:rPr lang="en-GB" dirty="0"/>
              <a:t>of interdependent actors and factors coordinated in such a way that they enable productive entrepreneurship within a particular </a:t>
            </a:r>
            <a:r>
              <a:rPr lang="en-GB" dirty="0" smtClean="0"/>
              <a:t>territory.</a:t>
            </a:r>
          </a:p>
          <a:p>
            <a:endParaRPr lang="en-GB" dirty="0"/>
          </a:p>
          <a:p>
            <a:r>
              <a:rPr lang="en-GB" dirty="0" smtClean="0"/>
              <a:t>Milner’s activities have in a symbiotic way contributed to the success of The Cambridge  Biomedical Campus , the largest such campus in Europe</a:t>
            </a:r>
          </a:p>
          <a:p>
            <a:pPr marL="0" indent="0">
              <a:buNone/>
            </a:pPr>
            <a:endParaRPr lang="en-GB" dirty="0" smtClean="0"/>
          </a:p>
        </p:txBody>
      </p:sp>
    </p:spTree>
    <p:extLst>
      <p:ext uri="{BB962C8B-B14F-4D97-AF65-F5344CB8AC3E}">
        <p14:creationId xmlns:p14="http://schemas.microsoft.com/office/powerpoint/2010/main" val="568902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chemeClr val="bg1">
                    <a:lumMod val="50000"/>
                  </a:schemeClr>
                </a:solidFill>
              </a:rPr>
              <a:t>2.0 Investing </a:t>
            </a:r>
            <a:r>
              <a:rPr lang="en-GB" b="1" dirty="0" smtClean="0">
                <a:solidFill>
                  <a:schemeClr val="bg1">
                    <a:lumMod val="50000"/>
                  </a:schemeClr>
                </a:solidFill>
              </a:rPr>
              <a:t>Cont</a:t>
            </a:r>
            <a:r>
              <a:rPr lang="en-GB" dirty="0" smtClean="0">
                <a:solidFill>
                  <a:schemeClr val="bg1">
                    <a:lumMod val="50000"/>
                  </a:schemeClr>
                </a:solidFill>
              </a:rPr>
              <a:t>.</a:t>
            </a:r>
            <a:endParaRPr lang="en-GB" dirty="0">
              <a:solidFill>
                <a:schemeClr val="bg1">
                  <a:lumMod val="50000"/>
                </a:schemeClr>
              </a:solidFill>
            </a:endParaRPr>
          </a:p>
        </p:txBody>
      </p:sp>
      <p:sp>
        <p:nvSpPr>
          <p:cNvPr id="3" name="Content Placeholder 2"/>
          <p:cNvSpPr>
            <a:spLocks noGrp="1"/>
          </p:cNvSpPr>
          <p:nvPr>
            <p:ph sz="quarter" idx="1"/>
          </p:nvPr>
        </p:nvSpPr>
        <p:spPr/>
        <p:txBody>
          <a:bodyPr/>
          <a:lstStyle/>
          <a:p>
            <a:endParaRPr lang="en-GB" dirty="0" smtClean="0"/>
          </a:p>
          <a:p>
            <a:r>
              <a:rPr lang="en-GB" dirty="0" smtClean="0"/>
              <a:t>Milner’s </a:t>
            </a:r>
            <a:r>
              <a:rPr lang="en-GB" dirty="0"/>
              <a:t>activities have had a positive impact on the Cambridge area and in particular the success of early stage life science companies he has backed.</a:t>
            </a:r>
          </a:p>
          <a:p>
            <a:endParaRPr lang="en-GB" dirty="0"/>
          </a:p>
        </p:txBody>
      </p:sp>
    </p:spTree>
    <p:extLst>
      <p:ext uri="{BB962C8B-B14F-4D97-AF65-F5344CB8AC3E}">
        <p14:creationId xmlns:p14="http://schemas.microsoft.com/office/powerpoint/2010/main" val="752099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3.0 Philanthropy </a:t>
            </a:r>
            <a:endParaRPr lang="en-GB" b="1" dirty="0">
              <a:solidFill>
                <a:schemeClr val="bg1">
                  <a:lumMod val="50000"/>
                </a:schemeClr>
              </a:solidFill>
            </a:endParaRPr>
          </a:p>
        </p:txBody>
      </p:sp>
      <p:sp>
        <p:nvSpPr>
          <p:cNvPr id="3" name="Content Placeholder 2"/>
          <p:cNvSpPr>
            <a:spLocks noGrp="1"/>
          </p:cNvSpPr>
          <p:nvPr>
            <p:ph sz="quarter" idx="1"/>
          </p:nvPr>
        </p:nvSpPr>
        <p:spPr/>
        <p:txBody>
          <a:bodyPr/>
          <a:lstStyle/>
          <a:p>
            <a:endParaRPr lang="en-GB" dirty="0" smtClean="0"/>
          </a:p>
          <a:p>
            <a:r>
              <a:rPr lang="en-GB" dirty="0" smtClean="0"/>
              <a:t>Social </a:t>
            </a:r>
            <a:r>
              <a:rPr lang="en-GB" dirty="0"/>
              <a:t>entrepreneurship </a:t>
            </a:r>
            <a:r>
              <a:rPr lang="en-GB" dirty="0" smtClean="0"/>
              <a:t>has  been described as </a:t>
            </a:r>
            <a:r>
              <a:rPr lang="en-GB" dirty="0" smtClean="0"/>
              <a:t>an </a:t>
            </a:r>
            <a:r>
              <a:rPr lang="en-GB" dirty="0"/>
              <a:t>attempt at solving societal issues through entrepreneurial </a:t>
            </a:r>
            <a:r>
              <a:rPr lang="en-GB" dirty="0" smtClean="0"/>
              <a:t>means.</a:t>
            </a:r>
            <a:endParaRPr lang="en-GB" dirty="0" smtClean="0"/>
          </a:p>
          <a:p>
            <a:pPr marL="0" indent="0">
              <a:buNone/>
            </a:pPr>
            <a:endParaRPr lang="en-GB" dirty="0" smtClean="0"/>
          </a:p>
          <a:p>
            <a:r>
              <a:rPr lang="en-GB" dirty="0" smtClean="0"/>
              <a:t>Milner's charity donations have gone some way to alleviate social issues  in and around Cambridge including Winter Comfort to support the homeless, buy assisting the charity to develop strategies to help people back into work and find </a:t>
            </a:r>
            <a:r>
              <a:rPr lang="en-GB" dirty="0" smtClean="0"/>
              <a:t>accommodation.</a:t>
            </a:r>
            <a:endParaRPr lang="en-GB" dirty="0"/>
          </a:p>
        </p:txBody>
      </p:sp>
    </p:spTree>
    <p:extLst>
      <p:ext uri="{BB962C8B-B14F-4D97-AF65-F5344CB8AC3E}">
        <p14:creationId xmlns:p14="http://schemas.microsoft.com/office/powerpoint/2010/main" val="1497516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3.0 </a:t>
            </a:r>
            <a:r>
              <a:rPr lang="en-GB" b="1" dirty="0" smtClean="0">
                <a:solidFill>
                  <a:schemeClr val="bg1">
                    <a:lumMod val="50000"/>
                  </a:schemeClr>
                </a:solidFill>
              </a:rPr>
              <a:t>Philanthropy Cont. </a:t>
            </a:r>
            <a:endParaRPr lang="en-GB" b="1" dirty="0">
              <a:solidFill>
                <a:schemeClr val="bg1">
                  <a:lumMod val="50000"/>
                </a:schemeClr>
              </a:solidFill>
            </a:endParaRPr>
          </a:p>
        </p:txBody>
      </p:sp>
      <p:sp>
        <p:nvSpPr>
          <p:cNvPr id="3" name="Content Placeholder 2"/>
          <p:cNvSpPr>
            <a:spLocks noGrp="1"/>
          </p:cNvSpPr>
          <p:nvPr>
            <p:ph sz="quarter" idx="1"/>
          </p:nvPr>
        </p:nvSpPr>
        <p:spPr/>
        <p:txBody>
          <a:bodyPr/>
          <a:lstStyle/>
          <a:p>
            <a:r>
              <a:rPr lang="en-GB" dirty="0" smtClean="0"/>
              <a:t>Social entrepreneurship has also been described as  </a:t>
            </a:r>
            <a:r>
              <a:rPr lang="en-GB" dirty="0" smtClean="0"/>
              <a:t>seeking  </a:t>
            </a:r>
            <a:r>
              <a:rPr lang="en-GB" dirty="0"/>
              <a:t>to help organizations address and create </a:t>
            </a:r>
            <a:r>
              <a:rPr lang="en-GB" dirty="0" smtClean="0"/>
              <a:t>opportunities </a:t>
            </a:r>
            <a:r>
              <a:rPr lang="en-GB" dirty="0"/>
              <a:t>to achieve their social </a:t>
            </a:r>
            <a:r>
              <a:rPr lang="en-GB" dirty="0" smtClean="0"/>
              <a:t>purpose.</a:t>
            </a:r>
            <a:endParaRPr lang="en-GB" dirty="0" smtClean="0"/>
          </a:p>
          <a:p>
            <a:pPr marL="0" indent="0">
              <a:buNone/>
            </a:pPr>
            <a:endParaRPr lang="en-GB" dirty="0" smtClean="0"/>
          </a:p>
          <a:p>
            <a:r>
              <a:rPr lang="en-GB" dirty="0" smtClean="0"/>
              <a:t>Milner’s Philanthropic activities which have focused on education are congruent with this description.</a:t>
            </a:r>
          </a:p>
          <a:p>
            <a:pPr marL="0" indent="0">
              <a:buNone/>
            </a:pPr>
            <a:endParaRPr lang="en-GB" dirty="0" smtClean="0"/>
          </a:p>
          <a:p>
            <a:r>
              <a:rPr lang="en-GB" dirty="0" smtClean="0"/>
              <a:t>For example , he has donated £5m to the University of Bath to  </a:t>
            </a:r>
            <a:r>
              <a:rPr lang="en-GB" dirty="0"/>
              <a:t>establish the Milner Centre for Evolutionary Studies</a:t>
            </a:r>
          </a:p>
        </p:txBody>
      </p:sp>
    </p:spTree>
    <p:extLst>
      <p:ext uri="{BB962C8B-B14F-4D97-AF65-F5344CB8AC3E}">
        <p14:creationId xmlns:p14="http://schemas.microsoft.com/office/powerpoint/2010/main" val="2752720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chemeClr val="bg1">
                    <a:lumMod val="50000"/>
                  </a:schemeClr>
                </a:solidFill>
              </a:rPr>
              <a:t>3.0 </a:t>
            </a:r>
            <a:r>
              <a:rPr lang="en-GB" b="1" dirty="0" smtClean="0">
                <a:solidFill>
                  <a:schemeClr val="bg1">
                    <a:lumMod val="50000"/>
                  </a:schemeClr>
                </a:solidFill>
              </a:rPr>
              <a:t>Philanthropy Cont. </a:t>
            </a:r>
            <a:endParaRPr lang="en-GB" b="1" dirty="0">
              <a:solidFill>
                <a:schemeClr val="bg1">
                  <a:lumMod val="50000"/>
                </a:schemeClr>
              </a:solidFill>
            </a:endParaRPr>
          </a:p>
        </p:txBody>
      </p:sp>
      <p:sp>
        <p:nvSpPr>
          <p:cNvPr id="3" name="Content Placeholder 2"/>
          <p:cNvSpPr>
            <a:spLocks noGrp="1"/>
          </p:cNvSpPr>
          <p:nvPr>
            <p:ph sz="quarter" idx="1"/>
          </p:nvPr>
        </p:nvSpPr>
        <p:spPr/>
        <p:txBody>
          <a:bodyPr>
            <a:normAutofit/>
          </a:bodyPr>
          <a:lstStyle/>
          <a:p>
            <a:endParaRPr lang="en-GB" dirty="0" smtClean="0"/>
          </a:p>
          <a:p>
            <a:r>
              <a:rPr lang="en-GB" dirty="0" smtClean="0"/>
              <a:t>Milner has also set up the </a:t>
            </a:r>
            <a:r>
              <a:rPr lang="en-GB" dirty="0"/>
              <a:t>Evolution Education Trust in </a:t>
            </a:r>
            <a:r>
              <a:rPr lang="en-GB" dirty="0" smtClean="0"/>
              <a:t>2011, </a:t>
            </a:r>
            <a:r>
              <a:rPr lang="en-GB" dirty="0"/>
              <a:t>and helped set up and fund </a:t>
            </a:r>
            <a:r>
              <a:rPr lang="en-GB" dirty="0" smtClean="0"/>
              <a:t>GEVOteach. </a:t>
            </a:r>
          </a:p>
          <a:p>
            <a:pPr marL="0" indent="0">
              <a:buNone/>
            </a:pPr>
            <a:endParaRPr lang="en-GB" dirty="0" smtClean="0"/>
          </a:p>
          <a:p>
            <a:r>
              <a:rPr lang="en-GB" dirty="0" smtClean="0"/>
              <a:t>Both initiatives aim </a:t>
            </a:r>
            <a:r>
              <a:rPr lang="en-GB" dirty="0"/>
              <a:t>to improve </a:t>
            </a:r>
            <a:r>
              <a:rPr lang="en-GB" dirty="0" smtClean="0"/>
              <a:t>research at University level and the teaching </a:t>
            </a:r>
            <a:r>
              <a:rPr lang="en-GB" dirty="0"/>
              <a:t>of genetics and evolution in primary and secondary schools in the </a:t>
            </a:r>
            <a:r>
              <a:rPr lang="en-GB" dirty="0" smtClean="0"/>
              <a:t>UK.</a:t>
            </a:r>
            <a:endParaRPr lang="en-GB" dirty="0" smtClean="0"/>
          </a:p>
        </p:txBody>
      </p:sp>
    </p:spTree>
    <p:extLst>
      <p:ext uri="{BB962C8B-B14F-4D97-AF65-F5344CB8AC3E}">
        <p14:creationId xmlns:p14="http://schemas.microsoft.com/office/powerpoint/2010/main" val="3759669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chemeClr val="bg1">
                    <a:lumMod val="50000"/>
                  </a:schemeClr>
                </a:solidFill>
              </a:rPr>
              <a:t>3.0 </a:t>
            </a:r>
            <a:r>
              <a:rPr lang="en-GB" b="1" dirty="0" smtClean="0">
                <a:solidFill>
                  <a:schemeClr val="bg1">
                    <a:lumMod val="50000"/>
                  </a:schemeClr>
                </a:solidFill>
              </a:rPr>
              <a:t>Philanthropy Cont. </a:t>
            </a:r>
            <a:endParaRPr lang="en-GB" b="1" dirty="0">
              <a:solidFill>
                <a:schemeClr val="bg1">
                  <a:lumMod val="50000"/>
                </a:schemeClr>
              </a:solidFill>
            </a:endParaRPr>
          </a:p>
        </p:txBody>
      </p:sp>
      <p:sp>
        <p:nvSpPr>
          <p:cNvPr id="3" name="Content Placeholder 2"/>
          <p:cNvSpPr>
            <a:spLocks noGrp="1"/>
          </p:cNvSpPr>
          <p:nvPr>
            <p:ph sz="quarter" idx="1"/>
          </p:nvPr>
        </p:nvSpPr>
        <p:spPr/>
        <p:txBody>
          <a:bodyPr/>
          <a:lstStyle/>
          <a:p>
            <a:endParaRPr lang="en-GB" dirty="0"/>
          </a:p>
          <a:p>
            <a:r>
              <a:rPr lang="en-GB" dirty="0" smtClean="0"/>
              <a:t>He </a:t>
            </a:r>
            <a:r>
              <a:rPr lang="en-GB" dirty="0"/>
              <a:t>has also established Milner Therapeutics which enables partnerships between pharma, biotech, service providers, and academia to convert ground breaking science into therapies which changes the lives of patients around the </a:t>
            </a:r>
            <a:r>
              <a:rPr lang="en-GB" dirty="0" smtClean="0"/>
              <a:t>world.</a:t>
            </a:r>
            <a:endParaRPr lang="en-GB" dirty="0"/>
          </a:p>
          <a:p>
            <a:endParaRPr lang="en-GB" dirty="0"/>
          </a:p>
        </p:txBody>
      </p:sp>
    </p:spTree>
    <p:extLst>
      <p:ext uri="{BB962C8B-B14F-4D97-AF65-F5344CB8AC3E}">
        <p14:creationId xmlns:p14="http://schemas.microsoft.com/office/powerpoint/2010/main" val="3500850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bg1">
                    <a:lumMod val="50000"/>
                  </a:schemeClr>
                </a:solidFill>
              </a:rPr>
              <a:t>4.0 Conclusion</a:t>
            </a:r>
            <a:endParaRPr lang="en-GB" b="1" dirty="0">
              <a:solidFill>
                <a:schemeClr val="bg1">
                  <a:lumMod val="50000"/>
                </a:schemeClr>
              </a:solidFill>
            </a:endParaRPr>
          </a:p>
        </p:txBody>
      </p:sp>
      <p:sp>
        <p:nvSpPr>
          <p:cNvPr id="3" name="Content Placeholder 2"/>
          <p:cNvSpPr>
            <a:spLocks noGrp="1"/>
          </p:cNvSpPr>
          <p:nvPr>
            <p:ph sz="quarter" idx="1"/>
          </p:nvPr>
        </p:nvSpPr>
        <p:spPr/>
        <p:txBody>
          <a:bodyPr>
            <a:normAutofit/>
          </a:bodyPr>
          <a:lstStyle/>
          <a:p>
            <a:endParaRPr lang="en-GB" dirty="0" smtClean="0"/>
          </a:p>
          <a:p>
            <a:r>
              <a:rPr lang="en-GB" dirty="0" smtClean="0"/>
              <a:t>Milner’s investment in </a:t>
            </a:r>
            <a:r>
              <a:rPr lang="en-GB" dirty="0"/>
              <a:t>enterprise opportunities outside of Abcam, </a:t>
            </a:r>
            <a:r>
              <a:rPr lang="en-GB" dirty="0" smtClean="0"/>
              <a:t>have </a:t>
            </a:r>
            <a:r>
              <a:rPr lang="en-GB" dirty="0"/>
              <a:t>had </a:t>
            </a:r>
            <a:r>
              <a:rPr lang="en-GB" dirty="0" smtClean="0"/>
              <a:t>a positive economic effect on </a:t>
            </a:r>
            <a:r>
              <a:rPr lang="en-GB" dirty="0"/>
              <a:t>the Cambridge </a:t>
            </a:r>
            <a:r>
              <a:rPr lang="en-GB" dirty="0" smtClean="0"/>
              <a:t>region</a:t>
            </a:r>
            <a:r>
              <a:rPr lang="en-GB" dirty="0" smtClean="0"/>
              <a:t>.</a:t>
            </a:r>
          </a:p>
          <a:p>
            <a:pPr marL="0" indent="0">
              <a:buNone/>
            </a:pPr>
            <a:endParaRPr lang="en-GB" dirty="0" smtClean="0"/>
          </a:p>
          <a:p>
            <a:r>
              <a:rPr lang="en-GB" dirty="0" smtClean="0"/>
              <a:t>This is </a:t>
            </a:r>
            <a:r>
              <a:rPr lang="en-GB" dirty="0"/>
              <a:t>consistent with the findings of academic research </a:t>
            </a:r>
            <a:r>
              <a:rPr lang="en-GB" dirty="0" smtClean="0"/>
              <a:t>regarding the </a:t>
            </a:r>
            <a:r>
              <a:rPr lang="en-GB" dirty="0"/>
              <a:t>impact entrepreneurship has on economic </a:t>
            </a:r>
            <a:r>
              <a:rPr lang="en-GB" dirty="0" smtClean="0"/>
              <a:t>development</a:t>
            </a:r>
          </a:p>
        </p:txBody>
      </p:sp>
    </p:spTree>
    <p:extLst>
      <p:ext uri="{BB962C8B-B14F-4D97-AF65-F5344CB8AC3E}">
        <p14:creationId xmlns:p14="http://schemas.microsoft.com/office/powerpoint/2010/main" val="748827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534400" cy="758952"/>
          </a:xfrm>
        </p:spPr>
        <p:txBody>
          <a:bodyPr/>
          <a:lstStyle/>
          <a:p>
            <a:pPr algn="l"/>
            <a:r>
              <a:rPr lang="en-GB" b="1" dirty="0">
                <a:solidFill>
                  <a:schemeClr val="bg1">
                    <a:lumMod val="50000"/>
                  </a:schemeClr>
                </a:solidFill>
              </a:rPr>
              <a:t>4.0 </a:t>
            </a:r>
            <a:r>
              <a:rPr lang="en-GB" b="1" dirty="0" smtClean="0">
                <a:solidFill>
                  <a:schemeClr val="bg1">
                    <a:lumMod val="50000"/>
                  </a:schemeClr>
                </a:solidFill>
              </a:rPr>
              <a:t>Conclusion Cont</a:t>
            </a:r>
            <a:r>
              <a:rPr lang="en-GB" dirty="0" smtClean="0">
                <a:solidFill>
                  <a:schemeClr val="bg1">
                    <a:lumMod val="50000"/>
                  </a:schemeClr>
                </a:solidFill>
              </a:rPr>
              <a:t>. </a:t>
            </a:r>
            <a:endParaRPr lang="en-GB" dirty="0">
              <a:solidFill>
                <a:schemeClr val="bg1">
                  <a:lumMod val="50000"/>
                </a:schemeClr>
              </a:solidFill>
            </a:endParaRPr>
          </a:p>
        </p:txBody>
      </p:sp>
      <p:sp>
        <p:nvSpPr>
          <p:cNvPr id="3" name="Content Placeholder 2"/>
          <p:cNvSpPr>
            <a:spLocks noGrp="1"/>
          </p:cNvSpPr>
          <p:nvPr>
            <p:ph sz="quarter" idx="1"/>
          </p:nvPr>
        </p:nvSpPr>
        <p:spPr/>
        <p:txBody>
          <a:bodyPr/>
          <a:lstStyle/>
          <a:p>
            <a:endParaRPr lang="en-GB" dirty="0" smtClean="0"/>
          </a:p>
          <a:p>
            <a:r>
              <a:rPr lang="en-GB" dirty="0" smtClean="0"/>
              <a:t>Milner’s </a:t>
            </a:r>
            <a:r>
              <a:rPr lang="en-GB" dirty="0"/>
              <a:t>philanthropic generosity has clearly made a difference socially to the numerous charities that have benefited from his </a:t>
            </a:r>
            <a:r>
              <a:rPr lang="en-GB" dirty="0" smtClean="0"/>
              <a:t>donations.</a:t>
            </a:r>
          </a:p>
          <a:p>
            <a:endParaRPr lang="en-GB" dirty="0"/>
          </a:p>
          <a:p>
            <a:r>
              <a:rPr lang="en-GB" dirty="0"/>
              <a:t>The outcomes from the Institutes and Programmes he has set up and supported align with many of the descriptions and definitions associated with social entrepreneurship. </a:t>
            </a:r>
          </a:p>
          <a:p>
            <a:endParaRPr lang="en-GB" dirty="0"/>
          </a:p>
        </p:txBody>
      </p:sp>
    </p:spTree>
    <p:extLst>
      <p:ext uri="{BB962C8B-B14F-4D97-AF65-F5344CB8AC3E}">
        <p14:creationId xmlns:p14="http://schemas.microsoft.com/office/powerpoint/2010/main" val="25683842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7175</TotalTime>
  <Words>696</Words>
  <Application>Microsoft Office PowerPoint</Application>
  <PresentationFormat>On-screen Show (4:3)</PresentationFormat>
  <Paragraphs>85</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Civic</vt:lpstr>
      <vt:lpstr>MBA</vt:lpstr>
      <vt:lpstr>Title</vt:lpstr>
      <vt:lpstr>Agenda </vt:lpstr>
      <vt:lpstr>1.0 Introduction</vt:lpstr>
      <vt:lpstr>1.0 Introduction Cont. </vt:lpstr>
      <vt:lpstr>2.0 Investing </vt:lpstr>
      <vt:lpstr>2.0 Investing cont.</vt:lpstr>
      <vt:lpstr>2.0 Investing Cont.</vt:lpstr>
      <vt:lpstr>2.0 Investing Cont.</vt:lpstr>
      <vt:lpstr>2.0 Investing Cont.</vt:lpstr>
      <vt:lpstr>3.0 Philanthropy </vt:lpstr>
      <vt:lpstr>3.0 Philanthropy Cont. </vt:lpstr>
      <vt:lpstr>3.0 Philanthropy Cont. </vt:lpstr>
      <vt:lpstr>3.0 Philanthropy Cont. </vt:lpstr>
      <vt:lpstr>4.0 Conclusion</vt:lpstr>
      <vt:lpstr>4.0 Conclusion Cont. </vt:lpstr>
    </vt:vector>
  </TitlesOfParts>
  <Company>Teva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2 (b) </dc:title>
  <dc:creator>Maurice Cahill</dc:creator>
  <cp:lastModifiedBy>Maurice Cahill</cp:lastModifiedBy>
  <cp:revision>27</cp:revision>
  <dcterms:created xsi:type="dcterms:W3CDTF">2017-12-26T20:20:36Z</dcterms:created>
  <dcterms:modified xsi:type="dcterms:W3CDTF">2018-01-06T22:50:09Z</dcterms:modified>
</cp:coreProperties>
</file>