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3"/>
  </p:sldMasterIdLst>
  <p:notesMasterIdLst>
    <p:notesMasterId r:id="rId4"/>
  </p:notesMasterIdLst>
  <p:sldIdLst>
    <p:sldId id="256" r:id="rId5"/>
    <p:sldId id="257" r:id="rId6"/>
    <p:sldId id="258" r:id="rId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rIns="91425" wrap="square" tIns="91425"/>
          <a:lstStyle>
            <a:lvl1pPr lvl="0">
              <a:spcBef>
                <a:spcPts val="0"/>
              </a:spcBef>
              <a:buSzPts val="1100"/>
              <a:buChar char="●"/>
              <a:defRPr sz="1100"/>
            </a:lvl1pPr>
            <a:lvl2pPr lvl="1">
              <a:spcBef>
                <a:spcPts val="0"/>
              </a:spcBef>
              <a:buSzPts val="1100"/>
              <a:buChar char="○"/>
              <a:defRPr sz="1100"/>
            </a:lvl2pPr>
            <a:lvl3pPr lvl="2">
              <a:spcBef>
                <a:spcPts val="0"/>
              </a:spcBef>
              <a:buSzPts val="1100"/>
              <a:buChar char="■"/>
              <a:defRPr sz="1100"/>
            </a:lvl3pPr>
            <a:lvl4pPr lvl="3">
              <a:spcBef>
                <a:spcPts val="0"/>
              </a:spcBef>
              <a:buSzPts val="1100"/>
              <a:buChar char="●"/>
              <a:defRPr sz="1100"/>
            </a:lvl4pPr>
            <a:lvl5pPr lvl="4">
              <a:spcBef>
                <a:spcPts val="0"/>
              </a:spcBef>
              <a:buSzPts val="1100"/>
              <a:buChar char="○"/>
              <a:defRPr sz="1100"/>
            </a:lvl5pPr>
            <a:lvl6pPr lvl="5">
              <a:spcBef>
                <a:spcPts val="0"/>
              </a:spcBef>
              <a:buSzPts val="1100"/>
              <a:buChar char="■"/>
              <a:defRPr sz="1100"/>
            </a:lvl6pPr>
            <a:lvl7pPr lvl="6">
              <a:spcBef>
                <a:spcPts val="0"/>
              </a:spcBef>
              <a:buSzPts val="1100"/>
              <a:buChar char="●"/>
              <a:defRPr sz="1100"/>
            </a:lvl7pPr>
            <a:lvl8pPr lvl="7">
              <a:spcBef>
                <a:spcPts val="0"/>
              </a:spcBef>
              <a:buSzPts val="1100"/>
              <a:buChar char="○"/>
              <a:defRPr sz="1100"/>
            </a:lvl8pPr>
            <a:lvl9pPr lvl="8">
              <a:spcBef>
                <a:spcPts val="0"/>
              </a:spcBef>
              <a:buSzPts val="1100"/>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Shape 81"/>
          <p:cNvSpPr txBox="1"/>
          <p:nvPr>
            <p:ph idx="1" type="body"/>
          </p:nvPr>
        </p:nvSpPr>
        <p:spPr>
          <a:xfrm>
            <a:off x="685800" y="4343400"/>
            <a:ext cx="5486400" cy="4114800"/>
          </a:xfrm>
          <a:prstGeom prst="rect">
            <a:avLst/>
          </a:prstGeom>
          <a:noFill/>
          <a:ln>
            <a:noFill/>
          </a:ln>
        </p:spPr>
        <p:txBody>
          <a:bodyPr anchorCtr="0" anchor="ctr" bIns="91425" lIns="91425" rIns="91425" wrap="square" tIns="91425">
            <a:noAutofit/>
          </a:bodyPr>
          <a:lstStyle/>
          <a:p>
            <a:pPr lvl="0">
              <a:spcBef>
                <a:spcPts val="0"/>
              </a:spcBef>
              <a:buNone/>
            </a:pPr>
            <a:r>
              <a:t/>
            </a:r>
            <a:endParaRPr/>
          </a:p>
        </p:txBody>
      </p:sp>
      <p:sp>
        <p:nvSpPr>
          <p:cNvPr id="82" name="Shape 82"/>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3" name="Shape 93"/>
        <p:cNvGrpSpPr/>
        <p:nvPr/>
      </p:nvGrpSpPr>
      <p:grpSpPr>
        <a:xfrm>
          <a:off x="0" y="0"/>
          <a:ext cx="0" cy="0"/>
          <a:chOff x="0" y="0"/>
          <a:chExt cx="0" cy="0"/>
        </a:xfrm>
      </p:grpSpPr>
      <p:sp>
        <p:nvSpPr>
          <p:cNvPr id="94" name="Shape 94"/>
          <p:cNvSpPr txBox="1"/>
          <p:nvPr>
            <p:ph idx="1" type="body"/>
          </p:nvPr>
        </p:nvSpPr>
        <p:spPr>
          <a:xfrm>
            <a:off x="685800" y="4343400"/>
            <a:ext cx="5486400" cy="4114800"/>
          </a:xfrm>
          <a:prstGeom prst="rect">
            <a:avLst/>
          </a:prstGeom>
          <a:noFill/>
          <a:ln>
            <a:noFill/>
          </a:ln>
        </p:spPr>
        <p:txBody>
          <a:bodyPr anchorCtr="0" anchor="ctr" bIns="91425" lIns="91425" rIns="91425" wrap="square" tIns="91425">
            <a:noAutofit/>
          </a:bodyPr>
          <a:lstStyle/>
          <a:p>
            <a:pPr lvl="0">
              <a:spcBef>
                <a:spcPts val="0"/>
              </a:spcBef>
              <a:buNone/>
            </a:pPr>
            <a:r>
              <a:t/>
            </a:r>
            <a:endParaRPr/>
          </a:p>
        </p:txBody>
      </p:sp>
      <p:sp>
        <p:nvSpPr>
          <p:cNvPr id="95" name="Shape 95"/>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9" name="Shape 99"/>
        <p:cNvGrpSpPr/>
        <p:nvPr/>
      </p:nvGrpSpPr>
      <p:grpSpPr>
        <a:xfrm>
          <a:off x="0" y="0"/>
          <a:ext cx="0" cy="0"/>
          <a:chOff x="0" y="0"/>
          <a:chExt cx="0" cy="0"/>
        </a:xfrm>
      </p:grpSpPr>
      <p:sp>
        <p:nvSpPr>
          <p:cNvPr id="100" name="Shape 100"/>
          <p:cNvSpPr txBox="1"/>
          <p:nvPr>
            <p:ph idx="1" type="body"/>
          </p:nvPr>
        </p:nvSpPr>
        <p:spPr>
          <a:xfrm>
            <a:off x="685800" y="4343400"/>
            <a:ext cx="5486400" cy="4114800"/>
          </a:xfrm>
          <a:prstGeom prst="rect">
            <a:avLst/>
          </a:prstGeom>
          <a:noFill/>
          <a:ln>
            <a:noFill/>
          </a:ln>
        </p:spPr>
        <p:txBody>
          <a:bodyPr anchorCtr="0" anchor="ctr" bIns="91425" lIns="91425" rIns="91425" wrap="square" tIns="91425">
            <a:noAutofit/>
          </a:bodyPr>
          <a:lstStyle/>
          <a:p>
            <a:pPr lvl="0">
              <a:spcBef>
                <a:spcPts val="0"/>
              </a:spcBef>
              <a:buNone/>
            </a:pPr>
            <a:r>
              <a:t/>
            </a:r>
            <a:endParaRPr/>
          </a:p>
        </p:txBody>
      </p:sp>
      <p:sp>
        <p:nvSpPr>
          <p:cNvPr id="101" name="Shape 101"/>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11" name="Shape 11"/>
        <p:cNvGrpSpPr/>
        <p:nvPr/>
      </p:nvGrpSpPr>
      <p:grpSpPr>
        <a:xfrm>
          <a:off x="0" y="0"/>
          <a:ext cx="0" cy="0"/>
          <a:chOff x="0" y="0"/>
          <a:chExt cx="0" cy="0"/>
        </a:xfrm>
      </p:grpSpPr>
      <p:sp>
        <p:nvSpPr>
          <p:cNvPr id="12" name="Shape 12"/>
          <p:cNvSpPr txBox="1"/>
          <p:nvPr>
            <p:ph type="ctrTitle"/>
          </p:nvPr>
        </p:nvSpPr>
        <p:spPr>
          <a:xfrm>
            <a:off x="1524000" y="1122363"/>
            <a:ext cx="9144000" cy="2387600"/>
          </a:xfrm>
          <a:prstGeom prst="rect">
            <a:avLst/>
          </a:prstGeom>
          <a:noFill/>
          <a:ln>
            <a:noFill/>
          </a:ln>
        </p:spPr>
        <p:txBody>
          <a:bodyPr anchorCtr="0" anchor="b" bIns="91425" lIns="91425" rIns="91425" wrap="square" tIns="91425"/>
          <a:lstStyle>
            <a:lvl1pPr indent="0" lvl="0" marL="0" marR="0" rtl="0" algn="ctr">
              <a:lnSpc>
                <a:spcPct val="90000"/>
              </a:lnSpc>
              <a:spcBef>
                <a:spcPts val="0"/>
              </a:spcBef>
              <a:buClr>
                <a:schemeClr val="dk1"/>
              </a:buClr>
              <a:buSzPts val="6000"/>
              <a:buFont typeface="Calibri"/>
              <a:buNone/>
              <a:defRPr b="0" i="0" sz="60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3" name="Shape 13"/>
          <p:cNvSpPr txBox="1"/>
          <p:nvPr>
            <p:ph idx="1" type="subTitle"/>
          </p:nvPr>
        </p:nvSpPr>
        <p:spPr>
          <a:xfrm>
            <a:off x="1524000" y="3602038"/>
            <a:ext cx="9144000" cy="1655762"/>
          </a:xfrm>
          <a:prstGeom prst="rect">
            <a:avLst/>
          </a:prstGeom>
          <a:noFill/>
          <a:ln>
            <a:noFill/>
          </a:ln>
        </p:spPr>
        <p:txBody>
          <a:bodyPr anchorCtr="0" anchor="t" bIns="91425" lIns="91425" rIns="91425" wrap="square" tIns="91425"/>
          <a:lstStyle>
            <a:lvl1pPr indent="0" lvl="0" marL="0" marR="0" rtl="0" algn="ctr">
              <a:lnSpc>
                <a:spcPct val="90000"/>
              </a:lnSpc>
              <a:spcBef>
                <a:spcPts val="1000"/>
              </a:spcBef>
              <a:buClr>
                <a:schemeClr val="dk1"/>
              </a:buClr>
              <a:buSzPts val="2400"/>
              <a:buFont typeface="Arial"/>
              <a:buNone/>
              <a:defRPr b="0" i="0" sz="2400" u="none" cap="none" strike="noStrike">
                <a:solidFill>
                  <a:schemeClr val="dk1"/>
                </a:solidFill>
                <a:latin typeface="Calibri"/>
                <a:ea typeface="Calibri"/>
                <a:cs typeface="Calibri"/>
                <a:sym typeface="Calibri"/>
              </a:defRPr>
            </a:lvl1pPr>
            <a:lvl2pPr indent="0" lvl="1" marL="457200" marR="0" rtl="0" algn="ctr">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2pPr>
            <a:lvl3pPr indent="0" lvl="2" marL="914400" marR="0" rtl="0" algn="ctr">
              <a:lnSpc>
                <a:spcPct val="90000"/>
              </a:lnSpc>
              <a:spcBef>
                <a:spcPts val="500"/>
              </a:spcBef>
              <a:buClr>
                <a:schemeClr val="dk1"/>
              </a:buClr>
              <a:buSzPts val="1800"/>
              <a:buFont typeface="Arial"/>
              <a:buNone/>
              <a:defRPr b="0" i="0" sz="1800" u="none" cap="none" strike="noStrike">
                <a:solidFill>
                  <a:schemeClr val="dk1"/>
                </a:solidFill>
                <a:latin typeface="Calibri"/>
                <a:ea typeface="Calibri"/>
                <a:cs typeface="Calibri"/>
                <a:sym typeface="Calibri"/>
              </a:defRPr>
            </a:lvl3pPr>
            <a:lvl4pPr indent="0" lvl="3" marL="13716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4pPr>
            <a:lvl5pPr indent="0" lvl="4" marL="18288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5pPr>
            <a:lvl6pPr indent="0" lvl="5" marL="22860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6pPr>
            <a:lvl7pPr indent="0" lvl="6" marL="27432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7pPr>
            <a:lvl8pPr indent="0" lvl="7" marL="32004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8pPr>
            <a:lvl9pPr indent="0" lvl="8" marL="36576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9pPr>
          </a:lstStyle>
          <a:p/>
        </p:txBody>
      </p:sp>
      <p:sp>
        <p:nvSpPr>
          <p:cNvPr id="14" name="Shape 14"/>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15" name="Shape 15"/>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16" name="Shape 16"/>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b="0" i="0" lang="en-GB"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spTree>
      <p:nvGrpSpPr>
        <p:cNvPr id="17" name="Shape 17"/>
        <p:cNvGrpSpPr/>
        <p:nvPr/>
      </p:nvGrpSpPr>
      <p:grpSpPr>
        <a:xfrm>
          <a:off x="0" y="0"/>
          <a:ext cx="0" cy="0"/>
          <a:chOff x="0" y="0"/>
          <a:chExt cx="0" cy="0"/>
        </a:xfrm>
      </p:grpSpPr>
      <p:sp>
        <p:nvSpPr>
          <p:cNvPr id="18" name="Shape 18"/>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9" name="Shape 19"/>
          <p:cNvSpPr txBox="1"/>
          <p:nvPr>
            <p:ph idx="1" type="body"/>
          </p:nvPr>
        </p:nvSpPr>
        <p:spPr>
          <a:xfrm>
            <a:off x="838200" y="1825625"/>
            <a:ext cx="10515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0" name="Shape 20"/>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1" name="Shape 21"/>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2" name="Shape 22"/>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23" name="Shape 23"/>
        <p:cNvGrpSpPr/>
        <p:nvPr/>
      </p:nvGrpSpPr>
      <p:grpSpPr>
        <a:xfrm>
          <a:off x="0" y="0"/>
          <a:ext cx="0" cy="0"/>
          <a:chOff x="0" y="0"/>
          <a:chExt cx="0" cy="0"/>
        </a:xfrm>
      </p:grpSpPr>
      <p:sp>
        <p:nvSpPr>
          <p:cNvPr id="24" name="Shape 24"/>
          <p:cNvSpPr txBox="1"/>
          <p:nvPr>
            <p:ph type="title"/>
          </p:nvPr>
        </p:nvSpPr>
        <p:spPr>
          <a:xfrm>
            <a:off x="831850" y="1709738"/>
            <a:ext cx="10515600" cy="2852737"/>
          </a:xfrm>
          <a:prstGeom prst="rect">
            <a:avLst/>
          </a:prstGeom>
          <a:noFill/>
          <a:ln>
            <a:noFill/>
          </a:ln>
        </p:spPr>
        <p:txBody>
          <a:bodyPr anchorCtr="0" anchor="b" bIns="91425" lIns="91425" rIns="91425" wrap="square" tIns="91425"/>
          <a:lstStyle>
            <a:lvl1pPr indent="0" lvl="0" marL="0" marR="0" rtl="0" algn="l">
              <a:lnSpc>
                <a:spcPct val="90000"/>
              </a:lnSpc>
              <a:spcBef>
                <a:spcPts val="0"/>
              </a:spcBef>
              <a:buClr>
                <a:schemeClr val="dk1"/>
              </a:buClr>
              <a:buSzPts val="6000"/>
              <a:buFont typeface="Calibri"/>
              <a:buNone/>
              <a:defRPr b="0" i="0" sz="60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25" name="Shape 25"/>
          <p:cNvSpPr txBox="1"/>
          <p:nvPr>
            <p:ph idx="1" type="body"/>
          </p:nvPr>
        </p:nvSpPr>
        <p:spPr>
          <a:xfrm>
            <a:off x="831850" y="4589463"/>
            <a:ext cx="10515600" cy="1500187"/>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rgbClr val="888888"/>
              </a:buClr>
              <a:buSzPts val="2400"/>
              <a:buFont typeface="Arial"/>
              <a:buNone/>
              <a:defRPr b="0" i="0" sz="2400" u="none" cap="none" strike="noStrike">
                <a:solidFill>
                  <a:srgbClr val="888888"/>
                </a:solidFill>
                <a:latin typeface="Calibri"/>
                <a:ea typeface="Calibri"/>
                <a:cs typeface="Calibri"/>
                <a:sym typeface="Calibri"/>
              </a:defRPr>
            </a:lvl1pPr>
            <a:lvl2pPr indent="0" lvl="1" marL="457200" marR="0" rtl="0" algn="l">
              <a:lnSpc>
                <a:spcPct val="90000"/>
              </a:lnSpc>
              <a:spcBef>
                <a:spcPts val="500"/>
              </a:spcBef>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0" lvl="2" marL="914400" marR="0" rtl="0" algn="l">
              <a:lnSpc>
                <a:spcPct val="90000"/>
              </a:lnSpc>
              <a:spcBef>
                <a:spcPts val="500"/>
              </a:spcBef>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0" lvl="3" marL="13716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0" lvl="4" marL="18288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0" lvl="5" marL="22860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0" lvl="6" marL="27432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0" lvl="7" marL="32004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0" lvl="8" marL="36576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26" name="Shape 26"/>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7" name="Shape 27"/>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8" name="Shape 28"/>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spTree>
      <p:nvGrpSpPr>
        <p:cNvPr id="29" name="Shape 29"/>
        <p:cNvGrpSpPr/>
        <p:nvPr/>
      </p:nvGrpSpPr>
      <p:grpSpPr>
        <a:xfrm>
          <a:off x="0" y="0"/>
          <a:ext cx="0" cy="0"/>
          <a:chOff x="0" y="0"/>
          <a:chExt cx="0" cy="0"/>
        </a:xfrm>
      </p:grpSpPr>
      <p:sp>
        <p:nvSpPr>
          <p:cNvPr id="30" name="Shape 30"/>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31" name="Shape 31"/>
          <p:cNvSpPr txBox="1"/>
          <p:nvPr>
            <p:ph idx="1" type="body"/>
          </p:nvPr>
        </p:nvSpPr>
        <p:spPr>
          <a:xfrm>
            <a:off x="838200" y="1825625"/>
            <a:ext cx="5181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2" name="Shape 32"/>
          <p:cNvSpPr txBox="1"/>
          <p:nvPr>
            <p:ph idx="2" type="body"/>
          </p:nvPr>
        </p:nvSpPr>
        <p:spPr>
          <a:xfrm>
            <a:off x="6172200" y="1825625"/>
            <a:ext cx="5181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 name="Shape 33"/>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34" name="Shape 34"/>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35" name="Shape 35"/>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TxTwoObj">
  <p:cSld name="Comparison">
    <p:spTree>
      <p:nvGrpSpPr>
        <p:cNvPr id="36" name="Shape 36"/>
        <p:cNvGrpSpPr/>
        <p:nvPr/>
      </p:nvGrpSpPr>
      <p:grpSpPr>
        <a:xfrm>
          <a:off x="0" y="0"/>
          <a:ext cx="0" cy="0"/>
          <a:chOff x="0" y="0"/>
          <a:chExt cx="0" cy="0"/>
        </a:xfrm>
      </p:grpSpPr>
      <p:sp>
        <p:nvSpPr>
          <p:cNvPr id="37" name="Shape 37"/>
          <p:cNvSpPr txBox="1"/>
          <p:nvPr>
            <p:ph type="title"/>
          </p:nvPr>
        </p:nvSpPr>
        <p:spPr>
          <a:xfrm>
            <a:off x="839788"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38" name="Shape 38"/>
          <p:cNvSpPr txBox="1"/>
          <p:nvPr>
            <p:ph idx="1" type="body"/>
          </p:nvPr>
        </p:nvSpPr>
        <p:spPr>
          <a:xfrm>
            <a:off x="839788" y="1681163"/>
            <a:ext cx="5157787" cy="823912"/>
          </a:xfrm>
          <a:prstGeom prst="rect">
            <a:avLst/>
          </a:prstGeom>
          <a:noFill/>
          <a:ln>
            <a:noFill/>
          </a:ln>
        </p:spPr>
        <p:txBody>
          <a:bodyPr anchorCtr="0" anchor="b" bIns="91425" lIns="91425" rIns="91425" wrap="square" tIns="91425"/>
          <a:lstStyle>
            <a:lvl1pPr indent="0" lvl="0" marL="0" marR="0" rtl="0" algn="l">
              <a:lnSpc>
                <a:spcPct val="90000"/>
              </a:lnSpc>
              <a:spcBef>
                <a:spcPts val="1000"/>
              </a:spcBef>
              <a:buClr>
                <a:schemeClr val="dk1"/>
              </a:buClr>
              <a:buSzPts val="2400"/>
              <a:buFont typeface="Arial"/>
              <a:buNone/>
              <a:defRPr b="1" i="0" sz="24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39" name="Shape 39"/>
          <p:cNvSpPr txBox="1"/>
          <p:nvPr>
            <p:ph idx="2" type="body"/>
          </p:nvPr>
        </p:nvSpPr>
        <p:spPr>
          <a:xfrm>
            <a:off x="839788" y="2505075"/>
            <a:ext cx="5157787" cy="368458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0" name="Shape 40"/>
          <p:cNvSpPr txBox="1"/>
          <p:nvPr>
            <p:ph idx="3" type="body"/>
          </p:nvPr>
        </p:nvSpPr>
        <p:spPr>
          <a:xfrm>
            <a:off x="6172200" y="1681163"/>
            <a:ext cx="5183188" cy="823912"/>
          </a:xfrm>
          <a:prstGeom prst="rect">
            <a:avLst/>
          </a:prstGeom>
          <a:noFill/>
          <a:ln>
            <a:noFill/>
          </a:ln>
        </p:spPr>
        <p:txBody>
          <a:bodyPr anchorCtr="0" anchor="b" bIns="91425" lIns="91425" rIns="91425" wrap="square" tIns="91425"/>
          <a:lstStyle>
            <a:lvl1pPr indent="0" lvl="0" marL="0" marR="0" rtl="0" algn="l">
              <a:lnSpc>
                <a:spcPct val="90000"/>
              </a:lnSpc>
              <a:spcBef>
                <a:spcPts val="1000"/>
              </a:spcBef>
              <a:buClr>
                <a:schemeClr val="dk1"/>
              </a:buClr>
              <a:buSzPts val="2400"/>
              <a:buFont typeface="Arial"/>
              <a:buNone/>
              <a:defRPr b="1" i="0" sz="24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41" name="Shape 41"/>
          <p:cNvSpPr txBox="1"/>
          <p:nvPr>
            <p:ph idx="4" type="body"/>
          </p:nvPr>
        </p:nvSpPr>
        <p:spPr>
          <a:xfrm>
            <a:off x="6172200" y="2505075"/>
            <a:ext cx="5183188" cy="368458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2" name="Shape 42"/>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3" name="Shape 43"/>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4" name="Shape 44"/>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45" name="Shape 45"/>
        <p:cNvGrpSpPr/>
        <p:nvPr/>
      </p:nvGrpSpPr>
      <p:grpSpPr>
        <a:xfrm>
          <a:off x="0" y="0"/>
          <a:ext cx="0" cy="0"/>
          <a:chOff x="0" y="0"/>
          <a:chExt cx="0" cy="0"/>
        </a:xfrm>
      </p:grpSpPr>
      <p:sp>
        <p:nvSpPr>
          <p:cNvPr id="46" name="Shape 46"/>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47" name="Shape 47"/>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8" name="Shape 48"/>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9" name="Shape 49"/>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0" name="Shape 50"/>
        <p:cNvGrpSpPr/>
        <p:nvPr/>
      </p:nvGrpSpPr>
      <p:grpSpPr>
        <a:xfrm>
          <a:off x="0" y="0"/>
          <a:ext cx="0" cy="0"/>
          <a:chOff x="0" y="0"/>
          <a:chExt cx="0" cy="0"/>
        </a:xfrm>
      </p:grpSpPr>
      <p:sp>
        <p:nvSpPr>
          <p:cNvPr id="51" name="Shape 51"/>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52" name="Shape 52"/>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53" name="Shape 53"/>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Tx">
  <p:cSld name="Content with Caption">
    <p:spTree>
      <p:nvGrpSpPr>
        <p:cNvPr id="54" name="Shape 54"/>
        <p:cNvGrpSpPr/>
        <p:nvPr/>
      </p:nvGrpSpPr>
      <p:grpSpPr>
        <a:xfrm>
          <a:off x="0" y="0"/>
          <a:ext cx="0" cy="0"/>
          <a:chOff x="0" y="0"/>
          <a:chExt cx="0" cy="0"/>
        </a:xfrm>
      </p:grpSpPr>
      <p:sp>
        <p:nvSpPr>
          <p:cNvPr id="55" name="Shape 55"/>
          <p:cNvSpPr txBox="1"/>
          <p:nvPr>
            <p:ph type="title"/>
          </p:nvPr>
        </p:nvSpPr>
        <p:spPr>
          <a:xfrm>
            <a:off x="839788" y="457200"/>
            <a:ext cx="3932237" cy="1600200"/>
          </a:xfrm>
          <a:prstGeom prst="rect">
            <a:avLst/>
          </a:prstGeom>
          <a:noFill/>
          <a:ln>
            <a:noFill/>
          </a:ln>
        </p:spPr>
        <p:txBody>
          <a:bodyPr anchorCtr="0" anchor="b" bIns="91425" lIns="91425" rIns="91425" wrap="square" tIns="91425"/>
          <a:lstStyle>
            <a:lvl1pPr indent="0" lvl="0" marL="0" marR="0" rtl="0" algn="l">
              <a:lnSpc>
                <a:spcPct val="90000"/>
              </a:lnSpc>
              <a:spcBef>
                <a:spcPts val="0"/>
              </a:spcBef>
              <a:buClr>
                <a:schemeClr val="dk1"/>
              </a:buClr>
              <a:buSzPts val="3200"/>
              <a:buFont typeface="Calibri"/>
              <a:buNone/>
              <a:defRPr b="0" i="0" sz="32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56" name="Shape 56"/>
          <p:cNvSpPr txBox="1"/>
          <p:nvPr>
            <p:ph idx="1" type="body"/>
          </p:nvPr>
        </p:nvSpPr>
        <p:spPr>
          <a:xfrm>
            <a:off x="5183188" y="987425"/>
            <a:ext cx="6172200" cy="4873625"/>
          </a:xfrm>
          <a:prstGeom prst="rect">
            <a:avLst/>
          </a:prstGeom>
          <a:noFill/>
          <a:ln>
            <a:noFill/>
          </a:ln>
        </p:spPr>
        <p:txBody>
          <a:bodyPr anchorCtr="0" anchor="t" bIns="91425" lIns="91425" rIns="91425" wrap="square" tIns="91425"/>
          <a:lstStyle>
            <a:lvl1pPr indent="-25400" lvl="0" marL="228600" marR="0" rtl="0" algn="l">
              <a:lnSpc>
                <a:spcPct val="90000"/>
              </a:lnSpc>
              <a:spcBef>
                <a:spcPts val="1000"/>
              </a:spcBef>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50800" lvl="1" marL="685800" marR="0" rtl="0" algn="l">
              <a:lnSpc>
                <a:spcPct val="90000"/>
              </a:lnSpc>
              <a:spcBef>
                <a:spcPts val="5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57" name="Shape 57"/>
          <p:cNvSpPr txBox="1"/>
          <p:nvPr>
            <p:ph idx="2" type="body"/>
          </p:nvPr>
        </p:nvSpPr>
        <p:spPr>
          <a:xfrm>
            <a:off x="839788" y="2057400"/>
            <a:ext cx="3932237" cy="3811588"/>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58" name="Shape 58"/>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59" name="Shape 59"/>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60" name="Shape 60"/>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picTx">
  <p:cSld name="Picture with Caption">
    <p:spTree>
      <p:nvGrpSpPr>
        <p:cNvPr id="61" name="Shape 61"/>
        <p:cNvGrpSpPr/>
        <p:nvPr/>
      </p:nvGrpSpPr>
      <p:grpSpPr>
        <a:xfrm>
          <a:off x="0" y="0"/>
          <a:ext cx="0" cy="0"/>
          <a:chOff x="0" y="0"/>
          <a:chExt cx="0" cy="0"/>
        </a:xfrm>
      </p:grpSpPr>
      <p:sp>
        <p:nvSpPr>
          <p:cNvPr id="62" name="Shape 62"/>
          <p:cNvSpPr txBox="1"/>
          <p:nvPr>
            <p:ph type="title"/>
          </p:nvPr>
        </p:nvSpPr>
        <p:spPr>
          <a:xfrm>
            <a:off x="839788" y="457200"/>
            <a:ext cx="3932237" cy="1600200"/>
          </a:xfrm>
          <a:prstGeom prst="rect">
            <a:avLst/>
          </a:prstGeom>
          <a:noFill/>
          <a:ln>
            <a:noFill/>
          </a:ln>
        </p:spPr>
        <p:txBody>
          <a:bodyPr anchorCtr="0" anchor="b" bIns="91425" lIns="91425" rIns="91425" wrap="square" tIns="91425"/>
          <a:lstStyle>
            <a:lvl1pPr indent="0" lvl="0" marL="0" marR="0" rtl="0" algn="l">
              <a:lnSpc>
                <a:spcPct val="90000"/>
              </a:lnSpc>
              <a:spcBef>
                <a:spcPts val="0"/>
              </a:spcBef>
              <a:buClr>
                <a:schemeClr val="dk1"/>
              </a:buClr>
              <a:buSzPts val="3200"/>
              <a:buFont typeface="Calibri"/>
              <a:buNone/>
              <a:defRPr b="0" i="0" sz="32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63" name="Shape 63"/>
          <p:cNvSpPr/>
          <p:nvPr>
            <p:ph idx="2" type="pic"/>
          </p:nvPr>
        </p:nvSpPr>
        <p:spPr>
          <a:xfrm>
            <a:off x="5183188" y="987425"/>
            <a:ext cx="6172200" cy="4873625"/>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64" name="Shape 64"/>
          <p:cNvSpPr txBox="1"/>
          <p:nvPr>
            <p:ph idx="1" type="body"/>
          </p:nvPr>
        </p:nvSpPr>
        <p:spPr>
          <a:xfrm>
            <a:off x="839788" y="2057400"/>
            <a:ext cx="3932237" cy="3811588"/>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65" name="Shape 65"/>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66" name="Shape 66"/>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67" name="Shape 67"/>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spTree>
      <p:nvGrpSpPr>
        <p:cNvPr id="68" name="Shape 68"/>
        <p:cNvGrpSpPr/>
        <p:nvPr/>
      </p:nvGrpSpPr>
      <p:grpSpPr>
        <a:xfrm>
          <a:off x="0" y="0"/>
          <a:ext cx="0" cy="0"/>
          <a:chOff x="0" y="0"/>
          <a:chExt cx="0" cy="0"/>
        </a:xfrm>
      </p:grpSpPr>
      <p:sp>
        <p:nvSpPr>
          <p:cNvPr id="69" name="Shape 69"/>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70" name="Shape 70"/>
          <p:cNvSpPr txBox="1"/>
          <p:nvPr>
            <p:ph idx="1" type="body"/>
          </p:nvPr>
        </p:nvSpPr>
        <p:spPr>
          <a:xfrm rot="5400000">
            <a:off x="3920331" y="-1256506"/>
            <a:ext cx="4351338" cy="10515600"/>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1" name="Shape 71"/>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2" name="Shape 72"/>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3" name="Shape 73"/>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itleAndTx">
  <p:cSld name="Vertical Title and Text">
    <p:spTree>
      <p:nvGrpSpPr>
        <p:cNvPr id="74" name="Shape 74"/>
        <p:cNvGrpSpPr/>
        <p:nvPr/>
      </p:nvGrpSpPr>
      <p:grpSpPr>
        <a:xfrm>
          <a:off x="0" y="0"/>
          <a:ext cx="0" cy="0"/>
          <a:chOff x="0" y="0"/>
          <a:chExt cx="0" cy="0"/>
        </a:xfrm>
      </p:grpSpPr>
      <p:sp>
        <p:nvSpPr>
          <p:cNvPr id="75" name="Shape 75"/>
          <p:cNvSpPr txBox="1"/>
          <p:nvPr>
            <p:ph type="title"/>
          </p:nvPr>
        </p:nvSpPr>
        <p:spPr>
          <a:xfrm rot="5400000">
            <a:off x="7133431" y="1956594"/>
            <a:ext cx="5811838" cy="2628900"/>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76" name="Shape 76"/>
          <p:cNvSpPr txBox="1"/>
          <p:nvPr>
            <p:ph idx="1" type="body"/>
          </p:nvPr>
        </p:nvSpPr>
        <p:spPr>
          <a:xfrm rot="5400000">
            <a:off x="1799431" y="-596106"/>
            <a:ext cx="5811838" cy="7734300"/>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7" name="Shape 77"/>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8" name="Shape 78"/>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9" name="Shape 79"/>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7" name="Shape 7"/>
          <p:cNvSpPr txBox="1"/>
          <p:nvPr>
            <p:ph idx="1" type="body"/>
          </p:nvPr>
        </p:nvSpPr>
        <p:spPr>
          <a:xfrm>
            <a:off x="838200" y="1825625"/>
            <a:ext cx="10515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Shape 8"/>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9" name="Shape 9"/>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10" name="Shape 10"/>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b="0" i="0" lang="en-GB" sz="1200" u="none" cap="none" strike="noStrike">
                <a:solidFill>
                  <a:srgbClr val="888888"/>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www.bgci.org/education/article/0294/" TargetMode="External"/><Relationship Id="rId4" Type="http://schemas.openxmlformats.org/officeDocument/2006/relationships/hyperlink" Target="http://www.ipd.gu.se/digitalAssets/1314/1314390_esd-congress-report-child-interviews.pdf" TargetMode="External"/><Relationship Id="rId5" Type="http://schemas.openxmlformats.org/officeDocument/2006/relationships/hyperlink" Target="http://www.iajiss.org/index.php/iajiss/article/view/259/249" TargetMode="External"/><Relationship Id="rId6" Type="http://schemas.openxmlformats.org/officeDocument/2006/relationships/hyperlink" Target="http://glpw.globaldimension.org.uk/pages/10854" TargetMode="External"/><Relationship Id="rId7" Type="http://schemas.openxmlformats.org/officeDocument/2006/relationships/hyperlink" Target="http://moodle.uwtsd.ac.uk/pluginfile.php/114672/mod_resource/content/2/julia%20%20davies%20paper.pdf." TargetMode="External"/><Relationship Id="rId8" Type="http://schemas.openxmlformats.org/officeDocument/2006/relationships/hyperlink" Target="http://moodle.uwtsd.ac.uk/pluginfile.php/114682/mod_resource/content/1/Current%20Theories%20Related%20to%20Early%20Childhood.pdf" TargetMode="External"/></Relationships>
</file>

<file path=ppt/slides/_rels/slide3.xml.rels><?xml version="1.0" encoding="UTF-8" standalone="yes"?><Relationships xmlns="http://schemas.openxmlformats.org/package/2006/relationships"><Relationship Id="rId11" Type="http://schemas.openxmlformats.org/officeDocument/2006/relationships/hyperlink" Target="http://www.refworld.org/docid/460bc5a62.html" TargetMode="External"/><Relationship Id="rId10" Type="http://schemas.openxmlformats.org/officeDocument/2006/relationships/hyperlink" Target="http://www.uwtsd.ac.uk/wales-nexus-conference-2016/education-for-sustainability-and-the-early-years--different-sides-of-the-same-coin/" TargetMode="External"/><Relationship Id="rId13" Type="http://schemas.openxmlformats.org/officeDocument/2006/relationships/hyperlink" Target="http://unesdoc.unesco.org/images/0021/002117/211750e.pdf" TargetMode="External"/><Relationship Id="rId12" Type="http://schemas.openxmlformats.org/officeDocument/2006/relationships/hyperlink" Target="http://gov.wales/docs/dcells/publications/081204commonunderstschoolsen.pdf" TargetMode="External"/><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hyperlink" Target="https://www.oxfam.org.uk/education/resources/global-citizenship-in-the-whole-school/key-stage-one" TargetMode="External"/><Relationship Id="rId4" Type="http://schemas.openxmlformats.org/officeDocument/2006/relationships/hyperlink" Target="https://www.oxfam.org.uk/education/resources/global-citizenship-in-the-classroom-a-guide-for-teachers" TargetMode="External"/><Relationship Id="rId9" Type="http://schemas.openxmlformats.org/officeDocument/2006/relationships/hyperlink" Target="http://moodle.uwtsd.ac.uk/pluginfile.php/115747/mod_resource/content/1/EAEE5005TIN104.pdf" TargetMode="External"/><Relationship Id="rId5" Type="http://schemas.openxmlformats.org/officeDocument/2006/relationships/hyperlink" Target="https://www.oxfam.org.uk/education/resources/education-for-global-citizenship-a-guide-for-schools" TargetMode="External"/><Relationship Id="rId6" Type="http://schemas.openxmlformats.org/officeDocument/2006/relationships/hyperlink" Target="https://www.oxfam.org.uk/education/who-we-are" TargetMode="External"/><Relationship Id="rId7" Type="http://schemas.openxmlformats.org/officeDocument/2006/relationships/hyperlink" Target="https://www.oxfam.org.uk/education/get-involved/inset-workshops-for-schools/wales" TargetMode="External"/><Relationship Id="rId8" Type="http://schemas.openxmlformats.org/officeDocument/2006/relationships/hyperlink" Target="https://www.oxfam.org.uk/education/get-involved/inset-workshops-for-school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Shape 84"/>
          <p:cNvSpPr txBox="1"/>
          <p:nvPr/>
        </p:nvSpPr>
        <p:spPr>
          <a:xfrm>
            <a:off x="0" y="0"/>
            <a:ext cx="12192000" cy="646331"/>
          </a:xfrm>
          <a:prstGeom prst="rect">
            <a:avLst/>
          </a:prstGeom>
          <a:solidFill>
            <a:srgbClr val="92D050"/>
          </a:solidFill>
          <a:ln>
            <a:noFill/>
          </a:ln>
        </p:spPr>
        <p:txBody>
          <a:bodyPr anchorCtr="0" anchor="t" bIns="45700" lIns="91425" rIns="91425" wrap="square" tIns="45700">
            <a:noAutofit/>
          </a:bodyPr>
          <a:lstStyle/>
          <a:p>
            <a:pPr indent="0" lvl="0" marL="0" marR="0" rtl="0" algn="ctr">
              <a:spcBef>
                <a:spcPts val="0"/>
              </a:spcBef>
              <a:buNone/>
            </a:pPr>
            <a:r>
              <a:rPr b="1" i="0" lang="en-GB" sz="1800" u="none" cap="none" strike="noStrike">
                <a:solidFill>
                  <a:schemeClr val="lt1"/>
                </a:solidFill>
                <a:latin typeface="Arial"/>
                <a:ea typeface="Arial"/>
                <a:cs typeface="Arial"/>
                <a:sym typeface="Arial"/>
              </a:rPr>
              <a:t>OXFAM </a:t>
            </a:r>
          </a:p>
          <a:p>
            <a:pPr indent="0" lvl="0" marL="0" marR="0" rtl="0" algn="ctr">
              <a:spcBef>
                <a:spcPts val="0"/>
              </a:spcBef>
              <a:buNone/>
            </a:pPr>
            <a:r>
              <a:rPr b="1" i="0" lang="en-GB" sz="1800" u="none" cap="none" strike="noStrike">
                <a:solidFill>
                  <a:schemeClr val="lt1"/>
                </a:solidFill>
                <a:latin typeface="Arial"/>
                <a:ea typeface="Arial"/>
                <a:cs typeface="Arial"/>
                <a:sym typeface="Arial"/>
              </a:rPr>
              <a:t>EAEC6010 – Assessment B – 1500386,1500051,1502203,1302227, 0701542 </a:t>
            </a:r>
          </a:p>
        </p:txBody>
      </p:sp>
      <p:sp>
        <p:nvSpPr>
          <p:cNvPr id="85" name="Shape 85"/>
          <p:cNvSpPr txBox="1"/>
          <p:nvPr/>
        </p:nvSpPr>
        <p:spPr>
          <a:xfrm>
            <a:off x="0" y="708224"/>
            <a:ext cx="6632472" cy="1200329"/>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i="0" lang="en-GB" sz="800" u="none" cap="none" strike="noStrike">
                <a:solidFill>
                  <a:schemeClr val="dk1"/>
                </a:solidFill>
                <a:latin typeface="Arial"/>
                <a:ea typeface="Arial"/>
                <a:cs typeface="Arial"/>
                <a:sym typeface="Arial"/>
              </a:rPr>
              <a:t>What is Oxfam?</a:t>
            </a:r>
          </a:p>
          <a:p>
            <a:pPr indent="0" lvl="0" marL="0" marR="0" rtl="0" algn="l">
              <a:spcBef>
                <a:spcPts val="0"/>
              </a:spcBef>
              <a:buNone/>
            </a:pPr>
            <a:r>
              <a:rPr lang="en-GB" sz="800">
                <a:solidFill>
                  <a:schemeClr val="dk1"/>
                </a:solidFill>
                <a:latin typeface="Arial"/>
                <a:ea typeface="Arial"/>
                <a:cs typeface="Arial"/>
                <a:sym typeface="Arial"/>
              </a:rPr>
              <a:t>Oxfam is a voluntary aid organisation, which provides different aids and support for individuals who are living in the poorest conditions throughout the world (Black, 1992)</a:t>
            </a:r>
          </a:p>
          <a:p>
            <a:pPr indent="0" lvl="0" marL="0" marR="0" rtl="0" algn="l">
              <a:spcBef>
                <a:spcPts val="0"/>
              </a:spcBef>
              <a:buNone/>
            </a:pPr>
            <a:r>
              <a:t/>
            </a:r>
            <a:endParaRPr sz="800">
              <a:solidFill>
                <a:schemeClr val="dk1"/>
              </a:solidFill>
              <a:latin typeface="Arial"/>
              <a:ea typeface="Arial"/>
              <a:cs typeface="Arial"/>
              <a:sym typeface="Arial"/>
            </a:endParaRPr>
          </a:p>
          <a:p>
            <a:pPr indent="0" lvl="0" marL="0" marR="0" rtl="0" algn="l">
              <a:spcBef>
                <a:spcPts val="0"/>
              </a:spcBef>
              <a:buNone/>
            </a:pPr>
            <a:r>
              <a:rPr lang="en-GB" sz="800">
                <a:solidFill>
                  <a:schemeClr val="dk1"/>
                </a:solidFill>
                <a:latin typeface="Arial"/>
                <a:ea typeface="Arial"/>
                <a:cs typeface="Arial"/>
                <a:sym typeface="Arial"/>
              </a:rPr>
              <a:t>Oxfam believe that children are critical to building a just world without poverty (Oxfam, 2017), and UNESCO (2008) believe that the Education for Sustainable Development (ESD) is under-practiced in settings within the United Nations, and educators such as teachers need to be educated on sustainability, in order to teach children effectively on the topic. This is why the Oxfam Education was created, as Oxfam believe that children must be educated to become sustainable global citizens, as if they are educated on sustainability, they will have the ability to change the future of the different generations to come (Oxfam, 2017). </a:t>
            </a:r>
          </a:p>
        </p:txBody>
      </p:sp>
      <p:sp>
        <p:nvSpPr>
          <p:cNvPr id="86" name="Shape 86"/>
          <p:cNvSpPr txBox="1"/>
          <p:nvPr/>
        </p:nvSpPr>
        <p:spPr>
          <a:xfrm>
            <a:off x="3704095" y="4001409"/>
            <a:ext cx="4953344" cy="2793072"/>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650">
                <a:solidFill>
                  <a:schemeClr val="dk1"/>
                </a:solidFill>
                <a:latin typeface="Arial"/>
                <a:ea typeface="Arial"/>
                <a:cs typeface="Arial"/>
                <a:sym typeface="Arial"/>
              </a:rPr>
              <a:t>What is the ESDGC?</a:t>
            </a:r>
          </a:p>
          <a:p>
            <a:pPr indent="-342900" lvl="0" marL="34290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It helps young children to develop the knowledge, values and skills they need to engage in the world and it is about the belief that we can all make a difference to the world in which we live in (Oxfam, 2017).</a:t>
            </a:r>
          </a:p>
          <a:p>
            <a:pPr indent="-342900" lvl="0" marL="34290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“It encompasses a new vision of education that seeks to empower people of all ages to assume responsibility for creating a sustainable future” (Tilbury 1995; UNESCO, 2009). </a:t>
            </a:r>
          </a:p>
          <a:p>
            <a:pPr indent="-342900" lvl="0" marL="34290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There are 7 key themes which were created by the ESDGC to ensure that all aspects of life were covered when educating young children about sustainability, which were:</a:t>
            </a:r>
          </a:p>
          <a:p>
            <a:pPr indent="0" lvl="0" marL="0" marR="0" rtl="0" algn="l">
              <a:spcBef>
                <a:spcPts val="0"/>
              </a:spcBef>
              <a:buNone/>
            </a:pPr>
            <a:r>
              <a:rPr lang="en-GB" sz="650">
                <a:solidFill>
                  <a:schemeClr val="dk1"/>
                </a:solidFill>
                <a:latin typeface="Arial"/>
                <a:ea typeface="Arial"/>
                <a:cs typeface="Arial"/>
                <a:sym typeface="Arial"/>
              </a:rPr>
              <a:t>	Consumption and Waste</a:t>
            </a:r>
          </a:p>
          <a:p>
            <a:pPr indent="0" lvl="0" marL="0" marR="0" rtl="0" algn="l">
              <a:spcBef>
                <a:spcPts val="0"/>
              </a:spcBef>
              <a:buNone/>
            </a:pPr>
            <a:r>
              <a:rPr lang="en-GB" sz="650">
                <a:solidFill>
                  <a:schemeClr val="dk1"/>
                </a:solidFill>
                <a:latin typeface="Arial"/>
                <a:ea typeface="Arial"/>
                <a:cs typeface="Arial"/>
                <a:sym typeface="Arial"/>
              </a:rPr>
              <a:t>	Health</a:t>
            </a:r>
          </a:p>
          <a:p>
            <a:pPr indent="0" lvl="0" marL="0" marR="0" rtl="0" algn="l">
              <a:spcBef>
                <a:spcPts val="0"/>
              </a:spcBef>
              <a:buNone/>
            </a:pPr>
            <a:r>
              <a:rPr lang="en-GB" sz="650">
                <a:solidFill>
                  <a:schemeClr val="dk1"/>
                </a:solidFill>
                <a:latin typeface="Arial"/>
                <a:ea typeface="Arial"/>
                <a:cs typeface="Arial"/>
                <a:sym typeface="Arial"/>
              </a:rPr>
              <a:t>	Identity and culture</a:t>
            </a:r>
          </a:p>
          <a:p>
            <a:pPr indent="0" lvl="0" marL="0" marR="0" rtl="0" algn="l">
              <a:spcBef>
                <a:spcPts val="0"/>
              </a:spcBef>
              <a:buNone/>
            </a:pPr>
            <a:r>
              <a:rPr lang="en-GB" sz="650">
                <a:solidFill>
                  <a:schemeClr val="dk1"/>
                </a:solidFill>
                <a:latin typeface="Arial"/>
                <a:ea typeface="Arial"/>
                <a:cs typeface="Arial"/>
                <a:sym typeface="Arial"/>
              </a:rPr>
              <a:t>	Natural environment</a:t>
            </a:r>
          </a:p>
          <a:p>
            <a:pPr indent="0" lvl="0" marL="0" marR="0" rtl="0" algn="l">
              <a:spcBef>
                <a:spcPts val="0"/>
              </a:spcBef>
              <a:buNone/>
            </a:pPr>
            <a:r>
              <a:rPr lang="en-GB" sz="650">
                <a:solidFill>
                  <a:schemeClr val="dk1"/>
                </a:solidFill>
                <a:latin typeface="Arial"/>
                <a:ea typeface="Arial"/>
                <a:cs typeface="Arial"/>
                <a:sym typeface="Arial"/>
              </a:rPr>
              <a:t>	Wealth and poverty</a:t>
            </a:r>
          </a:p>
          <a:p>
            <a:pPr indent="0" lvl="0" marL="0" marR="0" rtl="0" algn="l">
              <a:spcBef>
                <a:spcPts val="0"/>
              </a:spcBef>
              <a:buNone/>
            </a:pPr>
            <a:r>
              <a:rPr lang="en-GB" sz="650">
                <a:solidFill>
                  <a:schemeClr val="dk1"/>
                </a:solidFill>
                <a:latin typeface="Arial"/>
                <a:ea typeface="Arial"/>
                <a:cs typeface="Arial"/>
                <a:sym typeface="Arial"/>
              </a:rPr>
              <a:t>	Climate change</a:t>
            </a:r>
          </a:p>
          <a:p>
            <a:pPr indent="0" lvl="0" marL="0" marR="0" rtl="0" algn="l">
              <a:spcBef>
                <a:spcPts val="0"/>
              </a:spcBef>
              <a:buNone/>
            </a:pPr>
            <a:r>
              <a:rPr lang="en-GB" sz="650">
                <a:solidFill>
                  <a:schemeClr val="dk1"/>
                </a:solidFill>
                <a:latin typeface="Arial"/>
                <a:ea typeface="Arial"/>
                <a:cs typeface="Arial"/>
                <a:sym typeface="Arial"/>
              </a:rPr>
              <a:t>	Choices and decisions</a:t>
            </a:r>
          </a:p>
          <a:p>
            <a:pPr indent="0" lvl="0" marL="0" marR="0" rtl="0" algn="l">
              <a:spcBef>
                <a:spcPts val="0"/>
              </a:spcBef>
              <a:buNone/>
            </a:pPr>
            <a:r>
              <a:rPr lang="en-GB" sz="650">
                <a:solidFill>
                  <a:schemeClr val="dk1"/>
                </a:solidFill>
                <a:latin typeface="Arial"/>
                <a:ea typeface="Arial"/>
                <a:cs typeface="Arial"/>
                <a:sym typeface="Arial"/>
              </a:rPr>
              <a:t>		(ESDGC, 2002)</a:t>
            </a:r>
          </a:p>
          <a:p>
            <a:pPr indent="-171450" lvl="0" marL="17145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Benefits of the ESDGC</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Building their own understanding of world events</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Talking about values and what important</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Getting involved</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Opportunity to voice their opinions</a:t>
            </a:r>
          </a:p>
          <a:p>
            <a:pPr indent="0" lvl="0" marL="0" marR="0" rtl="0" algn="l">
              <a:spcBef>
                <a:spcPts val="0"/>
              </a:spcBef>
              <a:buNone/>
            </a:pPr>
            <a:r>
              <a:rPr lang="en-GB" sz="650">
                <a:solidFill>
                  <a:schemeClr val="dk1"/>
                </a:solidFill>
                <a:latin typeface="Arial"/>
                <a:ea typeface="Arial"/>
                <a:cs typeface="Arial"/>
                <a:sym typeface="Arial"/>
              </a:rPr>
              <a:t>Although many settings implement the ESDGC, according to Tinney et al (2016), after conducting a research study they discovered that many settings found implementing the ESDGC into the curriculum difficult and time consuming. The settings also believed that implementing the ESDGC into their lessons was difficult, as it was too mentally challenging for the young children, as they did not understand the concept of being sustainable. Knight et al., (2014) believes that children fail to understand the concept of becoming sustainable global citizens if they are not able to implement the practice, for example if the children are learning about how to save energy, yet the setting they are in does not implement this, then the children will be unable to learn about saving and renewable energy as they are not physically seeing it being practiced. </a:t>
            </a:r>
          </a:p>
        </p:txBody>
      </p:sp>
      <p:sp>
        <p:nvSpPr>
          <p:cNvPr id="87" name="Shape 87"/>
          <p:cNvSpPr txBox="1"/>
          <p:nvPr/>
        </p:nvSpPr>
        <p:spPr>
          <a:xfrm>
            <a:off x="68843" y="1970446"/>
            <a:ext cx="3599157" cy="4816703"/>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900">
                <a:solidFill>
                  <a:schemeClr val="dk1"/>
                </a:solidFill>
                <a:latin typeface="Arial"/>
                <a:ea typeface="Arial"/>
                <a:cs typeface="Arial"/>
                <a:sym typeface="Arial"/>
              </a:rPr>
              <a:t>How does Oxfam support educators?</a:t>
            </a:r>
          </a:p>
          <a:p>
            <a:pPr indent="0" lvl="0" marL="0" marR="0" rtl="0" algn="l">
              <a:spcBef>
                <a:spcPts val="0"/>
              </a:spcBef>
              <a:buNone/>
            </a:pPr>
            <a:r>
              <a:rPr lang="en-GB" sz="900">
                <a:solidFill>
                  <a:schemeClr val="dk1"/>
                </a:solidFill>
                <a:latin typeface="Arial"/>
                <a:ea typeface="Arial"/>
                <a:cs typeface="Arial"/>
                <a:sym typeface="Arial"/>
              </a:rPr>
              <a:t>Educators may not know how to educate the young children effectively about sustainability if they are not educated about the topic themselves (Tinney et al., 2018), therefore Oxfam Education provide different resources for educators to use when educating young children, and enables young children to have a positive approach to developing Global Citizenship.</a:t>
            </a:r>
          </a:p>
          <a:p>
            <a:pPr indent="0" lvl="0" marL="0" marR="0" rtl="0" algn="l">
              <a:spcBef>
                <a:spcPts val="0"/>
              </a:spcBef>
              <a:buNone/>
            </a:pPr>
            <a:r>
              <a:t/>
            </a:r>
            <a:endParaRPr sz="900">
              <a:solidFill>
                <a:schemeClr val="dk1"/>
              </a:solidFill>
              <a:latin typeface="Arial"/>
              <a:ea typeface="Arial"/>
              <a:cs typeface="Arial"/>
              <a:sym typeface="Arial"/>
            </a:endParaRPr>
          </a:p>
          <a:p>
            <a:pPr indent="0" lvl="0" marL="0" marR="0" rtl="0" algn="l">
              <a:spcBef>
                <a:spcPts val="0"/>
              </a:spcBef>
              <a:buNone/>
            </a:pPr>
            <a:r>
              <a:rPr b="1" lang="en-GB" sz="900">
                <a:solidFill>
                  <a:schemeClr val="dk1"/>
                </a:solidFill>
                <a:latin typeface="Arial"/>
                <a:ea typeface="Arial"/>
                <a:cs typeface="Arial"/>
                <a:sym typeface="Arial"/>
              </a:rPr>
              <a:t>Resources available for educators: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Teacher guides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Indoor activities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Workshops for settings - £400-£500 per workshop</a:t>
            </a:r>
          </a:p>
          <a:p>
            <a:pPr indent="0" lvl="0" marL="0" marR="0" rtl="0" algn="l">
              <a:spcBef>
                <a:spcPts val="0"/>
              </a:spcBef>
              <a:buNone/>
            </a:pPr>
            <a:r>
              <a:t/>
            </a:r>
            <a:endParaRPr sz="900">
              <a:solidFill>
                <a:schemeClr val="dk1"/>
              </a:solidFill>
              <a:latin typeface="Arial"/>
              <a:ea typeface="Arial"/>
              <a:cs typeface="Arial"/>
              <a:sym typeface="Arial"/>
            </a:endParaRPr>
          </a:p>
          <a:p>
            <a:pPr indent="0" lvl="0" marL="0" marR="0" rtl="0" algn="l">
              <a:spcBef>
                <a:spcPts val="0"/>
              </a:spcBef>
              <a:buNone/>
            </a:pPr>
            <a:r>
              <a:rPr lang="en-GB" sz="900">
                <a:solidFill>
                  <a:schemeClr val="dk1"/>
                </a:solidFill>
                <a:latin typeface="Arial"/>
                <a:ea typeface="Arial"/>
                <a:cs typeface="Arial"/>
                <a:sym typeface="Arial"/>
              </a:rPr>
              <a:t> Oxfam (2017) believe that teachers should be at the heart of what they do, which coincides closely to Bronfenbrenner’s theory. Bronfenbrenner created a model, which has the individual at the centre, with other systems surrounding it that have an impact on the individual, such as family and education (Cummings, et al., 2015). Cummings et al (2015) suggests that although Bronfenbrenner’s model involves a child at the centre, it can also be used for adults, and states that it is a way of holistically ensuring that the child’s needs are being addressed and met effectively, resulting in a more positive experience for the child whilst they learn about how to be effective global citizens of the earth.  </a:t>
            </a:r>
          </a:p>
          <a:p>
            <a:pPr indent="0" lvl="0" marL="0" marR="0" rtl="0" algn="l">
              <a:spcBef>
                <a:spcPts val="0"/>
              </a:spcBef>
              <a:buNone/>
            </a:pPr>
            <a:r>
              <a:t/>
            </a:r>
            <a:endParaRPr sz="900">
              <a:solidFill>
                <a:schemeClr val="dk1"/>
              </a:solidFill>
              <a:latin typeface="Arial"/>
              <a:ea typeface="Arial"/>
              <a:cs typeface="Arial"/>
              <a:sym typeface="Arial"/>
            </a:endParaRPr>
          </a:p>
          <a:p>
            <a:pPr indent="0" lvl="0" marL="0" marR="0" rtl="0" algn="l">
              <a:spcBef>
                <a:spcPts val="0"/>
              </a:spcBef>
              <a:buNone/>
            </a:pPr>
            <a:r>
              <a:rPr lang="en-GB" sz="900">
                <a:solidFill>
                  <a:schemeClr val="dk1"/>
                </a:solidFill>
                <a:latin typeface="Arial"/>
                <a:ea typeface="Arial"/>
                <a:cs typeface="Arial"/>
                <a:sym typeface="Arial"/>
              </a:rPr>
              <a:t>Although Oxfam does provide educators and children with different resources and activities to educate the children and themselves about ESD/ESDGC, they are mostly aimed at children in secondary schools. Froebel may have disagreed with the work of the Oxfam Education, as Froebel believed that brain development is most effective between birth and age three, and they should be given stimulating resources (Tovey, 2016)  before the age of the aimed children within the Oxfam Education.  </a:t>
            </a:r>
          </a:p>
          <a:p>
            <a:pPr indent="0" lvl="0" marL="0" marR="0" rtl="0" algn="l">
              <a:spcBef>
                <a:spcPts val="0"/>
              </a:spcBef>
              <a:buNone/>
            </a:pPr>
            <a:r>
              <a:t/>
            </a:r>
            <a:endParaRPr sz="1000">
              <a:solidFill>
                <a:schemeClr val="dk1"/>
              </a:solidFill>
              <a:latin typeface="Arial"/>
              <a:ea typeface="Arial"/>
              <a:cs typeface="Arial"/>
              <a:sym typeface="Arial"/>
            </a:endParaRPr>
          </a:p>
        </p:txBody>
      </p:sp>
      <p:sp>
        <p:nvSpPr>
          <p:cNvPr id="88" name="Shape 88"/>
          <p:cNvSpPr txBox="1"/>
          <p:nvPr/>
        </p:nvSpPr>
        <p:spPr>
          <a:xfrm>
            <a:off x="7461519" y="693117"/>
            <a:ext cx="4625544" cy="2339102"/>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900">
                <a:solidFill>
                  <a:schemeClr val="dk1"/>
                </a:solidFill>
                <a:latin typeface="Arial"/>
                <a:ea typeface="Arial"/>
                <a:cs typeface="Arial"/>
                <a:sym typeface="Arial"/>
              </a:rPr>
              <a:t>Opportunities and Challenges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Lack of activities for children under the age of 3 years old.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Lack of outdoor activities.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Outcomes of the activities relate to the child’s personal and social development, instead of helping them to be sustainable citizens.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Oxfam claims they are a global organisation (Grunsell, 2004), however state that their offices are in England, Wales and Scotland only (Oxfam, 2017).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Workshops range from around £400-£550 per session – this may be costly for a setting.</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All activities are adult let, and do not promote independence for young children. Vygotsky states that adults should not be the leaders in a child’s learning and education, however they should be there for support and guidance for when the children need it, and scaffold the children by providing them with the knowledge that they know (Gillespie et al., 2017)</a:t>
            </a:r>
          </a:p>
          <a:p>
            <a:pPr indent="0" lvl="0" marL="0" marR="0" rtl="0" algn="l">
              <a:spcBef>
                <a:spcPts val="0"/>
              </a:spcBef>
              <a:buNone/>
            </a:pPr>
            <a:r>
              <a:t/>
            </a:r>
            <a:endParaRPr sz="2000">
              <a:solidFill>
                <a:schemeClr val="dk1"/>
              </a:solidFill>
              <a:latin typeface="Arial"/>
              <a:ea typeface="Arial"/>
              <a:cs typeface="Arial"/>
              <a:sym typeface="Arial"/>
            </a:endParaRPr>
          </a:p>
        </p:txBody>
      </p:sp>
      <p:pic>
        <p:nvPicPr>
          <p:cNvPr id="89" name="Shape 89"/>
          <p:cNvPicPr preferRelativeResize="0"/>
          <p:nvPr/>
        </p:nvPicPr>
        <p:blipFill rotWithShape="1">
          <a:blip r:embed="rId3">
            <a:alphaModFix/>
          </a:blip>
          <a:srcRect b="18243" l="34234" r="30872" t="29835"/>
          <a:stretch/>
        </p:blipFill>
        <p:spPr>
          <a:xfrm>
            <a:off x="3875588" y="1982628"/>
            <a:ext cx="1960173" cy="1690790"/>
          </a:xfrm>
          <a:prstGeom prst="rect">
            <a:avLst/>
          </a:prstGeom>
          <a:noFill/>
          <a:ln>
            <a:noFill/>
          </a:ln>
        </p:spPr>
      </p:pic>
      <p:sp>
        <p:nvSpPr>
          <p:cNvPr id="90" name="Shape 90"/>
          <p:cNvSpPr txBox="1"/>
          <p:nvPr/>
        </p:nvSpPr>
        <p:spPr>
          <a:xfrm>
            <a:off x="8781925" y="5364247"/>
            <a:ext cx="3341100" cy="1493700"/>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1200">
                <a:solidFill>
                  <a:schemeClr val="dk1"/>
                </a:solidFill>
                <a:latin typeface="Arial"/>
                <a:ea typeface="Arial"/>
                <a:cs typeface="Arial"/>
                <a:sym typeface="Arial"/>
              </a:rPr>
              <a:t>Organisations that implement ESDGC. </a:t>
            </a:r>
          </a:p>
          <a:p>
            <a:pPr indent="0" lvl="0" marL="0" marR="0" rtl="0" algn="l">
              <a:spcBef>
                <a:spcPts val="0"/>
              </a:spcBef>
              <a:buNone/>
            </a:pPr>
            <a:r>
              <a:rPr lang="en-GB" sz="900">
                <a:solidFill>
                  <a:schemeClr val="dk1"/>
                </a:solidFill>
              </a:rPr>
              <a:t>The ESDGC is taught by practitioners to young children all across wales, and to ensure that the ESDGC is taught correctly within these settings, It is now a part of the inspection framework which is carried out by Estyn. (ESDGC,2005). </a:t>
            </a:r>
          </a:p>
          <a:p>
            <a:pPr indent="0" lvl="0" marL="0" marR="0" rtl="0" algn="l">
              <a:spcBef>
                <a:spcPts val="0"/>
              </a:spcBef>
              <a:buNone/>
            </a:pPr>
            <a:r>
              <a:rPr lang="en-GB" sz="900">
                <a:solidFill>
                  <a:schemeClr val="dk1"/>
                </a:solidFill>
              </a:rPr>
              <a:t>The Foundation Phase links to the 7 goals of the ESDGC therefore showing that it is possible to embed ideas of the ESDGC within the current curriculum in wales and the seven areas of learning. </a:t>
            </a:r>
          </a:p>
          <a:p>
            <a:pPr indent="0" lvl="0" marL="0" marR="0" rtl="0" algn="l">
              <a:spcBef>
                <a:spcPts val="0"/>
              </a:spcBef>
              <a:buNone/>
            </a:pPr>
            <a:r>
              <a:t/>
            </a:r>
            <a:endParaRPr sz="1100">
              <a:solidFill>
                <a:schemeClr val="dk1"/>
              </a:solidFill>
              <a:latin typeface="Arial"/>
              <a:ea typeface="Arial"/>
              <a:cs typeface="Arial"/>
              <a:sym typeface="Arial"/>
            </a:endParaRPr>
          </a:p>
          <a:p>
            <a:pPr indent="0" lvl="0" marL="0" marR="0" rtl="0" algn="l">
              <a:spcBef>
                <a:spcPts val="0"/>
              </a:spcBef>
              <a:buNone/>
            </a:pPr>
            <a:r>
              <a:t/>
            </a:r>
            <a:endParaRPr sz="1100">
              <a:solidFill>
                <a:schemeClr val="dk1"/>
              </a:solidFill>
              <a:latin typeface="Arial"/>
              <a:ea typeface="Arial"/>
              <a:cs typeface="Arial"/>
              <a:sym typeface="Arial"/>
            </a:endParaRPr>
          </a:p>
          <a:p>
            <a:pPr indent="0" lvl="0" marL="0" marR="0" rtl="0" algn="l">
              <a:spcBef>
                <a:spcPts val="0"/>
              </a:spcBef>
              <a:buNone/>
            </a:pPr>
            <a:r>
              <a:t/>
            </a:r>
            <a:endParaRPr sz="1100">
              <a:solidFill>
                <a:schemeClr val="dk1"/>
              </a:solidFill>
              <a:latin typeface="Arial"/>
              <a:ea typeface="Arial"/>
              <a:cs typeface="Arial"/>
              <a:sym typeface="Arial"/>
            </a:endParaRPr>
          </a:p>
        </p:txBody>
      </p:sp>
      <p:sp>
        <p:nvSpPr>
          <p:cNvPr id="91" name="Shape 91"/>
          <p:cNvSpPr txBox="1"/>
          <p:nvPr/>
        </p:nvSpPr>
        <p:spPr>
          <a:xfrm>
            <a:off x="8745826" y="3113326"/>
            <a:ext cx="3341237" cy="2169825"/>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900">
                <a:solidFill>
                  <a:schemeClr val="dk1"/>
                </a:solidFill>
                <a:latin typeface="Arial"/>
                <a:ea typeface="Arial"/>
                <a:cs typeface="Arial"/>
                <a:sym typeface="Arial"/>
              </a:rPr>
              <a:t>Oxfam and the ESDGC</a:t>
            </a:r>
          </a:p>
          <a:p>
            <a:pPr indent="0" lvl="0" marL="0" marR="0" rtl="0" algn="l">
              <a:spcBef>
                <a:spcPts val="0"/>
              </a:spcBef>
              <a:buNone/>
            </a:pPr>
            <a:r>
              <a:t/>
            </a:r>
            <a:endParaRPr b="1" sz="900">
              <a:solidFill>
                <a:schemeClr val="dk1"/>
              </a:solidFill>
              <a:latin typeface="Arial"/>
              <a:ea typeface="Arial"/>
              <a:cs typeface="Arial"/>
              <a:sym typeface="Arial"/>
            </a:endParaRPr>
          </a:p>
          <a:p>
            <a:pPr indent="0" lvl="0" marL="0" marR="0" rtl="0" algn="l">
              <a:spcBef>
                <a:spcPts val="0"/>
              </a:spcBef>
              <a:buNone/>
            </a:pPr>
            <a:r>
              <a:rPr lang="en-GB" sz="900">
                <a:solidFill>
                  <a:schemeClr val="dk1"/>
                </a:solidFill>
                <a:latin typeface="Arial"/>
                <a:ea typeface="Arial"/>
                <a:cs typeface="Arial"/>
                <a:sym typeface="Arial"/>
              </a:rPr>
              <a:t>Oxfam and the ESDGC closely work together to support young children’s knowledge and understanding of being a sustainable citizen. An example of how they do this is by ensuring that each setting has an ESD Officer, who’s role is to ensure that the school governors are encouraging young children to change their behaviour about sustainability, for example recycling whilst they are at school and at home, which will allow the children to have a more sustainable future (Oxfam, 2014). However to date, there has not been enough focus on how to educate educators in order for them to educate the young children of the future on how to be sustainable global citizens (Chawla 2006; Mackey 2011 cited in Edwards and Cutter-Mackenzie 2013). </a:t>
            </a:r>
          </a:p>
        </p:txBody>
      </p:sp>
      <p:sp>
        <p:nvSpPr>
          <p:cNvPr id="92" name="Shape 92"/>
          <p:cNvSpPr/>
          <p:nvPr/>
        </p:nvSpPr>
        <p:spPr>
          <a:xfrm>
            <a:off x="4855674" y="3747493"/>
            <a:ext cx="2225289" cy="253916"/>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050">
                <a:solidFill>
                  <a:schemeClr val="dk1"/>
                </a:solidFill>
                <a:latin typeface="Calibri"/>
                <a:ea typeface="Calibri"/>
                <a:cs typeface="Calibri"/>
                <a:sym typeface="Calibri"/>
              </a:rPr>
              <a:t>(Source: Tinney and Merriman, 2016)</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6" name="Shape 96"/>
        <p:cNvGrpSpPr/>
        <p:nvPr/>
      </p:nvGrpSpPr>
      <p:grpSpPr>
        <a:xfrm>
          <a:off x="0" y="0"/>
          <a:ext cx="0" cy="0"/>
          <a:chOff x="0" y="0"/>
          <a:chExt cx="0" cy="0"/>
        </a:xfrm>
      </p:grpSpPr>
      <p:sp>
        <p:nvSpPr>
          <p:cNvPr id="97" name="Shape 97"/>
          <p:cNvSpPr txBox="1"/>
          <p:nvPr>
            <p:ph type="title"/>
          </p:nvPr>
        </p:nvSpPr>
        <p:spPr>
          <a:xfrm>
            <a:off x="774509" y="69851"/>
            <a:ext cx="10515600" cy="444500"/>
          </a:xfrm>
          <a:prstGeom prst="rect">
            <a:avLst/>
          </a:prstGeom>
          <a:noFill/>
          <a:ln>
            <a:noFill/>
          </a:ln>
        </p:spPr>
        <p:txBody>
          <a:bodyPr anchorCtr="0" anchor="ctr" bIns="45700" lIns="91425" rIns="91425" wrap="square" tIns="45700">
            <a:noAutofit/>
          </a:bodyPr>
          <a:lstStyle/>
          <a:p>
            <a:pPr indent="-127000" lvl="0" marL="0" marR="0" rtl="0" algn="l">
              <a:lnSpc>
                <a:spcPct val="90000"/>
              </a:lnSpc>
              <a:spcBef>
                <a:spcPts val="0"/>
              </a:spcBef>
              <a:buClr>
                <a:schemeClr val="dk1"/>
              </a:buClr>
              <a:buSzPts val="2000"/>
              <a:buFont typeface="Arial"/>
              <a:buNone/>
            </a:pPr>
            <a:r>
              <a:rPr b="0" i="0" lang="en-GB" sz="2000" u="none" cap="none" strike="noStrike">
                <a:solidFill>
                  <a:schemeClr val="dk1"/>
                </a:solidFill>
                <a:latin typeface="Arial"/>
                <a:ea typeface="Arial"/>
                <a:cs typeface="Arial"/>
                <a:sym typeface="Arial"/>
              </a:rPr>
              <a:t>Reference List</a:t>
            </a:r>
          </a:p>
        </p:txBody>
      </p:sp>
      <p:sp>
        <p:nvSpPr>
          <p:cNvPr id="98" name="Shape 98"/>
          <p:cNvSpPr/>
          <p:nvPr/>
        </p:nvSpPr>
        <p:spPr>
          <a:xfrm>
            <a:off x="114106" y="440186"/>
            <a:ext cx="11828431" cy="6410030"/>
          </a:xfrm>
          <a:prstGeom prst="rect">
            <a:avLst/>
          </a:prstGeom>
          <a:noFill/>
          <a:ln>
            <a:noFill/>
          </a:ln>
        </p:spPr>
        <p:txBody>
          <a:bodyPr anchorCtr="0" anchor="t" bIns="45700" lIns="91425" rIns="91425" wrap="square" tIns="45700">
            <a:noAutofit/>
          </a:bodyPr>
          <a:lstStyle/>
          <a:p>
            <a:pPr indent="0" lvl="0" marL="0" marR="0" rtl="0" algn="just">
              <a:lnSpc>
                <a:spcPct val="170000"/>
              </a:lnSpc>
              <a:spcBef>
                <a:spcPts val="0"/>
              </a:spcBef>
              <a:buNone/>
            </a:pPr>
            <a:r>
              <a:rPr lang="en-GB" sz="1050">
                <a:solidFill>
                  <a:schemeClr val="dk1"/>
                </a:solidFill>
                <a:latin typeface="Calibri"/>
                <a:ea typeface="Calibri"/>
                <a:cs typeface="Calibri"/>
                <a:sym typeface="Calibri"/>
              </a:rPr>
              <a:t>Anonymous, (2000) Friedrich Froebel: Founder, first kindergarten. Scholastic Early Childhood Today, 15(1), p.63.</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Botanic Gardens Conservation International (2017) Education for Sustainability: Some Questions for Reflection. Available at: </a:t>
            </a:r>
            <a:r>
              <a:rPr lang="en-GB" sz="1050" u="sng">
                <a:solidFill>
                  <a:schemeClr val="hlink"/>
                </a:solidFill>
                <a:latin typeface="Calibri"/>
                <a:ea typeface="Calibri"/>
                <a:cs typeface="Calibri"/>
                <a:sym typeface="Calibri"/>
                <a:hlinkClick r:id="rId3"/>
              </a:rPr>
              <a:t>http://www.bgci.org/education/article/0294/</a:t>
            </a:r>
            <a:r>
              <a:rPr lang="en-GB" sz="1050" u="sng">
                <a:solidFill>
                  <a:schemeClr val="dk1"/>
                </a:solidFill>
                <a:latin typeface="Calibri"/>
                <a:ea typeface="Calibri"/>
                <a:cs typeface="Calibri"/>
                <a:sym typeface="Calibri"/>
              </a:rPr>
              <a:t> [Accessed: 21</a:t>
            </a:r>
            <a:r>
              <a:rPr baseline="30000" lang="en-GB" sz="1050">
                <a:solidFill>
                  <a:schemeClr val="dk1"/>
                </a:solidFill>
                <a:latin typeface="Calibri"/>
                <a:ea typeface="Calibri"/>
                <a:cs typeface="Calibri"/>
                <a:sym typeface="Calibri"/>
              </a:rPr>
              <a:t>st</a:t>
            </a:r>
            <a:r>
              <a:rPr lang="en-GB" sz="1050">
                <a:solidFill>
                  <a:schemeClr val="dk1"/>
                </a:solidFill>
                <a:latin typeface="Calibri"/>
                <a:ea typeface="Calibri"/>
                <a:cs typeface="Calibri"/>
                <a:sym typeface="Calibri"/>
              </a:rPr>
              <a:t>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Carmarthenshire County Council., Ceredigion County Council. and Pembrokeshire County Council. (no date) </a:t>
            </a:r>
            <a:r>
              <a:rPr i="1" lang="en-GB" sz="1050">
                <a:solidFill>
                  <a:schemeClr val="dk1"/>
                </a:solidFill>
                <a:latin typeface="Calibri"/>
                <a:ea typeface="Calibri"/>
                <a:cs typeface="Calibri"/>
                <a:sym typeface="Calibri"/>
              </a:rPr>
              <a:t>A Support Pack for the Integration of Education for Sustainable Development &amp; Global Citizenship through the Foundation Phase. </a:t>
            </a:r>
            <a:r>
              <a:rPr lang="en-GB" sz="1050">
                <a:solidFill>
                  <a:schemeClr val="dk1"/>
                </a:solidFill>
                <a:latin typeface="Calibri"/>
                <a:ea typeface="Calibri"/>
                <a:cs typeface="Calibri"/>
                <a:sym typeface="Calibri"/>
              </a:rPr>
              <a:t>Wales: Carmarthenshire, Ceredigion and Pembrokeshire Councils.</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Cummings, T.M., and Stranadova, I (2015) </a:t>
            </a:r>
            <a:r>
              <a:rPr i="1" lang="en-GB" sz="1050">
                <a:solidFill>
                  <a:schemeClr val="dk1"/>
                </a:solidFill>
                <a:latin typeface="Calibri"/>
                <a:ea typeface="Calibri"/>
                <a:cs typeface="Calibri"/>
                <a:sym typeface="Calibri"/>
              </a:rPr>
              <a:t>Lifespan Transitions and Disability: A Holistic Perspective. </a:t>
            </a:r>
            <a:r>
              <a:rPr lang="en-GB" sz="1050">
                <a:solidFill>
                  <a:schemeClr val="dk1"/>
                </a:solidFill>
                <a:latin typeface="Calibri"/>
                <a:ea typeface="Calibri"/>
                <a:cs typeface="Calibri"/>
                <a:sym typeface="Calibri"/>
              </a:rPr>
              <a:t>United Kingdom: Routledge. </a:t>
            </a:r>
          </a:p>
          <a:p>
            <a:pPr indent="0" lvl="0" marL="0" marR="0" rtl="0" algn="just">
              <a:lnSpc>
                <a:spcPct val="170000"/>
              </a:lnSpc>
              <a:spcBef>
                <a:spcPts val="0"/>
              </a:spcBef>
              <a:buNone/>
            </a:pPr>
            <a:r>
              <a:rPr lang="en-GB" sz="1100">
                <a:solidFill>
                  <a:schemeClr val="dk1"/>
                </a:solidFill>
                <a:latin typeface="Calibri"/>
                <a:ea typeface="Calibri"/>
                <a:cs typeface="Calibri"/>
                <a:sym typeface="Calibri"/>
              </a:rPr>
              <a:t>CSSIW. (2017) ‘About us’ http://cssiw.org.uk/about/?lang=en [Accessed: 23rd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David, T., Goouch, K., and Powell, S (2015)</a:t>
            </a:r>
            <a:r>
              <a:rPr i="1" lang="en-GB" sz="1050">
                <a:solidFill>
                  <a:schemeClr val="dk1"/>
                </a:solidFill>
                <a:latin typeface="Calibri"/>
                <a:ea typeface="Calibri"/>
                <a:cs typeface="Calibri"/>
                <a:sym typeface="Calibri"/>
              </a:rPr>
              <a:t> The Routledge International Handbook of Philosophies and Theories of Early Childhood Education and Care. </a:t>
            </a:r>
            <a:r>
              <a:rPr lang="en-GB" sz="1050">
                <a:solidFill>
                  <a:schemeClr val="dk1"/>
                </a:solidFill>
                <a:latin typeface="Calibri"/>
                <a:ea typeface="Calibri"/>
                <a:cs typeface="Calibri"/>
                <a:sym typeface="Calibri"/>
              </a:rPr>
              <a:t>United Kingdom: Routledge.</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DCELLS (2008) Framework for Children’s Learning for 3 to 7-year-olds in Wales. Cardiff: Welsh Assembly Government.</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Edwards, S. and Cutter-Mackenzie, A. (2013) ‘Pedagogical Play Types: What Do They Suggest for Learning About Sustainability in Early Childhood Education?’ Vol 45, pp. 327-346. [On-line].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Engdahl, I. and Rabusicova, M. (2010) Children’s Voices About the State of the Earth and Sustainable Development. Available at: </a:t>
            </a:r>
            <a:r>
              <a:rPr lang="en-GB" sz="1050" u="sng">
                <a:solidFill>
                  <a:schemeClr val="hlink"/>
                </a:solidFill>
                <a:latin typeface="Calibri"/>
                <a:ea typeface="Calibri"/>
                <a:cs typeface="Calibri"/>
                <a:sym typeface="Calibri"/>
                <a:hlinkClick r:id="rId4"/>
              </a:rPr>
              <a:t>http://www.ipd.gu.se/digitalAssets/1314/1314390_esd-congress-report-child-interviews.pdf</a:t>
            </a:r>
            <a:r>
              <a:rPr lang="en-GB" sz="1050" u="sng">
                <a:solidFill>
                  <a:schemeClr val="dk1"/>
                </a:solidFill>
                <a:latin typeface="Calibri"/>
                <a:ea typeface="Calibri"/>
                <a:cs typeface="Calibri"/>
                <a:sym typeface="Calibri"/>
              </a:rPr>
              <a:t> [Accessed: 23rd November 2017].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Estyn 2015/2016. ‘The Annual Report of Her Majesty’s Chief Inspector of Education and Training in Wales’. Wales: Estyn.</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Fernekes, W. R. (2016) ‘Global Citizenship Education and Human Rights Education: Are they Compatible with U.S. Civic Education?’, </a:t>
            </a:r>
            <a:r>
              <a:rPr i="1" lang="en-GB" sz="1050">
                <a:solidFill>
                  <a:schemeClr val="dk1"/>
                </a:solidFill>
                <a:latin typeface="Calibri"/>
                <a:ea typeface="Calibri"/>
                <a:cs typeface="Calibri"/>
                <a:sym typeface="Calibri"/>
              </a:rPr>
              <a:t>Journal of International Social Studies,</a:t>
            </a:r>
            <a:r>
              <a:rPr lang="en-GB" sz="1050">
                <a:solidFill>
                  <a:schemeClr val="dk1"/>
                </a:solidFill>
                <a:latin typeface="Calibri"/>
                <a:ea typeface="Calibri"/>
                <a:cs typeface="Calibri"/>
                <a:sym typeface="Calibri"/>
              </a:rPr>
              <a:t> Volume 6, Issue 2, pp. 34 – 57. [On-line]. Available at: </a:t>
            </a:r>
            <a:r>
              <a:rPr lang="en-GB" sz="1050" u="sng">
                <a:solidFill>
                  <a:schemeClr val="hlink"/>
                </a:solidFill>
                <a:latin typeface="Calibri"/>
                <a:ea typeface="Calibri"/>
                <a:cs typeface="Calibri"/>
                <a:sym typeface="Calibri"/>
                <a:hlinkClick r:id="rId5"/>
              </a:rPr>
              <a:t>http://www.iajiss.org/index.php/iajiss/article/view/259/249</a:t>
            </a:r>
            <a:r>
              <a:rPr lang="en-GB" sz="1050">
                <a:solidFill>
                  <a:schemeClr val="dk1"/>
                </a:solidFill>
                <a:latin typeface="Calibri"/>
                <a:ea typeface="Calibri"/>
                <a:cs typeface="Calibri"/>
                <a:sym typeface="Calibri"/>
              </a:rPr>
              <a:t> [Accessed: 20</a:t>
            </a:r>
            <a:r>
              <a:rPr baseline="30000" lang="en-GB" sz="1050">
                <a:solidFill>
                  <a:schemeClr val="dk1"/>
                </a:solidFill>
                <a:latin typeface="Calibri"/>
                <a:ea typeface="Calibri"/>
                <a:cs typeface="Calibri"/>
                <a:sym typeface="Calibri"/>
              </a:rPr>
              <a:t>th</a:t>
            </a:r>
            <a:r>
              <a:rPr lang="en-GB" sz="1050">
                <a:solidFill>
                  <a:schemeClr val="dk1"/>
                </a:solidFill>
                <a:latin typeface="Calibri"/>
                <a:ea typeface="Calibri"/>
                <a:cs typeface="Calibri"/>
                <a:sym typeface="Calibri"/>
              </a:rPr>
              <a:t>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Gillespie, L.G., and Greenberg, J.D. (2017) 'Empowering Infants’ and Toddlers’ Learning Through Scaffolding', </a:t>
            </a:r>
            <a:r>
              <a:rPr i="1" lang="en-GB" sz="1050">
                <a:solidFill>
                  <a:schemeClr val="dk1"/>
                </a:solidFill>
                <a:latin typeface="Calibri"/>
                <a:ea typeface="Calibri"/>
                <a:cs typeface="Calibri"/>
                <a:sym typeface="Calibri"/>
              </a:rPr>
              <a:t>YC Young Children, </a:t>
            </a:r>
            <a:r>
              <a:rPr lang="en-GB" sz="1050">
                <a:solidFill>
                  <a:schemeClr val="dk1"/>
                </a:solidFill>
                <a:latin typeface="Calibri"/>
                <a:ea typeface="Calibri"/>
                <a:cs typeface="Calibri"/>
                <a:sym typeface="Calibri"/>
              </a:rPr>
              <a:t>Volume 72, Issue 2, pp. 90-92.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Global Learning Programme Wales. (No date) ‘Developing a Whole School Approach’ </a:t>
            </a:r>
            <a:r>
              <a:rPr lang="en-GB" sz="1050" u="sng">
                <a:solidFill>
                  <a:schemeClr val="hlink"/>
                </a:solidFill>
                <a:latin typeface="Calibri"/>
                <a:ea typeface="Calibri"/>
                <a:cs typeface="Calibri"/>
                <a:sym typeface="Calibri"/>
                <a:hlinkClick r:id="rId6"/>
              </a:rPr>
              <a:t>http://glpw.globaldimension.org.uk/pages/10854</a:t>
            </a:r>
            <a:r>
              <a:rPr lang="en-GB" sz="1050">
                <a:solidFill>
                  <a:schemeClr val="dk1"/>
                </a:solidFill>
                <a:latin typeface="Calibri"/>
                <a:ea typeface="Calibri"/>
                <a:cs typeface="Calibri"/>
                <a:sym typeface="Calibri"/>
              </a:rPr>
              <a:t> [Accessed: 23</a:t>
            </a:r>
            <a:r>
              <a:rPr baseline="30000" lang="en-GB" sz="1050">
                <a:solidFill>
                  <a:schemeClr val="dk1"/>
                </a:solidFill>
                <a:latin typeface="Calibri"/>
                <a:ea typeface="Calibri"/>
                <a:cs typeface="Calibri"/>
                <a:sym typeface="Calibri"/>
              </a:rPr>
              <a:t>rd</a:t>
            </a:r>
            <a:r>
              <a:rPr lang="en-GB" sz="1050">
                <a:solidFill>
                  <a:schemeClr val="dk1"/>
                </a:solidFill>
                <a:latin typeface="Calibri"/>
                <a:ea typeface="Calibri"/>
                <a:cs typeface="Calibri"/>
                <a:sym typeface="Calibri"/>
              </a:rPr>
              <a:t> November 2017].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Graves (1998) Education and the Environment. Available at: </a:t>
            </a:r>
            <a:r>
              <a:rPr lang="en-GB" sz="1050" u="sng">
                <a:solidFill>
                  <a:schemeClr val="hlink"/>
                </a:solidFill>
                <a:latin typeface="Calibri"/>
                <a:ea typeface="Calibri"/>
                <a:cs typeface="Calibri"/>
                <a:sym typeface="Calibri"/>
                <a:hlinkClick r:id="rId7"/>
              </a:rPr>
              <a:t>http://moodle.uwtsd.ac.uk/pluginfile.php/114672/mod_resource/content/2/julia%20%20davies%20paper.pdf.</a:t>
            </a:r>
            <a:r>
              <a:rPr lang="en-GB" sz="1050" u="sng">
                <a:solidFill>
                  <a:schemeClr val="dk1"/>
                </a:solidFill>
                <a:latin typeface="Calibri"/>
                <a:ea typeface="Calibri"/>
                <a:cs typeface="Calibri"/>
                <a:sym typeface="Calibri"/>
              </a:rPr>
              <a:t> [Accessed: 20</a:t>
            </a:r>
            <a:r>
              <a:rPr baseline="30000" lang="en-GB" sz="1050">
                <a:solidFill>
                  <a:schemeClr val="dk1"/>
                </a:solidFill>
                <a:latin typeface="Calibri"/>
                <a:ea typeface="Calibri"/>
                <a:cs typeface="Calibri"/>
                <a:sym typeface="Calibri"/>
              </a:rPr>
              <a:t>th</a:t>
            </a:r>
            <a:r>
              <a:rPr lang="en-GB" sz="1050">
                <a:solidFill>
                  <a:schemeClr val="dk1"/>
                </a:solidFill>
                <a:latin typeface="Calibri"/>
                <a:ea typeface="Calibri"/>
                <a:cs typeface="Calibri"/>
                <a:sym typeface="Calibri"/>
              </a:rPr>
              <a:t>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Great Britain: Legislation.gov.uk. (1998). Human Rights Act 1998. Chapter 42. [On-line]. Available at: https://www.legislation.gov.uk/ukpga/1998/42 [Accessed: 24th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Grunsell, A. (2004) ‘Oxfam and Education for Global Citizenship: Learning for the Future’, </a:t>
            </a:r>
            <a:r>
              <a:rPr i="1" lang="en-GB" sz="1050">
                <a:solidFill>
                  <a:schemeClr val="dk1"/>
                </a:solidFill>
                <a:latin typeface="Calibri"/>
                <a:ea typeface="Calibri"/>
                <a:cs typeface="Calibri"/>
                <a:sym typeface="Calibri"/>
              </a:rPr>
              <a:t>The Development Education Journal, </a:t>
            </a:r>
            <a:r>
              <a:rPr lang="en-GB" sz="1050">
                <a:solidFill>
                  <a:schemeClr val="dk1"/>
                </a:solidFill>
                <a:latin typeface="Calibri"/>
                <a:ea typeface="Calibri"/>
                <a:cs typeface="Calibri"/>
                <a:sym typeface="Calibri"/>
              </a:rPr>
              <a:t>Volume 10, Issue 2, pp. 1-3.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Harkonen, U. (no date) ‘Current Theories Related to Early Childhood Education and Preschool as Frames of Reference for Sustainable Education’. [On-line]. Available at: </a:t>
            </a:r>
            <a:r>
              <a:rPr lang="en-GB" sz="1050" u="sng">
                <a:solidFill>
                  <a:schemeClr val="hlink"/>
                </a:solidFill>
                <a:latin typeface="Calibri"/>
                <a:ea typeface="Calibri"/>
                <a:cs typeface="Calibri"/>
                <a:sym typeface="Calibri"/>
                <a:hlinkClick r:id="rId8"/>
              </a:rPr>
              <a:t>http://moodle.uwtsd.ac.uk/pluginfile.php/114682/mod_resource/content/1/Current%20Theories%20Related%20to%20Early%20Childhood.pdf</a:t>
            </a:r>
            <a:r>
              <a:rPr lang="en-GB" sz="1050" u="sng">
                <a:solidFill>
                  <a:schemeClr val="dk1"/>
                </a:solidFill>
                <a:latin typeface="Calibri"/>
                <a:ea typeface="Calibri"/>
                <a:cs typeface="Calibri"/>
                <a:sym typeface="Calibri"/>
              </a:rPr>
              <a:t> [Accessed: 21</a:t>
            </a:r>
            <a:r>
              <a:rPr baseline="30000" lang="en-GB" sz="1050">
                <a:solidFill>
                  <a:schemeClr val="dk1"/>
                </a:solidFill>
                <a:latin typeface="Calibri"/>
                <a:ea typeface="Calibri"/>
                <a:cs typeface="Calibri"/>
                <a:sym typeface="Calibri"/>
              </a:rPr>
              <a:t>st</a:t>
            </a:r>
            <a:r>
              <a:rPr lang="en-GB" sz="1050">
                <a:solidFill>
                  <a:schemeClr val="dk1"/>
                </a:solidFill>
                <a:latin typeface="Calibri"/>
                <a:ea typeface="Calibri"/>
                <a:cs typeface="Calibri"/>
                <a:sym typeface="Calibri"/>
              </a:rPr>
              <a:t> November 2017].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Huggins, V. and Evans. (2017) </a:t>
            </a:r>
            <a:r>
              <a:rPr i="1" lang="en-GB" sz="1050">
                <a:solidFill>
                  <a:schemeClr val="dk1"/>
                </a:solidFill>
                <a:latin typeface="Calibri"/>
                <a:ea typeface="Calibri"/>
                <a:cs typeface="Calibri"/>
                <a:sym typeface="Calibri"/>
              </a:rPr>
              <a:t>Early Childhood Education and Care for Sustainability: International Perspectives</a:t>
            </a:r>
            <a:r>
              <a:rPr lang="en-GB" sz="1050">
                <a:solidFill>
                  <a:schemeClr val="dk1"/>
                </a:solidFill>
                <a:latin typeface="Calibri"/>
                <a:ea typeface="Calibri"/>
                <a:cs typeface="Calibri"/>
                <a:sym typeface="Calibri"/>
              </a:rPr>
              <a:t>. London: Routledge.</a:t>
            </a:r>
          </a:p>
          <a:p>
            <a:pPr indent="0" lvl="0" marL="0" marR="0" rtl="0" algn="just">
              <a:lnSpc>
                <a:spcPct val="170000"/>
              </a:lnSpc>
              <a:spcBef>
                <a:spcPts val="0"/>
              </a:spcBef>
              <a:buNone/>
            </a:pPr>
            <a:r>
              <a:rPr lang="en-GB" sz="1100">
                <a:solidFill>
                  <a:schemeClr val="dk1"/>
                </a:solidFill>
                <a:latin typeface="Calibri"/>
                <a:ea typeface="Calibri"/>
                <a:cs typeface="Calibri"/>
                <a:sym typeface="Calibri"/>
              </a:rPr>
              <a:t>Israel, R. (2015) ‘The Global Citizens' Initiative(TGCI): Building A Sustainable World Community For All’ http://www.theglobalcitizensinitiative.org/the-rights-and-responsibilities-of-global-citizenship/ [Accessed: 23rd November 2017].</a:t>
            </a:r>
          </a:p>
          <a:p>
            <a:pPr indent="0" lvl="0" marL="0" marR="0" rtl="0" algn="just">
              <a:lnSpc>
                <a:spcPct val="170000"/>
              </a:lnSpc>
              <a:spcBef>
                <a:spcPts val="0"/>
              </a:spcBef>
              <a:buNone/>
            </a:pPr>
            <a:r>
              <a:rPr i="1" lang="en-GB" sz="1050">
                <a:solidFill>
                  <a:schemeClr val="dk1"/>
                </a:solidFill>
                <a:latin typeface="Calibri"/>
                <a:ea typeface="Calibri"/>
                <a:cs typeface="Calibri"/>
                <a:sym typeface="Calibri"/>
              </a:rPr>
              <a:t>choApra</a:t>
            </a:r>
            <a:r>
              <a:rPr lang="en-GB" sz="1050">
                <a:solidFill>
                  <a:schemeClr val="dk1"/>
                </a:solidFill>
                <a:latin typeface="Calibri"/>
                <a:ea typeface="Calibri"/>
                <a:cs typeface="Calibri"/>
                <a:sym typeface="Calibri"/>
              </a:rPr>
              <a:t>R </a:t>
            </a:r>
          </a:p>
          <a:p>
            <a:pPr indent="0" lvl="0" marL="0" marR="0" rtl="0" algn="just">
              <a:lnSpc>
                <a:spcPct val="170000"/>
              </a:lnSpc>
              <a:spcBef>
                <a:spcPts val="0"/>
              </a:spcBef>
              <a:buNone/>
            </a:pPr>
            <a:r>
              <a:t/>
            </a:r>
            <a:endParaRPr sz="105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 name="Shape 102"/>
        <p:cNvGrpSpPr/>
        <p:nvPr/>
      </p:nvGrpSpPr>
      <p:grpSpPr>
        <a:xfrm>
          <a:off x="0" y="0"/>
          <a:ext cx="0" cy="0"/>
          <a:chOff x="0" y="0"/>
          <a:chExt cx="0" cy="0"/>
        </a:xfrm>
      </p:grpSpPr>
      <p:sp>
        <p:nvSpPr>
          <p:cNvPr id="103" name="Shape 103"/>
          <p:cNvSpPr/>
          <p:nvPr/>
        </p:nvSpPr>
        <p:spPr>
          <a:xfrm>
            <a:off x="93677" y="293615"/>
            <a:ext cx="12004645" cy="6414000"/>
          </a:xfrm>
          <a:prstGeom prst="rect">
            <a:avLst/>
          </a:prstGeom>
          <a:noFill/>
          <a:ln>
            <a:noFill/>
          </a:ln>
        </p:spPr>
        <p:txBody>
          <a:bodyPr anchorCtr="0" anchor="t" bIns="45700" lIns="91425" rIns="91425" wrap="square" tIns="45700">
            <a:noAutofit/>
          </a:bodyPr>
          <a:lstStyle/>
          <a:p>
            <a:pPr indent="0" lvl="0" marL="0" marR="0" rtl="0" algn="just">
              <a:lnSpc>
                <a:spcPct val="150000"/>
              </a:lnSpc>
              <a:spcBef>
                <a:spcPts val="0"/>
              </a:spcBef>
              <a:buNone/>
            </a:pPr>
            <a:r>
              <a:rPr lang="en-GB" sz="1100">
                <a:solidFill>
                  <a:schemeClr val="dk1"/>
                </a:solidFill>
                <a:latin typeface="Calibri"/>
                <a:ea typeface="Calibri"/>
                <a:cs typeface="Calibri"/>
                <a:sym typeface="Calibri"/>
              </a:rPr>
              <a:t>Knight, O (2014) Creating Outstanding Classrooms: A Whole School Approach. Oxon: Routledge.</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Knight, S (2009) </a:t>
            </a:r>
            <a:r>
              <a:rPr i="1" lang="en-GB" sz="1100">
                <a:solidFill>
                  <a:schemeClr val="dk1"/>
                </a:solidFill>
                <a:latin typeface="Calibri"/>
                <a:ea typeface="Calibri"/>
                <a:cs typeface="Calibri"/>
                <a:sym typeface="Calibri"/>
              </a:rPr>
              <a:t>Forest Schools and Outdoor Learning in the Early Years.</a:t>
            </a:r>
            <a:r>
              <a:rPr lang="en-GB" sz="1100">
                <a:solidFill>
                  <a:schemeClr val="dk1"/>
                </a:solidFill>
                <a:latin typeface="Calibri"/>
                <a:ea typeface="Calibri"/>
                <a:cs typeface="Calibri"/>
                <a:sym typeface="Calibri"/>
              </a:rPr>
              <a:t> London: SAGE.</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Lefa, B. (2014) ‘The Piaget Theory of Cognitive Development: An Educational Implications’. </a:t>
            </a:r>
            <a:r>
              <a:rPr i="1" lang="en-GB" sz="1100">
                <a:solidFill>
                  <a:schemeClr val="dk1"/>
                </a:solidFill>
                <a:latin typeface="Calibri"/>
                <a:ea typeface="Calibri"/>
                <a:cs typeface="Calibri"/>
                <a:sym typeface="Calibri"/>
              </a:rPr>
              <a:t>Educational Psychology, </a:t>
            </a:r>
            <a:r>
              <a:rPr lang="en-GB" sz="1100">
                <a:solidFill>
                  <a:schemeClr val="dk1"/>
                </a:solidFill>
                <a:latin typeface="Calibri"/>
                <a:ea typeface="Calibri"/>
                <a:cs typeface="Calibri"/>
                <a:sym typeface="Calibri"/>
              </a:rPr>
              <a:t>pp. 1-9.</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(2007) ‘Global Citizenship: Activities for Ages 5–7’ </a:t>
            </a:r>
            <a:r>
              <a:rPr lang="en-GB" sz="1100" u="sng">
                <a:solidFill>
                  <a:schemeClr val="hlink"/>
                </a:solidFill>
                <a:latin typeface="Calibri"/>
                <a:ea typeface="Calibri"/>
                <a:cs typeface="Calibri"/>
                <a:sym typeface="Calibri"/>
                <a:hlinkClick r:id="rId3"/>
              </a:rPr>
              <a:t>https://www.oxfam.org.uk/education/resources/global-citizenship-in-the-whole-school/key-stage-one</a:t>
            </a:r>
            <a:r>
              <a:rPr lang="en-GB" sz="1100">
                <a:solidFill>
                  <a:schemeClr val="dk1"/>
                </a:solidFill>
                <a:latin typeface="Calibri"/>
                <a:ea typeface="Calibri"/>
                <a:cs typeface="Calibri"/>
                <a:sym typeface="Calibri"/>
              </a:rPr>
              <a:t> [Accessed: 19</a:t>
            </a:r>
            <a:r>
              <a:rPr baseline="30000" lang="en-GB" sz="1100">
                <a:solidFill>
                  <a:schemeClr val="dk1"/>
                </a:solidFill>
                <a:latin typeface="Calibri"/>
                <a:ea typeface="Calibri"/>
                <a:cs typeface="Calibri"/>
                <a:sym typeface="Calibri"/>
              </a:rPr>
              <a:t>th</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(2015a) ‘Global Citizenship Guide for Teachers’ </a:t>
            </a:r>
            <a:r>
              <a:rPr lang="en-GB" sz="1100" u="sng">
                <a:solidFill>
                  <a:schemeClr val="hlink"/>
                </a:solidFill>
                <a:latin typeface="Calibri"/>
                <a:ea typeface="Calibri"/>
                <a:cs typeface="Calibri"/>
                <a:sym typeface="Calibri"/>
                <a:hlinkClick r:id="rId4"/>
              </a:rPr>
              <a:t>https://www.oxfam.org.uk/education/resources/global-citizenship-in-the-classroom-a-guide-for-teachers</a:t>
            </a:r>
            <a:r>
              <a:rPr lang="en-GB" sz="1100">
                <a:solidFill>
                  <a:schemeClr val="dk1"/>
                </a:solidFill>
                <a:latin typeface="Calibri"/>
                <a:ea typeface="Calibri"/>
                <a:cs typeface="Calibri"/>
                <a:sym typeface="Calibri"/>
              </a:rPr>
              <a:t> [Accessed: 21</a:t>
            </a:r>
            <a:r>
              <a:rPr baseline="30000" lang="en-GB" sz="1100">
                <a:solidFill>
                  <a:schemeClr val="dk1"/>
                </a:solidFill>
                <a:latin typeface="Calibri"/>
                <a:ea typeface="Calibri"/>
                <a:cs typeface="Calibri"/>
                <a:sym typeface="Calibri"/>
              </a:rPr>
              <a:t>st</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(2015b) ‘Education for Global Citizenship: A Guide for Schools’ </a:t>
            </a:r>
            <a:r>
              <a:rPr lang="en-GB" sz="1100" u="sng">
                <a:solidFill>
                  <a:schemeClr val="hlink"/>
                </a:solidFill>
                <a:latin typeface="Calibri"/>
                <a:ea typeface="Calibri"/>
                <a:cs typeface="Calibri"/>
                <a:sym typeface="Calibri"/>
                <a:hlinkClick r:id="rId5"/>
              </a:rPr>
              <a:t>https://www.oxfam.org.uk/education/resources/education-for-global-citizenship-a-guide-for-schools</a:t>
            </a:r>
            <a:r>
              <a:rPr lang="en-GB" sz="1100">
                <a:solidFill>
                  <a:schemeClr val="dk1"/>
                </a:solidFill>
                <a:latin typeface="Calibri"/>
                <a:ea typeface="Calibri"/>
                <a:cs typeface="Calibri"/>
                <a:sym typeface="Calibri"/>
              </a:rPr>
              <a:t> [Accessed: 21</a:t>
            </a:r>
            <a:r>
              <a:rPr baseline="30000" lang="en-GB" sz="1100">
                <a:solidFill>
                  <a:schemeClr val="dk1"/>
                </a:solidFill>
                <a:latin typeface="Calibri"/>
                <a:ea typeface="Calibri"/>
                <a:cs typeface="Calibri"/>
                <a:sym typeface="Calibri"/>
              </a:rPr>
              <a:t>st</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Education (2017) ‘Who We Are’ </a:t>
            </a:r>
            <a:r>
              <a:rPr lang="en-GB" sz="1100" u="sng">
                <a:solidFill>
                  <a:schemeClr val="hlink"/>
                </a:solidFill>
                <a:latin typeface="Calibri"/>
                <a:ea typeface="Calibri"/>
                <a:cs typeface="Calibri"/>
                <a:sym typeface="Calibri"/>
                <a:hlinkClick r:id="rId6"/>
              </a:rPr>
              <a:t>https://www.oxfam.org.uk/education/who-we-are</a:t>
            </a:r>
            <a:r>
              <a:rPr lang="en-GB" sz="1100" u="sng">
                <a:solidFill>
                  <a:schemeClr val="dk1"/>
                </a:solidFill>
                <a:latin typeface="Calibri"/>
                <a:ea typeface="Calibri"/>
                <a:cs typeface="Calibri"/>
                <a:sym typeface="Calibri"/>
              </a:rPr>
              <a:t> [Accessed: 21 November 2017].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(No date) ‘Teacher Development Workshops in Wales’ </a:t>
            </a:r>
            <a:r>
              <a:rPr lang="en-GB" sz="1100" u="sng">
                <a:solidFill>
                  <a:schemeClr val="hlink"/>
                </a:solidFill>
                <a:latin typeface="Calibri"/>
                <a:ea typeface="Calibri"/>
                <a:cs typeface="Calibri"/>
                <a:sym typeface="Calibri"/>
                <a:hlinkClick r:id="rId7"/>
              </a:rPr>
              <a:t>https://www.oxfam.org.uk/education/get-involved/inset-workshops-for-schools/wales</a:t>
            </a:r>
            <a:r>
              <a:rPr lang="en-GB" sz="1100">
                <a:solidFill>
                  <a:schemeClr val="dk1"/>
                </a:solidFill>
                <a:latin typeface="Calibri"/>
                <a:ea typeface="Calibri"/>
                <a:cs typeface="Calibri"/>
                <a:sym typeface="Calibri"/>
              </a:rPr>
              <a:t> [Accessed: 20</a:t>
            </a:r>
            <a:r>
              <a:rPr baseline="30000" lang="en-GB" sz="1100">
                <a:solidFill>
                  <a:schemeClr val="dk1"/>
                </a:solidFill>
                <a:latin typeface="Calibri"/>
                <a:ea typeface="Calibri"/>
                <a:cs typeface="Calibri"/>
                <a:sym typeface="Calibri"/>
              </a:rPr>
              <a:t>th</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(no date) ‘Professional Development for Teachers’ </a:t>
            </a:r>
            <a:r>
              <a:rPr lang="en-GB" sz="1100" u="sng">
                <a:solidFill>
                  <a:schemeClr val="hlink"/>
                </a:solidFill>
                <a:latin typeface="Calibri"/>
                <a:ea typeface="Calibri"/>
                <a:cs typeface="Calibri"/>
                <a:sym typeface="Calibri"/>
                <a:hlinkClick r:id="rId8"/>
              </a:rPr>
              <a:t>https://www.oxfam.org.uk/education/get-involved/inset-workshops-for-schools</a:t>
            </a:r>
            <a:r>
              <a:rPr lang="en-GB" sz="1100">
                <a:solidFill>
                  <a:schemeClr val="dk1"/>
                </a:solidFill>
                <a:latin typeface="Calibri"/>
                <a:ea typeface="Calibri"/>
                <a:cs typeface="Calibri"/>
                <a:sym typeface="Calibri"/>
              </a:rPr>
              <a:t> [Accessed: 19</a:t>
            </a:r>
            <a:r>
              <a:rPr baseline="30000" lang="en-GB" sz="1100">
                <a:solidFill>
                  <a:schemeClr val="dk1"/>
                </a:solidFill>
                <a:latin typeface="Calibri"/>
                <a:ea typeface="Calibri"/>
                <a:cs typeface="Calibri"/>
                <a:sym typeface="Calibri"/>
              </a:rPr>
              <a:t>th</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Sterling, S. and Huckle, J. (2014) </a:t>
            </a:r>
            <a:r>
              <a:rPr i="1" lang="en-GB" sz="1100">
                <a:solidFill>
                  <a:schemeClr val="dk1"/>
                </a:solidFill>
                <a:latin typeface="Calibri"/>
                <a:ea typeface="Calibri"/>
                <a:cs typeface="Calibri"/>
                <a:sym typeface="Calibri"/>
              </a:rPr>
              <a:t>Education for Sustainability.</a:t>
            </a:r>
            <a:r>
              <a:rPr lang="en-GB" sz="1100">
                <a:solidFill>
                  <a:schemeClr val="dk1"/>
                </a:solidFill>
                <a:latin typeface="Calibri"/>
                <a:ea typeface="Calibri"/>
                <a:cs typeface="Calibri"/>
                <a:sym typeface="Calibri"/>
              </a:rPr>
              <a:t> London: Routledge.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Sterling, S (2001) </a:t>
            </a:r>
            <a:r>
              <a:rPr i="1" lang="en-GB" sz="1100">
                <a:solidFill>
                  <a:schemeClr val="dk1"/>
                </a:solidFill>
                <a:latin typeface="Calibri"/>
                <a:ea typeface="Calibri"/>
                <a:cs typeface="Calibri"/>
                <a:sym typeface="Calibri"/>
              </a:rPr>
              <a:t>Sustainable Education: Re-Visioning Learning and Change. </a:t>
            </a:r>
            <a:r>
              <a:rPr lang="en-GB" sz="1100">
                <a:solidFill>
                  <a:schemeClr val="dk1"/>
                </a:solidFill>
                <a:latin typeface="Calibri"/>
                <a:ea typeface="Calibri"/>
                <a:cs typeface="Calibri"/>
                <a:sym typeface="Calibri"/>
              </a:rPr>
              <a:t>United States of America: Green Books for the Schumacher Society.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Tilbury, D. (1995) ‘Environmental Education for Sustainability: Defining the New Focus of Environmental Education in the 1990’s’, </a:t>
            </a:r>
            <a:r>
              <a:rPr i="1" lang="en-GB" sz="1100">
                <a:solidFill>
                  <a:schemeClr val="dk1"/>
                </a:solidFill>
                <a:latin typeface="Calibri"/>
                <a:ea typeface="Calibri"/>
                <a:cs typeface="Calibri"/>
                <a:sym typeface="Calibri"/>
              </a:rPr>
              <a:t>Environmental Education Research, </a:t>
            </a:r>
            <a:r>
              <a:rPr lang="en-GB" sz="1100">
                <a:solidFill>
                  <a:schemeClr val="dk1"/>
                </a:solidFill>
                <a:latin typeface="Calibri"/>
                <a:ea typeface="Calibri"/>
                <a:cs typeface="Calibri"/>
                <a:sym typeface="Calibri"/>
              </a:rPr>
              <a:t>Volume 1, Issue 2, pp. 195-212.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Tinney, G. and Hirst, N. (2018) Early Childhood Education for Sustainability Within Wales. Available at: </a:t>
            </a:r>
            <a:r>
              <a:rPr lang="en-GB" sz="1100" u="sng">
                <a:solidFill>
                  <a:schemeClr val="hlink"/>
                </a:solidFill>
                <a:latin typeface="Calibri"/>
                <a:ea typeface="Calibri"/>
                <a:cs typeface="Calibri"/>
                <a:sym typeface="Calibri"/>
                <a:hlinkClick r:id="rId9"/>
              </a:rPr>
              <a:t>http://moodle.uwtsd.ac.uk/pluginfile.php/115747/mod_resource/content/1/EAEE5005TIN104.pdf</a:t>
            </a:r>
            <a:r>
              <a:rPr lang="en-GB" sz="1100" u="sng">
                <a:solidFill>
                  <a:schemeClr val="dk1"/>
                </a:solidFill>
                <a:latin typeface="Calibri"/>
                <a:ea typeface="Calibri"/>
                <a:cs typeface="Calibri"/>
                <a:sym typeface="Calibri"/>
              </a:rPr>
              <a:t> [Accessed: 21st November 2017].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Tinney, G. and Merriman, E. (2016) ‘Education for sustainability and the early years- different sides of the same coin’. </a:t>
            </a:r>
            <a:r>
              <a:rPr i="1" lang="en-GB" sz="1100">
                <a:solidFill>
                  <a:schemeClr val="dk1"/>
                </a:solidFill>
                <a:latin typeface="Calibri"/>
                <a:ea typeface="Calibri"/>
                <a:cs typeface="Calibri"/>
                <a:sym typeface="Calibri"/>
              </a:rPr>
              <a:t>Nexus Wales Annual Teaching and Learning Conference</a:t>
            </a:r>
            <a:r>
              <a:rPr lang="en-GB" sz="1100">
                <a:solidFill>
                  <a:schemeClr val="dk1"/>
                </a:solidFill>
                <a:latin typeface="Calibri"/>
                <a:ea typeface="Calibri"/>
                <a:cs typeface="Calibri"/>
                <a:sym typeface="Calibri"/>
              </a:rPr>
              <a:t>. UWTSD, Carmarthen, Wales. March 23rd 2016.</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Tinney, G. Merriman, E. (2016) ‘Education for sustainability and the early years- different sides of the same coin’ </a:t>
            </a:r>
            <a:r>
              <a:rPr lang="en-GB" sz="1100" u="sng">
                <a:solidFill>
                  <a:schemeClr val="hlink"/>
                </a:solidFill>
                <a:latin typeface="Calibri"/>
                <a:ea typeface="Calibri"/>
                <a:cs typeface="Calibri"/>
                <a:sym typeface="Calibri"/>
                <a:hlinkClick r:id="rId10"/>
              </a:rPr>
              <a:t>http://www.uwtsd.ac.uk/wales-nexus-conference-2016/education-for-sustainability-and-the-early-years--different-sides-of-the-same-coin/</a:t>
            </a:r>
            <a:r>
              <a:rPr lang="en-GB" sz="1100">
                <a:solidFill>
                  <a:schemeClr val="dk1"/>
                </a:solidFill>
                <a:latin typeface="Calibri"/>
                <a:ea typeface="Calibri"/>
                <a:cs typeface="Calibri"/>
                <a:sym typeface="Calibri"/>
              </a:rPr>
              <a:t> [Accessed: 23</a:t>
            </a:r>
            <a:r>
              <a:rPr baseline="30000" lang="en-GB" sz="1100">
                <a:solidFill>
                  <a:schemeClr val="dk1"/>
                </a:solidFill>
                <a:latin typeface="Calibri"/>
                <a:ea typeface="Calibri"/>
                <a:cs typeface="Calibri"/>
                <a:sym typeface="Calibri"/>
              </a:rPr>
              <a:t>rd</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Tovey, H (2016) </a:t>
            </a:r>
            <a:r>
              <a:rPr i="1" lang="en-GB" sz="1100">
                <a:solidFill>
                  <a:schemeClr val="dk1"/>
                </a:solidFill>
                <a:latin typeface="Calibri"/>
                <a:ea typeface="Calibri"/>
                <a:cs typeface="Calibri"/>
                <a:sym typeface="Calibri"/>
              </a:rPr>
              <a:t>Bringing the Froebel Approach to your Early Years Practice. </a:t>
            </a:r>
            <a:r>
              <a:rPr lang="en-GB" sz="1100">
                <a:solidFill>
                  <a:schemeClr val="dk1"/>
                </a:solidFill>
                <a:latin typeface="Calibri"/>
                <a:ea typeface="Calibri"/>
                <a:cs typeface="Calibri"/>
                <a:sym typeface="Calibri"/>
              </a:rPr>
              <a:t>Oxon: Routledge.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UN Committee on the Rights of the Child (CRC), General comment No. 7 (2005): Implementing Child Rights in Early Childhood, 20 September 2006, CRC/C/GC/7/Rev.1, available at: </a:t>
            </a:r>
            <a:r>
              <a:rPr lang="en-GB" sz="1100" u="sng">
                <a:solidFill>
                  <a:schemeClr val="hlink"/>
                </a:solidFill>
                <a:latin typeface="Calibri"/>
                <a:ea typeface="Calibri"/>
                <a:cs typeface="Calibri"/>
                <a:sym typeface="Calibri"/>
                <a:hlinkClick r:id="rId11"/>
              </a:rPr>
              <a:t>http://www.refworld.org/docid/460bc5a62.html</a:t>
            </a:r>
            <a:r>
              <a:rPr lang="en-GB" sz="1100">
                <a:solidFill>
                  <a:schemeClr val="dk1"/>
                </a:solidFill>
                <a:latin typeface="Calibri"/>
                <a:ea typeface="Calibri"/>
                <a:cs typeface="Calibri"/>
                <a:sym typeface="Calibri"/>
              </a:rPr>
              <a:t>  [Accessed 24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Watts, J., Cockcroft, K., Duncan, M (2009) </a:t>
            </a:r>
            <a:r>
              <a:rPr i="1" lang="en-GB" sz="1100">
                <a:solidFill>
                  <a:schemeClr val="dk1"/>
                </a:solidFill>
                <a:latin typeface="Calibri"/>
                <a:ea typeface="Calibri"/>
                <a:cs typeface="Calibri"/>
                <a:sym typeface="Calibri"/>
              </a:rPr>
              <a:t>Developmental Psychology. </a:t>
            </a:r>
            <a:r>
              <a:rPr lang="en-GB" sz="1100">
                <a:solidFill>
                  <a:schemeClr val="dk1"/>
                </a:solidFill>
                <a:latin typeface="Calibri"/>
                <a:ea typeface="Calibri"/>
                <a:cs typeface="Calibri"/>
                <a:sym typeface="Calibri"/>
              </a:rPr>
              <a:t>South Africa: Mills Litho.</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Welsh Assembly Government. (2008) Education for Sustainable Development and Global Citizenship A Common Understanding for Schools. Available at: </a:t>
            </a:r>
            <a:r>
              <a:rPr lang="en-GB" sz="1100" u="sng">
                <a:solidFill>
                  <a:schemeClr val="hlink"/>
                </a:solidFill>
                <a:latin typeface="Calibri"/>
                <a:ea typeface="Calibri"/>
                <a:cs typeface="Calibri"/>
                <a:sym typeface="Calibri"/>
                <a:hlinkClick r:id="rId12"/>
              </a:rPr>
              <a:t>http://gov.wales/docs/dcells/publications/081204commonunderstschoolsen.pdf</a:t>
            </a:r>
            <a:r>
              <a:rPr lang="en-GB" sz="1100" u="sng">
                <a:solidFill>
                  <a:schemeClr val="dk1"/>
                </a:solidFill>
                <a:latin typeface="Calibri"/>
                <a:ea typeface="Calibri"/>
                <a:cs typeface="Calibri"/>
                <a:sym typeface="Calibri"/>
              </a:rPr>
              <a:t> [Accessed: 20th November 2017</a:t>
            </a:r>
            <a:r>
              <a:rPr lang="en-GB" sz="1100">
                <a:solidFill>
                  <a:schemeClr val="dk1"/>
                </a:solidFill>
                <a:latin typeface="Calibri"/>
                <a:ea typeface="Calibri"/>
                <a:cs typeface="Calibri"/>
                <a:sym typeface="Calibri"/>
              </a:rPr>
              <a:t>].</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United Nations Educational, Scientific and Cultural Organization. (2009) ‘A Review of Education for Sustainable Development Policies’. Available at </a:t>
            </a:r>
            <a:r>
              <a:rPr lang="en-GB" sz="1100" u="sng">
                <a:solidFill>
                  <a:schemeClr val="hlink"/>
                </a:solidFill>
                <a:latin typeface="Calibri"/>
                <a:ea typeface="Calibri"/>
                <a:cs typeface="Calibri"/>
                <a:sym typeface="Calibri"/>
                <a:hlinkClick r:id="rId13"/>
              </a:rPr>
              <a:t>http://unesdoc.unesco.org/images/0021/002117/211750e.pdf</a:t>
            </a:r>
            <a:r>
              <a:rPr lang="en-GB" sz="1100">
                <a:solidFill>
                  <a:schemeClr val="dk1"/>
                </a:solidFill>
                <a:latin typeface="Calibri"/>
                <a:ea typeface="Calibri"/>
                <a:cs typeface="Calibri"/>
                <a:sym typeface="Calibri"/>
              </a:rPr>
              <a:t> [Accessed: 21 November 2017]. </a:t>
            </a:r>
          </a:p>
        </p:txBody>
      </p:sp>
    </p:spTree>
  </p:cSld>
  <p:clrMapOvr>
    <a:masterClrMapping/>
  </p:clrMapOvr>
</p:sld>
</file>

<file path=ppt/theme/theme1.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