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8" r:id="rId1"/>
  </p:sldMasterIdLst>
  <p:notesMasterIdLst>
    <p:notesMasterId r:id="rId16"/>
  </p:notesMasterIdLst>
  <p:sldIdLst>
    <p:sldId id="366" r:id="rId2"/>
    <p:sldId id="368" r:id="rId3"/>
    <p:sldId id="367" r:id="rId4"/>
    <p:sldId id="340" r:id="rId5"/>
    <p:sldId id="336" r:id="rId6"/>
    <p:sldId id="370" r:id="rId7"/>
    <p:sldId id="371" r:id="rId8"/>
    <p:sldId id="372" r:id="rId9"/>
    <p:sldId id="343" r:id="rId10"/>
    <p:sldId id="374" r:id="rId11"/>
    <p:sldId id="375" r:id="rId12"/>
    <p:sldId id="376" r:id="rId13"/>
    <p:sldId id="362" r:id="rId14"/>
    <p:sldId id="3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34" autoAdjust="0"/>
    <p:restoredTop sz="94637" autoAdjust="0"/>
  </p:normalViewPr>
  <p:slideViewPr>
    <p:cSldViewPr snapToGrid="0">
      <p:cViewPr varScale="1">
        <p:scale>
          <a:sx n="93" d="100"/>
          <a:sy n="93" d="100"/>
        </p:scale>
        <p:origin x="1160" y="20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1236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AB0E5CA-8A26-4751-8F72-43D31A2AB36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25B3AC6-9075-41BA-94DD-50919A02D9F8}">
      <dgm:prSet/>
      <dgm:spPr/>
      <dgm:t>
        <a:bodyPr/>
        <a:lstStyle/>
        <a:p>
          <a:r>
            <a:rPr lang="en-GB"/>
            <a:t>MBSR and MBCT are standardised group mindfulness training protocols taught over eight weeks that specifically teach and train mindfulness as the primary active ingredient in the therapeutic process. </a:t>
          </a:r>
          <a:endParaRPr lang="en-US"/>
        </a:p>
      </dgm:t>
    </dgm:pt>
    <dgm:pt modelId="{76B34688-6DA2-4593-827F-11CA835240F0}" type="parTrans" cxnId="{B97DB00D-FA7B-49BE-BF25-557A50FD098D}">
      <dgm:prSet/>
      <dgm:spPr/>
      <dgm:t>
        <a:bodyPr/>
        <a:lstStyle/>
        <a:p>
          <a:endParaRPr lang="en-US"/>
        </a:p>
      </dgm:t>
    </dgm:pt>
    <dgm:pt modelId="{FFF30FC9-C1BD-4C7F-A7C9-38967CF958EE}" type="sibTrans" cxnId="{B97DB00D-FA7B-49BE-BF25-557A50FD098D}">
      <dgm:prSet/>
      <dgm:spPr/>
      <dgm:t>
        <a:bodyPr/>
        <a:lstStyle/>
        <a:p>
          <a:endParaRPr lang="en-US"/>
        </a:p>
      </dgm:t>
    </dgm:pt>
    <dgm:pt modelId="{4264788A-F9C9-45EA-B3B8-57658483B20E}">
      <dgm:prSet/>
      <dgm:spPr/>
      <dgm:t>
        <a:bodyPr/>
        <a:lstStyle/>
        <a:p>
          <a:r>
            <a:rPr lang="en-GB"/>
            <a:t>DBT and ACT utilise mindfulness skills and tools included within a broader spectrum of multifaceted therapeutic approach. In these models, mindfulness skills augment other elements trained concurrently. Both individual and group work are offered as part of these interventions. </a:t>
          </a:r>
          <a:endParaRPr lang="en-US"/>
        </a:p>
      </dgm:t>
    </dgm:pt>
    <dgm:pt modelId="{CC630409-FC7C-4374-ACD4-4E17EF7FCEED}" type="parTrans" cxnId="{5D4318D4-3E4C-4071-9B72-8B54908919D5}">
      <dgm:prSet/>
      <dgm:spPr/>
      <dgm:t>
        <a:bodyPr/>
        <a:lstStyle/>
        <a:p>
          <a:endParaRPr lang="en-US"/>
        </a:p>
      </dgm:t>
    </dgm:pt>
    <dgm:pt modelId="{0A139AF1-F3AB-4F83-93B3-2B4CFD165A1D}" type="sibTrans" cxnId="{5D4318D4-3E4C-4071-9B72-8B54908919D5}">
      <dgm:prSet/>
      <dgm:spPr/>
      <dgm:t>
        <a:bodyPr/>
        <a:lstStyle/>
        <a:p>
          <a:endParaRPr lang="en-US"/>
        </a:p>
      </dgm:t>
    </dgm:pt>
    <dgm:pt modelId="{5A182FD6-700F-4932-8569-186A8C27A6F9}">
      <dgm:prSet/>
      <dgm:spPr/>
      <dgm:t>
        <a:bodyPr/>
        <a:lstStyle/>
        <a:p>
          <a:r>
            <a:rPr lang="en-GB"/>
            <a:t>Programmes forefronting the development of compassion have elements of mindfulness that are related to and augment compassion training, but are not necessarily the main component. </a:t>
          </a:r>
          <a:endParaRPr lang="en-US"/>
        </a:p>
      </dgm:t>
    </dgm:pt>
    <dgm:pt modelId="{B345E608-84BD-43D3-BA6B-88F414210722}" type="parTrans" cxnId="{E105D9E7-B419-4F56-B550-A6344F460B6C}">
      <dgm:prSet/>
      <dgm:spPr/>
      <dgm:t>
        <a:bodyPr/>
        <a:lstStyle/>
        <a:p>
          <a:endParaRPr lang="en-US"/>
        </a:p>
      </dgm:t>
    </dgm:pt>
    <dgm:pt modelId="{F820ECE8-76F5-4DCD-9841-A14C910E34FB}" type="sibTrans" cxnId="{E105D9E7-B419-4F56-B550-A6344F460B6C}">
      <dgm:prSet/>
      <dgm:spPr/>
      <dgm:t>
        <a:bodyPr/>
        <a:lstStyle/>
        <a:p>
          <a:endParaRPr lang="en-US"/>
        </a:p>
      </dgm:t>
    </dgm:pt>
    <dgm:pt modelId="{9EF935C1-3C62-4858-A91A-71CEBFB93498}">
      <dgm:prSet/>
      <dgm:spPr/>
      <dgm:t>
        <a:bodyPr/>
        <a:lstStyle/>
        <a:p>
          <a:r>
            <a:rPr lang="en-GB"/>
            <a:t>• Delivering any of these interventions requires additional personal as well as professional development training and supervision</a:t>
          </a:r>
          <a:endParaRPr lang="en-US"/>
        </a:p>
      </dgm:t>
    </dgm:pt>
    <dgm:pt modelId="{84355F8F-8D8B-4B7C-9587-624AD46EC70B}" type="parTrans" cxnId="{2D7956B1-6561-4A08-B4FB-19B753D9CC9E}">
      <dgm:prSet/>
      <dgm:spPr/>
      <dgm:t>
        <a:bodyPr/>
        <a:lstStyle/>
        <a:p>
          <a:endParaRPr lang="en-US"/>
        </a:p>
      </dgm:t>
    </dgm:pt>
    <dgm:pt modelId="{20078A16-8F6B-4441-8A18-04BDFA8485A0}" type="sibTrans" cxnId="{2D7956B1-6561-4A08-B4FB-19B753D9CC9E}">
      <dgm:prSet/>
      <dgm:spPr/>
      <dgm:t>
        <a:bodyPr/>
        <a:lstStyle/>
        <a:p>
          <a:endParaRPr lang="en-US"/>
        </a:p>
      </dgm:t>
    </dgm:pt>
    <dgm:pt modelId="{B43EFCBB-FF25-4654-8F59-DA10EB09146E}" type="pres">
      <dgm:prSet presAssocID="{9AB0E5CA-8A26-4751-8F72-43D31A2AB360}" presName="root" presStyleCnt="0">
        <dgm:presLayoutVars>
          <dgm:dir/>
          <dgm:resizeHandles val="exact"/>
        </dgm:presLayoutVars>
      </dgm:prSet>
      <dgm:spPr/>
    </dgm:pt>
    <dgm:pt modelId="{25D2ECB4-7441-45FE-A3A2-734FC60D3521}" type="pres">
      <dgm:prSet presAssocID="{425B3AC6-9075-41BA-94DD-50919A02D9F8}" presName="compNode" presStyleCnt="0"/>
      <dgm:spPr/>
    </dgm:pt>
    <dgm:pt modelId="{A2957C49-EDE7-4CEB-A473-93DCC2662483}" type="pres">
      <dgm:prSet presAssocID="{425B3AC6-9075-41BA-94DD-50919A02D9F8}" presName="bgRect" presStyleLbl="bgShp" presStyleIdx="0" presStyleCnt="4"/>
      <dgm:spPr/>
    </dgm:pt>
    <dgm:pt modelId="{E6DDA467-167C-4B0F-AC21-7E23035E2096}" type="pres">
      <dgm:prSet presAssocID="{425B3AC6-9075-41BA-94DD-50919A02D9F8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16D9515A-0352-4E1D-80DE-7BFD42CB4033}" type="pres">
      <dgm:prSet presAssocID="{425B3AC6-9075-41BA-94DD-50919A02D9F8}" presName="spaceRect" presStyleCnt="0"/>
      <dgm:spPr/>
    </dgm:pt>
    <dgm:pt modelId="{1CCDF32B-9909-4698-8D52-3FBC4D1AACC6}" type="pres">
      <dgm:prSet presAssocID="{425B3AC6-9075-41BA-94DD-50919A02D9F8}" presName="parTx" presStyleLbl="revTx" presStyleIdx="0" presStyleCnt="4">
        <dgm:presLayoutVars>
          <dgm:chMax val="0"/>
          <dgm:chPref val="0"/>
        </dgm:presLayoutVars>
      </dgm:prSet>
      <dgm:spPr/>
    </dgm:pt>
    <dgm:pt modelId="{6616AAC8-B363-427A-B302-E16EEA67ACAC}" type="pres">
      <dgm:prSet presAssocID="{FFF30FC9-C1BD-4C7F-A7C9-38967CF958EE}" presName="sibTrans" presStyleCnt="0"/>
      <dgm:spPr/>
    </dgm:pt>
    <dgm:pt modelId="{7B934BB4-59D7-4427-94C0-A5FA60CD275D}" type="pres">
      <dgm:prSet presAssocID="{4264788A-F9C9-45EA-B3B8-57658483B20E}" presName="compNode" presStyleCnt="0"/>
      <dgm:spPr/>
    </dgm:pt>
    <dgm:pt modelId="{7A98B308-059B-4F28-B113-C456874A084C}" type="pres">
      <dgm:prSet presAssocID="{4264788A-F9C9-45EA-B3B8-57658483B20E}" presName="bgRect" presStyleLbl="bgShp" presStyleIdx="1" presStyleCnt="4"/>
      <dgm:spPr/>
    </dgm:pt>
    <dgm:pt modelId="{06AA4D4C-79C2-4CC7-AFAE-B8762385A242}" type="pres">
      <dgm:prSet presAssocID="{4264788A-F9C9-45EA-B3B8-57658483B20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9366D02A-4C3D-463A-A7DD-B94AA54B27D4}" type="pres">
      <dgm:prSet presAssocID="{4264788A-F9C9-45EA-B3B8-57658483B20E}" presName="spaceRect" presStyleCnt="0"/>
      <dgm:spPr/>
    </dgm:pt>
    <dgm:pt modelId="{F6DCDE08-0E39-4643-A78C-A4721128D445}" type="pres">
      <dgm:prSet presAssocID="{4264788A-F9C9-45EA-B3B8-57658483B20E}" presName="parTx" presStyleLbl="revTx" presStyleIdx="1" presStyleCnt="4">
        <dgm:presLayoutVars>
          <dgm:chMax val="0"/>
          <dgm:chPref val="0"/>
        </dgm:presLayoutVars>
      </dgm:prSet>
      <dgm:spPr/>
    </dgm:pt>
    <dgm:pt modelId="{E3B5BDA5-070F-4130-B710-06C51D061F5B}" type="pres">
      <dgm:prSet presAssocID="{0A139AF1-F3AB-4F83-93B3-2B4CFD165A1D}" presName="sibTrans" presStyleCnt="0"/>
      <dgm:spPr/>
    </dgm:pt>
    <dgm:pt modelId="{7243ED0C-1FB2-427F-BD8E-1F5ADD7620B6}" type="pres">
      <dgm:prSet presAssocID="{5A182FD6-700F-4932-8569-186A8C27A6F9}" presName="compNode" presStyleCnt="0"/>
      <dgm:spPr/>
    </dgm:pt>
    <dgm:pt modelId="{F27ED304-B127-4D03-9132-004A4305A62C}" type="pres">
      <dgm:prSet presAssocID="{5A182FD6-700F-4932-8569-186A8C27A6F9}" presName="bgRect" presStyleLbl="bgShp" presStyleIdx="2" presStyleCnt="4"/>
      <dgm:spPr/>
    </dgm:pt>
    <dgm:pt modelId="{1949E6CA-0752-4165-B165-6DAE06380E1A}" type="pres">
      <dgm:prSet presAssocID="{5A182FD6-700F-4932-8569-186A8C27A6F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722B4AB-5F8A-4553-A84C-4CBC5BFC9603}" type="pres">
      <dgm:prSet presAssocID="{5A182FD6-700F-4932-8569-186A8C27A6F9}" presName="spaceRect" presStyleCnt="0"/>
      <dgm:spPr/>
    </dgm:pt>
    <dgm:pt modelId="{34349FFB-13CB-4F97-B66F-1B9BBED693C5}" type="pres">
      <dgm:prSet presAssocID="{5A182FD6-700F-4932-8569-186A8C27A6F9}" presName="parTx" presStyleLbl="revTx" presStyleIdx="2" presStyleCnt="4">
        <dgm:presLayoutVars>
          <dgm:chMax val="0"/>
          <dgm:chPref val="0"/>
        </dgm:presLayoutVars>
      </dgm:prSet>
      <dgm:spPr/>
    </dgm:pt>
    <dgm:pt modelId="{4CBE38D2-6593-4BBF-B485-2FEA21524850}" type="pres">
      <dgm:prSet presAssocID="{F820ECE8-76F5-4DCD-9841-A14C910E34FB}" presName="sibTrans" presStyleCnt="0"/>
      <dgm:spPr/>
    </dgm:pt>
    <dgm:pt modelId="{A703D7C5-05BB-40A2-A775-7B314635BB41}" type="pres">
      <dgm:prSet presAssocID="{9EF935C1-3C62-4858-A91A-71CEBFB93498}" presName="compNode" presStyleCnt="0"/>
      <dgm:spPr/>
    </dgm:pt>
    <dgm:pt modelId="{76D29AF9-6809-4242-83C5-465BE42111F3}" type="pres">
      <dgm:prSet presAssocID="{9EF935C1-3C62-4858-A91A-71CEBFB93498}" presName="bgRect" presStyleLbl="bgShp" presStyleIdx="3" presStyleCnt="4"/>
      <dgm:spPr/>
    </dgm:pt>
    <dgm:pt modelId="{D6187D07-80B6-4763-B7B9-A40C35F694F0}" type="pres">
      <dgm:prSet presAssocID="{9EF935C1-3C62-4858-A91A-71CEBFB9349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443FB776-0C65-4307-A847-2BE76C5B7727}" type="pres">
      <dgm:prSet presAssocID="{9EF935C1-3C62-4858-A91A-71CEBFB93498}" presName="spaceRect" presStyleCnt="0"/>
      <dgm:spPr/>
    </dgm:pt>
    <dgm:pt modelId="{F2ECB662-6BB5-4214-8882-C0338243BF30}" type="pres">
      <dgm:prSet presAssocID="{9EF935C1-3C62-4858-A91A-71CEBFB9349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97DB00D-FA7B-49BE-BF25-557A50FD098D}" srcId="{9AB0E5CA-8A26-4751-8F72-43D31A2AB360}" destId="{425B3AC6-9075-41BA-94DD-50919A02D9F8}" srcOrd="0" destOrd="0" parTransId="{76B34688-6DA2-4593-827F-11CA835240F0}" sibTransId="{FFF30FC9-C1BD-4C7F-A7C9-38967CF958EE}"/>
    <dgm:cxn modelId="{256F8920-9E24-42B2-9129-E22AD9B7776C}" type="presOf" srcId="{9AB0E5CA-8A26-4751-8F72-43D31A2AB360}" destId="{B43EFCBB-FF25-4654-8F59-DA10EB09146E}" srcOrd="0" destOrd="0" presId="urn:microsoft.com/office/officeart/2018/2/layout/IconVerticalSolidList"/>
    <dgm:cxn modelId="{DE69D972-C7A6-4447-B503-EC46527AB5B0}" type="presOf" srcId="{5A182FD6-700F-4932-8569-186A8C27A6F9}" destId="{34349FFB-13CB-4F97-B66F-1B9BBED693C5}" srcOrd="0" destOrd="0" presId="urn:microsoft.com/office/officeart/2018/2/layout/IconVerticalSolidList"/>
    <dgm:cxn modelId="{E90D6698-592F-4BFB-A426-4344C5A8FD54}" type="presOf" srcId="{4264788A-F9C9-45EA-B3B8-57658483B20E}" destId="{F6DCDE08-0E39-4643-A78C-A4721128D445}" srcOrd="0" destOrd="0" presId="urn:microsoft.com/office/officeart/2018/2/layout/IconVerticalSolidList"/>
    <dgm:cxn modelId="{74502399-E782-4436-A02F-4C6BD161FCB4}" type="presOf" srcId="{9EF935C1-3C62-4858-A91A-71CEBFB93498}" destId="{F2ECB662-6BB5-4214-8882-C0338243BF30}" srcOrd="0" destOrd="0" presId="urn:microsoft.com/office/officeart/2018/2/layout/IconVerticalSolidList"/>
    <dgm:cxn modelId="{2D7956B1-6561-4A08-B4FB-19B753D9CC9E}" srcId="{9AB0E5CA-8A26-4751-8F72-43D31A2AB360}" destId="{9EF935C1-3C62-4858-A91A-71CEBFB93498}" srcOrd="3" destOrd="0" parTransId="{84355F8F-8D8B-4B7C-9587-624AD46EC70B}" sibTransId="{20078A16-8F6B-4441-8A18-04BDFA8485A0}"/>
    <dgm:cxn modelId="{5D4318D4-3E4C-4071-9B72-8B54908919D5}" srcId="{9AB0E5CA-8A26-4751-8F72-43D31A2AB360}" destId="{4264788A-F9C9-45EA-B3B8-57658483B20E}" srcOrd="1" destOrd="0" parTransId="{CC630409-FC7C-4374-ACD4-4E17EF7FCEED}" sibTransId="{0A139AF1-F3AB-4F83-93B3-2B4CFD165A1D}"/>
    <dgm:cxn modelId="{E105D9E7-B419-4F56-B550-A6344F460B6C}" srcId="{9AB0E5CA-8A26-4751-8F72-43D31A2AB360}" destId="{5A182FD6-700F-4932-8569-186A8C27A6F9}" srcOrd="2" destOrd="0" parTransId="{B345E608-84BD-43D3-BA6B-88F414210722}" sibTransId="{F820ECE8-76F5-4DCD-9841-A14C910E34FB}"/>
    <dgm:cxn modelId="{133663ED-9CE8-4578-83D6-DCB536845450}" type="presOf" srcId="{425B3AC6-9075-41BA-94DD-50919A02D9F8}" destId="{1CCDF32B-9909-4698-8D52-3FBC4D1AACC6}" srcOrd="0" destOrd="0" presId="urn:microsoft.com/office/officeart/2018/2/layout/IconVerticalSolidList"/>
    <dgm:cxn modelId="{CF44EE03-FC1B-4ACB-8EC3-6AD3C3DF11C4}" type="presParOf" srcId="{B43EFCBB-FF25-4654-8F59-DA10EB09146E}" destId="{25D2ECB4-7441-45FE-A3A2-734FC60D3521}" srcOrd="0" destOrd="0" presId="urn:microsoft.com/office/officeart/2018/2/layout/IconVerticalSolidList"/>
    <dgm:cxn modelId="{B8050FB7-BB6F-4604-A083-207D5AC33ECA}" type="presParOf" srcId="{25D2ECB4-7441-45FE-A3A2-734FC60D3521}" destId="{A2957C49-EDE7-4CEB-A473-93DCC2662483}" srcOrd="0" destOrd="0" presId="urn:microsoft.com/office/officeart/2018/2/layout/IconVerticalSolidList"/>
    <dgm:cxn modelId="{119FDD65-576D-481E-B4B4-25AC397EAD8C}" type="presParOf" srcId="{25D2ECB4-7441-45FE-A3A2-734FC60D3521}" destId="{E6DDA467-167C-4B0F-AC21-7E23035E2096}" srcOrd="1" destOrd="0" presId="urn:microsoft.com/office/officeart/2018/2/layout/IconVerticalSolidList"/>
    <dgm:cxn modelId="{F3999BDF-43AF-4012-9BC8-0B5C06FF0A93}" type="presParOf" srcId="{25D2ECB4-7441-45FE-A3A2-734FC60D3521}" destId="{16D9515A-0352-4E1D-80DE-7BFD42CB4033}" srcOrd="2" destOrd="0" presId="urn:microsoft.com/office/officeart/2018/2/layout/IconVerticalSolidList"/>
    <dgm:cxn modelId="{CA8220A1-AAB0-4E51-951B-8B7022685499}" type="presParOf" srcId="{25D2ECB4-7441-45FE-A3A2-734FC60D3521}" destId="{1CCDF32B-9909-4698-8D52-3FBC4D1AACC6}" srcOrd="3" destOrd="0" presId="urn:microsoft.com/office/officeart/2018/2/layout/IconVerticalSolidList"/>
    <dgm:cxn modelId="{3835F011-1C9B-4F82-B6B4-F0F56FE73058}" type="presParOf" srcId="{B43EFCBB-FF25-4654-8F59-DA10EB09146E}" destId="{6616AAC8-B363-427A-B302-E16EEA67ACAC}" srcOrd="1" destOrd="0" presId="urn:microsoft.com/office/officeart/2018/2/layout/IconVerticalSolidList"/>
    <dgm:cxn modelId="{71307AF2-7A0F-498F-9B6A-62B3A8AEFF74}" type="presParOf" srcId="{B43EFCBB-FF25-4654-8F59-DA10EB09146E}" destId="{7B934BB4-59D7-4427-94C0-A5FA60CD275D}" srcOrd="2" destOrd="0" presId="urn:microsoft.com/office/officeart/2018/2/layout/IconVerticalSolidList"/>
    <dgm:cxn modelId="{D6B8CA75-736C-48FC-9BFD-A62D24FCEE07}" type="presParOf" srcId="{7B934BB4-59D7-4427-94C0-A5FA60CD275D}" destId="{7A98B308-059B-4F28-B113-C456874A084C}" srcOrd="0" destOrd="0" presId="urn:microsoft.com/office/officeart/2018/2/layout/IconVerticalSolidList"/>
    <dgm:cxn modelId="{FEBD2EA7-7261-4757-B4B7-97F7319750B5}" type="presParOf" srcId="{7B934BB4-59D7-4427-94C0-A5FA60CD275D}" destId="{06AA4D4C-79C2-4CC7-AFAE-B8762385A242}" srcOrd="1" destOrd="0" presId="urn:microsoft.com/office/officeart/2018/2/layout/IconVerticalSolidList"/>
    <dgm:cxn modelId="{585F72ED-9824-447A-9142-195F43B47CEB}" type="presParOf" srcId="{7B934BB4-59D7-4427-94C0-A5FA60CD275D}" destId="{9366D02A-4C3D-463A-A7DD-B94AA54B27D4}" srcOrd="2" destOrd="0" presId="urn:microsoft.com/office/officeart/2018/2/layout/IconVerticalSolidList"/>
    <dgm:cxn modelId="{65A610AD-7AF0-479F-9F45-028C06EC5A0C}" type="presParOf" srcId="{7B934BB4-59D7-4427-94C0-A5FA60CD275D}" destId="{F6DCDE08-0E39-4643-A78C-A4721128D445}" srcOrd="3" destOrd="0" presId="urn:microsoft.com/office/officeart/2018/2/layout/IconVerticalSolidList"/>
    <dgm:cxn modelId="{338E865F-8168-4979-9EB7-DB7CD64B7A4D}" type="presParOf" srcId="{B43EFCBB-FF25-4654-8F59-DA10EB09146E}" destId="{E3B5BDA5-070F-4130-B710-06C51D061F5B}" srcOrd="3" destOrd="0" presId="urn:microsoft.com/office/officeart/2018/2/layout/IconVerticalSolidList"/>
    <dgm:cxn modelId="{C53949C5-A6DE-455D-AB68-90537BB7FDEE}" type="presParOf" srcId="{B43EFCBB-FF25-4654-8F59-DA10EB09146E}" destId="{7243ED0C-1FB2-427F-BD8E-1F5ADD7620B6}" srcOrd="4" destOrd="0" presId="urn:microsoft.com/office/officeart/2018/2/layout/IconVerticalSolidList"/>
    <dgm:cxn modelId="{86D684E8-F3B5-47FB-882C-0D86DE8E1F95}" type="presParOf" srcId="{7243ED0C-1FB2-427F-BD8E-1F5ADD7620B6}" destId="{F27ED304-B127-4D03-9132-004A4305A62C}" srcOrd="0" destOrd="0" presId="urn:microsoft.com/office/officeart/2018/2/layout/IconVerticalSolidList"/>
    <dgm:cxn modelId="{7844C8EA-6455-4155-9ADB-F6D900275F03}" type="presParOf" srcId="{7243ED0C-1FB2-427F-BD8E-1F5ADD7620B6}" destId="{1949E6CA-0752-4165-B165-6DAE06380E1A}" srcOrd="1" destOrd="0" presId="urn:microsoft.com/office/officeart/2018/2/layout/IconVerticalSolidList"/>
    <dgm:cxn modelId="{62E0B8B4-2E2B-4D79-8E2E-43467AC1BF9B}" type="presParOf" srcId="{7243ED0C-1FB2-427F-BD8E-1F5ADD7620B6}" destId="{C722B4AB-5F8A-4553-A84C-4CBC5BFC9603}" srcOrd="2" destOrd="0" presId="urn:microsoft.com/office/officeart/2018/2/layout/IconVerticalSolidList"/>
    <dgm:cxn modelId="{2CECE82D-BF9A-4535-9506-5160772F3B53}" type="presParOf" srcId="{7243ED0C-1FB2-427F-BD8E-1F5ADD7620B6}" destId="{34349FFB-13CB-4F97-B66F-1B9BBED693C5}" srcOrd="3" destOrd="0" presId="urn:microsoft.com/office/officeart/2018/2/layout/IconVerticalSolidList"/>
    <dgm:cxn modelId="{D501F42F-6F1D-4690-ACE3-31E4BAF49449}" type="presParOf" srcId="{B43EFCBB-FF25-4654-8F59-DA10EB09146E}" destId="{4CBE38D2-6593-4BBF-B485-2FEA21524850}" srcOrd="5" destOrd="0" presId="urn:microsoft.com/office/officeart/2018/2/layout/IconVerticalSolidList"/>
    <dgm:cxn modelId="{2D45A358-2A2D-4DF9-BCCF-9FFC9B4890AA}" type="presParOf" srcId="{B43EFCBB-FF25-4654-8F59-DA10EB09146E}" destId="{A703D7C5-05BB-40A2-A775-7B314635BB41}" srcOrd="6" destOrd="0" presId="urn:microsoft.com/office/officeart/2018/2/layout/IconVerticalSolidList"/>
    <dgm:cxn modelId="{889D3A5A-D0F2-4A8A-B3F7-38C1A62A84B6}" type="presParOf" srcId="{A703D7C5-05BB-40A2-A775-7B314635BB41}" destId="{76D29AF9-6809-4242-83C5-465BE42111F3}" srcOrd="0" destOrd="0" presId="urn:microsoft.com/office/officeart/2018/2/layout/IconVerticalSolidList"/>
    <dgm:cxn modelId="{BB59DE1E-AD4B-4408-866D-D74D59FEDAB0}" type="presParOf" srcId="{A703D7C5-05BB-40A2-A775-7B314635BB41}" destId="{D6187D07-80B6-4763-B7B9-A40C35F694F0}" srcOrd="1" destOrd="0" presId="urn:microsoft.com/office/officeart/2018/2/layout/IconVerticalSolidList"/>
    <dgm:cxn modelId="{906BEF60-883E-477A-931F-70D52D18687D}" type="presParOf" srcId="{A703D7C5-05BB-40A2-A775-7B314635BB41}" destId="{443FB776-0C65-4307-A847-2BE76C5B7727}" srcOrd="2" destOrd="0" presId="urn:microsoft.com/office/officeart/2018/2/layout/IconVerticalSolidList"/>
    <dgm:cxn modelId="{13B72138-FB79-4795-AFFC-BB77DC620A8C}" type="presParOf" srcId="{A703D7C5-05BB-40A2-A775-7B314635BB41}" destId="{F2ECB662-6BB5-4214-8882-C0338243BF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57C49-EDE7-4CEB-A473-93DCC2662483}">
      <dsp:nvSpPr>
        <dsp:cNvPr id="0" name=""/>
        <dsp:cNvSpPr/>
      </dsp:nvSpPr>
      <dsp:spPr>
        <a:xfrm>
          <a:off x="0" y="1808"/>
          <a:ext cx="10515600" cy="91661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DA467-167C-4B0F-AC21-7E23035E2096}">
      <dsp:nvSpPr>
        <dsp:cNvPr id="0" name=""/>
        <dsp:cNvSpPr/>
      </dsp:nvSpPr>
      <dsp:spPr>
        <a:xfrm>
          <a:off x="277275" y="208046"/>
          <a:ext cx="504136" cy="5041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CDF32B-9909-4698-8D52-3FBC4D1AACC6}">
      <dsp:nvSpPr>
        <dsp:cNvPr id="0" name=""/>
        <dsp:cNvSpPr/>
      </dsp:nvSpPr>
      <dsp:spPr>
        <a:xfrm>
          <a:off x="1058686" y="180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MBSR and MBCT are standardised group mindfulness training protocols taught over eight weeks that specifically teach and train mindfulness as the primary active ingredient in the therapeutic process. </a:t>
          </a:r>
          <a:endParaRPr lang="en-US" sz="1700" kern="1200"/>
        </a:p>
      </dsp:txBody>
      <dsp:txXfrm>
        <a:off x="1058686" y="1808"/>
        <a:ext cx="9456913" cy="916611"/>
      </dsp:txXfrm>
    </dsp:sp>
    <dsp:sp modelId="{7A98B308-059B-4F28-B113-C456874A084C}">
      <dsp:nvSpPr>
        <dsp:cNvPr id="0" name=""/>
        <dsp:cNvSpPr/>
      </dsp:nvSpPr>
      <dsp:spPr>
        <a:xfrm>
          <a:off x="0" y="1147573"/>
          <a:ext cx="10515600" cy="9166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AA4D4C-79C2-4CC7-AFAE-B8762385A242}">
      <dsp:nvSpPr>
        <dsp:cNvPr id="0" name=""/>
        <dsp:cNvSpPr/>
      </dsp:nvSpPr>
      <dsp:spPr>
        <a:xfrm>
          <a:off x="277275" y="1353811"/>
          <a:ext cx="504136" cy="5041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DCDE08-0E39-4643-A78C-A4721128D445}">
      <dsp:nvSpPr>
        <dsp:cNvPr id="0" name=""/>
        <dsp:cNvSpPr/>
      </dsp:nvSpPr>
      <dsp:spPr>
        <a:xfrm>
          <a:off x="1058686" y="114757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DBT and ACT utilise mindfulness skills and tools included within a broader spectrum of multifaceted therapeutic approach. In these models, mindfulness skills augment other elements trained concurrently. Both individual and group work are offered as part of these interventions. </a:t>
          </a:r>
          <a:endParaRPr lang="en-US" sz="1700" kern="1200"/>
        </a:p>
      </dsp:txBody>
      <dsp:txXfrm>
        <a:off x="1058686" y="1147573"/>
        <a:ext cx="9456913" cy="916611"/>
      </dsp:txXfrm>
    </dsp:sp>
    <dsp:sp modelId="{F27ED304-B127-4D03-9132-004A4305A62C}">
      <dsp:nvSpPr>
        <dsp:cNvPr id="0" name=""/>
        <dsp:cNvSpPr/>
      </dsp:nvSpPr>
      <dsp:spPr>
        <a:xfrm>
          <a:off x="0" y="2293338"/>
          <a:ext cx="10515600" cy="9166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49E6CA-0752-4165-B165-6DAE06380E1A}">
      <dsp:nvSpPr>
        <dsp:cNvPr id="0" name=""/>
        <dsp:cNvSpPr/>
      </dsp:nvSpPr>
      <dsp:spPr>
        <a:xfrm>
          <a:off x="277275" y="2499576"/>
          <a:ext cx="504136" cy="5041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349FFB-13CB-4F97-B66F-1B9BBED693C5}">
      <dsp:nvSpPr>
        <dsp:cNvPr id="0" name=""/>
        <dsp:cNvSpPr/>
      </dsp:nvSpPr>
      <dsp:spPr>
        <a:xfrm>
          <a:off x="1058686" y="2293338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Programmes forefronting the development of compassion have elements of mindfulness that are related to and augment compassion training, but are not necessarily the main component. </a:t>
          </a:r>
          <a:endParaRPr lang="en-US" sz="1700" kern="1200"/>
        </a:p>
      </dsp:txBody>
      <dsp:txXfrm>
        <a:off x="1058686" y="2293338"/>
        <a:ext cx="9456913" cy="916611"/>
      </dsp:txXfrm>
    </dsp:sp>
    <dsp:sp modelId="{76D29AF9-6809-4242-83C5-465BE42111F3}">
      <dsp:nvSpPr>
        <dsp:cNvPr id="0" name=""/>
        <dsp:cNvSpPr/>
      </dsp:nvSpPr>
      <dsp:spPr>
        <a:xfrm>
          <a:off x="0" y="3439103"/>
          <a:ext cx="10515600" cy="91661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187D07-80B6-4763-B7B9-A40C35F694F0}">
      <dsp:nvSpPr>
        <dsp:cNvPr id="0" name=""/>
        <dsp:cNvSpPr/>
      </dsp:nvSpPr>
      <dsp:spPr>
        <a:xfrm>
          <a:off x="277275" y="3645341"/>
          <a:ext cx="504136" cy="5041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CB662-6BB5-4214-8882-C0338243BF30}">
      <dsp:nvSpPr>
        <dsp:cNvPr id="0" name=""/>
        <dsp:cNvSpPr/>
      </dsp:nvSpPr>
      <dsp:spPr>
        <a:xfrm>
          <a:off x="1058686" y="3439103"/>
          <a:ext cx="9456913" cy="9166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008" tIns="97008" rIns="97008" bIns="97008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• Delivering any of these interventions requires additional personal as well as professional development training and supervision</a:t>
          </a:r>
          <a:endParaRPr lang="en-US" sz="1700" kern="1200"/>
        </a:p>
      </dsp:txBody>
      <dsp:txXfrm>
        <a:off x="1058686" y="3439103"/>
        <a:ext cx="9456913" cy="91661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0AD99-EDCD-4602-AFE8-7BD40ACD627E}" type="datetimeFigureOut">
              <a:rPr lang="en-GB"/>
              <a:t>27/02/2024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DAF2D7-A4BB-43B7-81E4-975608D35C18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6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AF2D7-A4BB-43B7-81E4-975608D35C1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02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•	the development of mindful awareness by a combination of systematic and informal practice;</a:t>
            </a:r>
          </a:p>
          <a:p>
            <a:r>
              <a:rPr lang="en-GB" dirty="0"/>
              <a:t>•	an attitudinal framework characterized by kindness, curiosity, and a willingness to be present with the unfolding of experience;</a:t>
            </a:r>
          </a:p>
          <a:p>
            <a:endParaRPr lang="en-GB" dirty="0"/>
          </a:p>
          <a:p>
            <a:r>
              <a:rPr lang="en-GB" dirty="0"/>
              <a:t>•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DAF2D7-A4BB-43B7-81E4-975608D35C1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769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8AD59-191C-42D2-B290-4E83384EA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5D02F9-78F3-404F-AC42-94A0EB493B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81C37-A1E2-473A-A09D-23533A9A6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2/27/24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11F90C-823C-4312-A52D-C136D869C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1FDF0-B5B0-4E77-A5CF-5CFBD0033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3651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54E61-A25A-4C87-BA31-66604D457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6157C-AD77-408F-A584-ABFA21D37B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23354-46CF-428C-8C40-3BE383413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2/27/24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5AC62C-A1EA-4D6A-8E5B-2732CA8063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4A4D2-D908-4716-A2F2-21ABDE6F3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880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CA565-85E2-403F-B2BC-DCDB1A830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4CD3F9-3186-4217-BF88-ACC85FFE4B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2DC21-9EA5-4905-AC83-0468EA5E3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46AA-F36E-4540-911D-FFFC0A0EF24A}" type="datetime1">
              <a:rPr lang="en-US" smtClean="0"/>
              <a:t>2/27/24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0CA76-F78B-4F5F-A1AE-958AAABF5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C5F6AC-2F42-4BCA-A968-1A4ED1248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571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FE9D7-7248-4C1B-804A-78C9D37B7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88DCBC-24D3-4D11-AE33-E015E0742F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1293A6-AC63-4A20-BA7D-413811F1BF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7D8504-1B69-4851-8839-7389CC6C1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2/27/24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B0856E-6195-4A3A-8556-7E9779264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6D3663-61B2-4F9B-BEE4-5AF78FAD3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682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80ED2-0A80-4E79-B1A9-CCB62B421B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91DCEB-FFC7-492A-AE8D-47DEA7E94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142F5F-916A-49A9-974D-51FE7A075D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AF7B82-BA34-4C3F-8B24-3A21647D83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2B2C03-275B-4795-808A-7604967C1B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F51CE5-068A-45A4-AB7F-A8746F8E8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2/27/24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A1D2845-74AF-40DD-8A16-1F7406754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49A5D-BFCB-49F6-B0B5-B083C7246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917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4587D-44D2-4E9A-A315-7E980A48D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1EBB5E-7C6C-43B3-A264-09C35B6EB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2/27/24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7B8FC6-A29E-472C-82A6-D537B80F6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72207F-A499-4CF0-875F-9452CF3E2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698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752905-B3C1-45C5-9706-6DA3B6DAAF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2/27/24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981A26-F6E7-4E31-A9AA-7568F67F66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CDB1B-A458-49DB-959B-6B5D76692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903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187D5-145D-45D1-8D33-C6DC1CD1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3350A3-D9C3-4D14-9DCA-4BBFF9C2C7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740BFA-1F23-483A-AB77-2C535F282E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078495-AF4E-474A-9EB3-36558ECD3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12A6-918A-48BD-8CB9-CA713993B0EA}" type="datetime1">
              <a:rPr lang="en-US" smtClean="0"/>
              <a:t>2/27/24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4E09F1-D494-4347-B0FB-FD9823132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DC84A2-A308-43C3-AFA1-C9642901B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707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41ACD-6709-4B47-BFF2-EB388F733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5B03F3-568A-4D2E-BB14-A57E7B8799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AF59D5-51BB-46AB-B37F-21EE577724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964D40-1843-4F25-B36D-E5D274CC3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8CE86-875F-4587-BCF6-FA054AFC0D53}" type="datetime1">
              <a:rPr lang="en-US" smtClean="0"/>
              <a:pPr/>
              <a:t>2/27/24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97692B-5792-47AB-BEF4-EE0BC304B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5A074D-5AAF-421A-A17C-9C22D7313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04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7700C-A739-44A5-B1C6-CE57FC348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3BE8D6-35CF-4FF3-9E55-75E2CE2733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0A03F-0D3D-466C-9DB5-707E01595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2/27/24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CDA328-BE4F-4DCA-8445-B2B0A8AF5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34157-00B9-4234-AB92-D9CE70C66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784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2606466-0E2C-4B86-9CDD-C6D487CC670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723B51-EBCF-43F0-9D0A-551853C04F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85FC5-28FF-4E70-9443-3EF6EFCB2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2/27/24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A928A-DE73-402B-9537-094FF1F62A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CA8756-76A5-48AB-B327-214964690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422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25754B-1C31-4C4A-B747-0900E1923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DE6BE-3A85-47FE-AA11-7AD38CD4B4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6826C-BE9C-4CFC-A4CB-D481BA4735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2/27/24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5E0D2-429A-46DC-A2EF-365B390F5B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EA8330-7115-4F7E-A724-25140B43C0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111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8" r:id="rId10"/>
    <p:sldLayoutId id="214748384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www.youtube.com/watch?v=7WnZisfYMsE&amp;t=3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psycnet-apa-org.ezproxy.uwtsd.ac.uk/doi/10.1037/0000156-000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dfulnessstudies.com/understanding-mbps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78C0A5-4F76-21D0-0649-64C42AF86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GB" sz="4100" b="1" dirty="0"/>
              <a:t>CBT and New Cognitive Approaches:  27</a:t>
            </a:r>
            <a:r>
              <a:rPr lang="en-GB" sz="4100" b="1" baseline="30000" dirty="0"/>
              <a:t>th</a:t>
            </a:r>
            <a:r>
              <a:rPr lang="en-GB" sz="4100" b="1" dirty="0"/>
              <a:t> February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8DE721-86FF-79CD-9B5B-F333AE8EB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>
            <a:normAutofit/>
          </a:bodyPr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pPr marL="0" indent="0">
              <a:buNone/>
            </a:pPr>
            <a:r>
              <a:rPr lang="en-GB" sz="4800" dirty="0">
                <a:solidFill>
                  <a:schemeClr val="accent6">
                    <a:lumMod val="75000"/>
                  </a:schemeClr>
                </a:solidFill>
              </a:rPr>
              <a:t>Mindfulness Based Approaches </a:t>
            </a:r>
          </a:p>
        </p:txBody>
      </p:sp>
      <p:pic>
        <p:nvPicPr>
          <p:cNvPr id="5" name="Picture 4" descr="Smooth stone in raked sand garden">
            <a:extLst>
              <a:ext uri="{FF2B5EF4-FFF2-40B4-BE49-F238E27FC236}">
                <a16:creationId xmlns:a16="http://schemas.microsoft.com/office/drawing/2014/main" id="{D7B678BF-3E16-FFC5-B266-A6B9F73A21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2" r="10471" b="-1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23297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942F05-9043-582F-8050-42B41A6AC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23329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  <a:hlinkClick r:id="rId2"/>
              </a:rPr>
              <a:t>Mindfulness Activity </a:t>
            </a:r>
            <a:endParaRPr lang="en-US" kern="1200" dirty="0">
              <a:solidFill>
                <a:schemeClr val="accent6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5" name="Content Placeholder 4" descr="Stepping stone bridge">
            <a:extLst>
              <a:ext uri="{FF2B5EF4-FFF2-40B4-BE49-F238E27FC236}">
                <a16:creationId xmlns:a16="http://schemas.microsoft.com/office/drawing/2014/main" id="{269DABBE-0B5C-224C-1CCA-6C8300A4DE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41" y="578738"/>
            <a:ext cx="3799268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57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0D896F-240F-1628-4105-87544E99C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/>
              <a:t>Resources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EBA4071-D1CA-AC9F-1275-9169311E0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542197"/>
            <a:ext cx="4614759" cy="4950678"/>
          </a:xfrm>
        </p:spPr>
        <p:txBody>
          <a:bodyPr>
            <a:normAutofit fontScale="92500"/>
          </a:bodyPr>
          <a:lstStyle/>
          <a:p>
            <a:r>
              <a:rPr lang="en-GB" sz="2400" dirty="0"/>
              <a:t>BABCP  Podcast</a:t>
            </a:r>
          </a:p>
          <a:p>
            <a:r>
              <a:rPr lang="en-GB" sz="2400" dirty="0"/>
              <a:t>MIND – Link</a:t>
            </a:r>
          </a:p>
          <a:p>
            <a:r>
              <a:rPr lang="en-GB" sz="2400" dirty="0"/>
              <a:t>Mindfulness based approaches: A guide for psychologists</a:t>
            </a:r>
          </a:p>
          <a:p>
            <a:r>
              <a:rPr lang="en-GB" sz="2400" b="0" i="0" dirty="0">
                <a:effectLst/>
                <a:latin typeface="-apple-system"/>
              </a:rPr>
              <a:t>Davis, D., </a:t>
            </a:r>
            <a:r>
              <a:rPr lang="en-GB" sz="2400" b="0" i="0" dirty="0" err="1">
                <a:effectLst/>
                <a:latin typeface="-apple-system"/>
              </a:rPr>
              <a:t>DeBlaere</a:t>
            </a:r>
            <a:r>
              <a:rPr lang="en-GB" sz="2400" b="0" i="0" dirty="0">
                <a:effectLst/>
                <a:latin typeface="-apple-system"/>
              </a:rPr>
              <a:t>, C., Hook, J. N., &amp; Owen, J. (2020). </a:t>
            </a:r>
            <a:r>
              <a:rPr lang="en-GB" sz="2400" b="0" i="1" dirty="0">
                <a:effectLst/>
                <a:latin typeface="-apple-system"/>
              </a:rPr>
              <a:t>Mindfulness-based practices in therapy: A cultural humility approach.</a:t>
            </a:r>
            <a:r>
              <a:rPr lang="en-GB" sz="2400" b="0" i="0" dirty="0">
                <a:effectLst/>
                <a:latin typeface="-apple-system"/>
              </a:rPr>
              <a:t> American Psychological Association. </a:t>
            </a:r>
            <a:r>
              <a:rPr lang="en-GB" sz="2400" b="0" i="0" u="none" strike="noStrike" dirty="0">
                <a:effectLst/>
                <a:latin typeface="-apple-system"/>
                <a:hlinkClick r:id="rId2"/>
              </a:rPr>
              <a:t>https://doi-org.ezproxy.uwtsd.ac.uk/10.1037/0000156-000</a:t>
            </a:r>
            <a:endParaRPr lang="en-GB" sz="2400" b="0" i="0" dirty="0">
              <a:effectLst/>
              <a:latin typeface="-apple-system"/>
            </a:endParaRPr>
          </a:p>
          <a:p>
            <a:r>
              <a:rPr lang="en-GB" sz="2400" dirty="0"/>
              <a:t>University of Oxford Mindfulness Based Centre</a:t>
            </a:r>
          </a:p>
          <a:p>
            <a:endParaRPr lang="en-GB" sz="1900" dirty="0"/>
          </a:p>
        </p:txBody>
      </p:sp>
      <p:pic>
        <p:nvPicPr>
          <p:cNvPr id="6" name="Picture 5" descr="Stacked stones in raked sand">
            <a:extLst>
              <a:ext uri="{FF2B5EF4-FFF2-40B4-BE49-F238E27FC236}">
                <a16:creationId xmlns:a16="http://schemas.microsoft.com/office/drawing/2014/main" id="{88733641-330F-A080-F336-7003C525D6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2" r="9998" b="-3"/>
          <a:stretch/>
        </p:blipFill>
        <p:spPr>
          <a:xfrm>
            <a:off x="6101338" y="607325"/>
            <a:ext cx="5283866" cy="5618285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77337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87AFE0E-B37D-4531-AFE8-231C8348E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400" b="1" dirty="0">
                <a:solidFill>
                  <a:schemeClr val="accent6">
                    <a:lumMod val="75000"/>
                  </a:schemeClr>
                </a:solidFill>
              </a:rPr>
              <a:t>Mindfulness Based Approaches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1" y="2013625"/>
            <a:ext cx="5393870" cy="4550948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Mindfulness Based Stress Reduction (MBSR)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</a:rPr>
              <a:t>Mindfulness Based Cognitive Therapy (MBCT)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 dirty="0"/>
              <a:t>Dialectical </a:t>
            </a:r>
            <a:r>
              <a:rPr lang="en-US" sz="2800" dirty="0" err="1"/>
              <a:t>Behaviour</a:t>
            </a:r>
            <a:r>
              <a:rPr lang="en-US" sz="2800" dirty="0"/>
              <a:t> Therapy (DBT)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 dirty="0"/>
              <a:t>Compassion Focus Therapy (CFT)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 dirty="0"/>
              <a:t>Acceptance and Commitment Therapy 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800" dirty="0"/>
              <a:t>Other Psychotherapeutic Practices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b="1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19" name="Content Placeholder 5">
            <a:extLst>
              <a:ext uri="{FF2B5EF4-FFF2-40B4-BE49-F238E27FC236}">
                <a16:creationId xmlns:a16="http://schemas.microsoft.com/office/drawing/2014/main" id="{ECDB806F-FBB7-48C8-A01C-54F9FDAAF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6233" r="-3" b="-3"/>
          <a:stretch/>
        </p:blipFill>
        <p:spPr>
          <a:xfrm>
            <a:off x="6101338" y="2015168"/>
            <a:ext cx="5283866" cy="4210442"/>
          </a:xfrm>
          <a:custGeom>
            <a:avLst/>
            <a:gdLst/>
            <a:ahLst/>
            <a:cxnLst/>
            <a:rect l="l" t="t" r="r" b="b"/>
            <a:pathLst>
              <a:path w="5283866" h="4210442">
                <a:moveTo>
                  <a:pt x="839883" y="18"/>
                </a:moveTo>
                <a:cubicBezTo>
                  <a:pt x="851945" y="328"/>
                  <a:pt x="864423" y="4671"/>
                  <a:pt x="875727" y="6050"/>
                </a:cubicBezTo>
                <a:cubicBezTo>
                  <a:pt x="1125267" y="36932"/>
                  <a:pt x="1374804" y="70296"/>
                  <a:pt x="1624617" y="99799"/>
                </a:cubicBezTo>
                <a:cubicBezTo>
                  <a:pt x="1858164" y="127373"/>
                  <a:pt x="2093363" y="133714"/>
                  <a:pt x="2328012" y="148051"/>
                </a:cubicBezTo>
                <a:cubicBezTo>
                  <a:pt x="2612016" y="165424"/>
                  <a:pt x="2895470" y="189965"/>
                  <a:pt x="3177820" y="228566"/>
                </a:cubicBezTo>
                <a:cubicBezTo>
                  <a:pt x="3373866" y="255590"/>
                  <a:pt x="3571843" y="274338"/>
                  <a:pt x="3770646" y="252831"/>
                </a:cubicBezTo>
                <a:cubicBezTo>
                  <a:pt x="3780572" y="251727"/>
                  <a:pt x="3791878" y="248144"/>
                  <a:pt x="3800149" y="251727"/>
                </a:cubicBezTo>
                <a:cubicBezTo>
                  <a:pt x="3896658" y="291986"/>
                  <a:pt x="4001986" y="263033"/>
                  <a:pt x="4102076" y="288400"/>
                </a:cubicBezTo>
                <a:cubicBezTo>
                  <a:pt x="4076434" y="386286"/>
                  <a:pt x="3966416" y="378289"/>
                  <a:pt x="3904377" y="446120"/>
                </a:cubicBezTo>
                <a:cubicBezTo>
                  <a:pt x="4005570" y="473141"/>
                  <a:pt x="4096562" y="500439"/>
                  <a:pt x="4188933" y="520843"/>
                </a:cubicBezTo>
                <a:cubicBezTo>
                  <a:pt x="4286818" y="542350"/>
                  <a:pt x="4369813" y="600531"/>
                  <a:pt x="4465492" y="626449"/>
                </a:cubicBezTo>
                <a:cubicBezTo>
                  <a:pt x="4485897" y="631964"/>
                  <a:pt x="4510437" y="651264"/>
                  <a:pt x="4517606" y="670015"/>
                </a:cubicBezTo>
                <a:cubicBezTo>
                  <a:pt x="4540768" y="730677"/>
                  <a:pt x="5003171" y="900804"/>
                  <a:pt x="4948576" y="954847"/>
                </a:cubicBezTo>
                <a:cubicBezTo>
                  <a:pt x="4925966" y="977182"/>
                  <a:pt x="4896738" y="993174"/>
                  <a:pt x="4866132" y="1015233"/>
                </a:cubicBezTo>
                <a:cubicBezTo>
                  <a:pt x="4912180" y="1056869"/>
                  <a:pt x="4964017" y="1075067"/>
                  <a:pt x="5019164" y="1087474"/>
                </a:cubicBezTo>
                <a:cubicBezTo>
                  <a:pt x="5035708" y="1091335"/>
                  <a:pt x="5051977" y="1099055"/>
                  <a:pt x="5053630" y="1117806"/>
                </a:cubicBezTo>
                <a:cubicBezTo>
                  <a:pt x="5055284" y="1137382"/>
                  <a:pt x="5038464" y="1145101"/>
                  <a:pt x="5024404" y="1154202"/>
                </a:cubicBezTo>
                <a:cubicBezTo>
                  <a:pt x="5004826" y="1166885"/>
                  <a:pt x="4985800" y="1177916"/>
                  <a:pt x="4960984" y="1179569"/>
                </a:cubicBezTo>
                <a:cubicBezTo>
                  <a:pt x="4920176" y="1182051"/>
                  <a:pt x="4900600" y="1217344"/>
                  <a:pt x="4876887" y="1243814"/>
                </a:cubicBezTo>
                <a:cubicBezTo>
                  <a:pt x="4863652" y="1258705"/>
                  <a:pt x="4857034" y="1288759"/>
                  <a:pt x="4880195" y="1293998"/>
                </a:cubicBezTo>
                <a:cubicBezTo>
                  <a:pt x="4935892" y="1306682"/>
                  <a:pt x="4931480" y="1343355"/>
                  <a:pt x="4930104" y="1384991"/>
                </a:cubicBezTo>
                <a:cubicBezTo>
                  <a:pt x="4928173" y="1436553"/>
                  <a:pt x="4895360" y="1460265"/>
                  <a:pt x="4855103" y="1480119"/>
                </a:cubicBezTo>
                <a:cubicBezTo>
                  <a:pt x="4841316" y="1487011"/>
                  <a:pt x="4821740" y="1486735"/>
                  <a:pt x="4816500" y="1508242"/>
                </a:cubicBezTo>
                <a:cubicBezTo>
                  <a:pt x="4839110" y="1528648"/>
                  <a:pt x="4866684" y="1512103"/>
                  <a:pt x="4890949" y="1517893"/>
                </a:cubicBezTo>
                <a:cubicBezTo>
                  <a:pt x="4911077" y="1522581"/>
                  <a:pt x="4944441" y="1520100"/>
                  <a:pt x="4916868" y="1557599"/>
                </a:cubicBezTo>
                <a:cubicBezTo>
                  <a:pt x="4908870" y="1568352"/>
                  <a:pt x="4918245" y="1576625"/>
                  <a:pt x="4928448" y="1577453"/>
                </a:cubicBezTo>
                <a:cubicBezTo>
                  <a:pt x="5010066" y="1586000"/>
                  <a:pt x="4972566" y="1661827"/>
                  <a:pt x="4998760" y="1701809"/>
                </a:cubicBezTo>
                <a:cubicBezTo>
                  <a:pt x="5005928" y="1712836"/>
                  <a:pt x="4998208" y="1731862"/>
                  <a:pt x="4986903" y="1736550"/>
                </a:cubicBezTo>
                <a:cubicBezTo>
                  <a:pt x="4914660" y="1767432"/>
                  <a:pt x="4904735" y="1841053"/>
                  <a:pt x="4869716" y="1904472"/>
                </a:cubicBezTo>
                <a:cubicBezTo>
                  <a:pt x="4907768" y="1929562"/>
                  <a:pt x="4953264" y="1935077"/>
                  <a:pt x="4994348" y="1951346"/>
                </a:cubicBezTo>
                <a:cubicBezTo>
                  <a:pt x="5037087" y="1968441"/>
                  <a:pt x="5037087" y="1981125"/>
                  <a:pt x="5001792" y="2030756"/>
                </a:cubicBezTo>
                <a:cubicBezTo>
                  <a:pt x="5093611" y="2041511"/>
                  <a:pt x="5093611" y="2041511"/>
                  <a:pt x="5065212" y="2119543"/>
                </a:cubicBezTo>
                <a:cubicBezTo>
                  <a:pt x="5142142" y="2126712"/>
                  <a:pt x="5192876" y="2163660"/>
                  <a:pt x="5204732" y="2244450"/>
                </a:cubicBezTo>
                <a:cubicBezTo>
                  <a:pt x="5210523" y="2283604"/>
                  <a:pt x="5245265" y="2302077"/>
                  <a:pt x="5283866" y="2328272"/>
                </a:cubicBezTo>
                <a:cubicBezTo>
                  <a:pt x="5235890" y="2353641"/>
                  <a:pt x="5203354" y="2406580"/>
                  <a:pt x="5147380" y="2350606"/>
                </a:cubicBezTo>
                <a:cubicBezTo>
                  <a:pt x="5126976" y="2330203"/>
                  <a:pt x="5128904" y="2356121"/>
                  <a:pt x="5126148" y="2363566"/>
                </a:cubicBezTo>
                <a:cubicBezTo>
                  <a:pt x="5119532" y="2381764"/>
                  <a:pt x="5133316" y="2393897"/>
                  <a:pt x="5142417" y="2407682"/>
                </a:cubicBezTo>
                <a:cubicBezTo>
                  <a:pt x="5151240" y="2421470"/>
                  <a:pt x="5161718" y="2436083"/>
                  <a:pt x="5164200" y="2451526"/>
                </a:cubicBezTo>
                <a:cubicBezTo>
                  <a:pt x="5165852" y="2462279"/>
                  <a:pt x="5157858" y="2477994"/>
                  <a:pt x="5149034" y="2485992"/>
                </a:cubicBezTo>
                <a:cubicBezTo>
                  <a:pt x="5102710" y="2528178"/>
                  <a:pt x="5130284" y="2623031"/>
                  <a:pt x="5042601" y="2635164"/>
                </a:cubicBezTo>
                <a:cubicBezTo>
                  <a:pt x="5003171" y="2640677"/>
                  <a:pt x="4984146" y="2675420"/>
                  <a:pt x="4955194" y="2694445"/>
                </a:cubicBezTo>
                <a:cubicBezTo>
                  <a:pt x="4854552" y="2760897"/>
                  <a:pt x="4787272" y="2846375"/>
                  <a:pt x="4756116" y="2963836"/>
                </a:cubicBezTo>
                <a:cubicBezTo>
                  <a:pt x="4747568" y="2996372"/>
                  <a:pt x="4714754" y="3022569"/>
                  <a:pt x="4693523" y="3051244"/>
                </a:cubicBezTo>
                <a:cubicBezTo>
                  <a:pt x="4703726" y="3072199"/>
                  <a:pt x="4759424" y="3026979"/>
                  <a:pt x="4739848" y="3082125"/>
                </a:cubicBezTo>
                <a:cubicBezTo>
                  <a:pt x="4724958" y="3123486"/>
                  <a:pt x="4686906" y="3149129"/>
                  <a:pt x="4651060" y="3173670"/>
                </a:cubicBezTo>
                <a:cubicBezTo>
                  <a:pt x="4610252" y="3201518"/>
                  <a:pt x="4565032" y="3223852"/>
                  <a:pt x="4546556" y="3275413"/>
                </a:cubicBezTo>
                <a:cubicBezTo>
                  <a:pt x="4542697" y="3286444"/>
                  <a:pt x="4530288" y="3298024"/>
                  <a:pt x="4519261" y="3302437"/>
                </a:cubicBezTo>
                <a:cubicBezTo>
                  <a:pt x="3944081" y="4209875"/>
                  <a:pt x="2528194" y="4215939"/>
                  <a:pt x="2364961" y="4209597"/>
                </a:cubicBezTo>
                <a:cubicBezTo>
                  <a:pt x="2167260" y="4201602"/>
                  <a:pt x="1980313" y="4145627"/>
                  <a:pt x="1796951" y="4075867"/>
                </a:cubicBezTo>
                <a:cubicBezTo>
                  <a:pt x="1719469" y="4046365"/>
                  <a:pt x="1647505" y="4004453"/>
                  <a:pt x="1572227" y="3971917"/>
                </a:cubicBezTo>
                <a:cubicBezTo>
                  <a:pt x="1468277" y="3926971"/>
                  <a:pt x="1388040" y="3841219"/>
                  <a:pt x="1284364" y="3805097"/>
                </a:cubicBezTo>
                <a:cubicBezTo>
                  <a:pt x="1177655" y="3767873"/>
                  <a:pt x="1086388" y="3699767"/>
                  <a:pt x="976645" y="3670815"/>
                </a:cubicBezTo>
                <a:cubicBezTo>
                  <a:pt x="918742" y="3655375"/>
                  <a:pt x="862768" y="3627527"/>
                  <a:pt x="871866" y="3547839"/>
                </a:cubicBezTo>
                <a:cubicBezTo>
                  <a:pt x="874349" y="3525228"/>
                  <a:pt x="859184" y="3506755"/>
                  <a:pt x="835195" y="3513373"/>
                </a:cubicBezTo>
                <a:cubicBezTo>
                  <a:pt x="789424" y="3525780"/>
                  <a:pt x="768744" y="3492967"/>
                  <a:pt x="743375" y="3468427"/>
                </a:cubicBezTo>
                <a:cubicBezTo>
                  <a:pt x="698156" y="3424863"/>
                  <a:pt x="655142" y="3378540"/>
                  <a:pt x="583175" y="3371370"/>
                </a:cubicBezTo>
                <a:cubicBezTo>
                  <a:pt x="596961" y="3337178"/>
                  <a:pt x="620399" y="3342142"/>
                  <a:pt x="641906" y="3349311"/>
                </a:cubicBezTo>
                <a:cubicBezTo>
                  <a:pt x="698432" y="3368062"/>
                  <a:pt x="754405" y="3389293"/>
                  <a:pt x="810930" y="3408042"/>
                </a:cubicBezTo>
                <a:cubicBezTo>
                  <a:pt x="847878" y="3420175"/>
                  <a:pt x="884551" y="3437271"/>
                  <a:pt x="933908" y="3423758"/>
                </a:cubicBezTo>
                <a:cubicBezTo>
                  <a:pt x="891445" y="3354826"/>
                  <a:pt x="819202" y="3342418"/>
                  <a:pt x="760747" y="3321187"/>
                </a:cubicBezTo>
                <a:cubicBezTo>
                  <a:pt x="687678" y="3294441"/>
                  <a:pt x="644664" y="3243980"/>
                  <a:pt x="593101" y="3187731"/>
                </a:cubicBezTo>
                <a:cubicBezTo>
                  <a:pt x="646869" y="3174220"/>
                  <a:pt x="680233" y="3215581"/>
                  <a:pt x="722419" y="3213374"/>
                </a:cubicBezTo>
                <a:cubicBezTo>
                  <a:pt x="724627" y="3206207"/>
                  <a:pt x="728486" y="3195729"/>
                  <a:pt x="727934" y="3195451"/>
                </a:cubicBezTo>
                <a:cubicBezTo>
                  <a:pt x="659002" y="3164570"/>
                  <a:pt x="626741" y="3106666"/>
                  <a:pt x="615987" y="3036630"/>
                </a:cubicBezTo>
                <a:cubicBezTo>
                  <a:pt x="610473" y="3000510"/>
                  <a:pt x="585381" y="2989205"/>
                  <a:pt x="560564" y="2972660"/>
                </a:cubicBezTo>
                <a:cubicBezTo>
                  <a:pt x="473984" y="2913930"/>
                  <a:pt x="382441" y="2860713"/>
                  <a:pt x="311302" y="2779924"/>
                </a:cubicBezTo>
                <a:cubicBezTo>
                  <a:pt x="393471" y="2790677"/>
                  <a:pt x="459371" y="2843341"/>
                  <a:pt x="547882" y="2865952"/>
                </a:cubicBezTo>
                <a:cubicBezTo>
                  <a:pt x="477570" y="2777166"/>
                  <a:pt x="386577" y="2732222"/>
                  <a:pt x="303582" y="2678453"/>
                </a:cubicBezTo>
                <a:cubicBezTo>
                  <a:pt x="265806" y="2653913"/>
                  <a:pt x="230790" y="2622479"/>
                  <a:pt x="185016" y="2609244"/>
                </a:cubicBezTo>
                <a:cubicBezTo>
                  <a:pt x="168748" y="2604556"/>
                  <a:pt x="142002" y="2594630"/>
                  <a:pt x="154963" y="2568435"/>
                </a:cubicBezTo>
                <a:cubicBezTo>
                  <a:pt x="165990" y="2546654"/>
                  <a:pt x="187773" y="2553269"/>
                  <a:pt x="207627" y="2559612"/>
                </a:cubicBezTo>
                <a:cubicBezTo>
                  <a:pt x="255328" y="2575330"/>
                  <a:pt x="304685" y="2575604"/>
                  <a:pt x="369207" y="2575330"/>
                </a:cubicBezTo>
                <a:cubicBezTo>
                  <a:pt x="315163" y="2503363"/>
                  <a:pt x="216174" y="2524871"/>
                  <a:pt x="169852" y="2449319"/>
                </a:cubicBezTo>
                <a:cubicBezTo>
                  <a:pt x="227755" y="2436083"/>
                  <a:pt x="272424" y="2463381"/>
                  <a:pt x="319299" y="2468619"/>
                </a:cubicBezTo>
                <a:cubicBezTo>
                  <a:pt x="361761" y="2473307"/>
                  <a:pt x="372239" y="2460624"/>
                  <a:pt x="362313" y="2418988"/>
                </a:cubicBezTo>
                <a:cubicBezTo>
                  <a:pt x="346873" y="2354190"/>
                  <a:pt x="370034" y="2321102"/>
                  <a:pt x="431798" y="2338750"/>
                </a:cubicBezTo>
                <a:cubicBezTo>
                  <a:pt x="489149" y="2355293"/>
                  <a:pt x="495215" y="2331030"/>
                  <a:pt x="479775" y="2294082"/>
                </a:cubicBezTo>
                <a:cubicBezTo>
                  <a:pt x="457716" y="2240315"/>
                  <a:pt x="482807" y="2198678"/>
                  <a:pt x="499903" y="2153458"/>
                </a:cubicBezTo>
                <a:cubicBezTo>
                  <a:pt x="526099" y="2084525"/>
                  <a:pt x="515069" y="2050885"/>
                  <a:pt x="458544" y="1999599"/>
                </a:cubicBezTo>
                <a:cubicBezTo>
                  <a:pt x="426835" y="1970921"/>
                  <a:pt x="392645" y="1946658"/>
                  <a:pt x="346596" y="1921843"/>
                </a:cubicBezTo>
                <a:cubicBezTo>
                  <a:pt x="452753" y="1908331"/>
                  <a:pt x="341358" y="1862836"/>
                  <a:pt x="378857" y="1834435"/>
                </a:cubicBezTo>
                <a:cubicBezTo>
                  <a:pt x="453856" y="1822854"/>
                  <a:pt x="515069" y="1913294"/>
                  <a:pt x="617091" y="1887376"/>
                </a:cubicBezTo>
                <a:cubicBezTo>
                  <a:pt x="491080" y="1809066"/>
                  <a:pt x="351835" y="1783423"/>
                  <a:pt x="260568" y="1679198"/>
                </a:cubicBezTo>
                <a:cubicBezTo>
                  <a:pt x="281523" y="1655484"/>
                  <a:pt x="302479" y="1677543"/>
                  <a:pt x="320402" y="1668720"/>
                </a:cubicBezTo>
                <a:cubicBezTo>
                  <a:pt x="319850" y="1663205"/>
                  <a:pt x="321230" y="1654932"/>
                  <a:pt x="317920" y="1652452"/>
                </a:cubicBezTo>
                <a:cubicBezTo>
                  <a:pt x="249815" y="1595650"/>
                  <a:pt x="248711" y="1594273"/>
                  <a:pt x="321779" y="1552359"/>
                </a:cubicBezTo>
                <a:cubicBezTo>
                  <a:pt x="347424" y="1537746"/>
                  <a:pt x="345218" y="1524786"/>
                  <a:pt x="331707" y="1506313"/>
                </a:cubicBezTo>
                <a:cubicBezTo>
                  <a:pt x="322055" y="1493353"/>
                  <a:pt x="310475" y="1481772"/>
                  <a:pt x="315990" y="1453371"/>
                </a:cubicBezTo>
                <a:cubicBezTo>
                  <a:pt x="355971" y="1489769"/>
                  <a:pt x="549259" y="1477912"/>
                  <a:pt x="583450" y="1474052"/>
                </a:cubicBezTo>
                <a:cubicBezTo>
                  <a:pt x="621777" y="1469917"/>
                  <a:pt x="659553" y="1452269"/>
                  <a:pt x="699809" y="1461919"/>
                </a:cubicBezTo>
                <a:cubicBezTo>
                  <a:pt x="732070" y="1469641"/>
                  <a:pt x="881516" y="1544364"/>
                  <a:pt x="902750" y="1458612"/>
                </a:cubicBezTo>
                <a:cubicBezTo>
                  <a:pt x="903853" y="1454475"/>
                  <a:pt x="964237" y="1464127"/>
                  <a:pt x="996774" y="1468814"/>
                </a:cubicBezTo>
                <a:cubicBezTo>
                  <a:pt x="1025451" y="1472674"/>
                  <a:pt x="1057712" y="1489769"/>
                  <a:pt x="1077012" y="1455578"/>
                </a:cubicBezTo>
                <a:cubicBezTo>
                  <a:pt x="1088317" y="1435450"/>
                  <a:pt x="1041719" y="1396571"/>
                  <a:pt x="1000083" y="1393262"/>
                </a:cubicBezTo>
                <a:cubicBezTo>
                  <a:pt x="963961" y="1390229"/>
                  <a:pt x="926186" y="1385817"/>
                  <a:pt x="891720" y="1394089"/>
                </a:cubicBezTo>
                <a:cubicBezTo>
                  <a:pt x="849258" y="1404017"/>
                  <a:pt x="826372" y="1388024"/>
                  <a:pt x="814515" y="1353557"/>
                </a:cubicBezTo>
                <a:cubicBezTo>
                  <a:pt x="801280" y="1315506"/>
                  <a:pt x="775911" y="1297858"/>
                  <a:pt x="740895" y="1280211"/>
                </a:cubicBezTo>
                <a:cubicBezTo>
                  <a:pt x="655967" y="1237474"/>
                  <a:pt x="574352" y="1188118"/>
                  <a:pt x="481154" y="1163301"/>
                </a:cubicBezTo>
                <a:cubicBezTo>
                  <a:pt x="462679" y="1158337"/>
                  <a:pt x="442276" y="1151719"/>
                  <a:pt x="433728" y="1118909"/>
                </a:cubicBezTo>
                <a:cubicBezTo>
                  <a:pt x="686023" y="1167987"/>
                  <a:pt x="915984" y="1295929"/>
                  <a:pt x="1176276" y="1288484"/>
                </a:cubicBezTo>
                <a:cubicBezTo>
                  <a:pt x="1105137" y="1247950"/>
                  <a:pt x="1022694" y="1245745"/>
                  <a:pt x="946867" y="1217344"/>
                </a:cubicBezTo>
                <a:cubicBezTo>
                  <a:pt x="1000635" y="1196113"/>
                  <a:pt x="1051094" y="1218172"/>
                  <a:pt x="1102104" y="1230304"/>
                </a:cubicBezTo>
                <a:cubicBezTo>
                  <a:pt x="1144843" y="1240230"/>
                  <a:pt x="1183446" y="1241885"/>
                  <a:pt x="1188133" y="1182603"/>
                </a:cubicBezTo>
                <a:cubicBezTo>
                  <a:pt x="1186478" y="1178742"/>
                  <a:pt x="1186754" y="1173780"/>
                  <a:pt x="1187030" y="1169092"/>
                </a:cubicBezTo>
                <a:cubicBezTo>
                  <a:pt x="1172690" y="1144552"/>
                  <a:pt x="1150358" y="1131868"/>
                  <a:pt x="1123887" y="1124698"/>
                </a:cubicBezTo>
                <a:cubicBezTo>
                  <a:pt x="1107894" y="1120286"/>
                  <a:pt x="1086663" y="1113668"/>
                  <a:pt x="1086938" y="1096023"/>
                </a:cubicBezTo>
                <a:cubicBezTo>
                  <a:pt x="1087765" y="1030674"/>
                  <a:pt x="1036756" y="1011647"/>
                  <a:pt x="985744" y="992622"/>
                </a:cubicBezTo>
                <a:cubicBezTo>
                  <a:pt x="1014145" y="960086"/>
                  <a:pt x="1036479" y="984074"/>
                  <a:pt x="1057987" y="981594"/>
                </a:cubicBezTo>
                <a:cubicBezTo>
                  <a:pt x="1072049" y="979939"/>
                  <a:pt x="1084733" y="976906"/>
                  <a:pt x="1084733" y="960086"/>
                </a:cubicBezTo>
                <a:cubicBezTo>
                  <a:pt x="1085008" y="946023"/>
                  <a:pt x="1078390" y="930030"/>
                  <a:pt x="1064605" y="929756"/>
                </a:cubicBezTo>
                <a:cubicBezTo>
                  <a:pt x="978300" y="927273"/>
                  <a:pt x="930599" y="836833"/>
                  <a:pt x="840985" y="836558"/>
                </a:cubicBezTo>
                <a:cubicBezTo>
                  <a:pt x="787493" y="836558"/>
                  <a:pt x="868834" y="785547"/>
                  <a:pt x="823615" y="764315"/>
                </a:cubicBezTo>
                <a:cubicBezTo>
                  <a:pt x="813687" y="759628"/>
                  <a:pt x="849533" y="752460"/>
                  <a:pt x="865526" y="753562"/>
                </a:cubicBezTo>
                <a:cubicBezTo>
                  <a:pt x="881242" y="754665"/>
                  <a:pt x="895304" y="768175"/>
                  <a:pt x="914331" y="758525"/>
                </a:cubicBezTo>
                <a:cubicBezTo>
                  <a:pt x="924808" y="724059"/>
                  <a:pt x="897787" y="711375"/>
                  <a:pt x="875452" y="701724"/>
                </a:cubicBezTo>
                <a:cubicBezTo>
                  <a:pt x="823889" y="679390"/>
                  <a:pt x="773706" y="652369"/>
                  <a:pt x="717181" y="644371"/>
                </a:cubicBezTo>
                <a:cubicBezTo>
                  <a:pt x="697053" y="641614"/>
                  <a:pt x="746133" y="604666"/>
                  <a:pt x="755783" y="591707"/>
                </a:cubicBezTo>
                <a:cubicBezTo>
                  <a:pt x="528304" y="455496"/>
                  <a:pt x="254778" y="462388"/>
                  <a:pt x="0" y="352370"/>
                </a:cubicBezTo>
                <a:cubicBezTo>
                  <a:pt x="56250" y="330864"/>
                  <a:pt x="97610" y="346580"/>
                  <a:pt x="135937" y="349889"/>
                </a:cubicBezTo>
                <a:cubicBezTo>
                  <a:pt x="231615" y="358160"/>
                  <a:pt x="326193" y="375256"/>
                  <a:pt x="421595" y="385458"/>
                </a:cubicBezTo>
                <a:cubicBezTo>
                  <a:pt x="468469" y="390421"/>
                  <a:pt x="512035" y="409172"/>
                  <a:pt x="564424" y="379393"/>
                </a:cubicBezTo>
                <a:cubicBezTo>
                  <a:pt x="599443" y="359540"/>
                  <a:pt x="655418" y="381046"/>
                  <a:pt x="698432" y="398694"/>
                </a:cubicBezTo>
                <a:cubicBezTo>
                  <a:pt x="734000" y="413307"/>
                  <a:pt x="767916" y="417167"/>
                  <a:pt x="815067" y="398694"/>
                </a:cubicBezTo>
                <a:cubicBezTo>
                  <a:pt x="772328" y="387389"/>
                  <a:pt x="739515" y="377463"/>
                  <a:pt x="705876" y="370568"/>
                </a:cubicBezTo>
                <a:cubicBezTo>
                  <a:pt x="679130" y="365055"/>
                  <a:pt x="742825" y="342719"/>
                  <a:pt x="775360" y="345477"/>
                </a:cubicBezTo>
                <a:cubicBezTo>
                  <a:pt x="820857" y="349337"/>
                  <a:pt x="795214" y="335000"/>
                  <a:pt x="787493" y="315146"/>
                </a:cubicBezTo>
                <a:cubicBezTo>
                  <a:pt x="779221" y="293915"/>
                  <a:pt x="803761" y="287298"/>
                  <a:pt x="819202" y="291709"/>
                </a:cubicBezTo>
                <a:cubicBezTo>
                  <a:pt x="878484" y="309081"/>
                  <a:pt x="937491" y="278474"/>
                  <a:pt x="998705" y="303291"/>
                </a:cubicBezTo>
                <a:cubicBezTo>
                  <a:pt x="983263" y="242077"/>
                  <a:pt x="949899" y="215331"/>
                  <a:pt x="880139" y="206783"/>
                </a:cubicBezTo>
                <a:cubicBezTo>
                  <a:pt x="853944" y="203475"/>
                  <a:pt x="826647" y="208438"/>
                  <a:pt x="804037" y="190790"/>
                </a:cubicBezTo>
                <a:cubicBezTo>
                  <a:pt x="791076" y="180590"/>
                  <a:pt x="776463" y="168457"/>
                  <a:pt x="786666" y="149707"/>
                </a:cubicBezTo>
                <a:cubicBezTo>
                  <a:pt x="793834" y="136471"/>
                  <a:pt x="809276" y="136471"/>
                  <a:pt x="821960" y="140884"/>
                </a:cubicBezTo>
                <a:cubicBezTo>
                  <a:pt x="878761" y="160461"/>
                  <a:pt x="938043" y="167630"/>
                  <a:pt x="997325" y="174800"/>
                </a:cubicBezTo>
                <a:cubicBezTo>
                  <a:pt x="1006426" y="175902"/>
                  <a:pt x="1016626" y="179487"/>
                  <a:pt x="1026829" y="161287"/>
                </a:cubicBezTo>
                <a:cubicBezTo>
                  <a:pt x="915984" y="131783"/>
                  <a:pt x="810655" y="89872"/>
                  <a:pt x="696777" y="73604"/>
                </a:cubicBezTo>
                <a:cubicBezTo>
                  <a:pt x="698432" y="65884"/>
                  <a:pt x="700086" y="58164"/>
                  <a:pt x="701741" y="50444"/>
                </a:cubicBezTo>
                <a:cubicBezTo>
                  <a:pt x="790801" y="61471"/>
                  <a:pt x="879864" y="72501"/>
                  <a:pt x="992362" y="86289"/>
                </a:cubicBezTo>
                <a:cubicBezTo>
                  <a:pt x="923153" y="42446"/>
                  <a:pt x="857805" y="57060"/>
                  <a:pt x="806519" y="18183"/>
                </a:cubicBezTo>
                <a:cubicBezTo>
                  <a:pt x="816170" y="3431"/>
                  <a:pt x="827820" y="-292"/>
                  <a:pt x="839883" y="1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229437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br>
              <a:rPr lang="en-US" sz="4400" b="1"/>
            </a:br>
            <a:endParaRPr lang="en-US" sz="4400" b="1"/>
          </a:p>
        </p:txBody>
      </p:sp>
      <p:pic>
        <p:nvPicPr>
          <p:cNvPr id="34" name="Content Placeholder 4" descr="A close up of a human face&#10;&#10;Description automatically generated with low confidence">
            <a:extLst>
              <a:ext uri="{FF2B5EF4-FFF2-40B4-BE49-F238E27FC236}">
                <a16:creationId xmlns:a16="http://schemas.microsoft.com/office/drawing/2014/main" id="{39F4C064-7C00-4189-9899-DF8A3B8528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1326" r="9140" b="-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3788" y="880281"/>
            <a:ext cx="4840010" cy="5296682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sz="2000" b="1" i="1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b="1" i="1" dirty="0"/>
          </a:p>
          <a:p>
            <a:r>
              <a:rPr lang="en-GB" sz="3200" dirty="0"/>
              <a:t>Mindfulness is linked to Eastern spiritual traditions but can be used separately from these without fear of converting someone to a faith path or being disrespectful to spiritual traditions.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3200" dirty="0"/>
              <a:t>Mindfulness has been defined as the awareness that emerges when </a:t>
            </a: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</a:rPr>
              <a:t>we pay attention to experience on purpose, in the present moment, and nonjudgmentall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>y </a:t>
            </a:r>
            <a:r>
              <a:rPr lang="en-US" sz="3200" dirty="0"/>
              <a:t>(Kabat-Zinn, 1994). </a:t>
            </a:r>
          </a:p>
          <a:p>
            <a:endParaRPr lang="en-GB" sz="3200" dirty="0"/>
          </a:p>
          <a:p>
            <a:endParaRPr lang="en-US" sz="2800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b="1" i="1" dirty="0"/>
          </a:p>
          <a:p>
            <a:pPr indent="-228600">
              <a:buFont typeface="Arial" panose="020B0604020202020204" pitchFamily="34" charset="0"/>
              <a:buChar char="•"/>
            </a:pPr>
            <a:endParaRPr lang="en-US" sz="2000" b="1" i="1" dirty="0"/>
          </a:p>
        </p:txBody>
      </p:sp>
    </p:spTree>
    <p:extLst>
      <p:ext uri="{BB962C8B-B14F-4D97-AF65-F5344CB8AC3E}">
        <p14:creationId xmlns:p14="http://schemas.microsoft.com/office/powerpoint/2010/main" val="155521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02048-C6C6-C658-21AC-034658AB5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3" y="741391"/>
            <a:ext cx="4355265" cy="1616203"/>
          </a:xfrm>
        </p:spPr>
        <p:txBody>
          <a:bodyPr anchor="b">
            <a:normAutofit/>
          </a:bodyPr>
          <a:lstStyle/>
          <a:p>
            <a:r>
              <a:rPr lang="en-GB" sz="3200"/>
              <a:t>BPS….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BD6C5-6D58-BC31-C5C5-56D187317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692" y="2533476"/>
            <a:ext cx="4355265" cy="3447832"/>
          </a:xfrm>
        </p:spPr>
        <p:txBody>
          <a:bodyPr anchor="t">
            <a:normAutofit/>
          </a:bodyPr>
          <a:lstStyle/>
          <a:p>
            <a:r>
              <a:rPr lang="en-GB" sz="2000" dirty="0"/>
              <a:t>Psychologists introducing mindfulness-based approaches need to be open to unusual and unexpected effects, and these must be approached in a mindful way to help people through them. Afterwards, reflection without judgement through supervision is recommended to discover what can be learned from the experience</a:t>
            </a:r>
          </a:p>
        </p:txBody>
      </p:sp>
      <p:pic>
        <p:nvPicPr>
          <p:cNvPr id="5" name="Picture 4" descr="Magnifying glass on clear background">
            <a:extLst>
              <a:ext uri="{FF2B5EF4-FFF2-40B4-BE49-F238E27FC236}">
                <a16:creationId xmlns:a16="http://schemas.microsoft.com/office/drawing/2014/main" id="{2218228C-5845-8F98-8DC1-78B8F1097C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73" r="7193" b="-1"/>
          <a:stretch/>
        </p:blipFill>
        <p:spPr>
          <a:xfrm>
            <a:off x="6096000" y="10"/>
            <a:ext cx="6095999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E3A741D-C19B-960A-5803-1C58871478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369424" y="3028872"/>
            <a:ext cx="1559464" cy="6106313"/>
          </a:xfrm>
          <a:prstGeom prst="rect">
            <a:avLst/>
          </a:prstGeom>
          <a:gradFill>
            <a:gsLst>
              <a:gs pos="0">
                <a:schemeClr val="accent5">
                  <a:alpha val="77000"/>
                </a:schemeClr>
              </a:gs>
              <a:gs pos="57000">
                <a:schemeClr val="accent5">
                  <a:lumMod val="60000"/>
                  <a:lumOff val="40000"/>
                  <a:alpha val="0"/>
                </a:schemeClr>
              </a:gs>
            </a:gsLst>
            <a:lin ang="11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C3A50E9-9119-7BC3-083B-2D84CCC78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15441" y="-3760"/>
            <a:ext cx="2176557" cy="6857999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0000">
                <a:schemeClr val="accent2">
                  <a:alpha val="0"/>
                </a:schemeClr>
              </a:gs>
            </a:gsLst>
            <a:lin ang="11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C39DE25-0E4E-0AA7-0932-1D78C2372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6096000" y="5502302"/>
            <a:ext cx="6106314" cy="1359456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89000"/>
                </a:schemeClr>
              </a:gs>
              <a:gs pos="38000">
                <a:schemeClr val="accent5">
                  <a:lumMod val="60000"/>
                  <a:lumOff val="40000"/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D6EA299-0840-6DEA-E670-C49AEBC87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26892" y="2939627"/>
            <a:ext cx="3162908" cy="3914612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1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4979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E951A-B778-3A11-0FA1-E3D3B131C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Beneficial for….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59EAF-A558-3A8F-A3E4-8A4BDF4E7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Mindfulness-based approaches have been demonstrated to be potentially beneficial for children and adolescents, people with intellectual disabilities and older adults, as well as adults.</a:t>
            </a:r>
          </a:p>
          <a:p>
            <a:endParaRPr lang="en-GB" dirty="0"/>
          </a:p>
          <a:p>
            <a:r>
              <a:rPr lang="en-GB" dirty="0"/>
              <a:t> Mindfulness-based approaches have demonstrated benefits for people with long-term conditions (e.g. chronic pain and cancer) but care needs to be taken to adapt the approach to encompass physical health needs</a:t>
            </a:r>
          </a:p>
        </p:txBody>
      </p:sp>
    </p:spTree>
    <p:extLst>
      <p:ext uri="{BB962C8B-B14F-4D97-AF65-F5344CB8AC3E}">
        <p14:creationId xmlns:p14="http://schemas.microsoft.com/office/powerpoint/2010/main" val="1798595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B934F3-48CA-9EB6-1445-FEC993A70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EF97E93-52C8-B2FE-E671-7C381C4696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358" y="365125"/>
            <a:ext cx="10673442" cy="6231618"/>
          </a:xfrm>
        </p:spPr>
      </p:pic>
    </p:spTree>
    <p:extLst>
      <p:ext uri="{BB962C8B-B14F-4D97-AF65-F5344CB8AC3E}">
        <p14:creationId xmlns:p14="http://schemas.microsoft.com/office/powerpoint/2010/main" val="19485039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5F0E358-1E49-4920-80D8-C3D1387088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2D2362D-7010-4036-B9CA-03DFC8EB3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C85BF5E-2BD6-4E5B-8EA3-420B45BB03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389812" y="0"/>
            <a:ext cx="4802188" cy="6858000"/>
          </a:xfrm>
          <a:custGeom>
            <a:avLst/>
            <a:gdLst>
              <a:gd name="connsiteX0" fmla="*/ 0 w 4802188"/>
              <a:gd name="connsiteY0" fmla="*/ 0 h 6858000"/>
              <a:gd name="connsiteX1" fmla="*/ 4802188 w 4802188"/>
              <a:gd name="connsiteY1" fmla="*/ 0 h 6858000"/>
              <a:gd name="connsiteX2" fmla="*/ 4802188 w 4802188"/>
              <a:gd name="connsiteY2" fmla="*/ 6858000 h 6858000"/>
              <a:gd name="connsiteX3" fmla="*/ 0 w 4802188"/>
              <a:gd name="connsiteY3" fmla="*/ 6858000 h 6858000"/>
              <a:gd name="connsiteX4" fmla="*/ 4763 w 4802188"/>
              <a:gd name="connsiteY4" fmla="*/ 6791325 h 6858000"/>
              <a:gd name="connsiteX5" fmla="*/ 12700 w 4802188"/>
              <a:gd name="connsiteY5" fmla="*/ 6735762 h 6858000"/>
              <a:gd name="connsiteX6" fmla="*/ 22225 w 4802188"/>
              <a:gd name="connsiteY6" fmla="*/ 6683375 h 6858000"/>
              <a:gd name="connsiteX7" fmla="*/ 38100 w 4802188"/>
              <a:gd name="connsiteY7" fmla="*/ 6640512 h 6858000"/>
              <a:gd name="connsiteX8" fmla="*/ 53975 w 4802188"/>
              <a:gd name="connsiteY8" fmla="*/ 6597650 h 6858000"/>
              <a:gd name="connsiteX9" fmla="*/ 73025 w 4802188"/>
              <a:gd name="connsiteY9" fmla="*/ 6561137 h 6858000"/>
              <a:gd name="connsiteX10" fmla="*/ 92075 w 4802188"/>
              <a:gd name="connsiteY10" fmla="*/ 6523037 h 6858000"/>
              <a:gd name="connsiteX11" fmla="*/ 109538 w 4802188"/>
              <a:gd name="connsiteY11" fmla="*/ 6488112 h 6858000"/>
              <a:gd name="connsiteX12" fmla="*/ 127000 w 4802188"/>
              <a:gd name="connsiteY12" fmla="*/ 6448425 h 6858000"/>
              <a:gd name="connsiteX13" fmla="*/ 142875 w 4802188"/>
              <a:gd name="connsiteY13" fmla="*/ 6407150 h 6858000"/>
              <a:gd name="connsiteX14" fmla="*/ 157163 w 4802188"/>
              <a:gd name="connsiteY14" fmla="*/ 6361112 h 6858000"/>
              <a:gd name="connsiteX15" fmla="*/ 168275 w 4802188"/>
              <a:gd name="connsiteY15" fmla="*/ 6311900 h 6858000"/>
              <a:gd name="connsiteX16" fmla="*/ 176213 w 4802188"/>
              <a:gd name="connsiteY16" fmla="*/ 6251575 h 6858000"/>
              <a:gd name="connsiteX17" fmla="*/ 179388 w 4802188"/>
              <a:gd name="connsiteY17" fmla="*/ 6183312 h 6858000"/>
              <a:gd name="connsiteX18" fmla="*/ 176213 w 4802188"/>
              <a:gd name="connsiteY18" fmla="*/ 6113462 h 6858000"/>
              <a:gd name="connsiteX19" fmla="*/ 168275 w 4802188"/>
              <a:gd name="connsiteY19" fmla="*/ 6056312 h 6858000"/>
              <a:gd name="connsiteX20" fmla="*/ 157163 w 4802188"/>
              <a:gd name="connsiteY20" fmla="*/ 6003925 h 6858000"/>
              <a:gd name="connsiteX21" fmla="*/ 142875 w 4802188"/>
              <a:gd name="connsiteY21" fmla="*/ 5956300 h 6858000"/>
              <a:gd name="connsiteX22" fmla="*/ 127000 w 4802188"/>
              <a:gd name="connsiteY22" fmla="*/ 5915025 h 6858000"/>
              <a:gd name="connsiteX23" fmla="*/ 107950 w 4802188"/>
              <a:gd name="connsiteY23" fmla="*/ 5876925 h 6858000"/>
              <a:gd name="connsiteX24" fmla="*/ 88900 w 4802188"/>
              <a:gd name="connsiteY24" fmla="*/ 5840412 h 6858000"/>
              <a:gd name="connsiteX25" fmla="*/ 69850 w 4802188"/>
              <a:gd name="connsiteY25" fmla="*/ 5802312 h 6858000"/>
              <a:gd name="connsiteX26" fmla="*/ 52388 w 4802188"/>
              <a:gd name="connsiteY26" fmla="*/ 5762625 h 6858000"/>
              <a:gd name="connsiteX27" fmla="*/ 34925 w 4802188"/>
              <a:gd name="connsiteY27" fmla="*/ 5721350 h 6858000"/>
              <a:gd name="connsiteX28" fmla="*/ 20638 w 4802188"/>
              <a:gd name="connsiteY28" fmla="*/ 5675312 h 6858000"/>
              <a:gd name="connsiteX29" fmla="*/ 11113 w 4802188"/>
              <a:gd name="connsiteY29" fmla="*/ 5622925 h 6858000"/>
              <a:gd name="connsiteX30" fmla="*/ 1588 w 4802188"/>
              <a:gd name="connsiteY30" fmla="*/ 5562600 h 6858000"/>
              <a:gd name="connsiteX31" fmla="*/ 0 w 4802188"/>
              <a:gd name="connsiteY31" fmla="*/ 5494337 h 6858000"/>
              <a:gd name="connsiteX32" fmla="*/ 1588 w 4802188"/>
              <a:gd name="connsiteY32" fmla="*/ 5426075 h 6858000"/>
              <a:gd name="connsiteX33" fmla="*/ 11113 w 4802188"/>
              <a:gd name="connsiteY33" fmla="*/ 5365750 h 6858000"/>
              <a:gd name="connsiteX34" fmla="*/ 20638 w 4802188"/>
              <a:gd name="connsiteY34" fmla="*/ 5313362 h 6858000"/>
              <a:gd name="connsiteX35" fmla="*/ 34925 w 4802188"/>
              <a:gd name="connsiteY35" fmla="*/ 5268912 h 6858000"/>
              <a:gd name="connsiteX36" fmla="*/ 52388 w 4802188"/>
              <a:gd name="connsiteY36" fmla="*/ 5226050 h 6858000"/>
              <a:gd name="connsiteX37" fmla="*/ 69850 w 4802188"/>
              <a:gd name="connsiteY37" fmla="*/ 5186362 h 6858000"/>
              <a:gd name="connsiteX38" fmla="*/ 88900 w 4802188"/>
              <a:gd name="connsiteY38" fmla="*/ 5149850 h 6858000"/>
              <a:gd name="connsiteX39" fmla="*/ 107950 w 4802188"/>
              <a:gd name="connsiteY39" fmla="*/ 5114925 h 6858000"/>
              <a:gd name="connsiteX40" fmla="*/ 127000 w 4802188"/>
              <a:gd name="connsiteY40" fmla="*/ 5075237 h 6858000"/>
              <a:gd name="connsiteX41" fmla="*/ 142875 w 4802188"/>
              <a:gd name="connsiteY41" fmla="*/ 5033962 h 6858000"/>
              <a:gd name="connsiteX42" fmla="*/ 157163 w 4802188"/>
              <a:gd name="connsiteY42" fmla="*/ 4987925 h 6858000"/>
              <a:gd name="connsiteX43" fmla="*/ 168275 w 4802188"/>
              <a:gd name="connsiteY43" fmla="*/ 4935537 h 6858000"/>
              <a:gd name="connsiteX44" fmla="*/ 176213 w 4802188"/>
              <a:gd name="connsiteY44" fmla="*/ 4875212 h 6858000"/>
              <a:gd name="connsiteX45" fmla="*/ 179388 w 4802188"/>
              <a:gd name="connsiteY45" fmla="*/ 4806950 h 6858000"/>
              <a:gd name="connsiteX46" fmla="*/ 176213 w 4802188"/>
              <a:gd name="connsiteY46" fmla="*/ 4738687 h 6858000"/>
              <a:gd name="connsiteX47" fmla="*/ 168275 w 4802188"/>
              <a:gd name="connsiteY47" fmla="*/ 4678362 h 6858000"/>
              <a:gd name="connsiteX48" fmla="*/ 157163 w 4802188"/>
              <a:gd name="connsiteY48" fmla="*/ 4625975 h 6858000"/>
              <a:gd name="connsiteX49" fmla="*/ 142875 w 4802188"/>
              <a:gd name="connsiteY49" fmla="*/ 4579937 h 6858000"/>
              <a:gd name="connsiteX50" fmla="*/ 127000 w 4802188"/>
              <a:gd name="connsiteY50" fmla="*/ 4537075 h 6858000"/>
              <a:gd name="connsiteX51" fmla="*/ 107950 w 4802188"/>
              <a:gd name="connsiteY51" fmla="*/ 4498975 h 6858000"/>
              <a:gd name="connsiteX52" fmla="*/ 69850 w 4802188"/>
              <a:gd name="connsiteY52" fmla="*/ 4424362 h 6858000"/>
              <a:gd name="connsiteX53" fmla="*/ 52388 w 4802188"/>
              <a:gd name="connsiteY53" fmla="*/ 4386262 h 6858000"/>
              <a:gd name="connsiteX54" fmla="*/ 34925 w 4802188"/>
              <a:gd name="connsiteY54" fmla="*/ 4343400 h 6858000"/>
              <a:gd name="connsiteX55" fmla="*/ 20638 w 4802188"/>
              <a:gd name="connsiteY55" fmla="*/ 4297362 h 6858000"/>
              <a:gd name="connsiteX56" fmla="*/ 11113 w 4802188"/>
              <a:gd name="connsiteY56" fmla="*/ 4244975 h 6858000"/>
              <a:gd name="connsiteX57" fmla="*/ 1588 w 4802188"/>
              <a:gd name="connsiteY57" fmla="*/ 4186237 h 6858000"/>
              <a:gd name="connsiteX58" fmla="*/ 0 w 4802188"/>
              <a:gd name="connsiteY58" fmla="*/ 4116387 h 6858000"/>
              <a:gd name="connsiteX59" fmla="*/ 1588 w 4802188"/>
              <a:gd name="connsiteY59" fmla="*/ 4048125 h 6858000"/>
              <a:gd name="connsiteX60" fmla="*/ 11113 w 4802188"/>
              <a:gd name="connsiteY60" fmla="*/ 3987800 h 6858000"/>
              <a:gd name="connsiteX61" fmla="*/ 20638 w 4802188"/>
              <a:gd name="connsiteY61" fmla="*/ 3935412 h 6858000"/>
              <a:gd name="connsiteX62" fmla="*/ 34925 w 4802188"/>
              <a:gd name="connsiteY62" fmla="*/ 3890962 h 6858000"/>
              <a:gd name="connsiteX63" fmla="*/ 52388 w 4802188"/>
              <a:gd name="connsiteY63" fmla="*/ 3848100 h 6858000"/>
              <a:gd name="connsiteX64" fmla="*/ 69850 w 4802188"/>
              <a:gd name="connsiteY64" fmla="*/ 3811587 h 6858000"/>
              <a:gd name="connsiteX65" fmla="*/ 107950 w 4802188"/>
              <a:gd name="connsiteY65" fmla="*/ 3736975 h 6858000"/>
              <a:gd name="connsiteX66" fmla="*/ 127000 w 4802188"/>
              <a:gd name="connsiteY66" fmla="*/ 3697287 h 6858000"/>
              <a:gd name="connsiteX67" fmla="*/ 142875 w 4802188"/>
              <a:gd name="connsiteY67" fmla="*/ 3656012 h 6858000"/>
              <a:gd name="connsiteX68" fmla="*/ 157163 w 4802188"/>
              <a:gd name="connsiteY68" fmla="*/ 3609975 h 6858000"/>
              <a:gd name="connsiteX69" fmla="*/ 168275 w 4802188"/>
              <a:gd name="connsiteY69" fmla="*/ 3557587 h 6858000"/>
              <a:gd name="connsiteX70" fmla="*/ 176213 w 4802188"/>
              <a:gd name="connsiteY70" fmla="*/ 3497262 h 6858000"/>
              <a:gd name="connsiteX71" fmla="*/ 179388 w 4802188"/>
              <a:gd name="connsiteY71" fmla="*/ 3427412 h 6858000"/>
              <a:gd name="connsiteX72" fmla="*/ 176213 w 4802188"/>
              <a:gd name="connsiteY72" fmla="*/ 3360737 h 6858000"/>
              <a:gd name="connsiteX73" fmla="*/ 168275 w 4802188"/>
              <a:gd name="connsiteY73" fmla="*/ 3300412 h 6858000"/>
              <a:gd name="connsiteX74" fmla="*/ 157163 w 4802188"/>
              <a:gd name="connsiteY74" fmla="*/ 3248025 h 6858000"/>
              <a:gd name="connsiteX75" fmla="*/ 142875 w 4802188"/>
              <a:gd name="connsiteY75" fmla="*/ 3201987 h 6858000"/>
              <a:gd name="connsiteX76" fmla="*/ 127000 w 4802188"/>
              <a:gd name="connsiteY76" fmla="*/ 3160712 h 6858000"/>
              <a:gd name="connsiteX77" fmla="*/ 107950 w 4802188"/>
              <a:gd name="connsiteY77" fmla="*/ 3121025 h 6858000"/>
              <a:gd name="connsiteX78" fmla="*/ 88900 w 4802188"/>
              <a:gd name="connsiteY78" fmla="*/ 3084512 h 6858000"/>
              <a:gd name="connsiteX79" fmla="*/ 69850 w 4802188"/>
              <a:gd name="connsiteY79" fmla="*/ 3046412 h 6858000"/>
              <a:gd name="connsiteX80" fmla="*/ 52388 w 4802188"/>
              <a:gd name="connsiteY80" fmla="*/ 3009900 h 6858000"/>
              <a:gd name="connsiteX81" fmla="*/ 34925 w 4802188"/>
              <a:gd name="connsiteY81" fmla="*/ 2967037 h 6858000"/>
              <a:gd name="connsiteX82" fmla="*/ 20638 w 4802188"/>
              <a:gd name="connsiteY82" fmla="*/ 2922587 h 6858000"/>
              <a:gd name="connsiteX83" fmla="*/ 11113 w 4802188"/>
              <a:gd name="connsiteY83" fmla="*/ 2868612 h 6858000"/>
              <a:gd name="connsiteX84" fmla="*/ 1588 w 4802188"/>
              <a:gd name="connsiteY84" fmla="*/ 2809875 h 6858000"/>
              <a:gd name="connsiteX85" fmla="*/ 0 w 4802188"/>
              <a:gd name="connsiteY85" fmla="*/ 2741612 h 6858000"/>
              <a:gd name="connsiteX86" fmla="*/ 1588 w 4802188"/>
              <a:gd name="connsiteY86" fmla="*/ 2671762 h 6858000"/>
              <a:gd name="connsiteX87" fmla="*/ 11113 w 4802188"/>
              <a:gd name="connsiteY87" fmla="*/ 2613025 h 6858000"/>
              <a:gd name="connsiteX88" fmla="*/ 20638 w 4802188"/>
              <a:gd name="connsiteY88" fmla="*/ 2560637 h 6858000"/>
              <a:gd name="connsiteX89" fmla="*/ 34925 w 4802188"/>
              <a:gd name="connsiteY89" fmla="*/ 2513012 h 6858000"/>
              <a:gd name="connsiteX90" fmla="*/ 52388 w 4802188"/>
              <a:gd name="connsiteY90" fmla="*/ 2471737 h 6858000"/>
              <a:gd name="connsiteX91" fmla="*/ 69850 w 4802188"/>
              <a:gd name="connsiteY91" fmla="*/ 2433637 h 6858000"/>
              <a:gd name="connsiteX92" fmla="*/ 88900 w 4802188"/>
              <a:gd name="connsiteY92" fmla="*/ 2395537 h 6858000"/>
              <a:gd name="connsiteX93" fmla="*/ 107950 w 4802188"/>
              <a:gd name="connsiteY93" fmla="*/ 2359025 h 6858000"/>
              <a:gd name="connsiteX94" fmla="*/ 127000 w 4802188"/>
              <a:gd name="connsiteY94" fmla="*/ 2319337 h 6858000"/>
              <a:gd name="connsiteX95" fmla="*/ 142875 w 4802188"/>
              <a:gd name="connsiteY95" fmla="*/ 2278062 h 6858000"/>
              <a:gd name="connsiteX96" fmla="*/ 157163 w 4802188"/>
              <a:gd name="connsiteY96" fmla="*/ 2232025 h 6858000"/>
              <a:gd name="connsiteX97" fmla="*/ 168275 w 4802188"/>
              <a:gd name="connsiteY97" fmla="*/ 2179637 h 6858000"/>
              <a:gd name="connsiteX98" fmla="*/ 176213 w 4802188"/>
              <a:gd name="connsiteY98" fmla="*/ 2119312 h 6858000"/>
              <a:gd name="connsiteX99" fmla="*/ 179388 w 4802188"/>
              <a:gd name="connsiteY99" fmla="*/ 2051050 h 6858000"/>
              <a:gd name="connsiteX100" fmla="*/ 176213 w 4802188"/>
              <a:gd name="connsiteY100" fmla="*/ 1982787 h 6858000"/>
              <a:gd name="connsiteX101" fmla="*/ 168275 w 4802188"/>
              <a:gd name="connsiteY101" fmla="*/ 1922462 h 6858000"/>
              <a:gd name="connsiteX102" fmla="*/ 157163 w 4802188"/>
              <a:gd name="connsiteY102" fmla="*/ 1870075 h 6858000"/>
              <a:gd name="connsiteX103" fmla="*/ 142875 w 4802188"/>
              <a:gd name="connsiteY103" fmla="*/ 1824037 h 6858000"/>
              <a:gd name="connsiteX104" fmla="*/ 127000 w 4802188"/>
              <a:gd name="connsiteY104" fmla="*/ 1782762 h 6858000"/>
              <a:gd name="connsiteX105" fmla="*/ 107950 w 4802188"/>
              <a:gd name="connsiteY105" fmla="*/ 1743075 h 6858000"/>
              <a:gd name="connsiteX106" fmla="*/ 88900 w 4802188"/>
              <a:gd name="connsiteY106" fmla="*/ 1708150 h 6858000"/>
              <a:gd name="connsiteX107" fmla="*/ 69850 w 4802188"/>
              <a:gd name="connsiteY107" fmla="*/ 1671637 h 6858000"/>
              <a:gd name="connsiteX108" fmla="*/ 52388 w 4802188"/>
              <a:gd name="connsiteY108" fmla="*/ 1631950 h 6858000"/>
              <a:gd name="connsiteX109" fmla="*/ 34925 w 4802188"/>
              <a:gd name="connsiteY109" fmla="*/ 1589087 h 6858000"/>
              <a:gd name="connsiteX110" fmla="*/ 20638 w 4802188"/>
              <a:gd name="connsiteY110" fmla="*/ 1544637 h 6858000"/>
              <a:gd name="connsiteX111" fmla="*/ 11113 w 4802188"/>
              <a:gd name="connsiteY111" fmla="*/ 1492250 h 6858000"/>
              <a:gd name="connsiteX112" fmla="*/ 1588 w 4802188"/>
              <a:gd name="connsiteY112" fmla="*/ 1431925 h 6858000"/>
              <a:gd name="connsiteX113" fmla="*/ 0 w 4802188"/>
              <a:gd name="connsiteY113" fmla="*/ 1363662 h 6858000"/>
              <a:gd name="connsiteX114" fmla="*/ 1588 w 4802188"/>
              <a:gd name="connsiteY114" fmla="*/ 1295400 h 6858000"/>
              <a:gd name="connsiteX115" fmla="*/ 11113 w 4802188"/>
              <a:gd name="connsiteY115" fmla="*/ 1235075 h 6858000"/>
              <a:gd name="connsiteX116" fmla="*/ 20638 w 4802188"/>
              <a:gd name="connsiteY116" fmla="*/ 1182687 h 6858000"/>
              <a:gd name="connsiteX117" fmla="*/ 34925 w 4802188"/>
              <a:gd name="connsiteY117" fmla="*/ 1136650 h 6858000"/>
              <a:gd name="connsiteX118" fmla="*/ 52388 w 4802188"/>
              <a:gd name="connsiteY118" fmla="*/ 1095375 h 6858000"/>
              <a:gd name="connsiteX119" fmla="*/ 69850 w 4802188"/>
              <a:gd name="connsiteY119" fmla="*/ 1055687 h 6858000"/>
              <a:gd name="connsiteX120" fmla="*/ 88900 w 4802188"/>
              <a:gd name="connsiteY120" fmla="*/ 1017587 h 6858000"/>
              <a:gd name="connsiteX121" fmla="*/ 107950 w 4802188"/>
              <a:gd name="connsiteY121" fmla="*/ 981075 h 6858000"/>
              <a:gd name="connsiteX122" fmla="*/ 127000 w 4802188"/>
              <a:gd name="connsiteY122" fmla="*/ 942975 h 6858000"/>
              <a:gd name="connsiteX123" fmla="*/ 142875 w 4802188"/>
              <a:gd name="connsiteY123" fmla="*/ 901700 h 6858000"/>
              <a:gd name="connsiteX124" fmla="*/ 157163 w 4802188"/>
              <a:gd name="connsiteY124" fmla="*/ 854075 h 6858000"/>
              <a:gd name="connsiteX125" fmla="*/ 168275 w 4802188"/>
              <a:gd name="connsiteY125" fmla="*/ 801687 h 6858000"/>
              <a:gd name="connsiteX126" fmla="*/ 176213 w 4802188"/>
              <a:gd name="connsiteY126" fmla="*/ 744537 h 6858000"/>
              <a:gd name="connsiteX127" fmla="*/ 179388 w 4802188"/>
              <a:gd name="connsiteY127" fmla="*/ 673100 h 6858000"/>
              <a:gd name="connsiteX128" fmla="*/ 176213 w 4802188"/>
              <a:gd name="connsiteY128" fmla="*/ 606425 h 6858000"/>
              <a:gd name="connsiteX129" fmla="*/ 168275 w 4802188"/>
              <a:gd name="connsiteY129" fmla="*/ 546100 h 6858000"/>
              <a:gd name="connsiteX130" fmla="*/ 157163 w 4802188"/>
              <a:gd name="connsiteY130" fmla="*/ 496887 h 6858000"/>
              <a:gd name="connsiteX131" fmla="*/ 142875 w 4802188"/>
              <a:gd name="connsiteY131" fmla="*/ 450850 h 6858000"/>
              <a:gd name="connsiteX132" fmla="*/ 127000 w 4802188"/>
              <a:gd name="connsiteY132" fmla="*/ 409575 h 6858000"/>
              <a:gd name="connsiteX133" fmla="*/ 109538 w 4802188"/>
              <a:gd name="connsiteY133" fmla="*/ 369887 h 6858000"/>
              <a:gd name="connsiteX134" fmla="*/ 92075 w 4802188"/>
              <a:gd name="connsiteY134" fmla="*/ 334962 h 6858000"/>
              <a:gd name="connsiteX135" fmla="*/ 73025 w 4802188"/>
              <a:gd name="connsiteY135" fmla="*/ 296862 h 6858000"/>
              <a:gd name="connsiteX136" fmla="*/ 53975 w 4802188"/>
              <a:gd name="connsiteY136" fmla="*/ 260350 h 6858000"/>
              <a:gd name="connsiteX137" fmla="*/ 38100 w 4802188"/>
              <a:gd name="connsiteY137" fmla="*/ 217487 h 6858000"/>
              <a:gd name="connsiteX138" fmla="*/ 22225 w 4802188"/>
              <a:gd name="connsiteY138" fmla="*/ 174625 h 6858000"/>
              <a:gd name="connsiteX139" fmla="*/ 12700 w 4802188"/>
              <a:gd name="connsiteY139" fmla="*/ 122237 h 6858000"/>
              <a:gd name="connsiteX140" fmla="*/ 4763 w 4802188"/>
              <a:gd name="connsiteY140" fmla="*/ 6667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802188" h="6858000">
                <a:moveTo>
                  <a:pt x="0" y="0"/>
                </a:moveTo>
                <a:lnTo>
                  <a:pt x="4802188" y="0"/>
                </a:lnTo>
                <a:lnTo>
                  <a:pt x="4802188" y="6858000"/>
                </a:lnTo>
                <a:lnTo>
                  <a:pt x="0" y="6858000"/>
                </a:lnTo>
                <a:lnTo>
                  <a:pt x="4763" y="6791325"/>
                </a:lnTo>
                <a:lnTo>
                  <a:pt x="12700" y="6735762"/>
                </a:lnTo>
                <a:lnTo>
                  <a:pt x="22225" y="6683375"/>
                </a:lnTo>
                <a:lnTo>
                  <a:pt x="38100" y="6640512"/>
                </a:lnTo>
                <a:lnTo>
                  <a:pt x="53975" y="6597650"/>
                </a:lnTo>
                <a:lnTo>
                  <a:pt x="73025" y="6561137"/>
                </a:lnTo>
                <a:lnTo>
                  <a:pt x="92075" y="6523037"/>
                </a:lnTo>
                <a:lnTo>
                  <a:pt x="109538" y="6488112"/>
                </a:lnTo>
                <a:lnTo>
                  <a:pt x="127000" y="6448425"/>
                </a:lnTo>
                <a:lnTo>
                  <a:pt x="142875" y="6407150"/>
                </a:lnTo>
                <a:lnTo>
                  <a:pt x="157163" y="6361112"/>
                </a:lnTo>
                <a:lnTo>
                  <a:pt x="168275" y="6311900"/>
                </a:lnTo>
                <a:lnTo>
                  <a:pt x="176213" y="6251575"/>
                </a:lnTo>
                <a:lnTo>
                  <a:pt x="179388" y="6183312"/>
                </a:lnTo>
                <a:lnTo>
                  <a:pt x="176213" y="6113462"/>
                </a:lnTo>
                <a:lnTo>
                  <a:pt x="168275" y="6056312"/>
                </a:lnTo>
                <a:lnTo>
                  <a:pt x="157163" y="6003925"/>
                </a:lnTo>
                <a:lnTo>
                  <a:pt x="142875" y="5956300"/>
                </a:lnTo>
                <a:lnTo>
                  <a:pt x="127000" y="5915025"/>
                </a:lnTo>
                <a:lnTo>
                  <a:pt x="107950" y="5876925"/>
                </a:lnTo>
                <a:lnTo>
                  <a:pt x="88900" y="5840412"/>
                </a:lnTo>
                <a:lnTo>
                  <a:pt x="69850" y="5802312"/>
                </a:lnTo>
                <a:lnTo>
                  <a:pt x="52388" y="5762625"/>
                </a:lnTo>
                <a:lnTo>
                  <a:pt x="34925" y="5721350"/>
                </a:lnTo>
                <a:lnTo>
                  <a:pt x="20638" y="5675312"/>
                </a:lnTo>
                <a:lnTo>
                  <a:pt x="11113" y="5622925"/>
                </a:lnTo>
                <a:lnTo>
                  <a:pt x="1588" y="5562600"/>
                </a:lnTo>
                <a:lnTo>
                  <a:pt x="0" y="5494337"/>
                </a:lnTo>
                <a:lnTo>
                  <a:pt x="1588" y="5426075"/>
                </a:lnTo>
                <a:lnTo>
                  <a:pt x="11113" y="5365750"/>
                </a:lnTo>
                <a:lnTo>
                  <a:pt x="20638" y="5313362"/>
                </a:lnTo>
                <a:lnTo>
                  <a:pt x="34925" y="5268912"/>
                </a:lnTo>
                <a:lnTo>
                  <a:pt x="52388" y="5226050"/>
                </a:lnTo>
                <a:lnTo>
                  <a:pt x="69850" y="5186362"/>
                </a:lnTo>
                <a:lnTo>
                  <a:pt x="88900" y="5149850"/>
                </a:lnTo>
                <a:lnTo>
                  <a:pt x="107950" y="5114925"/>
                </a:lnTo>
                <a:lnTo>
                  <a:pt x="127000" y="5075237"/>
                </a:lnTo>
                <a:lnTo>
                  <a:pt x="142875" y="5033962"/>
                </a:lnTo>
                <a:lnTo>
                  <a:pt x="157163" y="4987925"/>
                </a:lnTo>
                <a:lnTo>
                  <a:pt x="168275" y="4935537"/>
                </a:lnTo>
                <a:lnTo>
                  <a:pt x="176213" y="4875212"/>
                </a:lnTo>
                <a:lnTo>
                  <a:pt x="179388" y="4806950"/>
                </a:lnTo>
                <a:lnTo>
                  <a:pt x="176213" y="4738687"/>
                </a:lnTo>
                <a:lnTo>
                  <a:pt x="168275" y="4678362"/>
                </a:lnTo>
                <a:lnTo>
                  <a:pt x="157163" y="4625975"/>
                </a:lnTo>
                <a:lnTo>
                  <a:pt x="142875" y="4579937"/>
                </a:lnTo>
                <a:lnTo>
                  <a:pt x="127000" y="4537075"/>
                </a:lnTo>
                <a:lnTo>
                  <a:pt x="107950" y="4498975"/>
                </a:lnTo>
                <a:lnTo>
                  <a:pt x="69850" y="4424362"/>
                </a:lnTo>
                <a:lnTo>
                  <a:pt x="52388" y="4386262"/>
                </a:lnTo>
                <a:lnTo>
                  <a:pt x="34925" y="4343400"/>
                </a:lnTo>
                <a:lnTo>
                  <a:pt x="20638" y="4297362"/>
                </a:lnTo>
                <a:lnTo>
                  <a:pt x="11113" y="4244975"/>
                </a:lnTo>
                <a:lnTo>
                  <a:pt x="1588" y="4186237"/>
                </a:lnTo>
                <a:lnTo>
                  <a:pt x="0" y="4116387"/>
                </a:lnTo>
                <a:lnTo>
                  <a:pt x="1588" y="4048125"/>
                </a:lnTo>
                <a:lnTo>
                  <a:pt x="11113" y="3987800"/>
                </a:lnTo>
                <a:lnTo>
                  <a:pt x="20638" y="3935412"/>
                </a:lnTo>
                <a:lnTo>
                  <a:pt x="34925" y="3890962"/>
                </a:lnTo>
                <a:lnTo>
                  <a:pt x="52388" y="3848100"/>
                </a:lnTo>
                <a:lnTo>
                  <a:pt x="69850" y="3811587"/>
                </a:lnTo>
                <a:lnTo>
                  <a:pt x="107950" y="3736975"/>
                </a:lnTo>
                <a:lnTo>
                  <a:pt x="127000" y="3697287"/>
                </a:lnTo>
                <a:lnTo>
                  <a:pt x="142875" y="3656012"/>
                </a:lnTo>
                <a:lnTo>
                  <a:pt x="157163" y="3609975"/>
                </a:lnTo>
                <a:lnTo>
                  <a:pt x="168275" y="3557587"/>
                </a:lnTo>
                <a:lnTo>
                  <a:pt x="176213" y="3497262"/>
                </a:lnTo>
                <a:lnTo>
                  <a:pt x="179388" y="3427412"/>
                </a:lnTo>
                <a:lnTo>
                  <a:pt x="176213" y="3360737"/>
                </a:lnTo>
                <a:lnTo>
                  <a:pt x="168275" y="3300412"/>
                </a:lnTo>
                <a:lnTo>
                  <a:pt x="157163" y="3248025"/>
                </a:lnTo>
                <a:lnTo>
                  <a:pt x="142875" y="3201987"/>
                </a:lnTo>
                <a:lnTo>
                  <a:pt x="127000" y="3160712"/>
                </a:lnTo>
                <a:lnTo>
                  <a:pt x="107950" y="3121025"/>
                </a:lnTo>
                <a:lnTo>
                  <a:pt x="88900" y="3084512"/>
                </a:lnTo>
                <a:lnTo>
                  <a:pt x="69850" y="3046412"/>
                </a:lnTo>
                <a:lnTo>
                  <a:pt x="52388" y="3009900"/>
                </a:lnTo>
                <a:lnTo>
                  <a:pt x="34925" y="2967037"/>
                </a:lnTo>
                <a:lnTo>
                  <a:pt x="20638" y="2922587"/>
                </a:lnTo>
                <a:lnTo>
                  <a:pt x="11113" y="2868612"/>
                </a:lnTo>
                <a:lnTo>
                  <a:pt x="1588" y="2809875"/>
                </a:lnTo>
                <a:lnTo>
                  <a:pt x="0" y="2741612"/>
                </a:lnTo>
                <a:lnTo>
                  <a:pt x="1588" y="2671762"/>
                </a:lnTo>
                <a:lnTo>
                  <a:pt x="11113" y="2613025"/>
                </a:lnTo>
                <a:lnTo>
                  <a:pt x="20638" y="2560637"/>
                </a:lnTo>
                <a:lnTo>
                  <a:pt x="34925" y="2513012"/>
                </a:lnTo>
                <a:lnTo>
                  <a:pt x="52388" y="2471737"/>
                </a:lnTo>
                <a:lnTo>
                  <a:pt x="69850" y="2433637"/>
                </a:lnTo>
                <a:lnTo>
                  <a:pt x="88900" y="2395537"/>
                </a:lnTo>
                <a:lnTo>
                  <a:pt x="107950" y="2359025"/>
                </a:lnTo>
                <a:lnTo>
                  <a:pt x="127000" y="2319337"/>
                </a:lnTo>
                <a:lnTo>
                  <a:pt x="142875" y="2278062"/>
                </a:lnTo>
                <a:lnTo>
                  <a:pt x="157163" y="2232025"/>
                </a:lnTo>
                <a:lnTo>
                  <a:pt x="168275" y="2179637"/>
                </a:lnTo>
                <a:lnTo>
                  <a:pt x="176213" y="2119312"/>
                </a:lnTo>
                <a:lnTo>
                  <a:pt x="179388" y="2051050"/>
                </a:lnTo>
                <a:lnTo>
                  <a:pt x="176213" y="1982787"/>
                </a:lnTo>
                <a:lnTo>
                  <a:pt x="168275" y="1922462"/>
                </a:lnTo>
                <a:lnTo>
                  <a:pt x="157163" y="1870075"/>
                </a:lnTo>
                <a:lnTo>
                  <a:pt x="142875" y="1824037"/>
                </a:lnTo>
                <a:lnTo>
                  <a:pt x="127000" y="1782762"/>
                </a:lnTo>
                <a:lnTo>
                  <a:pt x="107950" y="1743075"/>
                </a:lnTo>
                <a:lnTo>
                  <a:pt x="88900" y="1708150"/>
                </a:lnTo>
                <a:lnTo>
                  <a:pt x="69850" y="1671637"/>
                </a:lnTo>
                <a:lnTo>
                  <a:pt x="52388" y="1631950"/>
                </a:lnTo>
                <a:lnTo>
                  <a:pt x="34925" y="1589087"/>
                </a:lnTo>
                <a:lnTo>
                  <a:pt x="20638" y="1544637"/>
                </a:lnTo>
                <a:lnTo>
                  <a:pt x="11113" y="1492250"/>
                </a:lnTo>
                <a:lnTo>
                  <a:pt x="1588" y="1431925"/>
                </a:lnTo>
                <a:lnTo>
                  <a:pt x="0" y="1363662"/>
                </a:lnTo>
                <a:lnTo>
                  <a:pt x="1588" y="1295400"/>
                </a:lnTo>
                <a:lnTo>
                  <a:pt x="11113" y="1235075"/>
                </a:lnTo>
                <a:lnTo>
                  <a:pt x="20638" y="1182687"/>
                </a:lnTo>
                <a:lnTo>
                  <a:pt x="34925" y="1136650"/>
                </a:lnTo>
                <a:lnTo>
                  <a:pt x="52388" y="1095375"/>
                </a:lnTo>
                <a:lnTo>
                  <a:pt x="69850" y="1055687"/>
                </a:lnTo>
                <a:lnTo>
                  <a:pt x="88900" y="1017587"/>
                </a:lnTo>
                <a:lnTo>
                  <a:pt x="107950" y="981075"/>
                </a:lnTo>
                <a:lnTo>
                  <a:pt x="127000" y="942975"/>
                </a:lnTo>
                <a:lnTo>
                  <a:pt x="142875" y="901700"/>
                </a:lnTo>
                <a:lnTo>
                  <a:pt x="157163" y="854075"/>
                </a:lnTo>
                <a:lnTo>
                  <a:pt x="168275" y="801687"/>
                </a:lnTo>
                <a:lnTo>
                  <a:pt x="176213" y="744537"/>
                </a:lnTo>
                <a:lnTo>
                  <a:pt x="179388" y="673100"/>
                </a:lnTo>
                <a:lnTo>
                  <a:pt x="176213" y="606425"/>
                </a:lnTo>
                <a:lnTo>
                  <a:pt x="168275" y="546100"/>
                </a:lnTo>
                <a:lnTo>
                  <a:pt x="157163" y="496887"/>
                </a:lnTo>
                <a:lnTo>
                  <a:pt x="142875" y="450850"/>
                </a:lnTo>
                <a:lnTo>
                  <a:pt x="127000" y="409575"/>
                </a:lnTo>
                <a:lnTo>
                  <a:pt x="109538" y="369887"/>
                </a:lnTo>
                <a:lnTo>
                  <a:pt x="92075" y="334962"/>
                </a:lnTo>
                <a:lnTo>
                  <a:pt x="73025" y="296862"/>
                </a:lnTo>
                <a:lnTo>
                  <a:pt x="53975" y="260350"/>
                </a:lnTo>
                <a:lnTo>
                  <a:pt x="38100" y="217487"/>
                </a:lnTo>
                <a:lnTo>
                  <a:pt x="22225" y="174625"/>
                </a:lnTo>
                <a:lnTo>
                  <a:pt x="12700" y="122237"/>
                </a:lnTo>
                <a:lnTo>
                  <a:pt x="4763" y="66675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wrap="square" rtlCol="0" anchor="ctr">
            <a:noAutofit/>
          </a:bodyPr>
          <a:lstStyle/>
          <a:p>
            <a:pPr algn="ctr" defTabSz="45720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6641" y="662400"/>
            <a:ext cx="3410309" cy="149213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Centre for Mindfulness Studies 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40D8E28-91B5-42B0-9D6C-B777D8AD90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713579" cy="6858000"/>
          </a:xfrm>
          <a:custGeom>
            <a:avLst/>
            <a:gdLst>
              <a:gd name="connsiteX0" fmla="*/ 0 w 7713579"/>
              <a:gd name="connsiteY0" fmla="*/ 0 h 6858000"/>
              <a:gd name="connsiteX1" fmla="*/ 7534191 w 7713579"/>
              <a:gd name="connsiteY1" fmla="*/ 0 h 6858000"/>
              <a:gd name="connsiteX2" fmla="*/ 7538954 w 7713579"/>
              <a:gd name="connsiteY2" fmla="*/ 66675 h 6858000"/>
              <a:gd name="connsiteX3" fmla="*/ 7546891 w 7713579"/>
              <a:gd name="connsiteY3" fmla="*/ 122237 h 6858000"/>
              <a:gd name="connsiteX4" fmla="*/ 7556416 w 7713579"/>
              <a:gd name="connsiteY4" fmla="*/ 174625 h 6858000"/>
              <a:gd name="connsiteX5" fmla="*/ 7572291 w 7713579"/>
              <a:gd name="connsiteY5" fmla="*/ 217487 h 6858000"/>
              <a:gd name="connsiteX6" fmla="*/ 7588166 w 7713579"/>
              <a:gd name="connsiteY6" fmla="*/ 260350 h 6858000"/>
              <a:gd name="connsiteX7" fmla="*/ 7607216 w 7713579"/>
              <a:gd name="connsiteY7" fmla="*/ 296862 h 6858000"/>
              <a:gd name="connsiteX8" fmla="*/ 7626266 w 7713579"/>
              <a:gd name="connsiteY8" fmla="*/ 334962 h 6858000"/>
              <a:gd name="connsiteX9" fmla="*/ 7643729 w 7713579"/>
              <a:gd name="connsiteY9" fmla="*/ 369887 h 6858000"/>
              <a:gd name="connsiteX10" fmla="*/ 7661191 w 7713579"/>
              <a:gd name="connsiteY10" fmla="*/ 409575 h 6858000"/>
              <a:gd name="connsiteX11" fmla="*/ 7677066 w 7713579"/>
              <a:gd name="connsiteY11" fmla="*/ 450850 h 6858000"/>
              <a:gd name="connsiteX12" fmla="*/ 7691354 w 7713579"/>
              <a:gd name="connsiteY12" fmla="*/ 496887 h 6858000"/>
              <a:gd name="connsiteX13" fmla="*/ 7702466 w 7713579"/>
              <a:gd name="connsiteY13" fmla="*/ 546100 h 6858000"/>
              <a:gd name="connsiteX14" fmla="*/ 7710404 w 7713579"/>
              <a:gd name="connsiteY14" fmla="*/ 606425 h 6858000"/>
              <a:gd name="connsiteX15" fmla="*/ 7713579 w 7713579"/>
              <a:gd name="connsiteY15" fmla="*/ 673100 h 6858000"/>
              <a:gd name="connsiteX16" fmla="*/ 7710404 w 7713579"/>
              <a:gd name="connsiteY16" fmla="*/ 744537 h 6858000"/>
              <a:gd name="connsiteX17" fmla="*/ 7702466 w 7713579"/>
              <a:gd name="connsiteY17" fmla="*/ 801687 h 6858000"/>
              <a:gd name="connsiteX18" fmla="*/ 7691354 w 7713579"/>
              <a:gd name="connsiteY18" fmla="*/ 854075 h 6858000"/>
              <a:gd name="connsiteX19" fmla="*/ 7677066 w 7713579"/>
              <a:gd name="connsiteY19" fmla="*/ 901700 h 6858000"/>
              <a:gd name="connsiteX20" fmla="*/ 7661191 w 7713579"/>
              <a:gd name="connsiteY20" fmla="*/ 942975 h 6858000"/>
              <a:gd name="connsiteX21" fmla="*/ 7642141 w 7713579"/>
              <a:gd name="connsiteY21" fmla="*/ 981075 h 6858000"/>
              <a:gd name="connsiteX22" fmla="*/ 7623091 w 7713579"/>
              <a:gd name="connsiteY22" fmla="*/ 1017587 h 6858000"/>
              <a:gd name="connsiteX23" fmla="*/ 7604041 w 7713579"/>
              <a:gd name="connsiteY23" fmla="*/ 1055687 h 6858000"/>
              <a:gd name="connsiteX24" fmla="*/ 7586579 w 7713579"/>
              <a:gd name="connsiteY24" fmla="*/ 1095375 h 6858000"/>
              <a:gd name="connsiteX25" fmla="*/ 7569116 w 7713579"/>
              <a:gd name="connsiteY25" fmla="*/ 1136650 h 6858000"/>
              <a:gd name="connsiteX26" fmla="*/ 7554829 w 7713579"/>
              <a:gd name="connsiteY26" fmla="*/ 1182687 h 6858000"/>
              <a:gd name="connsiteX27" fmla="*/ 7545304 w 7713579"/>
              <a:gd name="connsiteY27" fmla="*/ 1235075 h 6858000"/>
              <a:gd name="connsiteX28" fmla="*/ 7535779 w 7713579"/>
              <a:gd name="connsiteY28" fmla="*/ 1295400 h 6858000"/>
              <a:gd name="connsiteX29" fmla="*/ 7534191 w 7713579"/>
              <a:gd name="connsiteY29" fmla="*/ 1363662 h 6858000"/>
              <a:gd name="connsiteX30" fmla="*/ 7535779 w 7713579"/>
              <a:gd name="connsiteY30" fmla="*/ 1431925 h 6858000"/>
              <a:gd name="connsiteX31" fmla="*/ 7545304 w 7713579"/>
              <a:gd name="connsiteY31" fmla="*/ 1492250 h 6858000"/>
              <a:gd name="connsiteX32" fmla="*/ 7554829 w 7713579"/>
              <a:gd name="connsiteY32" fmla="*/ 1544637 h 6858000"/>
              <a:gd name="connsiteX33" fmla="*/ 7569116 w 7713579"/>
              <a:gd name="connsiteY33" fmla="*/ 1589087 h 6858000"/>
              <a:gd name="connsiteX34" fmla="*/ 7586579 w 7713579"/>
              <a:gd name="connsiteY34" fmla="*/ 1631950 h 6858000"/>
              <a:gd name="connsiteX35" fmla="*/ 7604041 w 7713579"/>
              <a:gd name="connsiteY35" fmla="*/ 1671637 h 6858000"/>
              <a:gd name="connsiteX36" fmla="*/ 7623091 w 7713579"/>
              <a:gd name="connsiteY36" fmla="*/ 1708150 h 6858000"/>
              <a:gd name="connsiteX37" fmla="*/ 7642141 w 7713579"/>
              <a:gd name="connsiteY37" fmla="*/ 1743075 h 6858000"/>
              <a:gd name="connsiteX38" fmla="*/ 7661191 w 7713579"/>
              <a:gd name="connsiteY38" fmla="*/ 1782762 h 6858000"/>
              <a:gd name="connsiteX39" fmla="*/ 7677066 w 7713579"/>
              <a:gd name="connsiteY39" fmla="*/ 1824037 h 6858000"/>
              <a:gd name="connsiteX40" fmla="*/ 7691354 w 7713579"/>
              <a:gd name="connsiteY40" fmla="*/ 1870075 h 6858000"/>
              <a:gd name="connsiteX41" fmla="*/ 7702466 w 7713579"/>
              <a:gd name="connsiteY41" fmla="*/ 1922462 h 6858000"/>
              <a:gd name="connsiteX42" fmla="*/ 7710404 w 7713579"/>
              <a:gd name="connsiteY42" fmla="*/ 1982787 h 6858000"/>
              <a:gd name="connsiteX43" fmla="*/ 7713579 w 7713579"/>
              <a:gd name="connsiteY43" fmla="*/ 2051050 h 6858000"/>
              <a:gd name="connsiteX44" fmla="*/ 7710404 w 7713579"/>
              <a:gd name="connsiteY44" fmla="*/ 2119312 h 6858000"/>
              <a:gd name="connsiteX45" fmla="*/ 7702466 w 7713579"/>
              <a:gd name="connsiteY45" fmla="*/ 2179637 h 6858000"/>
              <a:gd name="connsiteX46" fmla="*/ 7691354 w 7713579"/>
              <a:gd name="connsiteY46" fmla="*/ 2232025 h 6858000"/>
              <a:gd name="connsiteX47" fmla="*/ 7677066 w 7713579"/>
              <a:gd name="connsiteY47" fmla="*/ 2278062 h 6858000"/>
              <a:gd name="connsiteX48" fmla="*/ 7661191 w 7713579"/>
              <a:gd name="connsiteY48" fmla="*/ 2319337 h 6858000"/>
              <a:gd name="connsiteX49" fmla="*/ 7642141 w 7713579"/>
              <a:gd name="connsiteY49" fmla="*/ 2359025 h 6858000"/>
              <a:gd name="connsiteX50" fmla="*/ 7623091 w 7713579"/>
              <a:gd name="connsiteY50" fmla="*/ 2395537 h 6858000"/>
              <a:gd name="connsiteX51" fmla="*/ 7604041 w 7713579"/>
              <a:gd name="connsiteY51" fmla="*/ 2433637 h 6858000"/>
              <a:gd name="connsiteX52" fmla="*/ 7586579 w 7713579"/>
              <a:gd name="connsiteY52" fmla="*/ 2471737 h 6858000"/>
              <a:gd name="connsiteX53" fmla="*/ 7569116 w 7713579"/>
              <a:gd name="connsiteY53" fmla="*/ 2513012 h 6858000"/>
              <a:gd name="connsiteX54" fmla="*/ 7554829 w 7713579"/>
              <a:gd name="connsiteY54" fmla="*/ 2560637 h 6858000"/>
              <a:gd name="connsiteX55" fmla="*/ 7545304 w 7713579"/>
              <a:gd name="connsiteY55" fmla="*/ 2613025 h 6858000"/>
              <a:gd name="connsiteX56" fmla="*/ 7535779 w 7713579"/>
              <a:gd name="connsiteY56" fmla="*/ 2671762 h 6858000"/>
              <a:gd name="connsiteX57" fmla="*/ 7534191 w 7713579"/>
              <a:gd name="connsiteY57" fmla="*/ 2741612 h 6858000"/>
              <a:gd name="connsiteX58" fmla="*/ 7535779 w 7713579"/>
              <a:gd name="connsiteY58" fmla="*/ 2809875 h 6858000"/>
              <a:gd name="connsiteX59" fmla="*/ 7545304 w 7713579"/>
              <a:gd name="connsiteY59" fmla="*/ 2868612 h 6858000"/>
              <a:gd name="connsiteX60" fmla="*/ 7554829 w 7713579"/>
              <a:gd name="connsiteY60" fmla="*/ 2922587 h 6858000"/>
              <a:gd name="connsiteX61" fmla="*/ 7569116 w 7713579"/>
              <a:gd name="connsiteY61" fmla="*/ 2967037 h 6858000"/>
              <a:gd name="connsiteX62" fmla="*/ 7586579 w 7713579"/>
              <a:gd name="connsiteY62" fmla="*/ 3009900 h 6858000"/>
              <a:gd name="connsiteX63" fmla="*/ 7604041 w 7713579"/>
              <a:gd name="connsiteY63" fmla="*/ 3046412 h 6858000"/>
              <a:gd name="connsiteX64" fmla="*/ 7623091 w 7713579"/>
              <a:gd name="connsiteY64" fmla="*/ 3084512 h 6858000"/>
              <a:gd name="connsiteX65" fmla="*/ 7642141 w 7713579"/>
              <a:gd name="connsiteY65" fmla="*/ 3121025 h 6858000"/>
              <a:gd name="connsiteX66" fmla="*/ 7661191 w 7713579"/>
              <a:gd name="connsiteY66" fmla="*/ 3160712 h 6858000"/>
              <a:gd name="connsiteX67" fmla="*/ 7677066 w 7713579"/>
              <a:gd name="connsiteY67" fmla="*/ 3201987 h 6858000"/>
              <a:gd name="connsiteX68" fmla="*/ 7691354 w 7713579"/>
              <a:gd name="connsiteY68" fmla="*/ 3248025 h 6858000"/>
              <a:gd name="connsiteX69" fmla="*/ 7702466 w 7713579"/>
              <a:gd name="connsiteY69" fmla="*/ 3300412 h 6858000"/>
              <a:gd name="connsiteX70" fmla="*/ 7710404 w 7713579"/>
              <a:gd name="connsiteY70" fmla="*/ 3360737 h 6858000"/>
              <a:gd name="connsiteX71" fmla="*/ 7713579 w 7713579"/>
              <a:gd name="connsiteY71" fmla="*/ 3427412 h 6858000"/>
              <a:gd name="connsiteX72" fmla="*/ 7710404 w 7713579"/>
              <a:gd name="connsiteY72" fmla="*/ 3497262 h 6858000"/>
              <a:gd name="connsiteX73" fmla="*/ 7702466 w 7713579"/>
              <a:gd name="connsiteY73" fmla="*/ 3557587 h 6858000"/>
              <a:gd name="connsiteX74" fmla="*/ 7691354 w 7713579"/>
              <a:gd name="connsiteY74" fmla="*/ 3609975 h 6858000"/>
              <a:gd name="connsiteX75" fmla="*/ 7677066 w 7713579"/>
              <a:gd name="connsiteY75" fmla="*/ 3656012 h 6858000"/>
              <a:gd name="connsiteX76" fmla="*/ 7661191 w 7713579"/>
              <a:gd name="connsiteY76" fmla="*/ 3697287 h 6858000"/>
              <a:gd name="connsiteX77" fmla="*/ 7642141 w 7713579"/>
              <a:gd name="connsiteY77" fmla="*/ 3736975 h 6858000"/>
              <a:gd name="connsiteX78" fmla="*/ 7604041 w 7713579"/>
              <a:gd name="connsiteY78" fmla="*/ 3811587 h 6858000"/>
              <a:gd name="connsiteX79" fmla="*/ 7586579 w 7713579"/>
              <a:gd name="connsiteY79" fmla="*/ 3848100 h 6858000"/>
              <a:gd name="connsiteX80" fmla="*/ 7569116 w 7713579"/>
              <a:gd name="connsiteY80" fmla="*/ 3890962 h 6858000"/>
              <a:gd name="connsiteX81" fmla="*/ 7554829 w 7713579"/>
              <a:gd name="connsiteY81" fmla="*/ 3935412 h 6858000"/>
              <a:gd name="connsiteX82" fmla="*/ 7545304 w 7713579"/>
              <a:gd name="connsiteY82" fmla="*/ 3987800 h 6858000"/>
              <a:gd name="connsiteX83" fmla="*/ 7535779 w 7713579"/>
              <a:gd name="connsiteY83" fmla="*/ 4048125 h 6858000"/>
              <a:gd name="connsiteX84" fmla="*/ 7534191 w 7713579"/>
              <a:gd name="connsiteY84" fmla="*/ 4116387 h 6858000"/>
              <a:gd name="connsiteX85" fmla="*/ 7535779 w 7713579"/>
              <a:gd name="connsiteY85" fmla="*/ 4186237 h 6858000"/>
              <a:gd name="connsiteX86" fmla="*/ 7545304 w 7713579"/>
              <a:gd name="connsiteY86" fmla="*/ 4244975 h 6858000"/>
              <a:gd name="connsiteX87" fmla="*/ 7554829 w 7713579"/>
              <a:gd name="connsiteY87" fmla="*/ 4297362 h 6858000"/>
              <a:gd name="connsiteX88" fmla="*/ 7569116 w 7713579"/>
              <a:gd name="connsiteY88" fmla="*/ 4343400 h 6858000"/>
              <a:gd name="connsiteX89" fmla="*/ 7586579 w 7713579"/>
              <a:gd name="connsiteY89" fmla="*/ 4386262 h 6858000"/>
              <a:gd name="connsiteX90" fmla="*/ 7604041 w 7713579"/>
              <a:gd name="connsiteY90" fmla="*/ 4424362 h 6858000"/>
              <a:gd name="connsiteX91" fmla="*/ 7642141 w 7713579"/>
              <a:gd name="connsiteY91" fmla="*/ 4498975 h 6858000"/>
              <a:gd name="connsiteX92" fmla="*/ 7661191 w 7713579"/>
              <a:gd name="connsiteY92" fmla="*/ 4537075 h 6858000"/>
              <a:gd name="connsiteX93" fmla="*/ 7677066 w 7713579"/>
              <a:gd name="connsiteY93" fmla="*/ 4579937 h 6858000"/>
              <a:gd name="connsiteX94" fmla="*/ 7691354 w 7713579"/>
              <a:gd name="connsiteY94" fmla="*/ 4625975 h 6858000"/>
              <a:gd name="connsiteX95" fmla="*/ 7702466 w 7713579"/>
              <a:gd name="connsiteY95" fmla="*/ 4678362 h 6858000"/>
              <a:gd name="connsiteX96" fmla="*/ 7710404 w 7713579"/>
              <a:gd name="connsiteY96" fmla="*/ 4738687 h 6858000"/>
              <a:gd name="connsiteX97" fmla="*/ 7713579 w 7713579"/>
              <a:gd name="connsiteY97" fmla="*/ 4806950 h 6858000"/>
              <a:gd name="connsiteX98" fmla="*/ 7710404 w 7713579"/>
              <a:gd name="connsiteY98" fmla="*/ 4875212 h 6858000"/>
              <a:gd name="connsiteX99" fmla="*/ 7702466 w 7713579"/>
              <a:gd name="connsiteY99" fmla="*/ 4935537 h 6858000"/>
              <a:gd name="connsiteX100" fmla="*/ 7691354 w 7713579"/>
              <a:gd name="connsiteY100" fmla="*/ 4987925 h 6858000"/>
              <a:gd name="connsiteX101" fmla="*/ 7677066 w 7713579"/>
              <a:gd name="connsiteY101" fmla="*/ 5033962 h 6858000"/>
              <a:gd name="connsiteX102" fmla="*/ 7661191 w 7713579"/>
              <a:gd name="connsiteY102" fmla="*/ 5075237 h 6858000"/>
              <a:gd name="connsiteX103" fmla="*/ 7642141 w 7713579"/>
              <a:gd name="connsiteY103" fmla="*/ 5114925 h 6858000"/>
              <a:gd name="connsiteX104" fmla="*/ 7623091 w 7713579"/>
              <a:gd name="connsiteY104" fmla="*/ 5149850 h 6858000"/>
              <a:gd name="connsiteX105" fmla="*/ 7604041 w 7713579"/>
              <a:gd name="connsiteY105" fmla="*/ 5186362 h 6858000"/>
              <a:gd name="connsiteX106" fmla="*/ 7586579 w 7713579"/>
              <a:gd name="connsiteY106" fmla="*/ 5226050 h 6858000"/>
              <a:gd name="connsiteX107" fmla="*/ 7569116 w 7713579"/>
              <a:gd name="connsiteY107" fmla="*/ 5268912 h 6858000"/>
              <a:gd name="connsiteX108" fmla="*/ 7554829 w 7713579"/>
              <a:gd name="connsiteY108" fmla="*/ 5313362 h 6858000"/>
              <a:gd name="connsiteX109" fmla="*/ 7545304 w 7713579"/>
              <a:gd name="connsiteY109" fmla="*/ 5365750 h 6858000"/>
              <a:gd name="connsiteX110" fmla="*/ 7535779 w 7713579"/>
              <a:gd name="connsiteY110" fmla="*/ 5426075 h 6858000"/>
              <a:gd name="connsiteX111" fmla="*/ 7534191 w 7713579"/>
              <a:gd name="connsiteY111" fmla="*/ 5494337 h 6858000"/>
              <a:gd name="connsiteX112" fmla="*/ 7535779 w 7713579"/>
              <a:gd name="connsiteY112" fmla="*/ 5562600 h 6858000"/>
              <a:gd name="connsiteX113" fmla="*/ 7545304 w 7713579"/>
              <a:gd name="connsiteY113" fmla="*/ 5622925 h 6858000"/>
              <a:gd name="connsiteX114" fmla="*/ 7554829 w 7713579"/>
              <a:gd name="connsiteY114" fmla="*/ 5675312 h 6858000"/>
              <a:gd name="connsiteX115" fmla="*/ 7569116 w 7713579"/>
              <a:gd name="connsiteY115" fmla="*/ 5721350 h 6858000"/>
              <a:gd name="connsiteX116" fmla="*/ 7586579 w 7713579"/>
              <a:gd name="connsiteY116" fmla="*/ 5762625 h 6858000"/>
              <a:gd name="connsiteX117" fmla="*/ 7604041 w 7713579"/>
              <a:gd name="connsiteY117" fmla="*/ 5802312 h 6858000"/>
              <a:gd name="connsiteX118" fmla="*/ 7623091 w 7713579"/>
              <a:gd name="connsiteY118" fmla="*/ 5840412 h 6858000"/>
              <a:gd name="connsiteX119" fmla="*/ 7642141 w 7713579"/>
              <a:gd name="connsiteY119" fmla="*/ 5876925 h 6858000"/>
              <a:gd name="connsiteX120" fmla="*/ 7661191 w 7713579"/>
              <a:gd name="connsiteY120" fmla="*/ 5915025 h 6858000"/>
              <a:gd name="connsiteX121" fmla="*/ 7677066 w 7713579"/>
              <a:gd name="connsiteY121" fmla="*/ 5956300 h 6858000"/>
              <a:gd name="connsiteX122" fmla="*/ 7691354 w 7713579"/>
              <a:gd name="connsiteY122" fmla="*/ 6003925 h 6858000"/>
              <a:gd name="connsiteX123" fmla="*/ 7702466 w 7713579"/>
              <a:gd name="connsiteY123" fmla="*/ 6056312 h 6858000"/>
              <a:gd name="connsiteX124" fmla="*/ 7710404 w 7713579"/>
              <a:gd name="connsiteY124" fmla="*/ 6113462 h 6858000"/>
              <a:gd name="connsiteX125" fmla="*/ 7713579 w 7713579"/>
              <a:gd name="connsiteY125" fmla="*/ 6183312 h 6858000"/>
              <a:gd name="connsiteX126" fmla="*/ 7710404 w 7713579"/>
              <a:gd name="connsiteY126" fmla="*/ 6251575 h 6858000"/>
              <a:gd name="connsiteX127" fmla="*/ 7702466 w 7713579"/>
              <a:gd name="connsiteY127" fmla="*/ 6311900 h 6858000"/>
              <a:gd name="connsiteX128" fmla="*/ 7691354 w 7713579"/>
              <a:gd name="connsiteY128" fmla="*/ 6361112 h 6858000"/>
              <a:gd name="connsiteX129" fmla="*/ 7677066 w 7713579"/>
              <a:gd name="connsiteY129" fmla="*/ 6407150 h 6858000"/>
              <a:gd name="connsiteX130" fmla="*/ 7661191 w 7713579"/>
              <a:gd name="connsiteY130" fmla="*/ 6448425 h 6858000"/>
              <a:gd name="connsiteX131" fmla="*/ 7643729 w 7713579"/>
              <a:gd name="connsiteY131" fmla="*/ 6488112 h 6858000"/>
              <a:gd name="connsiteX132" fmla="*/ 7626266 w 7713579"/>
              <a:gd name="connsiteY132" fmla="*/ 6523037 h 6858000"/>
              <a:gd name="connsiteX133" fmla="*/ 7607216 w 7713579"/>
              <a:gd name="connsiteY133" fmla="*/ 6561137 h 6858000"/>
              <a:gd name="connsiteX134" fmla="*/ 7588166 w 7713579"/>
              <a:gd name="connsiteY134" fmla="*/ 6597650 h 6858000"/>
              <a:gd name="connsiteX135" fmla="*/ 7572291 w 7713579"/>
              <a:gd name="connsiteY135" fmla="*/ 6640512 h 6858000"/>
              <a:gd name="connsiteX136" fmla="*/ 7556416 w 7713579"/>
              <a:gd name="connsiteY136" fmla="*/ 6683375 h 6858000"/>
              <a:gd name="connsiteX137" fmla="*/ 7546891 w 7713579"/>
              <a:gd name="connsiteY137" fmla="*/ 6735762 h 6858000"/>
              <a:gd name="connsiteX138" fmla="*/ 7538954 w 7713579"/>
              <a:gd name="connsiteY138" fmla="*/ 6791325 h 6858000"/>
              <a:gd name="connsiteX139" fmla="*/ 7534191 w 7713579"/>
              <a:gd name="connsiteY139" fmla="*/ 6858000 h 6858000"/>
              <a:gd name="connsiteX140" fmla="*/ 0 w 7713579"/>
              <a:gd name="connsiteY140" fmla="*/ 6858000 h 6858000"/>
              <a:gd name="connsiteX141" fmla="*/ 0 w 7713579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713579" h="6858000">
                <a:moveTo>
                  <a:pt x="0" y="0"/>
                </a:moveTo>
                <a:lnTo>
                  <a:pt x="7534191" y="0"/>
                </a:lnTo>
                <a:lnTo>
                  <a:pt x="7538954" y="66675"/>
                </a:lnTo>
                <a:lnTo>
                  <a:pt x="7546891" y="122237"/>
                </a:lnTo>
                <a:lnTo>
                  <a:pt x="7556416" y="174625"/>
                </a:lnTo>
                <a:lnTo>
                  <a:pt x="7572291" y="217487"/>
                </a:lnTo>
                <a:lnTo>
                  <a:pt x="7588166" y="260350"/>
                </a:lnTo>
                <a:lnTo>
                  <a:pt x="7607216" y="296862"/>
                </a:lnTo>
                <a:lnTo>
                  <a:pt x="7626266" y="334962"/>
                </a:lnTo>
                <a:lnTo>
                  <a:pt x="7643729" y="369887"/>
                </a:lnTo>
                <a:lnTo>
                  <a:pt x="7661191" y="409575"/>
                </a:lnTo>
                <a:lnTo>
                  <a:pt x="7677066" y="450850"/>
                </a:lnTo>
                <a:lnTo>
                  <a:pt x="7691354" y="496887"/>
                </a:lnTo>
                <a:lnTo>
                  <a:pt x="7702466" y="546100"/>
                </a:lnTo>
                <a:lnTo>
                  <a:pt x="7710404" y="606425"/>
                </a:lnTo>
                <a:lnTo>
                  <a:pt x="7713579" y="673100"/>
                </a:lnTo>
                <a:lnTo>
                  <a:pt x="7710404" y="744537"/>
                </a:lnTo>
                <a:lnTo>
                  <a:pt x="7702466" y="801687"/>
                </a:lnTo>
                <a:lnTo>
                  <a:pt x="7691354" y="854075"/>
                </a:lnTo>
                <a:lnTo>
                  <a:pt x="7677066" y="901700"/>
                </a:lnTo>
                <a:lnTo>
                  <a:pt x="7661191" y="942975"/>
                </a:lnTo>
                <a:lnTo>
                  <a:pt x="7642141" y="981075"/>
                </a:lnTo>
                <a:lnTo>
                  <a:pt x="7623091" y="1017587"/>
                </a:lnTo>
                <a:lnTo>
                  <a:pt x="7604041" y="1055687"/>
                </a:lnTo>
                <a:lnTo>
                  <a:pt x="7586579" y="1095375"/>
                </a:lnTo>
                <a:lnTo>
                  <a:pt x="7569116" y="1136650"/>
                </a:lnTo>
                <a:lnTo>
                  <a:pt x="7554829" y="1182687"/>
                </a:lnTo>
                <a:lnTo>
                  <a:pt x="7545304" y="1235075"/>
                </a:lnTo>
                <a:lnTo>
                  <a:pt x="7535779" y="1295400"/>
                </a:lnTo>
                <a:lnTo>
                  <a:pt x="7534191" y="1363662"/>
                </a:lnTo>
                <a:lnTo>
                  <a:pt x="7535779" y="1431925"/>
                </a:lnTo>
                <a:lnTo>
                  <a:pt x="7545304" y="1492250"/>
                </a:lnTo>
                <a:lnTo>
                  <a:pt x="7554829" y="1544637"/>
                </a:lnTo>
                <a:lnTo>
                  <a:pt x="7569116" y="1589087"/>
                </a:lnTo>
                <a:lnTo>
                  <a:pt x="7586579" y="1631950"/>
                </a:lnTo>
                <a:lnTo>
                  <a:pt x="7604041" y="1671637"/>
                </a:lnTo>
                <a:lnTo>
                  <a:pt x="7623091" y="1708150"/>
                </a:lnTo>
                <a:lnTo>
                  <a:pt x="7642141" y="1743075"/>
                </a:lnTo>
                <a:lnTo>
                  <a:pt x="7661191" y="1782762"/>
                </a:lnTo>
                <a:lnTo>
                  <a:pt x="7677066" y="1824037"/>
                </a:lnTo>
                <a:lnTo>
                  <a:pt x="7691354" y="1870075"/>
                </a:lnTo>
                <a:lnTo>
                  <a:pt x="7702466" y="1922462"/>
                </a:lnTo>
                <a:lnTo>
                  <a:pt x="7710404" y="1982787"/>
                </a:lnTo>
                <a:lnTo>
                  <a:pt x="7713579" y="2051050"/>
                </a:lnTo>
                <a:lnTo>
                  <a:pt x="7710404" y="2119312"/>
                </a:lnTo>
                <a:lnTo>
                  <a:pt x="7702466" y="2179637"/>
                </a:lnTo>
                <a:lnTo>
                  <a:pt x="7691354" y="2232025"/>
                </a:lnTo>
                <a:lnTo>
                  <a:pt x="7677066" y="2278062"/>
                </a:lnTo>
                <a:lnTo>
                  <a:pt x="7661191" y="2319337"/>
                </a:lnTo>
                <a:lnTo>
                  <a:pt x="7642141" y="2359025"/>
                </a:lnTo>
                <a:lnTo>
                  <a:pt x="7623091" y="2395537"/>
                </a:lnTo>
                <a:lnTo>
                  <a:pt x="7604041" y="2433637"/>
                </a:lnTo>
                <a:lnTo>
                  <a:pt x="7586579" y="2471737"/>
                </a:lnTo>
                <a:lnTo>
                  <a:pt x="7569116" y="2513012"/>
                </a:lnTo>
                <a:lnTo>
                  <a:pt x="7554829" y="2560637"/>
                </a:lnTo>
                <a:lnTo>
                  <a:pt x="7545304" y="2613025"/>
                </a:lnTo>
                <a:lnTo>
                  <a:pt x="7535779" y="2671762"/>
                </a:lnTo>
                <a:lnTo>
                  <a:pt x="7534191" y="2741612"/>
                </a:lnTo>
                <a:lnTo>
                  <a:pt x="7535779" y="2809875"/>
                </a:lnTo>
                <a:lnTo>
                  <a:pt x="7545304" y="2868612"/>
                </a:lnTo>
                <a:lnTo>
                  <a:pt x="7554829" y="2922587"/>
                </a:lnTo>
                <a:lnTo>
                  <a:pt x="7569116" y="2967037"/>
                </a:lnTo>
                <a:lnTo>
                  <a:pt x="7586579" y="3009900"/>
                </a:lnTo>
                <a:lnTo>
                  <a:pt x="7604041" y="3046412"/>
                </a:lnTo>
                <a:lnTo>
                  <a:pt x="7623091" y="3084512"/>
                </a:lnTo>
                <a:lnTo>
                  <a:pt x="7642141" y="3121025"/>
                </a:lnTo>
                <a:lnTo>
                  <a:pt x="7661191" y="3160712"/>
                </a:lnTo>
                <a:lnTo>
                  <a:pt x="7677066" y="3201987"/>
                </a:lnTo>
                <a:lnTo>
                  <a:pt x="7691354" y="3248025"/>
                </a:lnTo>
                <a:lnTo>
                  <a:pt x="7702466" y="3300412"/>
                </a:lnTo>
                <a:lnTo>
                  <a:pt x="7710404" y="3360737"/>
                </a:lnTo>
                <a:lnTo>
                  <a:pt x="7713579" y="3427412"/>
                </a:lnTo>
                <a:lnTo>
                  <a:pt x="7710404" y="3497262"/>
                </a:lnTo>
                <a:lnTo>
                  <a:pt x="7702466" y="3557587"/>
                </a:lnTo>
                <a:lnTo>
                  <a:pt x="7691354" y="3609975"/>
                </a:lnTo>
                <a:lnTo>
                  <a:pt x="7677066" y="3656012"/>
                </a:lnTo>
                <a:lnTo>
                  <a:pt x="7661191" y="3697287"/>
                </a:lnTo>
                <a:lnTo>
                  <a:pt x="7642141" y="3736975"/>
                </a:lnTo>
                <a:lnTo>
                  <a:pt x="7604041" y="3811587"/>
                </a:lnTo>
                <a:lnTo>
                  <a:pt x="7586579" y="3848100"/>
                </a:lnTo>
                <a:lnTo>
                  <a:pt x="7569116" y="3890962"/>
                </a:lnTo>
                <a:lnTo>
                  <a:pt x="7554829" y="3935412"/>
                </a:lnTo>
                <a:lnTo>
                  <a:pt x="7545304" y="3987800"/>
                </a:lnTo>
                <a:lnTo>
                  <a:pt x="7535779" y="4048125"/>
                </a:lnTo>
                <a:lnTo>
                  <a:pt x="7534191" y="4116387"/>
                </a:lnTo>
                <a:lnTo>
                  <a:pt x="7535779" y="4186237"/>
                </a:lnTo>
                <a:lnTo>
                  <a:pt x="7545304" y="4244975"/>
                </a:lnTo>
                <a:lnTo>
                  <a:pt x="7554829" y="4297362"/>
                </a:lnTo>
                <a:lnTo>
                  <a:pt x="7569116" y="4343400"/>
                </a:lnTo>
                <a:lnTo>
                  <a:pt x="7586579" y="4386262"/>
                </a:lnTo>
                <a:lnTo>
                  <a:pt x="7604041" y="4424362"/>
                </a:lnTo>
                <a:lnTo>
                  <a:pt x="7642141" y="4498975"/>
                </a:lnTo>
                <a:lnTo>
                  <a:pt x="7661191" y="4537075"/>
                </a:lnTo>
                <a:lnTo>
                  <a:pt x="7677066" y="4579937"/>
                </a:lnTo>
                <a:lnTo>
                  <a:pt x="7691354" y="4625975"/>
                </a:lnTo>
                <a:lnTo>
                  <a:pt x="7702466" y="4678362"/>
                </a:lnTo>
                <a:lnTo>
                  <a:pt x="7710404" y="4738687"/>
                </a:lnTo>
                <a:lnTo>
                  <a:pt x="7713579" y="4806950"/>
                </a:lnTo>
                <a:lnTo>
                  <a:pt x="7710404" y="4875212"/>
                </a:lnTo>
                <a:lnTo>
                  <a:pt x="7702466" y="4935537"/>
                </a:lnTo>
                <a:lnTo>
                  <a:pt x="7691354" y="4987925"/>
                </a:lnTo>
                <a:lnTo>
                  <a:pt x="7677066" y="5033962"/>
                </a:lnTo>
                <a:lnTo>
                  <a:pt x="7661191" y="5075237"/>
                </a:lnTo>
                <a:lnTo>
                  <a:pt x="7642141" y="5114925"/>
                </a:lnTo>
                <a:lnTo>
                  <a:pt x="7623091" y="5149850"/>
                </a:lnTo>
                <a:lnTo>
                  <a:pt x="7604041" y="5186362"/>
                </a:lnTo>
                <a:lnTo>
                  <a:pt x="7586579" y="5226050"/>
                </a:lnTo>
                <a:lnTo>
                  <a:pt x="7569116" y="5268912"/>
                </a:lnTo>
                <a:lnTo>
                  <a:pt x="7554829" y="5313362"/>
                </a:lnTo>
                <a:lnTo>
                  <a:pt x="7545304" y="5365750"/>
                </a:lnTo>
                <a:lnTo>
                  <a:pt x="7535779" y="5426075"/>
                </a:lnTo>
                <a:lnTo>
                  <a:pt x="7534191" y="5494337"/>
                </a:lnTo>
                <a:lnTo>
                  <a:pt x="7535779" y="5562600"/>
                </a:lnTo>
                <a:lnTo>
                  <a:pt x="7545304" y="5622925"/>
                </a:lnTo>
                <a:lnTo>
                  <a:pt x="7554829" y="5675312"/>
                </a:lnTo>
                <a:lnTo>
                  <a:pt x="7569116" y="5721350"/>
                </a:lnTo>
                <a:lnTo>
                  <a:pt x="7586579" y="5762625"/>
                </a:lnTo>
                <a:lnTo>
                  <a:pt x="7604041" y="5802312"/>
                </a:lnTo>
                <a:lnTo>
                  <a:pt x="7623091" y="5840412"/>
                </a:lnTo>
                <a:lnTo>
                  <a:pt x="7642141" y="5876925"/>
                </a:lnTo>
                <a:lnTo>
                  <a:pt x="7661191" y="5915025"/>
                </a:lnTo>
                <a:lnTo>
                  <a:pt x="7677066" y="5956300"/>
                </a:lnTo>
                <a:lnTo>
                  <a:pt x="7691354" y="6003925"/>
                </a:lnTo>
                <a:lnTo>
                  <a:pt x="7702466" y="6056312"/>
                </a:lnTo>
                <a:lnTo>
                  <a:pt x="7710404" y="6113462"/>
                </a:lnTo>
                <a:lnTo>
                  <a:pt x="7713579" y="6183312"/>
                </a:lnTo>
                <a:lnTo>
                  <a:pt x="7710404" y="6251575"/>
                </a:lnTo>
                <a:lnTo>
                  <a:pt x="7702466" y="6311900"/>
                </a:lnTo>
                <a:lnTo>
                  <a:pt x="7691354" y="6361112"/>
                </a:lnTo>
                <a:lnTo>
                  <a:pt x="7677066" y="6407150"/>
                </a:lnTo>
                <a:lnTo>
                  <a:pt x="7661191" y="6448425"/>
                </a:lnTo>
                <a:lnTo>
                  <a:pt x="7643729" y="6488112"/>
                </a:lnTo>
                <a:lnTo>
                  <a:pt x="7626266" y="6523037"/>
                </a:lnTo>
                <a:lnTo>
                  <a:pt x="7607216" y="6561137"/>
                </a:lnTo>
                <a:lnTo>
                  <a:pt x="7588166" y="6597650"/>
                </a:lnTo>
                <a:lnTo>
                  <a:pt x="7572291" y="6640512"/>
                </a:lnTo>
                <a:lnTo>
                  <a:pt x="7556416" y="6683375"/>
                </a:lnTo>
                <a:lnTo>
                  <a:pt x="7546891" y="6735762"/>
                </a:lnTo>
                <a:lnTo>
                  <a:pt x="7538954" y="6791325"/>
                </a:lnTo>
                <a:lnTo>
                  <a:pt x="753419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6950" y="662400"/>
            <a:ext cx="6623998" cy="5943115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16641" y="2286000"/>
            <a:ext cx="3410309" cy="384480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endParaRPr lang="en-US" sz="2000">
              <a:solidFill>
                <a:schemeClr val="tx1">
                  <a:alpha val="60000"/>
                </a:schemeClr>
              </a:solidFill>
              <a:hlinkClick r:id="rId3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b="1">
                <a:solidFill>
                  <a:schemeClr val="tx1">
                    <a:alpha val="60000"/>
                  </a:schemeClr>
                </a:solidFill>
                <a:hlinkClick r:id="rId3"/>
              </a:rPr>
              <a:t>https://www.mindfulnessstudies.com/understanding-mbps</a:t>
            </a:r>
            <a:r>
              <a:rPr lang="en-US" sz="2000">
                <a:solidFill>
                  <a:schemeClr val="tx1">
                    <a:alpha val="60000"/>
                  </a:schemeClr>
                </a:solidFill>
                <a:hlinkClick r:id="rId3"/>
              </a:rPr>
              <a:t>/</a:t>
            </a:r>
            <a:endParaRPr lang="en-US" sz="2000">
              <a:solidFill>
                <a:schemeClr val="tx1">
                  <a:alpha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8513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23C63A-B481-27C7-2924-BC7F20EF9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GB" dirty="0"/>
              <a:t>In Brief…(BPS)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E5DAB2-4DDB-C9DA-AE15-9F9CD774D5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8761998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3910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CACDB-58F2-59A9-8828-69BFBBBCD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Core Elements of MBSR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70CED-D883-5765-6285-FCDFA8425D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Body-scan exercises (suggested 45 minutes duration daily lying down scanning attention through the body).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Mental exercises focusing one’s attention on the breath.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Physical exercises with focus on being aware of bodily sensations. 4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in being fully aware during everyday activities</a:t>
            </a:r>
          </a:p>
        </p:txBody>
      </p:sp>
    </p:spTree>
    <p:extLst>
      <p:ext uri="{BB962C8B-B14F-4D97-AF65-F5344CB8AC3E}">
        <p14:creationId xmlns:p14="http://schemas.microsoft.com/office/powerpoint/2010/main" val="14112000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5E3886-C19F-3657-E8F7-2369135A0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6">
                    <a:lumMod val="75000"/>
                  </a:schemeClr>
                </a:solidFill>
              </a:rPr>
              <a:t>CORE ELEMENTS (EIGHT SESSIONS) OF MBCT </a:t>
            </a:r>
            <a:r>
              <a:rPr lang="en-GB" sz="2800" dirty="0"/>
              <a:t>(from Mindfulness-based Cognitive Therapy for Depression: A New Approach to Preventing Relapse, Segal et al., 2018)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2977E-9BBD-612A-84EE-A03151E2B4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1. Automatic Pilot</a:t>
            </a:r>
          </a:p>
          <a:p>
            <a:pPr marL="0" indent="0">
              <a:buNone/>
            </a:pPr>
            <a:r>
              <a:rPr lang="en-GB" dirty="0"/>
              <a:t>2. Dealing with Barriers</a:t>
            </a:r>
          </a:p>
          <a:p>
            <a:pPr marL="0" indent="0">
              <a:buNone/>
            </a:pPr>
            <a:r>
              <a:rPr lang="en-GB" dirty="0"/>
              <a:t>3. Mindfulness of the Breath</a:t>
            </a:r>
          </a:p>
          <a:p>
            <a:pPr marL="0" indent="0">
              <a:buNone/>
            </a:pPr>
            <a:r>
              <a:rPr lang="en-GB" dirty="0"/>
              <a:t>4. Staying Present</a:t>
            </a:r>
          </a:p>
          <a:p>
            <a:pPr marL="0" indent="0">
              <a:buNone/>
            </a:pPr>
            <a:r>
              <a:rPr lang="en-GB" dirty="0"/>
              <a:t>5. Allowing/Letting Be</a:t>
            </a:r>
          </a:p>
          <a:p>
            <a:pPr marL="0" indent="0">
              <a:buNone/>
            </a:pPr>
            <a:r>
              <a:rPr lang="en-GB" dirty="0"/>
              <a:t>6. Thoughts are Not Facts</a:t>
            </a:r>
          </a:p>
          <a:p>
            <a:pPr marL="0" indent="0">
              <a:buNone/>
            </a:pPr>
            <a:r>
              <a:rPr lang="en-GB" dirty="0"/>
              <a:t>7. How can I best take care of myself?</a:t>
            </a:r>
          </a:p>
          <a:p>
            <a:pPr marL="0" indent="0">
              <a:buNone/>
            </a:pPr>
            <a:r>
              <a:rPr lang="en-GB" dirty="0"/>
              <a:t>8. Using what has been learnt to deal with future m</a:t>
            </a:r>
          </a:p>
        </p:txBody>
      </p:sp>
    </p:spTree>
    <p:extLst>
      <p:ext uri="{BB962C8B-B14F-4D97-AF65-F5344CB8AC3E}">
        <p14:creationId xmlns:p14="http://schemas.microsoft.com/office/powerpoint/2010/main" val="3503970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DD43E9-9A5F-4E62-9625-F730EBACC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Practical Applications – Group Work 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7BABC-0E4E-4C2A-A9B3-A369CD46B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/>
              <a:t>NHS and NICE Guidance?  G1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Evidence Based?  Research  G2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r>
              <a:rPr lang="en-GB" sz="2200" dirty="0"/>
              <a:t>Application and Interventions G3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5" name="Picture 4" descr="Molecules">
            <a:extLst>
              <a:ext uri="{FF2B5EF4-FFF2-40B4-BE49-F238E27FC236}">
                <a16:creationId xmlns:a16="http://schemas.microsoft.com/office/drawing/2014/main" id="{9CC72DDA-14AC-40AD-9E18-28E026700E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57" r="7990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381833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1BAC1-AECA-45E4-A226-65FE390F1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Feedback</a:t>
            </a:r>
            <a:br>
              <a:rPr lang="en-GB" sz="3600"/>
            </a:br>
            <a:endParaRPr lang="en-GB" sz="36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434FA0-0DC5-471A-8C7B-D1F2C01D4D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59" b="18003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0003D-BD7A-4641-8D3F-25CE63C72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/>
              <a:t>What has been helpful? </a:t>
            </a: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sz="1800"/>
              <a:t>What has not worked?</a:t>
            </a: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sz="1800"/>
              <a:t>What are some suggestions? </a:t>
            </a:r>
          </a:p>
        </p:txBody>
      </p:sp>
    </p:spTree>
    <p:extLst>
      <p:ext uri="{BB962C8B-B14F-4D97-AF65-F5344CB8AC3E}">
        <p14:creationId xmlns:p14="http://schemas.microsoft.com/office/powerpoint/2010/main" val="1394904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641</Words>
  <Application>Microsoft Macintosh PowerPoint</Application>
  <PresentationFormat>Widescreen</PresentationFormat>
  <Paragraphs>74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-apple-system</vt:lpstr>
      <vt:lpstr>Arial</vt:lpstr>
      <vt:lpstr>Calibri</vt:lpstr>
      <vt:lpstr>Calibri Light</vt:lpstr>
      <vt:lpstr>Office Theme</vt:lpstr>
      <vt:lpstr>CBT and New Cognitive Approaches:  27th February </vt:lpstr>
      <vt:lpstr>Mindfulness Activity </vt:lpstr>
      <vt:lpstr>Resources</vt:lpstr>
      <vt:lpstr>Mindfulness Based Approaches</vt:lpstr>
      <vt:lpstr> </vt:lpstr>
      <vt:lpstr>BPS…. </vt:lpstr>
      <vt:lpstr>Beneficial for….</vt:lpstr>
      <vt:lpstr>PowerPoint Presentation</vt:lpstr>
      <vt:lpstr>Centre for Mindfulness Studies </vt:lpstr>
      <vt:lpstr>In Brief…(BPS) </vt:lpstr>
      <vt:lpstr>Core Elements of MBSR</vt:lpstr>
      <vt:lpstr>CORE ELEMENTS (EIGHT SESSIONS) OF MBCT (from Mindfulness-based Cognitive Therapy for Depression: A New Approach to Preventing Relapse, Segal et al., 2018)</vt:lpstr>
      <vt:lpstr>Practical Applications – Group Work </vt:lpstr>
      <vt:lpstr>Feedback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Slade</dc:creator>
  <cp:lastModifiedBy>Diana Misajon</cp:lastModifiedBy>
  <cp:revision>1293</cp:revision>
  <dcterms:created xsi:type="dcterms:W3CDTF">2020-10-18T09:07:00Z</dcterms:created>
  <dcterms:modified xsi:type="dcterms:W3CDTF">2024-02-27T12:15:27Z</dcterms:modified>
</cp:coreProperties>
</file>