
<file path=[Content_Types].xml><?xml version="1.0" encoding="utf-8"?>
<Types xmlns="http://schemas.openxmlformats.org/package/2006/content-types">
  <Default Extension="png" ContentType="image/png"/>
  <Default Extension="m4a" ContentType="audio/mp4"/>
  <Default Extension="jpeg" ContentType="image/jpeg"/>
  <Default Extension="wmf" ContentType="image/x-wmf"/>
  <Default Extension="rels" ContentType="application/vnd.openxmlformats-package.relationships+xml"/>
  <Default Extension="xml" ContentType="application/xml"/>
  <Default Extension="png&amp;ehk=TzEPW8ngNInAXd2MGfo4TA&amp;r=0&amp;pid=OfficeInsert" ContentType="image/p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786" r:id="rId3"/>
    <p:sldId id="785" r:id="rId4"/>
    <p:sldId id="787" r:id="rId5"/>
    <p:sldId id="793" r:id="rId6"/>
    <p:sldId id="794" r:id="rId7"/>
    <p:sldId id="795" r:id="rId8"/>
    <p:sldId id="796" r:id="rId9"/>
    <p:sldId id="757" r:id="rId10"/>
    <p:sldId id="800" r:id="rId11"/>
    <p:sldId id="804" r:id="rId12"/>
    <p:sldId id="365" r:id="rId13"/>
    <p:sldId id="789" r:id="rId14"/>
    <p:sldId id="758" r:id="rId15"/>
    <p:sldId id="801" r:id="rId16"/>
    <p:sldId id="384" r:id="rId17"/>
    <p:sldId id="799" r:id="rId18"/>
    <p:sldId id="431" r:id="rId19"/>
    <p:sldId id="426" r:id="rId20"/>
    <p:sldId id="727" r:id="rId21"/>
    <p:sldId id="811" r:id="rId22"/>
    <p:sldId id="797" r:id="rId23"/>
    <p:sldId id="386" r:id="rId24"/>
    <p:sldId id="810" r:id="rId25"/>
    <p:sldId id="798" r:id="rId26"/>
    <p:sldId id="701" r:id="rId27"/>
    <p:sldId id="805" r:id="rId28"/>
    <p:sldId id="809" r:id="rId29"/>
    <p:sldId id="783" r:id="rId30"/>
    <p:sldId id="780" r:id="rId31"/>
  </p:sldIdLst>
  <p:sldSz cx="12192000" cy="6858000"/>
  <p:notesSz cx="6881813" cy="96615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EM" lastIdx="2" clrIdx="0">
    <p:extLst>
      <p:ext uri="{19B8F6BF-5375-455C-9EA6-DF929625EA0E}">
        <p15:presenceInfo xmlns:p15="http://schemas.microsoft.com/office/powerpoint/2012/main" userId="Jayne Morg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B1C2"/>
    <a:srgbClr val="B0D0FA"/>
    <a:srgbClr val="76CCB1"/>
    <a:srgbClr val="5BD4FF"/>
    <a:srgbClr val="7093D2"/>
    <a:srgbClr val="EDBC33"/>
    <a:srgbClr val="D1D9D7"/>
    <a:srgbClr val="BCEDEE"/>
    <a:srgbClr val="E0EB57"/>
    <a:srgbClr val="32C4C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65896" autoAdjust="0"/>
  </p:normalViewPr>
  <p:slideViewPr>
    <p:cSldViewPr snapToGrid="0">
      <p:cViewPr varScale="1">
        <p:scale>
          <a:sx n="60" d="100"/>
          <a:sy n="60" d="100"/>
        </p:scale>
        <p:origin x="1008" y="30"/>
      </p:cViewPr>
      <p:guideLst/>
    </p:cSldViewPr>
  </p:slideViewPr>
  <p:notesTextViewPr>
    <p:cViewPr>
      <p:scale>
        <a:sx n="1" d="1"/>
        <a:sy n="1" d="1"/>
      </p:scale>
      <p:origin x="0" y="0"/>
    </p:cViewPr>
  </p:notesTextViewPr>
  <p:sorterViewPr>
    <p:cViewPr varScale="1">
      <p:scale>
        <a:sx n="100" d="100"/>
        <a:sy n="100" d="100"/>
      </p:scale>
      <p:origin x="0" y="-82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t>
        <a:bodyPr/>
        <a:lstStyle/>
        <a:p>
          <a:endParaRPr lang="en-US"/>
        </a:p>
      </dgm:t>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t>
        <a:bodyPr/>
        <a:lstStyle/>
        <a:p>
          <a:endParaRPr lang="en-US"/>
        </a:p>
      </dgm:t>
    </dgm:pt>
    <dgm:pt modelId="{D8175E5F-B7E8-41C5-B2BF-04230DBAB4F8}" type="pres">
      <dgm:prSet presAssocID="{CD30531C-F297-4E2D-83BF-CF00CC908972}" presName="rootConnector1" presStyleLbl="node1" presStyleIdx="0" presStyleCnt="0"/>
      <dgm:spPr/>
      <dgm:t>
        <a:bodyPr/>
        <a:lstStyle/>
        <a:p>
          <a:endParaRPr lang="en-US"/>
        </a:p>
      </dgm:t>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t>
        <a:bodyPr/>
        <a:lstStyle/>
        <a:p>
          <a:endParaRPr lang="en-US"/>
        </a:p>
      </dgm:t>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t>
        <a:bodyPr/>
        <a:lstStyle/>
        <a:p>
          <a:endParaRPr lang="en-US"/>
        </a:p>
      </dgm:t>
    </dgm:pt>
    <dgm:pt modelId="{AE73A353-E69C-48C4-A40A-151CE2277C00}" type="pres">
      <dgm:prSet presAssocID="{A84F16A3-1AB9-48C8-A8E9-F12A2329E1CC}" presName="rootConnector" presStyleLbl="node2" presStyleIdx="0" presStyleCnt="2"/>
      <dgm:spPr/>
      <dgm:t>
        <a:bodyPr/>
        <a:lstStyle/>
        <a:p>
          <a:endParaRPr lang="en-US"/>
        </a:p>
      </dgm:t>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t>
        <a:bodyPr/>
        <a:lstStyle/>
        <a:p>
          <a:endParaRPr lang="en-US"/>
        </a:p>
      </dgm:t>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t>
        <a:bodyPr/>
        <a:lstStyle/>
        <a:p>
          <a:endParaRPr lang="en-US"/>
        </a:p>
      </dgm:t>
    </dgm:pt>
    <dgm:pt modelId="{D747E4BD-EE6B-4761-A56A-0CD30B248EEB}" type="pres">
      <dgm:prSet presAssocID="{832E489E-FBCA-4D27-A7C5-02085B55B443}" presName="rootConnector" presStyleLbl="node3" presStyleIdx="0" presStyleCnt="4"/>
      <dgm:spPr/>
      <dgm:t>
        <a:bodyPr/>
        <a:lstStyle/>
        <a:p>
          <a:endParaRPr lang="en-US"/>
        </a:p>
      </dgm:t>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t>
        <a:bodyPr/>
        <a:lstStyle/>
        <a:p>
          <a:endParaRPr lang="en-US"/>
        </a:p>
      </dgm:t>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t>
        <a:bodyPr/>
        <a:lstStyle/>
        <a:p>
          <a:endParaRPr lang="en-US"/>
        </a:p>
      </dgm:t>
    </dgm:pt>
    <dgm:pt modelId="{6D75EBB1-8EB9-4311-B091-8314818A4047}" type="pres">
      <dgm:prSet presAssocID="{11358E36-D8B6-422D-A531-A7ACE04AF2A8}" presName="rootConnector" presStyleLbl="node3" presStyleIdx="1" presStyleCnt="4"/>
      <dgm:spPr/>
      <dgm:t>
        <a:bodyPr/>
        <a:lstStyle/>
        <a:p>
          <a:endParaRPr lang="en-US"/>
        </a:p>
      </dgm:t>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t>
        <a:bodyPr/>
        <a:lstStyle/>
        <a:p>
          <a:endParaRPr lang="en-US"/>
        </a:p>
      </dgm:t>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t>
        <a:bodyPr/>
        <a:lstStyle/>
        <a:p>
          <a:endParaRPr lang="en-US"/>
        </a:p>
      </dgm:t>
    </dgm:pt>
    <dgm:pt modelId="{9B85E11D-244C-4F64-B0DB-D8218DF133C5}" type="pres">
      <dgm:prSet presAssocID="{78CAFD0F-2250-460D-93D0-A862B8FED6D6}" presName="rootConnector" presStyleLbl="node2" presStyleIdx="1" presStyleCnt="2"/>
      <dgm:spPr/>
      <dgm:t>
        <a:bodyPr/>
        <a:lstStyle/>
        <a:p>
          <a:endParaRPr lang="en-US"/>
        </a:p>
      </dgm:t>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t>
        <a:bodyPr/>
        <a:lstStyle/>
        <a:p>
          <a:endParaRPr lang="en-US"/>
        </a:p>
      </dgm:t>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t>
        <a:bodyPr/>
        <a:lstStyle/>
        <a:p>
          <a:endParaRPr lang="en-US"/>
        </a:p>
      </dgm:t>
    </dgm:pt>
    <dgm:pt modelId="{A50DE62B-ACD3-42D5-BE2A-B723E6800064}" type="pres">
      <dgm:prSet presAssocID="{FAC5EAF8-4E0D-4965-97D4-B88DD563DBE1}" presName="rootConnector" presStyleLbl="node3" presStyleIdx="2" presStyleCnt="4"/>
      <dgm:spPr/>
      <dgm:t>
        <a:bodyPr/>
        <a:lstStyle/>
        <a:p>
          <a:endParaRPr lang="en-US"/>
        </a:p>
      </dgm:t>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t>
        <a:bodyPr/>
        <a:lstStyle/>
        <a:p>
          <a:endParaRPr lang="en-US"/>
        </a:p>
      </dgm:t>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t>
        <a:bodyPr/>
        <a:lstStyle/>
        <a:p>
          <a:endParaRPr lang="en-US"/>
        </a:p>
      </dgm:t>
    </dgm:pt>
    <dgm:pt modelId="{648B89A4-9A44-48C6-9114-2C3DB30F0FCC}" type="pres">
      <dgm:prSet presAssocID="{C7D4659D-0E43-452C-A833-EF0A78E0579D}" presName="rootConnector" presStyleLbl="node3" presStyleIdx="3" presStyleCnt="4"/>
      <dgm:spPr/>
      <dgm:t>
        <a:bodyPr/>
        <a:lstStyle/>
        <a:p>
          <a:endParaRPr lang="en-US"/>
        </a:p>
      </dgm:t>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CEB034FE-B6A1-40B9-8788-F985DDBE6307}" type="presOf" srcId="{A84F16A3-1AB9-48C8-A8E9-F12A2329E1CC}" destId="{891CD440-D29A-4CE4-8741-9AD273B05ECF}" srcOrd="0" destOrd="0" presId="urn:microsoft.com/office/officeart/2005/8/layout/orgChart1"/>
    <dgm:cxn modelId="{E54C52C2-0091-46CD-947E-C2C8C0EBFFF4}" type="presOf" srcId="{FAC5EAF8-4E0D-4965-97D4-B88DD563DBE1}" destId="{A50DE62B-ACD3-42D5-BE2A-B723E6800064}" srcOrd="1"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7DAA2402-E47C-4FB9-983B-A9B4CBC3CF74}" type="presOf" srcId="{C7D4659D-0E43-452C-A833-EF0A78E0579D}" destId="{648B89A4-9A44-48C6-9114-2C3DB30F0FCC}" srcOrd="1" destOrd="0" presId="urn:microsoft.com/office/officeart/2005/8/layout/orgChart1"/>
    <dgm:cxn modelId="{7CC51293-5B15-4D58-A888-9974B97153A2}" type="presOf" srcId="{7AE2BD51-D149-4B19-BC53-08BA64482AC0}" destId="{18D9BEAC-9547-4E8B-BE87-8ED4A5BBFC51}" srcOrd="0" destOrd="0" presId="urn:microsoft.com/office/officeart/2005/8/layout/orgChart1"/>
    <dgm:cxn modelId="{E76CF5A8-7E4A-47CB-A6C4-D0FFDD982278}" type="presOf" srcId="{0373B5D2-76D5-420E-969F-C866702ED6E7}" destId="{F810A5B0-5A50-49CF-97A6-F1A2F5AFC610}" srcOrd="0"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D34F0EB5-7604-4D2A-8887-C6FBCAFAF630}" srcId="{78CAFD0F-2250-460D-93D0-A862B8FED6D6}" destId="{FAC5EAF8-4E0D-4965-97D4-B88DD563DBE1}" srcOrd="0" destOrd="0" parTransId="{7AE2BD51-D149-4B19-BC53-08BA64482AC0}" sibTransId="{8FDF0712-7BE9-4083-82A1-5F51DC802E3C}"/>
    <dgm:cxn modelId="{33500AAA-0793-46E0-AA7A-3A10B5B9B68D}" type="presOf" srcId="{78CAFD0F-2250-460D-93D0-A862B8FED6D6}" destId="{6CB02689-96F0-4E28-8DE0-6955FAAFB92E}" srcOrd="0" destOrd="0" presId="urn:microsoft.com/office/officeart/2005/8/layout/orgChart1"/>
    <dgm:cxn modelId="{69C3F79D-824D-4A09-BBBD-1771982C1D81}" type="presOf" srcId="{11358E36-D8B6-422D-A531-A7ACE04AF2A8}" destId="{65F42D7E-0CD8-44CD-8F51-25D5069724EF}" srcOrd="0" destOrd="0" presId="urn:microsoft.com/office/officeart/2005/8/layout/orgChart1"/>
    <dgm:cxn modelId="{17D72351-2AB8-417E-83F9-0DD1011D1E49}" srcId="{A84F16A3-1AB9-48C8-A8E9-F12A2329E1CC}" destId="{832E489E-FBCA-4D27-A7C5-02085B55B443}" srcOrd="0" destOrd="0" parTransId="{0373B5D2-76D5-420E-969F-C866702ED6E7}" sibTransId="{A9FF8A13-54D2-423E-8C4E-34F28E6F8657}"/>
    <dgm:cxn modelId="{75F285A3-250E-4F4C-A258-6C7E0113782C}" srcId="{CD30531C-F297-4E2D-83BF-CF00CC908972}" destId="{78CAFD0F-2250-460D-93D0-A862B8FED6D6}" srcOrd="1" destOrd="0" parTransId="{29EDDF00-BC04-49F7-BF61-E27C286E2544}" sibTransId="{C65DFA0A-A057-4315-B9E4-D222B9D4D33E}"/>
    <dgm:cxn modelId="{9F2670B1-4D59-4222-84E7-970292C449B6}" type="presOf" srcId="{312F8523-2237-47C1-940C-4E8AC32D6802}" destId="{F587F9A6-B115-44EA-90C5-25EA47B0E3E0}" srcOrd="0" destOrd="0" presId="urn:microsoft.com/office/officeart/2005/8/layout/orgChart1"/>
    <dgm:cxn modelId="{41205922-C10A-4E59-8292-F5E8AB493642}" type="presOf" srcId="{CD30531C-F297-4E2D-83BF-CF00CC908972}" destId="{368A88BE-43C0-42F5-BFCE-1F0DFA15D9DD}"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1835F7D6-A161-4CC9-9580-6594B736C671}" type="presOf" srcId="{78CAFD0F-2250-460D-93D0-A862B8FED6D6}" destId="{9B85E11D-244C-4F64-B0DB-D8218DF133C5}" srcOrd="1" destOrd="0" presId="urn:microsoft.com/office/officeart/2005/8/layout/orgChart1"/>
    <dgm:cxn modelId="{4FB73BD7-8B0E-4162-90FC-14BD38689B67}" type="presOf" srcId="{CD30531C-F297-4E2D-83BF-CF00CC908972}" destId="{D8175E5F-B7E8-41C5-B2BF-04230DBAB4F8}" srcOrd="1" destOrd="0" presId="urn:microsoft.com/office/officeart/2005/8/layout/orgChart1"/>
    <dgm:cxn modelId="{E862866A-BE19-4C57-968C-8FE726D20C31}" srcId="{0E56D01F-23AD-4C64-B932-1DB56A92F696}" destId="{CD30531C-F297-4E2D-83BF-CF00CC908972}" srcOrd="0" destOrd="0" parTransId="{64C44D13-00BD-4E3B-A668-003CBD80C448}" sibTransId="{7E359C1C-1EB0-4E0C-9E9B-B808EB15DE4D}"/>
    <dgm:cxn modelId="{2EEE590F-E420-428D-8A9E-4C313CB0464F}" srcId="{78CAFD0F-2250-460D-93D0-A862B8FED6D6}" destId="{C7D4659D-0E43-452C-A833-EF0A78E0579D}" srcOrd="1" destOrd="0" parTransId="{B0F77C08-9FEE-4A6E-BEF9-5A7F04ECD2D1}" sibTransId="{81F7DEC6-0DF4-461C-8235-21A04377B6A4}"/>
    <dgm:cxn modelId="{B5149C23-CDAF-4E5E-8105-53B9958C44DD}" type="presOf" srcId="{832E489E-FBCA-4D27-A7C5-02085B55B443}" destId="{D747E4BD-EE6B-4761-A56A-0CD30B248EEB}" srcOrd="1"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F3235C51-FFDC-4A6F-BE26-509F0EE49612}" type="presOf" srcId="{A84F16A3-1AB9-48C8-A8E9-F12A2329E1CC}" destId="{AE73A353-E69C-48C4-A40A-151CE2277C00}" srcOrd="1"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7920A127-6CDB-41A9-96F8-FC58E693AEE7}" type="presOf" srcId="{0E56D01F-23AD-4C64-B932-1DB56A92F696}" destId="{F92A8EA0-7ADC-4B77-9E85-10D6FB131D97}" srcOrd="0"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B6A381-5EA8-4B30-8F3B-C3FE482209C6}" type="doc">
      <dgm:prSet loTypeId="urn:microsoft.com/office/officeart/2005/8/layout/venn1" loCatId="relationship" qsTypeId="urn:microsoft.com/office/officeart/2005/8/quickstyle/simple1" qsCatId="simple" csTypeId="urn:microsoft.com/office/officeart/2005/8/colors/accent1_2" csCatId="accent1" phldr="1"/>
      <dgm:spPr/>
    </dgm:pt>
    <dgm:pt modelId="{84902970-3FB1-48E5-8086-C40ABD2BEB8E}">
      <dgm:prSet phldrT="[Text]"/>
      <dgm:spPr/>
      <dgm:t>
        <a:bodyPr/>
        <a:lstStyle/>
        <a:p>
          <a:r>
            <a:rPr lang="en-US" dirty="0" smtClean="0"/>
            <a:t>Oracy</a:t>
          </a:r>
          <a:endParaRPr lang="en-US" dirty="0"/>
        </a:p>
      </dgm:t>
    </dgm:pt>
    <dgm:pt modelId="{4DF06663-58F3-4A82-BF3A-B3750CFB668D}" type="parTrans" cxnId="{2D1AE537-0521-4E56-8B13-77F251C83892}">
      <dgm:prSet/>
      <dgm:spPr/>
      <dgm:t>
        <a:bodyPr/>
        <a:lstStyle/>
        <a:p>
          <a:endParaRPr lang="en-US"/>
        </a:p>
      </dgm:t>
    </dgm:pt>
    <dgm:pt modelId="{6736D9C1-E268-4CDA-8DFA-1165E82742FF}" type="sibTrans" cxnId="{2D1AE537-0521-4E56-8B13-77F251C83892}">
      <dgm:prSet/>
      <dgm:spPr/>
      <dgm:t>
        <a:bodyPr/>
        <a:lstStyle/>
        <a:p>
          <a:endParaRPr lang="en-US"/>
        </a:p>
      </dgm:t>
    </dgm:pt>
    <dgm:pt modelId="{A5CB1DFD-4B48-482E-A955-98A47725786E}">
      <dgm:prSet phldrT="[Text]"/>
      <dgm:spPr/>
      <dgm:t>
        <a:bodyPr/>
        <a:lstStyle/>
        <a:p>
          <a:r>
            <a:rPr lang="en-US" dirty="0" smtClean="0"/>
            <a:t>Writing</a:t>
          </a:r>
          <a:endParaRPr lang="en-US" dirty="0"/>
        </a:p>
      </dgm:t>
    </dgm:pt>
    <dgm:pt modelId="{352EDA09-31E4-457D-B989-AF785FD90345}" type="parTrans" cxnId="{92F4E101-4793-4F89-8CA4-2E2F9B922899}">
      <dgm:prSet/>
      <dgm:spPr/>
      <dgm:t>
        <a:bodyPr/>
        <a:lstStyle/>
        <a:p>
          <a:endParaRPr lang="en-US"/>
        </a:p>
      </dgm:t>
    </dgm:pt>
    <dgm:pt modelId="{DF82E153-B599-444D-883D-A5C1C09F639B}" type="sibTrans" cxnId="{92F4E101-4793-4F89-8CA4-2E2F9B922899}">
      <dgm:prSet/>
      <dgm:spPr/>
      <dgm:t>
        <a:bodyPr/>
        <a:lstStyle/>
        <a:p>
          <a:endParaRPr lang="en-US"/>
        </a:p>
      </dgm:t>
    </dgm:pt>
    <dgm:pt modelId="{0376A37C-1A80-47B1-A82A-E9CCFFAFE2F0}">
      <dgm:prSet phldrT="[Text]"/>
      <dgm:spPr/>
      <dgm:t>
        <a:bodyPr/>
        <a:lstStyle/>
        <a:p>
          <a:r>
            <a:rPr lang="en-US" dirty="0" smtClean="0"/>
            <a:t>Reading</a:t>
          </a:r>
          <a:endParaRPr lang="en-US" dirty="0"/>
        </a:p>
      </dgm:t>
    </dgm:pt>
    <dgm:pt modelId="{05CB64D1-DBC4-45BC-B38F-BF1CD8FDEE5D}" type="parTrans" cxnId="{F60A4094-CE8D-4FD1-AF4B-FC1365A604D0}">
      <dgm:prSet/>
      <dgm:spPr/>
      <dgm:t>
        <a:bodyPr/>
        <a:lstStyle/>
        <a:p>
          <a:endParaRPr lang="en-US"/>
        </a:p>
      </dgm:t>
    </dgm:pt>
    <dgm:pt modelId="{8CD60B8D-72B3-4916-953D-95B4DE1DE77F}" type="sibTrans" cxnId="{F60A4094-CE8D-4FD1-AF4B-FC1365A604D0}">
      <dgm:prSet/>
      <dgm:spPr/>
      <dgm:t>
        <a:bodyPr/>
        <a:lstStyle/>
        <a:p>
          <a:endParaRPr lang="en-US"/>
        </a:p>
      </dgm:t>
    </dgm:pt>
    <dgm:pt modelId="{6DC3A04D-9962-40AB-B8F0-5C51D9E88859}" type="pres">
      <dgm:prSet presAssocID="{8AB6A381-5EA8-4B30-8F3B-C3FE482209C6}" presName="compositeShape" presStyleCnt="0">
        <dgm:presLayoutVars>
          <dgm:chMax val="7"/>
          <dgm:dir/>
          <dgm:resizeHandles val="exact"/>
        </dgm:presLayoutVars>
      </dgm:prSet>
      <dgm:spPr/>
    </dgm:pt>
    <dgm:pt modelId="{3947C7D9-2A49-4094-85AA-8B3793E1526B}" type="pres">
      <dgm:prSet presAssocID="{84902970-3FB1-48E5-8086-C40ABD2BEB8E}" presName="circ1" presStyleLbl="vennNode1" presStyleIdx="0" presStyleCnt="3"/>
      <dgm:spPr/>
      <dgm:t>
        <a:bodyPr/>
        <a:lstStyle/>
        <a:p>
          <a:endParaRPr lang="en-US"/>
        </a:p>
      </dgm:t>
    </dgm:pt>
    <dgm:pt modelId="{FA890A0E-F597-4E97-B315-D3299D36BEF5}" type="pres">
      <dgm:prSet presAssocID="{84902970-3FB1-48E5-8086-C40ABD2BEB8E}" presName="circ1Tx" presStyleLbl="revTx" presStyleIdx="0" presStyleCnt="0">
        <dgm:presLayoutVars>
          <dgm:chMax val="0"/>
          <dgm:chPref val="0"/>
          <dgm:bulletEnabled val="1"/>
        </dgm:presLayoutVars>
      </dgm:prSet>
      <dgm:spPr/>
      <dgm:t>
        <a:bodyPr/>
        <a:lstStyle/>
        <a:p>
          <a:endParaRPr lang="en-US"/>
        </a:p>
      </dgm:t>
    </dgm:pt>
    <dgm:pt modelId="{B4608742-037B-4CCB-A65A-9F35A79C8231}" type="pres">
      <dgm:prSet presAssocID="{A5CB1DFD-4B48-482E-A955-98A47725786E}" presName="circ2" presStyleLbl="vennNode1" presStyleIdx="1" presStyleCnt="3"/>
      <dgm:spPr/>
      <dgm:t>
        <a:bodyPr/>
        <a:lstStyle/>
        <a:p>
          <a:endParaRPr lang="en-US"/>
        </a:p>
      </dgm:t>
    </dgm:pt>
    <dgm:pt modelId="{76DAA2DC-BD08-404F-9588-4DDAFA06B877}" type="pres">
      <dgm:prSet presAssocID="{A5CB1DFD-4B48-482E-A955-98A47725786E}" presName="circ2Tx" presStyleLbl="revTx" presStyleIdx="0" presStyleCnt="0">
        <dgm:presLayoutVars>
          <dgm:chMax val="0"/>
          <dgm:chPref val="0"/>
          <dgm:bulletEnabled val="1"/>
        </dgm:presLayoutVars>
      </dgm:prSet>
      <dgm:spPr/>
      <dgm:t>
        <a:bodyPr/>
        <a:lstStyle/>
        <a:p>
          <a:endParaRPr lang="en-US"/>
        </a:p>
      </dgm:t>
    </dgm:pt>
    <dgm:pt modelId="{25669D7B-0A87-4F9A-8B10-4E66F9C1B86D}" type="pres">
      <dgm:prSet presAssocID="{0376A37C-1A80-47B1-A82A-E9CCFFAFE2F0}" presName="circ3" presStyleLbl="vennNode1" presStyleIdx="2" presStyleCnt="3"/>
      <dgm:spPr/>
      <dgm:t>
        <a:bodyPr/>
        <a:lstStyle/>
        <a:p>
          <a:endParaRPr lang="en-US"/>
        </a:p>
      </dgm:t>
    </dgm:pt>
    <dgm:pt modelId="{4C2BA5F0-079E-459C-8E4B-F41333A556DC}" type="pres">
      <dgm:prSet presAssocID="{0376A37C-1A80-47B1-A82A-E9CCFFAFE2F0}" presName="circ3Tx" presStyleLbl="revTx" presStyleIdx="0" presStyleCnt="0">
        <dgm:presLayoutVars>
          <dgm:chMax val="0"/>
          <dgm:chPref val="0"/>
          <dgm:bulletEnabled val="1"/>
        </dgm:presLayoutVars>
      </dgm:prSet>
      <dgm:spPr/>
      <dgm:t>
        <a:bodyPr/>
        <a:lstStyle/>
        <a:p>
          <a:endParaRPr lang="en-US"/>
        </a:p>
      </dgm:t>
    </dgm:pt>
  </dgm:ptLst>
  <dgm:cxnLst>
    <dgm:cxn modelId="{C623B566-DF82-4786-AA88-1AB6EC49FC2B}" type="presOf" srcId="{0376A37C-1A80-47B1-A82A-E9CCFFAFE2F0}" destId="{4C2BA5F0-079E-459C-8E4B-F41333A556DC}" srcOrd="1" destOrd="0" presId="urn:microsoft.com/office/officeart/2005/8/layout/venn1"/>
    <dgm:cxn modelId="{E05F6C9B-C571-4A9F-BC0C-8206DEF78406}" type="presOf" srcId="{A5CB1DFD-4B48-482E-A955-98A47725786E}" destId="{76DAA2DC-BD08-404F-9588-4DDAFA06B877}" srcOrd="1" destOrd="0" presId="urn:microsoft.com/office/officeart/2005/8/layout/venn1"/>
    <dgm:cxn modelId="{95298AC9-F671-4043-AEAE-732EF8C52B13}" type="presOf" srcId="{84902970-3FB1-48E5-8086-C40ABD2BEB8E}" destId="{3947C7D9-2A49-4094-85AA-8B3793E1526B}" srcOrd="0" destOrd="0" presId="urn:microsoft.com/office/officeart/2005/8/layout/venn1"/>
    <dgm:cxn modelId="{92F4E101-4793-4F89-8CA4-2E2F9B922899}" srcId="{8AB6A381-5EA8-4B30-8F3B-C3FE482209C6}" destId="{A5CB1DFD-4B48-482E-A955-98A47725786E}" srcOrd="1" destOrd="0" parTransId="{352EDA09-31E4-457D-B989-AF785FD90345}" sibTransId="{DF82E153-B599-444D-883D-A5C1C09F639B}"/>
    <dgm:cxn modelId="{F60A4094-CE8D-4FD1-AF4B-FC1365A604D0}" srcId="{8AB6A381-5EA8-4B30-8F3B-C3FE482209C6}" destId="{0376A37C-1A80-47B1-A82A-E9CCFFAFE2F0}" srcOrd="2" destOrd="0" parTransId="{05CB64D1-DBC4-45BC-B38F-BF1CD8FDEE5D}" sibTransId="{8CD60B8D-72B3-4916-953D-95B4DE1DE77F}"/>
    <dgm:cxn modelId="{84CC0714-1BD9-42FD-9E3E-D33ED4E0344E}" type="presOf" srcId="{8AB6A381-5EA8-4B30-8F3B-C3FE482209C6}" destId="{6DC3A04D-9962-40AB-B8F0-5C51D9E88859}" srcOrd="0" destOrd="0" presId="urn:microsoft.com/office/officeart/2005/8/layout/venn1"/>
    <dgm:cxn modelId="{284240AD-4D08-4EEB-BE83-D19D485F51D3}" type="presOf" srcId="{84902970-3FB1-48E5-8086-C40ABD2BEB8E}" destId="{FA890A0E-F597-4E97-B315-D3299D36BEF5}" srcOrd="1" destOrd="0" presId="urn:microsoft.com/office/officeart/2005/8/layout/venn1"/>
    <dgm:cxn modelId="{61D9323D-107F-45DA-8BF9-C6E1711D6964}" type="presOf" srcId="{0376A37C-1A80-47B1-A82A-E9CCFFAFE2F0}" destId="{25669D7B-0A87-4F9A-8B10-4E66F9C1B86D}" srcOrd="0" destOrd="0" presId="urn:microsoft.com/office/officeart/2005/8/layout/venn1"/>
    <dgm:cxn modelId="{0FB991FA-C3F5-4A22-926D-5949A482A73D}" type="presOf" srcId="{A5CB1DFD-4B48-482E-A955-98A47725786E}" destId="{B4608742-037B-4CCB-A65A-9F35A79C8231}" srcOrd="0" destOrd="0" presId="urn:microsoft.com/office/officeart/2005/8/layout/venn1"/>
    <dgm:cxn modelId="{2D1AE537-0521-4E56-8B13-77F251C83892}" srcId="{8AB6A381-5EA8-4B30-8F3B-C3FE482209C6}" destId="{84902970-3FB1-48E5-8086-C40ABD2BEB8E}" srcOrd="0" destOrd="0" parTransId="{4DF06663-58F3-4A82-BF3A-B3750CFB668D}" sibTransId="{6736D9C1-E268-4CDA-8DFA-1165E82742FF}"/>
    <dgm:cxn modelId="{18AA64BA-8F03-421E-B420-E0742C2EA34F}" type="presParOf" srcId="{6DC3A04D-9962-40AB-B8F0-5C51D9E88859}" destId="{3947C7D9-2A49-4094-85AA-8B3793E1526B}" srcOrd="0" destOrd="0" presId="urn:microsoft.com/office/officeart/2005/8/layout/venn1"/>
    <dgm:cxn modelId="{7E311D87-13A1-4BAB-BBFF-B6F74F14197F}" type="presParOf" srcId="{6DC3A04D-9962-40AB-B8F0-5C51D9E88859}" destId="{FA890A0E-F597-4E97-B315-D3299D36BEF5}" srcOrd="1" destOrd="0" presId="urn:microsoft.com/office/officeart/2005/8/layout/venn1"/>
    <dgm:cxn modelId="{946CE606-522D-4AC6-A45C-E0D9717E470C}" type="presParOf" srcId="{6DC3A04D-9962-40AB-B8F0-5C51D9E88859}" destId="{B4608742-037B-4CCB-A65A-9F35A79C8231}" srcOrd="2" destOrd="0" presId="urn:microsoft.com/office/officeart/2005/8/layout/venn1"/>
    <dgm:cxn modelId="{ACE5F74F-9328-4A47-87A0-97D2274A9B19}" type="presParOf" srcId="{6DC3A04D-9962-40AB-B8F0-5C51D9E88859}" destId="{76DAA2DC-BD08-404F-9588-4DDAFA06B877}" srcOrd="3" destOrd="0" presId="urn:microsoft.com/office/officeart/2005/8/layout/venn1"/>
    <dgm:cxn modelId="{FF0ED6C3-2735-40F4-9037-A3F5C18A457E}" type="presParOf" srcId="{6DC3A04D-9962-40AB-B8F0-5C51D9E88859}" destId="{25669D7B-0A87-4F9A-8B10-4E66F9C1B86D}" srcOrd="4" destOrd="0" presId="urn:microsoft.com/office/officeart/2005/8/layout/venn1"/>
    <dgm:cxn modelId="{7E68A6D1-2D41-4028-91F8-B1DBC7DF3033}" type="presParOf" srcId="{6DC3A04D-9962-40AB-B8F0-5C51D9E88859}" destId="{4C2BA5F0-079E-459C-8E4B-F41333A556DC}" srcOrd="5" destOrd="0" presId="urn:microsoft.com/office/officeart/2005/8/layout/venn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EA612E-4AE9-4267-B67E-19E0C8697D2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46736C2-1E58-42C7-AF6F-0C33C8E48E32}">
      <dgm:prSet phldrT="[Text]"/>
      <dgm:spPr/>
      <dgm:t>
        <a:bodyPr/>
        <a:lstStyle/>
        <a:p>
          <a:r>
            <a:rPr lang="en-US" dirty="0"/>
            <a:t>1</a:t>
          </a:r>
        </a:p>
      </dgm:t>
    </dgm:pt>
    <dgm:pt modelId="{86567CFB-8AE1-47A2-BD72-1EB6634E96B2}" type="parTrans" cxnId="{0A0AD308-9DCA-4CDD-A474-631DCE66F289}">
      <dgm:prSet/>
      <dgm:spPr/>
      <dgm:t>
        <a:bodyPr/>
        <a:lstStyle/>
        <a:p>
          <a:endParaRPr lang="en-US"/>
        </a:p>
      </dgm:t>
    </dgm:pt>
    <dgm:pt modelId="{F47650D2-C4F4-40C6-95FA-6F24CA5438E7}" type="sibTrans" cxnId="{0A0AD308-9DCA-4CDD-A474-631DCE66F289}">
      <dgm:prSet/>
      <dgm:spPr/>
      <dgm:t>
        <a:bodyPr/>
        <a:lstStyle/>
        <a:p>
          <a:endParaRPr lang="en-US"/>
        </a:p>
      </dgm:t>
    </dgm:pt>
    <dgm:pt modelId="{C68F6B69-78C6-4C22-9E05-A06624A553C2}">
      <dgm:prSet phldrT="[Text]"/>
      <dgm:spPr/>
      <dgm:t>
        <a:bodyPr/>
        <a:lstStyle/>
        <a:p>
          <a:r>
            <a:rPr lang="en-US" dirty="0"/>
            <a:t>Plan</a:t>
          </a:r>
        </a:p>
      </dgm:t>
    </dgm:pt>
    <dgm:pt modelId="{905C15FB-F770-463F-B8A9-5C15172E1F92}" type="parTrans" cxnId="{0159BCE7-271D-40ED-8829-C3C27C50041F}">
      <dgm:prSet/>
      <dgm:spPr/>
      <dgm:t>
        <a:bodyPr/>
        <a:lstStyle/>
        <a:p>
          <a:endParaRPr lang="en-US"/>
        </a:p>
      </dgm:t>
    </dgm:pt>
    <dgm:pt modelId="{630E35CA-066F-45D8-8D33-D56D10E41790}" type="sibTrans" cxnId="{0159BCE7-271D-40ED-8829-C3C27C50041F}">
      <dgm:prSet/>
      <dgm:spPr/>
      <dgm:t>
        <a:bodyPr/>
        <a:lstStyle/>
        <a:p>
          <a:endParaRPr lang="en-US"/>
        </a:p>
      </dgm:t>
    </dgm:pt>
    <dgm:pt modelId="{F06B85A8-6A60-4F28-8ACD-553A7C4EA1CD}">
      <dgm:prSet phldrT="[Text]"/>
      <dgm:spPr/>
      <dgm:t>
        <a:bodyPr/>
        <a:lstStyle/>
        <a:p>
          <a:r>
            <a:rPr lang="en-US" dirty="0"/>
            <a:t>3</a:t>
          </a:r>
        </a:p>
      </dgm:t>
    </dgm:pt>
    <dgm:pt modelId="{953B9CF0-0FA0-452F-B493-EA7052E06A14}" type="parTrans" cxnId="{D59749B1-1A8F-4F82-B2E2-71823D0C8A00}">
      <dgm:prSet/>
      <dgm:spPr/>
      <dgm:t>
        <a:bodyPr/>
        <a:lstStyle/>
        <a:p>
          <a:endParaRPr lang="en-US"/>
        </a:p>
      </dgm:t>
    </dgm:pt>
    <dgm:pt modelId="{BCE50E3B-D839-4D6E-A49A-AEEB02A3CC45}" type="sibTrans" cxnId="{D59749B1-1A8F-4F82-B2E2-71823D0C8A00}">
      <dgm:prSet/>
      <dgm:spPr/>
      <dgm:t>
        <a:bodyPr/>
        <a:lstStyle/>
        <a:p>
          <a:endParaRPr lang="en-US"/>
        </a:p>
      </dgm:t>
    </dgm:pt>
    <dgm:pt modelId="{628896EA-1312-4858-9C08-D8869019418F}">
      <dgm:prSet phldrT="[Text]"/>
      <dgm:spPr/>
      <dgm:t>
        <a:bodyPr/>
        <a:lstStyle/>
        <a:p>
          <a:r>
            <a:rPr lang="en-US" dirty="0"/>
            <a:t>Revise</a:t>
          </a:r>
        </a:p>
      </dgm:t>
    </dgm:pt>
    <dgm:pt modelId="{9F423C1B-397A-4C7F-BFA9-730AD5F765C1}" type="parTrans" cxnId="{5EA56B4E-20C8-43D1-99F8-C9993A6CFB2B}">
      <dgm:prSet/>
      <dgm:spPr/>
      <dgm:t>
        <a:bodyPr/>
        <a:lstStyle/>
        <a:p>
          <a:endParaRPr lang="en-US"/>
        </a:p>
      </dgm:t>
    </dgm:pt>
    <dgm:pt modelId="{54FFB03D-5883-4BB3-929D-3D97504BDB81}" type="sibTrans" cxnId="{5EA56B4E-20C8-43D1-99F8-C9993A6CFB2B}">
      <dgm:prSet/>
      <dgm:spPr/>
      <dgm:t>
        <a:bodyPr/>
        <a:lstStyle/>
        <a:p>
          <a:endParaRPr lang="en-US"/>
        </a:p>
      </dgm:t>
    </dgm:pt>
    <dgm:pt modelId="{8167F827-36C0-41C3-98B8-F55D684A5345}">
      <dgm:prSet/>
      <dgm:spPr/>
      <dgm:t>
        <a:bodyPr/>
        <a:lstStyle/>
        <a:p>
          <a:r>
            <a:rPr lang="en-US" dirty="0"/>
            <a:t>2</a:t>
          </a:r>
        </a:p>
      </dgm:t>
    </dgm:pt>
    <dgm:pt modelId="{7537E71F-68CF-450B-944C-9BD711F7E105}" type="parTrans" cxnId="{7EB32658-C277-4F58-A524-411485168BBC}">
      <dgm:prSet/>
      <dgm:spPr/>
      <dgm:t>
        <a:bodyPr/>
        <a:lstStyle/>
        <a:p>
          <a:endParaRPr lang="en-US"/>
        </a:p>
      </dgm:t>
    </dgm:pt>
    <dgm:pt modelId="{182B634C-DAA2-48A1-A1BC-11A1D4C80DA5}" type="sibTrans" cxnId="{7EB32658-C277-4F58-A524-411485168BBC}">
      <dgm:prSet/>
      <dgm:spPr/>
      <dgm:t>
        <a:bodyPr/>
        <a:lstStyle/>
        <a:p>
          <a:endParaRPr lang="en-US"/>
        </a:p>
      </dgm:t>
    </dgm:pt>
    <dgm:pt modelId="{A21588A8-F4D2-4512-B64D-31EEC40E20B0}">
      <dgm:prSet/>
      <dgm:spPr/>
      <dgm:t>
        <a:bodyPr/>
        <a:lstStyle/>
        <a:p>
          <a:r>
            <a:rPr lang="en-US" dirty="0"/>
            <a:t>Draft</a:t>
          </a:r>
        </a:p>
      </dgm:t>
    </dgm:pt>
    <dgm:pt modelId="{E5B72786-7E88-4E45-BAC9-3F613981BCEC}" type="parTrans" cxnId="{6C9F7891-6B69-483D-9903-0467E230A3D9}">
      <dgm:prSet/>
      <dgm:spPr/>
      <dgm:t>
        <a:bodyPr/>
        <a:lstStyle/>
        <a:p>
          <a:endParaRPr lang="en-US"/>
        </a:p>
      </dgm:t>
    </dgm:pt>
    <dgm:pt modelId="{6DD28A1F-AA1D-4E9A-B9FC-17C458A6AAE2}" type="sibTrans" cxnId="{6C9F7891-6B69-483D-9903-0467E230A3D9}">
      <dgm:prSet/>
      <dgm:spPr/>
      <dgm:t>
        <a:bodyPr/>
        <a:lstStyle/>
        <a:p>
          <a:endParaRPr lang="en-US"/>
        </a:p>
      </dgm:t>
    </dgm:pt>
    <dgm:pt modelId="{09146A5C-632C-4D24-BD85-D2D001DEF3B3}">
      <dgm:prSet phldrT="[Text]"/>
      <dgm:spPr/>
      <dgm:t>
        <a:bodyPr/>
        <a:lstStyle/>
        <a:p>
          <a:r>
            <a:rPr lang="en-US" dirty="0"/>
            <a:t>4</a:t>
          </a:r>
        </a:p>
      </dgm:t>
    </dgm:pt>
    <dgm:pt modelId="{259EFB8A-EE62-452F-9C86-AB80EA3B9884}" type="sibTrans" cxnId="{F59A1B5A-D1A3-4D59-854F-F4E7D3278F71}">
      <dgm:prSet/>
      <dgm:spPr/>
      <dgm:t>
        <a:bodyPr/>
        <a:lstStyle/>
        <a:p>
          <a:endParaRPr lang="en-US"/>
        </a:p>
      </dgm:t>
    </dgm:pt>
    <dgm:pt modelId="{A39C2668-131F-46A4-959D-049686953811}" type="parTrans" cxnId="{F59A1B5A-D1A3-4D59-854F-F4E7D3278F71}">
      <dgm:prSet/>
      <dgm:spPr/>
      <dgm:t>
        <a:bodyPr/>
        <a:lstStyle/>
        <a:p>
          <a:endParaRPr lang="en-US"/>
        </a:p>
      </dgm:t>
    </dgm:pt>
    <dgm:pt modelId="{F604B4DF-3CB9-426B-B691-2206FB29E2D5}">
      <dgm:prSet/>
      <dgm:spPr/>
      <dgm:t>
        <a:bodyPr/>
        <a:lstStyle/>
        <a:p>
          <a:r>
            <a:rPr lang="en-US" dirty="0"/>
            <a:t>Edit</a:t>
          </a:r>
        </a:p>
      </dgm:t>
    </dgm:pt>
    <dgm:pt modelId="{E2E85B03-328E-4E1D-BB35-CD0BD5AB05E0}" type="parTrans" cxnId="{CFDD11CD-9D10-4184-B286-63E77F7318C0}">
      <dgm:prSet/>
      <dgm:spPr/>
      <dgm:t>
        <a:bodyPr/>
        <a:lstStyle/>
        <a:p>
          <a:endParaRPr lang="en-US"/>
        </a:p>
      </dgm:t>
    </dgm:pt>
    <dgm:pt modelId="{2C6422DF-8079-4B33-84E7-B62755F7178B}" type="sibTrans" cxnId="{CFDD11CD-9D10-4184-B286-63E77F7318C0}">
      <dgm:prSet/>
      <dgm:spPr/>
      <dgm:t>
        <a:bodyPr/>
        <a:lstStyle/>
        <a:p>
          <a:endParaRPr lang="en-US"/>
        </a:p>
      </dgm:t>
    </dgm:pt>
    <dgm:pt modelId="{EF87BC93-8C7C-4AC7-8A48-52C231A7D558}" type="pres">
      <dgm:prSet presAssocID="{51EA612E-4AE9-4267-B67E-19E0C8697D22}" presName="linearFlow" presStyleCnt="0">
        <dgm:presLayoutVars>
          <dgm:dir/>
          <dgm:animLvl val="lvl"/>
          <dgm:resizeHandles val="exact"/>
        </dgm:presLayoutVars>
      </dgm:prSet>
      <dgm:spPr/>
      <dgm:t>
        <a:bodyPr/>
        <a:lstStyle/>
        <a:p>
          <a:endParaRPr lang="en-US"/>
        </a:p>
      </dgm:t>
    </dgm:pt>
    <dgm:pt modelId="{4F69076D-A860-43D8-BFF5-5E4CFBC249EA}" type="pres">
      <dgm:prSet presAssocID="{846736C2-1E58-42C7-AF6F-0C33C8E48E32}" presName="composite" presStyleCnt="0"/>
      <dgm:spPr/>
    </dgm:pt>
    <dgm:pt modelId="{A0A9CEBC-E3C4-4292-862F-6D84E01CDCD7}" type="pres">
      <dgm:prSet presAssocID="{846736C2-1E58-42C7-AF6F-0C33C8E48E32}" presName="parentText" presStyleLbl="alignNode1" presStyleIdx="0" presStyleCnt="4">
        <dgm:presLayoutVars>
          <dgm:chMax val="1"/>
          <dgm:bulletEnabled val="1"/>
        </dgm:presLayoutVars>
      </dgm:prSet>
      <dgm:spPr/>
      <dgm:t>
        <a:bodyPr/>
        <a:lstStyle/>
        <a:p>
          <a:endParaRPr lang="en-US"/>
        </a:p>
      </dgm:t>
    </dgm:pt>
    <dgm:pt modelId="{DB9A9548-C825-4394-ABF8-E3FB58CB61D4}" type="pres">
      <dgm:prSet presAssocID="{846736C2-1E58-42C7-AF6F-0C33C8E48E32}" presName="descendantText" presStyleLbl="alignAcc1" presStyleIdx="0" presStyleCnt="4">
        <dgm:presLayoutVars>
          <dgm:bulletEnabled val="1"/>
        </dgm:presLayoutVars>
      </dgm:prSet>
      <dgm:spPr/>
      <dgm:t>
        <a:bodyPr/>
        <a:lstStyle/>
        <a:p>
          <a:endParaRPr lang="en-US"/>
        </a:p>
      </dgm:t>
    </dgm:pt>
    <dgm:pt modelId="{96790606-E72C-4957-9914-C392B82B15BF}" type="pres">
      <dgm:prSet presAssocID="{F47650D2-C4F4-40C6-95FA-6F24CA5438E7}" presName="sp" presStyleCnt="0"/>
      <dgm:spPr/>
    </dgm:pt>
    <dgm:pt modelId="{D3920F16-7D9B-408A-956B-C85CC7B3B391}" type="pres">
      <dgm:prSet presAssocID="{8167F827-36C0-41C3-98B8-F55D684A5345}" presName="composite" presStyleCnt="0"/>
      <dgm:spPr/>
    </dgm:pt>
    <dgm:pt modelId="{AF665F63-E906-4B86-B890-7DDDAEABD8BF}" type="pres">
      <dgm:prSet presAssocID="{8167F827-36C0-41C3-98B8-F55D684A5345}" presName="parentText" presStyleLbl="alignNode1" presStyleIdx="1" presStyleCnt="4">
        <dgm:presLayoutVars>
          <dgm:chMax val="1"/>
          <dgm:bulletEnabled val="1"/>
        </dgm:presLayoutVars>
      </dgm:prSet>
      <dgm:spPr/>
      <dgm:t>
        <a:bodyPr/>
        <a:lstStyle/>
        <a:p>
          <a:endParaRPr lang="en-US"/>
        </a:p>
      </dgm:t>
    </dgm:pt>
    <dgm:pt modelId="{B20C00C3-DE55-4AE9-808D-7AD032CDE64C}" type="pres">
      <dgm:prSet presAssocID="{8167F827-36C0-41C3-98B8-F55D684A5345}" presName="descendantText" presStyleLbl="alignAcc1" presStyleIdx="1" presStyleCnt="4">
        <dgm:presLayoutVars>
          <dgm:bulletEnabled val="1"/>
        </dgm:presLayoutVars>
      </dgm:prSet>
      <dgm:spPr/>
      <dgm:t>
        <a:bodyPr/>
        <a:lstStyle/>
        <a:p>
          <a:endParaRPr lang="en-US"/>
        </a:p>
      </dgm:t>
    </dgm:pt>
    <dgm:pt modelId="{86116516-6B17-4097-8690-F5DB3A22D5E3}" type="pres">
      <dgm:prSet presAssocID="{182B634C-DAA2-48A1-A1BC-11A1D4C80DA5}" presName="sp" presStyleCnt="0"/>
      <dgm:spPr/>
    </dgm:pt>
    <dgm:pt modelId="{45ACEF38-3287-49E7-9A1B-B0D11B436C45}" type="pres">
      <dgm:prSet presAssocID="{F06B85A8-6A60-4F28-8ACD-553A7C4EA1CD}" presName="composite" presStyleCnt="0"/>
      <dgm:spPr/>
    </dgm:pt>
    <dgm:pt modelId="{15970ED9-9183-4FBA-892D-B633716BD2BF}" type="pres">
      <dgm:prSet presAssocID="{F06B85A8-6A60-4F28-8ACD-553A7C4EA1CD}" presName="parentText" presStyleLbl="alignNode1" presStyleIdx="2" presStyleCnt="4">
        <dgm:presLayoutVars>
          <dgm:chMax val="1"/>
          <dgm:bulletEnabled val="1"/>
        </dgm:presLayoutVars>
      </dgm:prSet>
      <dgm:spPr/>
      <dgm:t>
        <a:bodyPr/>
        <a:lstStyle/>
        <a:p>
          <a:endParaRPr lang="en-US"/>
        </a:p>
      </dgm:t>
    </dgm:pt>
    <dgm:pt modelId="{5B494F6A-E538-4F3A-BFA6-3340CCAB3A7F}" type="pres">
      <dgm:prSet presAssocID="{F06B85A8-6A60-4F28-8ACD-553A7C4EA1CD}" presName="descendantText" presStyleLbl="alignAcc1" presStyleIdx="2" presStyleCnt="4">
        <dgm:presLayoutVars>
          <dgm:bulletEnabled val="1"/>
        </dgm:presLayoutVars>
      </dgm:prSet>
      <dgm:spPr/>
      <dgm:t>
        <a:bodyPr/>
        <a:lstStyle/>
        <a:p>
          <a:endParaRPr lang="en-US"/>
        </a:p>
      </dgm:t>
    </dgm:pt>
    <dgm:pt modelId="{F7C08E29-A5F8-4E3E-9364-CB43F4AE742A}" type="pres">
      <dgm:prSet presAssocID="{BCE50E3B-D839-4D6E-A49A-AEEB02A3CC45}" presName="sp" presStyleCnt="0"/>
      <dgm:spPr/>
    </dgm:pt>
    <dgm:pt modelId="{24D25CBD-CD31-4EFD-88A6-C17F4DD484C8}" type="pres">
      <dgm:prSet presAssocID="{09146A5C-632C-4D24-BD85-D2D001DEF3B3}" presName="composite" presStyleCnt="0"/>
      <dgm:spPr/>
    </dgm:pt>
    <dgm:pt modelId="{9B7F5B79-ECBD-401D-8F66-99447AB6F002}" type="pres">
      <dgm:prSet presAssocID="{09146A5C-632C-4D24-BD85-D2D001DEF3B3}" presName="parentText" presStyleLbl="alignNode1" presStyleIdx="3" presStyleCnt="4">
        <dgm:presLayoutVars>
          <dgm:chMax val="1"/>
          <dgm:bulletEnabled val="1"/>
        </dgm:presLayoutVars>
      </dgm:prSet>
      <dgm:spPr/>
      <dgm:t>
        <a:bodyPr/>
        <a:lstStyle/>
        <a:p>
          <a:endParaRPr lang="en-US"/>
        </a:p>
      </dgm:t>
    </dgm:pt>
    <dgm:pt modelId="{9C400A3C-B15E-4BC7-95AE-AECEF242752C}" type="pres">
      <dgm:prSet presAssocID="{09146A5C-632C-4D24-BD85-D2D001DEF3B3}" presName="descendantText" presStyleLbl="alignAcc1" presStyleIdx="3" presStyleCnt="4">
        <dgm:presLayoutVars>
          <dgm:bulletEnabled val="1"/>
        </dgm:presLayoutVars>
      </dgm:prSet>
      <dgm:spPr/>
      <dgm:t>
        <a:bodyPr/>
        <a:lstStyle/>
        <a:p>
          <a:endParaRPr lang="en-US"/>
        </a:p>
      </dgm:t>
    </dgm:pt>
  </dgm:ptLst>
  <dgm:cxnLst>
    <dgm:cxn modelId="{CFDD11CD-9D10-4184-B286-63E77F7318C0}" srcId="{09146A5C-632C-4D24-BD85-D2D001DEF3B3}" destId="{F604B4DF-3CB9-426B-B691-2206FB29E2D5}" srcOrd="0" destOrd="0" parTransId="{E2E85B03-328E-4E1D-BB35-CD0BD5AB05E0}" sibTransId="{2C6422DF-8079-4B33-84E7-B62755F7178B}"/>
    <dgm:cxn modelId="{57D3B1A4-DBA5-46F4-8ACC-BF9817180649}" type="presOf" srcId="{51EA612E-4AE9-4267-B67E-19E0C8697D22}" destId="{EF87BC93-8C7C-4AC7-8A48-52C231A7D558}" srcOrd="0" destOrd="0" presId="urn:microsoft.com/office/officeart/2005/8/layout/chevron2"/>
    <dgm:cxn modelId="{CD258602-0F77-4074-8A74-57CC7902756B}" type="presOf" srcId="{F06B85A8-6A60-4F28-8ACD-553A7C4EA1CD}" destId="{15970ED9-9183-4FBA-892D-B633716BD2BF}" srcOrd="0" destOrd="0" presId="urn:microsoft.com/office/officeart/2005/8/layout/chevron2"/>
    <dgm:cxn modelId="{02F37DA0-C8E2-43CB-AD4F-C9F218537E73}" type="presOf" srcId="{A21588A8-F4D2-4512-B64D-31EEC40E20B0}" destId="{B20C00C3-DE55-4AE9-808D-7AD032CDE64C}" srcOrd="0" destOrd="0" presId="urn:microsoft.com/office/officeart/2005/8/layout/chevron2"/>
    <dgm:cxn modelId="{D59749B1-1A8F-4F82-B2E2-71823D0C8A00}" srcId="{51EA612E-4AE9-4267-B67E-19E0C8697D22}" destId="{F06B85A8-6A60-4F28-8ACD-553A7C4EA1CD}" srcOrd="2" destOrd="0" parTransId="{953B9CF0-0FA0-452F-B493-EA7052E06A14}" sibTransId="{BCE50E3B-D839-4D6E-A49A-AEEB02A3CC45}"/>
    <dgm:cxn modelId="{0A3C5949-D62F-4535-AF49-F7F5D42866D6}" type="presOf" srcId="{09146A5C-632C-4D24-BD85-D2D001DEF3B3}" destId="{9B7F5B79-ECBD-401D-8F66-99447AB6F002}" srcOrd="0" destOrd="0" presId="urn:microsoft.com/office/officeart/2005/8/layout/chevron2"/>
    <dgm:cxn modelId="{0A0AD308-9DCA-4CDD-A474-631DCE66F289}" srcId="{51EA612E-4AE9-4267-B67E-19E0C8697D22}" destId="{846736C2-1E58-42C7-AF6F-0C33C8E48E32}" srcOrd="0" destOrd="0" parTransId="{86567CFB-8AE1-47A2-BD72-1EB6634E96B2}" sibTransId="{F47650D2-C4F4-40C6-95FA-6F24CA5438E7}"/>
    <dgm:cxn modelId="{7EB32658-C277-4F58-A524-411485168BBC}" srcId="{51EA612E-4AE9-4267-B67E-19E0C8697D22}" destId="{8167F827-36C0-41C3-98B8-F55D684A5345}" srcOrd="1" destOrd="0" parTransId="{7537E71F-68CF-450B-944C-9BD711F7E105}" sibTransId="{182B634C-DAA2-48A1-A1BC-11A1D4C80DA5}"/>
    <dgm:cxn modelId="{6C9F7891-6B69-483D-9903-0467E230A3D9}" srcId="{8167F827-36C0-41C3-98B8-F55D684A5345}" destId="{A21588A8-F4D2-4512-B64D-31EEC40E20B0}" srcOrd="0" destOrd="0" parTransId="{E5B72786-7E88-4E45-BAC9-3F613981BCEC}" sibTransId="{6DD28A1F-AA1D-4E9A-B9FC-17C458A6AAE2}"/>
    <dgm:cxn modelId="{4E18B45E-C2A1-4663-BF44-B295FCEE5F39}" type="presOf" srcId="{C68F6B69-78C6-4C22-9E05-A06624A553C2}" destId="{DB9A9548-C825-4394-ABF8-E3FB58CB61D4}" srcOrd="0" destOrd="0" presId="urn:microsoft.com/office/officeart/2005/8/layout/chevron2"/>
    <dgm:cxn modelId="{F59A1B5A-D1A3-4D59-854F-F4E7D3278F71}" srcId="{51EA612E-4AE9-4267-B67E-19E0C8697D22}" destId="{09146A5C-632C-4D24-BD85-D2D001DEF3B3}" srcOrd="3" destOrd="0" parTransId="{A39C2668-131F-46A4-959D-049686953811}" sibTransId="{259EFB8A-EE62-452F-9C86-AB80EA3B9884}"/>
    <dgm:cxn modelId="{5486157A-5BCD-4B4F-AB13-86CF13D9EFD9}" type="presOf" srcId="{8167F827-36C0-41C3-98B8-F55D684A5345}" destId="{AF665F63-E906-4B86-B890-7DDDAEABD8BF}" srcOrd="0" destOrd="0" presId="urn:microsoft.com/office/officeart/2005/8/layout/chevron2"/>
    <dgm:cxn modelId="{5EA56B4E-20C8-43D1-99F8-C9993A6CFB2B}" srcId="{F06B85A8-6A60-4F28-8ACD-553A7C4EA1CD}" destId="{628896EA-1312-4858-9C08-D8869019418F}" srcOrd="0" destOrd="0" parTransId="{9F423C1B-397A-4C7F-BFA9-730AD5F765C1}" sibTransId="{54FFB03D-5883-4BB3-929D-3D97504BDB81}"/>
    <dgm:cxn modelId="{9E0F13C6-CD18-4A2C-8D28-CCAAD77948D7}" type="presOf" srcId="{F604B4DF-3CB9-426B-B691-2206FB29E2D5}" destId="{9C400A3C-B15E-4BC7-95AE-AECEF242752C}" srcOrd="0" destOrd="0" presId="urn:microsoft.com/office/officeart/2005/8/layout/chevron2"/>
    <dgm:cxn modelId="{0159BCE7-271D-40ED-8829-C3C27C50041F}" srcId="{846736C2-1E58-42C7-AF6F-0C33C8E48E32}" destId="{C68F6B69-78C6-4C22-9E05-A06624A553C2}" srcOrd="0" destOrd="0" parTransId="{905C15FB-F770-463F-B8A9-5C15172E1F92}" sibTransId="{630E35CA-066F-45D8-8D33-D56D10E41790}"/>
    <dgm:cxn modelId="{062079A0-D5F0-49AE-9C81-AA2F8E94B3E7}" type="presOf" srcId="{628896EA-1312-4858-9C08-D8869019418F}" destId="{5B494F6A-E538-4F3A-BFA6-3340CCAB3A7F}" srcOrd="0" destOrd="0" presId="urn:microsoft.com/office/officeart/2005/8/layout/chevron2"/>
    <dgm:cxn modelId="{EE9489A6-45C4-471D-B9C9-0E669410A25B}" type="presOf" srcId="{846736C2-1E58-42C7-AF6F-0C33C8E48E32}" destId="{A0A9CEBC-E3C4-4292-862F-6D84E01CDCD7}" srcOrd="0" destOrd="0" presId="urn:microsoft.com/office/officeart/2005/8/layout/chevron2"/>
    <dgm:cxn modelId="{0268CEBA-8CFC-4FE9-831A-A10DADFC142C}" type="presParOf" srcId="{EF87BC93-8C7C-4AC7-8A48-52C231A7D558}" destId="{4F69076D-A860-43D8-BFF5-5E4CFBC249EA}" srcOrd="0" destOrd="0" presId="urn:microsoft.com/office/officeart/2005/8/layout/chevron2"/>
    <dgm:cxn modelId="{34566122-2B1A-4E8A-A88A-81EBEFA228ED}" type="presParOf" srcId="{4F69076D-A860-43D8-BFF5-5E4CFBC249EA}" destId="{A0A9CEBC-E3C4-4292-862F-6D84E01CDCD7}" srcOrd="0" destOrd="0" presId="urn:microsoft.com/office/officeart/2005/8/layout/chevron2"/>
    <dgm:cxn modelId="{ED109A94-985E-40E2-9584-5D07803630FD}" type="presParOf" srcId="{4F69076D-A860-43D8-BFF5-5E4CFBC249EA}" destId="{DB9A9548-C825-4394-ABF8-E3FB58CB61D4}" srcOrd="1" destOrd="0" presId="urn:microsoft.com/office/officeart/2005/8/layout/chevron2"/>
    <dgm:cxn modelId="{8B348526-C4DD-4EBB-972F-84FF111393B2}" type="presParOf" srcId="{EF87BC93-8C7C-4AC7-8A48-52C231A7D558}" destId="{96790606-E72C-4957-9914-C392B82B15BF}" srcOrd="1" destOrd="0" presId="urn:microsoft.com/office/officeart/2005/8/layout/chevron2"/>
    <dgm:cxn modelId="{2ACBE475-3E69-49A5-8577-310BC5203418}" type="presParOf" srcId="{EF87BC93-8C7C-4AC7-8A48-52C231A7D558}" destId="{D3920F16-7D9B-408A-956B-C85CC7B3B391}" srcOrd="2" destOrd="0" presId="urn:microsoft.com/office/officeart/2005/8/layout/chevron2"/>
    <dgm:cxn modelId="{2F7E8281-2632-4866-BB22-AB5B0B9087B3}" type="presParOf" srcId="{D3920F16-7D9B-408A-956B-C85CC7B3B391}" destId="{AF665F63-E906-4B86-B890-7DDDAEABD8BF}" srcOrd="0" destOrd="0" presId="urn:microsoft.com/office/officeart/2005/8/layout/chevron2"/>
    <dgm:cxn modelId="{98F2C483-54E7-4FEC-BB9D-C200B9937FC5}" type="presParOf" srcId="{D3920F16-7D9B-408A-956B-C85CC7B3B391}" destId="{B20C00C3-DE55-4AE9-808D-7AD032CDE64C}" srcOrd="1" destOrd="0" presId="urn:microsoft.com/office/officeart/2005/8/layout/chevron2"/>
    <dgm:cxn modelId="{DFBFB38F-99CF-4BB5-8AAF-B585C37A626D}" type="presParOf" srcId="{EF87BC93-8C7C-4AC7-8A48-52C231A7D558}" destId="{86116516-6B17-4097-8690-F5DB3A22D5E3}" srcOrd="3" destOrd="0" presId="urn:microsoft.com/office/officeart/2005/8/layout/chevron2"/>
    <dgm:cxn modelId="{BC8DCE27-3E78-4D33-9457-F103D09C3800}" type="presParOf" srcId="{EF87BC93-8C7C-4AC7-8A48-52C231A7D558}" destId="{45ACEF38-3287-49E7-9A1B-B0D11B436C45}" srcOrd="4" destOrd="0" presId="urn:microsoft.com/office/officeart/2005/8/layout/chevron2"/>
    <dgm:cxn modelId="{2608785D-C00D-472B-9D55-0443E6D8F823}" type="presParOf" srcId="{45ACEF38-3287-49E7-9A1B-B0D11B436C45}" destId="{15970ED9-9183-4FBA-892D-B633716BD2BF}" srcOrd="0" destOrd="0" presId="urn:microsoft.com/office/officeart/2005/8/layout/chevron2"/>
    <dgm:cxn modelId="{FED13F54-486F-4F38-8CBF-79B1495B3493}" type="presParOf" srcId="{45ACEF38-3287-49E7-9A1B-B0D11B436C45}" destId="{5B494F6A-E538-4F3A-BFA6-3340CCAB3A7F}" srcOrd="1" destOrd="0" presId="urn:microsoft.com/office/officeart/2005/8/layout/chevron2"/>
    <dgm:cxn modelId="{53D89F26-3ACD-4A75-BCDC-BCDFC48D7D18}" type="presParOf" srcId="{EF87BC93-8C7C-4AC7-8A48-52C231A7D558}" destId="{F7C08E29-A5F8-4E3E-9364-CB43F4AE742A}" srcOrd="5" destOrd="0" presId="urn:microsoft.com/office/officeart/2005/8/layout/chevron2"/>
    <dgm:cxn modelId="{E3417D0B-B4D5-45AB-AD70-13FDE05720E9}" type="presParOf" srcId="{EF87BC93-8C7C-4AC7-8A48-52C231A7D558}" destId="{24D25CBD-CD31-4EFD-88A6-C17F4DD484C8}" srcOrd="6" destOrd="0" presId="urn:microsoft.com/office/officeart/2005/8/layout/chevron2"/>
    <dgm:cxn modelId="{62CFF8E3-1ADC-40B9-A2BB-C73F08EF9D08}" type="presParOf" srcId="{24D25CBD-CD31-4EFD-88A6-C17F4DD484C8}" destId="{9B7F5B79-ECBD-401D-8F66-99447AB6F002}" srcOrd="0" destOrd="0" presId="urn:microsoft.com/office/officeart/2005/8/layout/chevron2"/>
    <dgm:cxn modelId="{D17C482C-C8B1-46FD-88B8-8CDB6C15F207}" type="presParOf" srcId="{24D25CBD-CD31-4EFD-88A6-C17F4DD484C8}" destId="{9C400A3C-B15E-4BC7-95AE-AECEF242752C}"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907171" y="2267320"/>
          <a:ext cx="281039" cy="2192108"/>
        </a:xfrm>
        <a:custGeom>
          <a:avLst/>
          <a:gdLst/>
          <a:ahLst/>
          <a:cxnLst/>
          <a:rect l="0" t="0" r="0" b="0"/>
          <a:pathLst>
            <a:path>
              <a:moveTo>
                <a:pt x="0" y="0"/>
              </a:moveTo>
              <a:lnTo>
                <a:pt x="0" y="2192108"/>
              </a:lnTo>
              <a:lnTo>
                <a:pt x="281039" y="219210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907171" y="2267320"/>
          <a:ext cx="281039" cy="861854"/>
        </a:xfrm>
        <a:custGeom>
          <a:avLst/>
          <a:gdLst/>
          <a:ahLst/>
          <a:cxnLst/>
          <a:rect l="0" t="0" r="0" b="0"/>
          <a:pathLst>
            <a:path>
              <a:moveTo>
                <a:pt x="0" y="0"/>
              </a:moveTo>
              <a:lnTo>
                <a:pt x="0" y="861854"/>
              </a:lnTo>
              <a:lnTo>
                <a:pt x="281039" y="86185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1656610" y="1012478"/>
          <a:ext cx="1169349" cy="318043"/>
        </a:xfrm>
        <a:custGeom>
          <a:avLst/>
          <a:gdLst/>
          <a:ahLst/>
          <a:cxnLst/>
          <a:rect l="0" t="0" r="0" b="0"/>
          <a:pathLst>
            <a:path>
              <a:moveTo>
                <a:pt x="1169349" y="0"/>
              </a:moveTo>
              <a:lnTo>
                <a:pt x="1169349" y="121315"/>
              </a:lnTo>
              <a:lnTo>
                <a:pt x="0" y="121315"/>
              </a:lnTo>
              <a:lnTo>
                <a:pt x="0" y="318043"/>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3211695" y="2401057"/>
          <a:ext cx="243567" cy="2058370"/>
        </a:xfrm>
        <a:custGeom>
          <a:avLst/>
          <a:gdLst/>
          <a:ahLst/>
          <a:cxnLst/>
          <a:rect l="0" t="0" r="0" b="0"/>
          <a:pathLst>
            <a:path>
              <a:moveTo>
                <a:pt x="0" y="0"/>
              </a:moveTo>
              <a:lnTo>
                <a:pt x="0" y="2058370"/>
              </a:lnTo>
              <a:lnTo>
                <a:pt x="243567" y="205837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3211695" y="2401057"/>
          <a:ext cx="243567" cy="728117"/>
        </a:xfrm>
        <a:custGeom>
          <a:avLst/>
          <a:gdLst/>
          <a:ahLst/>
          <a:cxnLst/>
          <a:rect l="0" t="0" r="0" b="0"/>
          <a:pathLst>
            <a:path>
              <a:moveTo>
                <a:pt x="0" y="0"/>
              </a:moveTo>
              <a:lnTo>
                <a:pt x="0" y="728117"/>
              </a:lnTo>
              <a:lnTo>
                <a:pt x="243567" y="72811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2825959" y="1012478"/>
          <a:ext cx="1135174" cy="451780"/>
        </a:xfrm>
        <a:custGeom>
          <a:avLst/>
          <a:gdLst/>
          <a:ahLst/>
          <a:cxnLst/>
          <a:rect l="0" t="0" r="0" b="0"/>
          <a:pathLst>
            <a:path>
              <a:moveTo>
                <a:pt x="0" y="0"/>
              </a:moveTo>
              <a:lnTo>
                <a:pt x="0" y="255052"/>
              </a:lnTo>
              <a:lnTo>
                <a:pt x="1135174" y="255052"/>
              </a:lnTo>
              <a:lnTo>
                <a:pt x="1135174" y="45178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1889161" y="75680"/>
          <a:ext cx="1873596" cy="936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Writing</a:t>
          </a:r>
        </a:p>
      </dsp:txBody>
      <dsp:txXfrm>
        <a:off x="1889161" y="75680"/>
        <a:ext cx="1873596" cy="936798"/>
      </dsp:txXfrm>
    </dsp:sp>
    <dsp:sp modelId="{891CD440-D29A-4CE4-8741-9AD273B05ECF}">
      <dsp:nvSpPr>
        <dsp:cNvPr id="0" name=""/>
        <dsp:cNvSpPr/>
      </dsp:nvSpPr>
      <dsp:spPr>
        <a:xfrm>
          <a:off x="3024336" y="1464259"/>
          <a:ext cx="1873596" cy="936798"/>
        </a:xfrm>
        <a:prstGeom prst="rect">
          <a:avLst/>
        </a:prstGeom>
        <a:solidFill>
          <a:schemeClr val="accent5">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Writing accurately</a:t>
          </a:r>
        </a:p>
      </dsp:txBody>
      <dsp:txXfrm>
        <a:off x="3024336" y="1464259"/>
        <a:ext cx="1873596" cy="936798"/>
      </dsp:txXfrm>
    </dsp:sp>
    <dsp:sp modelId="{6DD6FA04-40DA-48B3-9E10-77881AEE962F}">
      <dsp:nvSpPr>
        <dsp:cNvPr id="0" name=""/>
        <dsp:cNvSpPr/>
      </dsp:nvSpPr>
      <dsp:spPr>
        <a:xfrm>
          <a:off x="3455263" y="2660775"/>
          <a:ext cx="1873596" cy="936798"/>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Language</a:t>
          </a:r>
        </a:p>
      </dsp:txBody>
      <dsp:txXfrm>
        <a:off x="3455263" y="2660775"/>
        <a:ext cx="1873596" cy="936798"/>
      </dsp:txXfrm>
    </dsp:sp>
    <dsp:sp modelId="{65F42D7E-0CD8-44CD-8F51-25D5069724EF}">
      <dsp:nvSpPr>
        <dsp:cNvPr id="0" name=""/>
        <dsp:cNvSpPr/>
      </dsp:nvSpPr>
      <dsp:spPr>
        <a:xfrm>
          <a:off x="3455263" y="3991029"/>
          <a:ext cx="1873596" cy="936798"/>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Handwriting Punctuation Grammar Spelling</a:t>
          </a:r>
        </a:p>
      </dsp:txBody>
      <dsp:txXfrm>
        <a:off x="3455263" y="3991029"/>
        <a:ext cx="1873596" cy="936798"/>
      </dsp:txXfrm>
    </dsp:sp>
    <dsp:sp modelId="{6CB02689-96F0-4E28-8DE0-6955FAAFB92E}">
      <dsp:nvSpPr>
        <dsp:cNvPr id="0" name=""/>
        <dsp:cNvSpPr/>
      </dsp:nvSpPr>
      <dsp:spPr>
        <a:xfrm>
          <a:off x="719811" y="1330521"/>
          <a:ext cx="1873596" cy="936798"/>
        </a:xfrm>
        <a:prstGeom prst="rect">
          <a:avLst/>
        </a:prstGeom>
        <a:solidFill>
          <a:schemeClr val="accent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Organizing ideas and information</a:t>
          </a:r>
        </a:p>
      </dsp:txBody>
      <dsp:txXfrm>
        <a:off x="719811" y="1330521"/>
        <a:ext cx="1873596" cy="936798"/>
      </dsp:txXfrm>
    </dsp:sp>
    <dsp:sp modelId="{DF428208-398B-431B-B05C-1B1EC3F3559A}">
      <dsp:nvSpPr>
        <dsp:cNvPr id="0" name=""/>
        <dsp:cNvSpPr/>
      </dsp:nvSpPr>
      <dsp:spPr>
        <a:xfrm>
          <a:off x="1188211" y="2660775"/>
          <a:ext cx="1873596" cy="936798"/>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Meaning, purposes, readers</a:t>
          </a:r>
        </a:p>
      </dsp:txBody>
      <dsp:txXfrm>
        <a:off x="1188211" y="2660775"/>
        <a:ext cx="1873596" cy="936798"/>
      </dsp:txXfrm>
    </dsp:sp>
    <dsp:sp modelId="{39D78C2B-5A2C-46DD-A031-77FC4780975C}">
      <dsp:nvSpPr>
        <dsp:cNvPr id="0" name=""/>
        <dsp:cNvSpPr/>
      </dsp:nvSpPr>
      <dsp:spPr>
        <a:xfrm>
          <a:off x="1188211" y="3991029"/>
          <a:ext cx="1873596" cy="936798"/>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Structure and organization</a:t>
          </a:r>
        </a:p>
      </dsp:txBody>
      <dsp:txXfrm>
        <a:off x="1188211" y="3991029"/>
        <a:ext cx="1873596" cy="936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7C7D9-2A49-4094-85AA-8B3793E1526B}">
      <dsp:nvSpPr>
        <dsp:cNvPr id="0" name=""/>
        <dsp:cNvSpPr/>
      </dsp:nvSpPr>
      <dsp:spPr>
        <a:xfrm>
          <a:off x="2568411" y="62316"/>
          <a:ext cx="2991176" cy="299117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911350">
            <a:lnSpc>
              <a:spcPct val="90000"/>
            </a:lnSpc>
            <a:spcBef>
              <a:spcPct val="0"/>
            </a:spcBef>
            <a:spcAft>
              <a:spcPct val="35000"/>
            </a:spcAft>
          </a:pPr>
          <a:r>
            <a:rPr lang="en-US" sz="4300" kern="1200" dirty="0" smtClean="0"/>
            <a:t>Oracy</a:t>
          </a:r>
          <a:endParaRPr lang="en-US" sz="4300" kern="1200" dirty="0"/>
        </a:p>
      </dsp:txBody>
      <dsp:txXfrm>
        <a:off x="2967235" y="585772"/>
        <a:ext cx="2193529" cy="1346029"/>
      </dsp:txXfrm>
    </dsp:sp>
    <dsp:sp modelId="{B4608742-037B-4CCB-A65A-9F35A79C8231}">
      <dsp:nvSpPr>
        <dsp:cNvPr id="0" name=""/>
        <dsp:cNvSpPr/>
      </dsp:nvSpPr>
      <dsp:spPr>
        <a:xfrm>
          <a:off x="3647727" y="1931801"/>
          <a:ext cx="2991176" cy="299117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911350">
            <a:lnSpc>
              <a:spcPct val="90000"/>
            </a:lnSpc>
            <a:spcBef>
              <a:spcPct val="0"/>
            </a:spcBef>
            <a:spcAft>
              <a:spcPct val="35000"/>
            </a:spcAft>
          </a:pPr>
          <a:r>
            <a:rPr lang="en-US" sz="4300" kern="1200" dirty="0" smtClean="0"/>
            <a:t>Writing</a:t>
          </a:r>
          <a:endParaRPr lang="en-US" sz="4300" kern="1200" dirty="0"/>
        </a:p>
      </dsp:txBody>
      <dsp:txXfrm>
        <a:off x="4562529" y="2704521"/>
        <a:ext cx="1794705" cy="1645147"/>
      </dsp:txXfrm>
    </dsp:sp>
    <dsp:sp modelId="{25669D7B-0A87-4F9A-8B10-4E66F9C1B86D}">
      <dsp:nvSpPr>
        <dsp:cNvPr id="0" name=""/>
        <dsp:cNvSpPr/>
      </dsp:nvSpPr>
      <dsp:spPr>
        <a:xfrm>
          <a:off x="1489095" y="1931801"/>
          <a:ext cx="2991176" cy="299117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911350">
            <a:lnSpc>
              <a:spcPct val="90000"/>
            </a:lnSpc>
            <a:spcBef>
              <a:spcPct val="0"/>
            </a:spcBef>
            <a:spcAft>
              <a:spcPct val="35000"/>
            </a:spcAft>
          </a:pPr>
          <a:r>
            <a:rPr lang="en-US" sz="4300" kern="1200" dirty="0" smtClean="0"/>
            <a:t>Reading</a:t>
          </a:r>
          <a:endParaRPr lang="en-US" sz="4300" kern="1200" dirty="0"/>
        </a:p>
      </dsp:txBody>
      <dsp:txXfrm>
        <a:off x="1770764" y="2704521"/>
        <a:ext cx="1794705" cy="1645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9CEBC-E3C4-4292-862F-6D84E01CDCD7}">
      <dsp:nvSpPr>
        <dsp:cNvPr id="0" name=""/>
        <dsp:cNvSpPr/>
      </dsp:nvSpPr>
      <dsp:spPr>
        <a:xfrm rot="5400000">
          <a:off x="-169068" y="169670"/>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1</a:t>
          </a:r>
        </a:p>
      </dsp:txBody>
      <dsp:txXfrm rot="-5400000">
        <a:off x="1" y="395096"/>
        <a:ext cx="788987" cy="338137"/>
      </dsp:txXfrm>
    </dsp:sp>
    <dsp:sp modelId="{DB9A9548-C825-4394-ABF8-E3FB58CB61D4}">
      <dsp:nvSpPr>
        <dsp:cNvPr id="0" name=""/>
        <dsp:cNvSpPr/>
      </dsp:nvSpPr>
      <dsp:spPr>
        <a:xfrm rot="5400000">
          <a:off x="3076178" y="-2286589"/>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Plan</a:t>
          </a:r>
        </a:p>
      </dsp:txBody>
      <dsp:txXfrm rot="-5400000">
        <a:off x="788988" y="36365"/>
        <a:ext cx="5271248" cy="661103"/>
      </dsp:txXfrm>
    </dsp:sp>
    <dsp:sp modelId="{AF665F63-E906-4B86-B890-7DDDAEABD8BF}">
      <dsp:nvSpPr>
        <dsp:cNvPr id="0" name=""/>
        <dsp:cNvSpPr/>
      </dsp:nvSpPr>
      <dsp:spPr>
        <a:xfrm rot="5400000">
          <a:off x="-169068" y="1148227"/>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2</a:t>
          </a:r>
        </a:p>
      </dsp:txBody>
      <dsp:txXfrm rot="-5400000">
        <a:off x="1" y="1373653"/>
        <a:ext cx="788987" cy="338137"/>
      </dsp:txXfrm>
    </dsp:sp>
    <dsp:sp modelId="{B20C00C3-DE55-4AE9-808D-7AD032CDE64C}">
      <dsp:nvSpPr>
        <dsp:cNvPr id="0" name=""/>
        <dsp:cNvSpPr/>
      </dsp:nvSpPr>
      <dsp:spPr>
        <a:xfrm rot="5400000">
          <a:off x="3076178" y="-1308031"/>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Draft</a:t>
          </a:r>
        </a:p>
      </dsp:txBody>
      <dsp:txXfrm rot="-5400000">
        <a:off x="788988" y="1014923"/>
        <a:ext cx="5271248" cy="661103"/>
      </dsp:txXfrm>
    </dsp:sp>
    <dsp:sp modelId="{15970ED9-9183-4FBA-892D-B633716BD2BF}">
      <dsp:nvSpPr>
        <dsp:cNvPr id="0" name=""/>
        <dsp:cNvSpPr/>
      </dsp:nvSpPr>
      <dsp:spPr>
        <a:xfrm rot="5400000">
          <a:off x="-169068" y="2126784"/>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3</a:t>
          </a:r>
        </a:p>
      </dsp:txBody>
      <dsp:txXfrm rot="-5400000">
        <a:off x="1" y="2352210"/>
        <a:ext cx="788987" cy="338137"/>
      </dsp:txXfrm>
    </dsp:sp>
    <dsp:sp modelId="{5B494F6A-E538-4F3A-BFA6-3340CCAB3A7F}">
      <dsp:nvSpPr>
        <dsp:cNvPr id="0" name=""/>
        <dsp:cNvSpPr/>
      </dsp:nvSpPr>
      <dsp:spPr>
        <a:xfrm rot="5400000">
          <a:off x="3076178" y="-329474"/>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Revise</a:t>
          </a:r>
        </a:p>
      </dsp:txBody>
      <dsp:txXfrm rot="-5400000">
        <a:off x="788988" y="1993480"/>
        <a:ext cx="5271248" cy="661103"/>
      </dsp:txXfrm>
    </dsp:sp>
    <dsp:sp modelId="{9B7F5B79-ECBD-401D-8F66-99447AB6F002}">
      <dsp:nvSpPr>
        <dsp:cNvPr id="0" name=""/>
        <dsp:cNvSpPr/>
      </dsp:nvSpPr>
      <dsp:spPr>
        <a:xfrm rot="5400000">
          <a:off x="-169068" y="3105342"/>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4</a:t>
          </a:r>
        </a:p>
      </dsp:txBody>
      <dsp:txXfrm rot="-5400000">
        <a:off x="1" y="3330768"/>
        <a:ext cx="788987" cy="338137"/>
      </dsp:txXfrm>
    </dsp:sp>
    <dsp:sp modelId="{9C400A3C-B15E-4BC7-95AE-AECEF242752C}">
      <dsp:nvSpPr>
        <dsp:cNvPr id="0" name=""/>
        <dsp:cNvSpPr/>
      </dsp:nvSpPr>
      <dsp:spPr>
        <a:xfrm rot="5400000">
          <a:off x="3076178" y="649083"/>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Edit</a:t>
          </a:r>
        </a:p>
      </dsp:txBody>
      <dsp:txXfrm rot="-5400000">
        <a:off x="788988" y="2972037"/>
        <a:ext cx="5271248" cy="66110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484754"/>
          </a:xfrm>
          <a:prstGeom prst="rect">
            <a:avLst/>
          </a:prstGeom>
        </p:spPr>
        <p:txBody>
          <a:bodyPr vert="horz" lIns="94531" tIns="47265" rIns="94531" bIns="47265" rtlCol="0"/>
          <a:lstStyle>
            <a:lvl1pPr algn="l">
              <a:defRPr sz="1200"/>
            </a:lvl1pPr>
          </a:lstStyle>
          <a:p>
            <a:endParaRPr lang="en-GB" dirty="0"/>
          </a:p>
        </p:txBody>
      </p:sp>
      <p:sp>
        <p:nvSpPr>
          <p:cNvPr id="3" name="Date Placeholder 2"/>
          <p:cNvSpPr>
            <a:spLocks noGrp="1"/>
          </p:cNvSpPr>
          <p:nvPr>
            <p:ph type="dt" idx="1"/>
          </p:nvPr>
        </p:nvSpPr>
        <p:spPr>
          <a:xfrm>
            <a:off x="3898102" y="0"/>
            <a:ext cx="2982119" cy="484754"/>
          </a:xfrm>
          <a:prstGeom prst="rect">
            <a:avLst/>
          </a:prstGeom>
        </p:spPr>
        <p:txBody>
          <a:bodyPr vert="horz" lIns="94531" tIns="47265" rIns="94531" bIns="47265" rtlCol="0"/>
          <a:lstStyle>
            <a:lvl1pPr algn="r">
              <a:defRPr sz="1200"/>
            </a:lvl1pPr>
          </a:lstStyle>
          <a:p>
            <a:fld id="{3E8E49DF-1C5C-4900-983A-3FA48D68C8D4}" type="datetimeFigureOut">
              <a:rPr lang="en-GB" smtClean="0"/>
              <a:t>17/05/2020</a:t>
            </a:fld>
            <a:endParaRPr lang="en-GB" dirty="0"/>
          </a:p>
        </p:txBody>
      </p:sp>
      <p:sp>
        <p:nvSpPr>
          <p:cNvPr id="4" name="Slide Image Placeholder 3"/>
          <p:cNvSpPr>
            <a:spLocks noGrp="1" noRot="1" noChangeAspect="1"/>
          </p:cNvSpPr>
          <p:nvPr>
            <p:ph type="sldImg" idx="2"/>
          </p:nvPr>
        </p:nvSpPr>
        <p:spPr>
          <a:xfrm>
            <a:off x="544513" y="1208088"/>
            <a:ext cx="5794375" cy="3260725"/>
          </a:xfrm>
          <a:prstGeom prst="rect">
            <a:avLst/>
          </a:prstGeom>
          <a:noFill/>
          <a:ln w="12700">
            <a:solidFill>
              <a:prstClr val="black"/>
            </a:solidFill>
          </a:ln>
        </p:spPr>
        <p:txBody>
          <a:bodyPr vert="horz" lIns="94531" tIns="47265" rIns="94531" bIns="47265" rtlCol="0" anchor="ctr"/>
          <a:lstStyle/>
          <a:p>
            <a:endParaRPr lang="en-GB" dirty="0"/>
          </a:p>
        </p:txBody>
      </p:sp>
      <p:sp>
        <p:nvSpPr>
          <p:cNvPr id="5" name="Notes Placeholder 4"/>
          <p:cNvSpPr>
            <a:spLocks noGrp="1"/>
          </p:cNvSpPr>
          <p:nvPr>
            <p:ph type="body" sz="quarter" idx="3"/>
          </p:nvPr>
        </p:nvSpPr>
        <p:spPr>
          <a:xfrm>
            <a:off x="688182" y="4649609"/>
            <a:ext cx="5505450" cy="3804225"/>
          </a:xfrm>
          <a:prstGeom prst="rect">
            <a:avLst/>
          </a:prstGeom>
        </p:spPr>
        <p:txBody>
          <a:bodyPr vert="horz" lIns="94531" tIns="47265" rIns="94531" bIns="4726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6772"/>
            <a:ext cx="2982119" cy="484753"/>
          </a:xfrm>
          <a:prstGeom prst="rect">
            <a:avLst/>
          </a:prstGeom>
        </p:spPr>
        <p:txBody>
          <a:bodyPr vert="horz" lIns="94531" tIns="47265" rIns="94531" bIns="47265"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8102" y="9176772"/>
            <a:ext cx="2982119" cy="484753"/>
          </a:xfrm>
          <a:prstGeom prst="rect">
            <a:avLst/>
          </a:prstGeom>
        </p:spPr>
        <p:txBody>
          <a:bodyPr vert="horz" lIns="94531" tIns="47265" rIns="94531" bIns="47265" rtlCol="0" anchor="b"/>
          <a:lstStyle>
            <a:lvl1pPr algn="r">
              <a:defRPr sz="1200"/>
            </a:lvl1pPr>
          </a:lstStyle>
          <a:p>
            <a:fld id="{E36F7B34-9CE1-4313-98BF-F0516A542275}" type="slidenum">
              <a:rPr lang="en-GB" smtClean="0"/>
              <a:t>‹#›</a:t>
            </a:fld>
            <a:endParaRPr lang="en-GB" dirty="0"/>
          </a:p>
        </p:txBody>
      </p:sp>
    </p:spTree>
    <p:extLst>
      <p:ext uri="{BB962C8B-B14F-4D97-AF65-F5344CB8AC3E}">
        <p14:creationId xmlns:p14="http://schemas.microsoft.com/office/powerpoint/2010/main" val="788285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1</a:t>
            </a:fld>
            <a:endParaRPr lang="en-GB" dirty="0"/>
          </a:p>
        </p:txBody>
      </p:sp>
    </p:spTree>
    <p:extLst>
      <p:ext uri="{BB962C8B-B14F-4D97-AF65-F5344CB8AC3E}">
        <p14:creationId xmlns:p14="http://schemas.microsoft.com/office/powerpoint/2010/main" val="2847611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t>2</a:t>
            </a:fld>
            <a:endParaRPr lang="en-GB" dirty="0"/>
          </a:p>
        </p:txBody>
      </p:sp>
    </p:spTree>
    <p:extLst>
      <p:ext uri="{BB962C8B-B14F-4D97-AF65-F5344CB8AC3E}">
        <p14:creationId xmlns:p14="http://schemas.microsoft.com/office/powerpoint/2010/main" val="3443077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3</a:t>
            </a:fld>
            <a:endParaRPr lang="en-GB" dirty="0"/>
          </a:p>
        </p:txBody>
      </p:sp>
    </p:spTree>
    <p:extLst>
      <p:ext uri="{BB962C8B-B14F-4D97-AF65-F5344CB8AC3E}">
        <p14:creationId xmlns:p14="http://schemas.microsoft.com/office/powerpoint/2010/main" val="4225446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t>4</a:t>
            </a:fld>
            <a:endParaRPr lang="en-GB" dirty="0"/>
          </a:p>
        </p:txBody>
      </p:sp>
    </p:spTree>
    <p:extLst>
      <p:ext uri="{BB962C8B-B14F-4D97-AF65-F5344CB8AC3E}">
        <p14:creationId xmlns:p14="http://schemas.microsoft.com/office/powerpoint/2010/main" val="1419071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6</a:t>
            </a:fld>
            <a:endParaRPr lang="en-GB" dirty="0"/>
          </a:p>
        </p:txBody>
      </p:sp>
    </p:spTree>
    <p:extLst>
      <p:ext uri="{BB962C8B-B14F-4D97-AF65-F5344CB8AC3E}">
        <p14:creationId xmlns:p14="http://schemas.microsoft.com/office/powerpoint/2010/main" val="4192033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7</a:t>
            </a:fld>
            <a:endParaRPr lang="en-GB" dirty="0"/>
          </a:p>
        </p:txBody>
      </p:sp>
    </p:spTree>
    <p:extLst>
      <p:ext uri="{BB962C8B-B14F-4D97-AF65-F5344CB8AC3E}">
        <p14:creationId xmlns:p14="http://schemas.microsoft.com/office/powerpoint/2010/main" val="869301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9</a:t>
            </a:fld>
            <a:endParaRPr lang="en-GB" dirty="0"/>
          </a:p>
        </p:txBody>
      </p:sp>
    </p:spTree>
    <p:extLst>
      <p:ext uri="{BB962C8B-B14F-4D97-AF65-F5344CB8AC3E}">
        <p14:creationId xmlns:p14="http://schemas.microsoft.com/office/powerpoint/2010/main" val="1269567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10</a:t>
            </a:fld>
            <a:endParaRPr lang="en-GB" dirty="0"/>
          </a:p>
        </p:txBody>
      </p:sp>
    </p:spTree>
    <p:extLst>
      <p:ext uri="{BB962C8B-B14F-4D97-AF65-F5344CB8AC3E}">
        <p14:creationId xmlns:p14="http://schemas.microsoft.com/office/powerpoint/2010/main" val="1086792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11</a:t>
            </a:fld>
            <a:endParaRPr lang="en-GB" dirty="0"/>
          </a:p>
        </p:txBody>
      </p:sp>
    </p:spTree>
    <p:extLst>
      <p:ext uri="{BB962C8B-B14F-4D97-AF65-F5344CB8AC3E}">
        <p14:creationId xmlns:p14="http://schemas.microsoft.com/office/powerpoint/2010/main" val="3037224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12</a:t>
            </a:fld>
            <a:endParaRPr lang="en-GB" dirty="0"/>
          </a:p>
        </p:txBody>
      </p:sp>
    </p:spTree>
    <p:extLst>
      <p:ext uri="{BB962C8B-B14F-4D97-AF65-F5344CB8AC3E}">
        <p14:creationId xmlns:p14="http://schemas.microsoft.com/office/powerpoint/2010/main" val="2118394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ADF69F5A-35AD-48CD-AF70-87AC37E7749D}" type="slidenum">
              <a:rPr lang="en-GB" smtClean="0"/>
              <a:t>13</a:t>
            </a:fld>
            <a:endParaRPr lang="en-GB" dirty="0"/>
          </a:p>
        </p:txBody>
      </p:sp>
    </p:spTree>
    <p:extLst>
      <p:ext uri="{BB962C8B-B14F-4D97-AF65-F5344CB8AC3E}">
        <p14:creationId xmlns:p14="http://schemas.microsoft.com/office/powerpoint/2010/main" val="1134043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14</a:t>
            </a:fld>
            <a:endParaRPr lang="en-GB" dirty="0"/>
          </a:p>
        </p:txBody>
      </p:sp>
    </p:spTree>
    <p:extLst>
      <p:ext uri="{BB962C8B-B14F-4D97-AF65-F5344CB8AC3E}">
        <p14:creationId xmlns:p14="http://schemas.microsoft.com/office/powerpoint/2010/main" val="10524449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15</a:t>
            </a:fld>
            <a:endParaRPr lang="en-GB" dirty="0"/>
          </a:p>
        </p:txBody>
      </p:sp>
    </p:spTree>
    <p:extLst>
      <p:ext uri="{BB962C8B-B14F-4D97-AF65-F5344CB8AC3E}">
        <p14:creationId xmlns:p14="http://schemas.microsoft.com/office/powerpoint/2010/main" val="3774538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4363F00-7F05-4888-870A-A771EB1772FD}" type="slidenum">
              <a:rPr lang="en-GB" smtClean="0"/>
              <a:t>16</a:t>
            </a:fld>
            <a:endParaRPr lang="en-GB" dirty="0"/>
          </a:p>
        </p:txBody>
      </p:sp>
    </p:spTree>
    <p:extLst>
      <p:ext uri="{BB962C8B-B14F-4D97-AF65-F5344CB8AC3E}">
        <p14:creationId xmlns:p14="http://schemas.microsoft.com/office/powerpoint/2010/main" val="5626069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17</a:t>
            </a:fld>
            <a:endParaRPr lang="en-GB" dirty="0"/>
          </a:p>
        </p:txBody>
      </p:sp>
    </p:spTree>
    <p:extLst>
      <p:ext uri="{BB962C8B-B14F-4D97-AF65-F5344CB8AC3E}">
        <p14:creationId xmlns:p14="http://schemas.microsoft.com/office/powerpoint/2010/main" val="37860788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18</a:t>
            </a:fld>
            <a:endParaRPr lang="en-GB" dirty="0"/>
          </a:p>
        </p:txBody>
      </p:sp>
    </p:spTree>
    <p:extLst>
      <p:ext uri="{BB962C8B-B14F-4D97-AF65-F5344CB8AC3E}">
        <p14:creationId xmlns:p14="http://schemas.microsoft.com/office/powerpoint/2010/main" val="7138139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x-none" sz="1200" i="1" kern="1200" dirty="0" smtClean="0">
              <a:solidFill>
                <a:schemeClr val="tx1"/>
              </a:solidFill>
              <a:latin typeface="+mn-lt"/>
              <a:ea typeface="+mn-ea"/>
              <a:cs typeface="+mn-cs"/>
            </a:endParaRP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9009">
              <a:defRPr>
                <a:solidFill>
                  <a:schemeClr val="tx1"/>
                </a:solidFill>
                <a:latin typeface="Arial" panose="020B0604020202020204" pitchFamily="34" charset="0"/>
                <a:ea typeface="ＭＳ Ｐゴシック" panose="020B0600070205080204" pitchFamily="34" charset="-128"/>
              </a:defRPr>
            </a:lvl1pPr>
            <a:lvl2pPr marL="767974" indent="-295375" defTabSz="489009">
              <a:defRPr>
                <a:solidFill>
                  <a:schemeClr val="tx1"/>
                </a:solidFill>
                <a:latin typeface="Arial" panose="020B0604020202020204" pitchFamily="34" charset="0"/>
                <a:ea typeface="ＭＳ Ｐゴシック" panose="020B0600070205080204" pitchFamily="34" charset="-128"/>
              </a:defRPr>
            </a:lvl2pPr>
            <a:lvl3pPr marL="1181498" indent="-236300" defTabSz="489009">
              <a:defRPr>
                <a:solidFill>
                  <a:schemeClr val="tx1"/>
                </a:solidFill>
                <a:latin typeface="Arial" panose="020B0604020202020204" pitchFamily="34" charset="0"/>
                <a:ea typeface="ＭＳ Ｐゴシック" panose="020B0600070205080204" pitchFamily="34" charset="-128"/>
              </a:defRPr>
            </a:lvl3pPr>
            <a:lvl4pPr marL="1654098" indent="-236300" defTabSz="489009">
              <a:defRPr>
                <a:solidFill>
                  <a:schemeClr val="tx1"/>
                </a:solidFill>
                <a:latin typeface="Arial" panose="020B0604020202020204" pitchFamily="34" charset="0"/>
                <a:ea typeface="ＭＳ Ｐゴシック" panose="020B0600070205080204" pitchFamily="34" charset="-128"/>
              </a:defRPr>
            </a:lvl4pPr>
            <a:lvl5pPr marL="2126697" indent="-236300" defTabSz="489009">
              <a:defRPr>
                <a:solidFill>
                  <a:schemeClr val="tx1"/>
                </a:solidFill>
                <a:latin typeface="Arial" panose="020B0604020202020204" pitchFamily="34" charset="0"/>
                <a:ea typeface="ＭＳ Ｐゴシック" panose="020B0600070205080204" pitchFamily="34" charset="-128"/>
              </a:defRPr>
            </a:lvl5pPr>
            <a:lvl6pPr marL="2599297"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0718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5444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17095"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19</a:t>
            </a:fld>
            <a:endParaRPr lang="en-GB" altLang="en-US" dirty="0">
              <a:latin typeface="Calibri" panose="020F0502020204030204" pitchFamily="34" charset="0"/>
            </a:endParaRPr>
          </a:p>
        </p:txBody>
      </p:sp>
    </p:spTree>
    <p:extLst>
      <p:ext uri="{BB962C8B-B14F-4D97-AF65-F5344CB8AC3E}">
        <p14:creationId xmlns:p14="http://schemas.microsoft.com/office/powerpoint/2010/main" val="23538171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20</a:t>
            </a:fld>
            <a:endParaRPr lang="en-GB" dirty="0"/>
          </a:p>
        </p:txBody>
      </p:sp>
    </p:spTree>
    <p:extLst>
      <p:ext uri="{BB962C8B-B14F-4D97-AF65-F5344CB8AC3E}">
        <p14:creationId xmlns:p14="http://schemas.microsoft.com/office/powerpoint/2010/main" val="1469345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21</a:t>
            </a:fld>
            <a:endParaRPr lang="en-GB" dirty="0"/>
          </a:p>
        </p:txBody>
      </p:sp>
    </p:spTree>
    <p:extLst>
      <p:ext uri="{BB962C8B-B14F-4D97-AF65-F5344CB8AC3E}">
        <p14:creationId xmlns:p14="http://schemas.microsoft.com/office/powerpoint/2010/main" val="30032780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22</a:t>
            </a:fld>
            <a:endParaRPr lang="en-GB" dirty="0"/>
          </a:p>
        </p:txBody>
      </p:sp>
    </p:spTree>
    <p:extLst>
      <p:ext uri="{BB962C8B-B14F-4D97-AF65-F5344CB8AC3E}">
        <p14:creationId xmlns:p14="http://schemas.microsoft.com/office/powerpoint/2010/main" val="30597479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327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73D99CE-4952-4F5E-9D4C-2B59A761CD6F}" type="slidenum">
              <a:rPr lang="en-GB" altLang="en-US" smtClean="0">
                <a:latin typeface="Calibri" panose="020F0502020204030204" pitchFamily="34" charset="0"/>
              </a:rPr>
              <a:pPr/>
              <a:t>23</a:t>
            </a:fld>
            <a:endParaRPr lang="en-GB" altLang="en-US" dirty="0">
              <a:latin typeface="Calibri" panose="020F0502020204030204" pitchFamily="34" charset="0"/>
            </a:endParaRPr>
          </a:p>
        </p:txBody>
      </p:sp>
    </p:spTree>
    <p:extLst>
      <p:ext uri="{BB962C8B-B14F-4D97-AF65-F5344CB8AC3E}">
        <p14:creationId xmlns:p14="http://schemas.microsoft.com/office/powerpoint/2010/main" val="3525270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aseline="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9009">
              <a:defRPr>
                <a:solidFill>
                  <a:schemeClr val="tx1"/>
                </a:solidFill>
                <a:latin typeface="Arial" panose="020B0604020202020204" pitchFamily="34" charset="0"/>
                <a:ea typeface="ＭＳ Ｐゴシック" panose="020B0600070205080204" pitchFamily="34" charset="-128"/>
              </a:defRPr>
            </a:lvl1pPr>
            <a:lvl2pPr marL="767974" indent="-295375" defTabSz="489009">
              <a:defRPr>
                <a:solidFill>
                  <a:schemeClr val="tx1"/>
                </a:solidFill>
                <a:latin typeface="Arial" panose="020B0604020202020204" pitchFamily="34" charset="0"/>
                <a:ea typeface="ＭＳ Ｐゴシック" panose="020B0600070205080204" pitchFamily="34" charset="-128"/>
              </a:defRPr>
            </a:lvl2pPr>
            <a:lvl3pPr marL="1181498" indent="-236300" defTabSz="489009">
              <a:defRPr>
                <a:solidFill>
                  <a:schemeClr val="tx1"/>
                </a:solidFill>
                <a:latin typeface="Arial" panose="020B0604020202020204" pitchFamily="34" charset="0"/>
                <a:ea typeface="ＭＳ Ｐゴシック" panose="020B0600070205080204" pitchFamily="34" charset="-128"/>
              </a:defRPr>
            </a:lvl3pPr>
            <a:lvl4pPr marL="1654098" indent="-236300" defTabSz="489009">
              <a:defRPr>
                <a:solidFill>
                  <a:schemeClr val="tx1"/>
                </a:solidFill>
                <a:latin typeface="Arial" panose="020B0604020202020204" pitchFamily="34" charset="0"/>
                <a:ea typeface="ＭＳ Ｐゴシック" panose="020B0600070205080204" pitchFamily="34" charset="-128"/>
              </a:defRPr>
            </a:lvl4pPr>
            <a:lvl5pPr marL="2126697" indent="-236300" defTabSz="489009">
              <a:defRPr>
                <a:solidFill>
                  <a:schemeClr val="tx1"/>
                </a:solidFill>
                <a:latin typeface="Arial" panose="020B0604020202020204" pitchFamily="34" charset="0"/>
                <a:ea typeface="ＭＳ Ｐゴシック" panose="020B0600070205080204" pitchFamily="34" charset="-128"/>
              </a:defRPr>
            </a:lvl5pPr>
            <a:lvl6pPr marL="2599297"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0718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5444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17095"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885DA5-CA20-47B6-A17E-280A127C440C}" type="slidenum">
              <a:rPr lang="en-GB" altLang="en-US" smtClean="0">
                <a:latin typeface="Calibri" panose="020F0502020204030204" pitchFamily="34" charset="0"/>
              </a:rPr>
              <a:pPr/>
              <a:t>24</a:t>
            </a:fld>
            <a:endParaRPr lang="en-GB" altLang="en-US" dirty="0">
              <a:latin typeface="Calibri" panose="020F0502020204030204" pitchFamily="34" charset="0"/>
            </a:endParaRPr>
          </a:p>
        </p:txBody>
      </p:sp>
    </p:spTree>
    <p:extLst>
      <p:ext uri="{BB962C8B-B14F-4D97-AF65-F5344CB8AC3E}">
        <p14:creationId xmlns:p14="http://schemas.microsoft.com/office/powerpoint/2010/main" val="5613061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25</a:t>
            </a:fld>
            <a:endParaRPr lang="en-GB" dirty="0"/>
          </a:p>
        </p:txBody>
      </p:sp>
    </p:spTree>
    <p:extLst>
      <p:ext uri="{BB962C8B-B14F-4D97-AF65-F5344CB8AC3E}">
        <p14:creationId xmlns:p14="http://schemas.microsoft.com/office/powerpoint/2010/main" val="8172984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27</a:t>
            </a:fld>
            <a:endParaRPr lang="en-GB" dirty="0"/>
          </a:p>
        </p:txBody>
      </p:sp>
    </p:spTree>
    <p:extLst>
      <p:ext uri="{BB962C8B-B14F-4D97-AF65-F5344CB8AC3E}">
        <p14:creationId xmlns:p14="http://schemas.microsoft.com/office/powerpoint/2010/main" val="16866855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smtClean="0"/>
          </a:p>
        </p:txBody>
      </p:sp>
      <p:sp>
        <p:nvSpPr>
          <p:cNvPr id="4" name="Slide Number Placeholder 3"/>
          <p:cNvSpPr>
            <a:spLocks noGrp="1"/>
          </p:cNvSpPr>
          <p:nvPr>
            <p:ph type="sldNum" sz="quarter" idx="10"/>
          </p:nvPr>
        </p:nvSpPr>
        <p:spPr/>
        <p:txBody>
          <a:bodyPr/>
          <a:lstStyle/>
          <a:p>
            <a:fld id="{2559785E-64AF-43E5-98A4-424C83153BED}" type="slidenum">
              <a:rPr lang="en-GB" smtClean="0"/>
              <a:t>28</a:t>
            </a:fld>
            <a:endParaRPr lang="en-GB" dirty="0"/>
          </a:p>
        </p:txBody>
      </p:sp>
    </p:spTree>
    <p:extLst>
      <p:ext uri="{BB962C8B-B14F-4D97-AF65-F5344CB8AC3E}">
        <p14:creationId xmlns:p14="http://schemas.microsoft.com/office/powerpoint/2010/main" val="13645413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363F00-7F05-4888-870A-A771EB1772FD}" type="slidenum">
              <a:rPr lang="en-GB" smtClean="0"/>
              <a:t>29</a:t>
            </a:fld>
            <a:endParaRPr lang="en-GB" dirty="0"/>
          </a:p>
        </p:txBody>
      </p:sp>
    </p:spTree>
    <p:extLst>
      <p:ext uri="{BB962C8B-B14F-4D97-AF65-F5344CB8AC3E}">
        <p14:creationId xmlns:p14="http://schemas.microsoft.com/office/powerpoint/2010/main" val="688935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17/05/2020</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wdUpDiag">
          <a:fgClr>
            <a:srgbClr val="EDBC33"/>
          </a:fgClr>
          <a:bgClr>
            <a:srgbClr val="FFC000"/>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17/05/2020</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3.png"/><Relationship Id="rId5" Type="http://schemas.openxmlformats.org/officeDocument/2006/relationships/diagramData" Target="../diagrams/data1.xml"/><Relationship Id="rId10" Type="http://schemas.openxmlformats.org/officeDocument/2006/relationships/image" Target="../media/image4.jpe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1.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png"/><Relationship Id="rId5" Type="http://schemas.openxmlformats.org/officeDocument/2006/relationships/image" Target="../media/image1.jp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jpg"/><Relationship Id="rId5" Type="http://schemas.openxmlformats.org/officeDocument/2006/relationships/image" Target="../media/image11.jp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jpg"/><Relationship Id="rId5" Type="http://schemas.openxmlformats.org/officeDocument/2006/relationships/image" Target="../media/image11.jp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image" Target="../media/image15.jpg"/><Relationship Id="rId13" Type="http://schemas.openxmlformats.org/officeDocument/2006/relationships/hyperlink" Target="http://alifeboundbybooks.blogspot.com/2011/08/feature-just-picked-fairly-fairy-tales.html" TargetMode="External"/><Relationship Id="rId18" Type="http://schemas.openxmlformats.org/officeDocument/2006/relationships/image" Target="../media/image21.jpeg"/><Relationship Id="rId3" Type="http://schemas.openxmlformats.org/officeDocument/2006/relationships/slideLayout" Target="../slideLayouts/slideLayout2.xml"/><Relationship Id="rId7" Type="http://schemas.openxmlformats.org/officeDocument/2006/relationships/hyperlink" Target="http://en.wikipedia.org/wiki/File:Caernarfon_castle_interior.jpg" TargetMode="External"/><Relationship Id="rId12" Type="http://schemas.openxmlformats.org/officeDocument/2006/relationships/image" Target="../media/image17.jpg"/><Relationship Id="rId17" Type="http://schemas.openxmlformats.org/officeDocument/2006/relationships/image" Target="../media/image20.jpeg"/><Relationship Id="rId2" Type="http://schemas.openxmlformats.org/officeDocument/2006/relationships/audio" Target="../media/media12.m4a"/><Relationship Id="rId16" Type="http://schemas.openxmlformats.org/officeDocument/2006/relationships/image" Target="../media/image19.jpeg"/><Relationship Id="rId1" Type="http://schemas.microsoft.com/office/2007/relationships/media" Target="../media/media12.m4a"/><Relationship Id="rId6" Type="http://schemas.openxmlformats.org/officeDocument/2006/relationships/image" Target="../media/image14.jpeg"/><Relationship Id="rId11" Type="http://schemas.openxmlformats.org/officeDocument/2006/relationships/hyperlink" Target="https://www.flickr.com/photos/lesliesciencenaturecenter/6183021002" TargetMode="External"/><Relationship Id="rId5" Type="http://schemas.openxmlformats.org/officeDocument/2006/relationships/image" Target="../media/image1.jpg"/><Relationship Id="rId15" Type="http://schemas.openxmlformats.org/officeDocument/2006/relationships/hyperlink" Target="http://en.wikipedia.org/wiki/File:War-Horse_Poster.jpg" TargetMode="External"/><Relationship Id="rId10" Type="http://schemas.openxmlformats.org/officeDocument/2006/relationships/image" Target="../media/image16.jpeg"/><Relationship Id="rId19" Type="http://schemas.openxmlformats.org/officeDocument/2006/relationships/image" Target="../media/image3.png"/><Relationship Id="rId4" Type="http://schemas.openxmlformats.org/officeDocument/2006/relationships/notesSlide" Target="../notesSlides/notesSlide10.xml"/><Relationship Id="rId9" Type="http://schemas.openxmlformats.org/officeDocument/2006/relationships/hyperlink" Target="http://www.geograph.org.uk/photo/1676076" TargetMode="External"/><Relationship Id="rId14" Type="http://schemas.openxmlformats.org/officeDocument/2006/relationships/image" Target="../media/image18.jp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4.jpeg"/><Relationship Id="rId10" Type="http://schemas.microsoft.com/office/2007/relationships/diagramDrawing" Target="../diagrams/drawing2.xml"/><Relationship Id="rId4" Type="http://schemas.openxmlformats.org/officeDocument/2006/relationships/notesSlide" Target="../notesSlides/notesSlide11.xml"/><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jpg"/><Relationship Id="rId5" Type="http://schemas.openxmlformats.org/officeDocument/2006/relationships/image" Target="../media/image22.wmf"/><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3.jpeg"/><Relationship Id="rId5" Type="http://schemas.openxmlformats.org/officeDocument/2006/relationships/image" Target="../media/image1.jp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jp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Warm%20up%20games.doc" TargetMode="External"/><Relationship Id="rId5" Type="http://schemas.openxmlformats.org/officeDocument/2006/relationships/image" Target="../media/image24.jpe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1.jp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jpg"/><Relationship Id="rId5" Type="http://schemas.openxmlformats.org/officeDocument/2006/relationships/image" Target="../media/image25.png&amp;ehk=TzEPW8ngNInAXd2MGfo4TA&amp;r=0&amp;pid=OfficeInsert"/><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5.xml"/><Relationship Id="rId7" Type="http://schemas.openxmlformats.org/officeDocument/2006/relationships/image" Target="../media/image27.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6.png"/><Relationship Id="rId5" Type="http://schemas.openxmlformats.org/officeDocument/2006/relationships/hyperlink" Target="https://www.youtube.com/watch?v=JdvJZD-cplg" TargetMode="External"/><Relationship Id="rId4" Type="http://schemas.openxmlformats.org/officeDocument/2006/relationships/notesSlide" Target="../notesSlides/notesSlide17.xml"/><Relationship Id="rId9" Type="http://schemas.openxmlformats.org/officeDocument/2006/relationships/image" Target="../media/image3.png"/></Relationships>
</file>

<file path=ppt/slides/_rels/slide2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9.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jpg"/><Relationship Id="rId5" Type="http://schemas.openxmlformats.org/officeDocument/2006/relationships/image" Target="../media/image28.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jpg"/><Relationship Id="rId5" Type="http://schemas.openxmlformats.org/officeDocument/2006/relationships/image" Target="../media/image30.pn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png"/><Relationship Id="rId5" Type="http://schemas.openxmlformats.org/officeDocument/2006/relationships/image" Target="../media/image1.jp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12" Type="http://schemas.openxmlformats.org/officeDocument/2006/relationships/image" Target="../media/image3.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3.xml"/><Relationship Id="rId11" Type="http://schemas.openxmlformats.org/officeDocument/2006/relationships/image" Target="../media/image31.png"/><Relationship Id="rId5" Type="http://schemas.openxmlformats.org/officeDocument/2006/relationships/diagramData" Target="../diagrams/data3.xml"/><Relationship Id="rId10" Type="http://schemas.openxmlformats.org/officeDocument/2006/relationships/image" Target="../media/image1.jpg"/><Relationship Id="rId4" Type="http://schemas.openxmlformats.org/officeDocument/2006/relationships/notesSlide" Target="../notesSlides/notesSlide21.xml"/><Relationship Id="rId9" Type="http://schemas.microsoft.com/office/2007/relationships/diagramDrawing" Target="../diagrams/drawing3.xml"/></Relationships>
</file>

<file path=ppt/slides/_rels/slide2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slideLayout" Target="../slideLayouts/slideLayout2.xml"/><Relationship Id="rId7" Type="http://schemas.openxmlformats.org/officeDocument/2006/relationships/image" Target="../media/image34.png"/><Relationship Id="rId12" Type="http://schemas.openxmlformats.org/officeDocument/2006/relationships/image" Target="../media/image3.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3.png"/><Relationship Id="rId11" Type="http://schemas.openxmlformats.org/officeDocument/2006/relationships/image" Target="../media/image37.png"/><Relationship Id="rId5" Type="http://schemas.openxmlformats.org/officeDocument/2006/relationships/image" Target="../media/image32.png"/><Relationship Id="rId10" Type="http://schemas.openxmlformats.org/officeDocument/2006/relationships/image" Target="../media/image1.jpg"/><Relationship Id="rId4" Type="http://schemas.openxmlformats.org/officeDocument/2006/relationships/notesSlide" Target="../notesSlides/notesSlide22.xml"/><Relationship Id="rId9" Type="http://schemas.openxmlformats.org/officeDocument/2006/relationships/image" Target="../media/image36.png"/></Relationships>
</file>

<file path=ppt/slides/_rels/slide25.xml.rels><?xml version="1.0" encoding="UTF-8" standalone="yes"?>
<Relationships xmlns="http://schemas.openxmlformats.org/package/2006/relationships"><Relationship Id="rId8" Type="http://schemas.openxmlformats.org/officeDocument/2006/relationships/image" Target="../media/image39.jpg"/><Relationship Id="rId3" Type="http://schemas.openxmlformats.org/officeDocument/2006/relationships/slideLayout" Target="../slideLayouts/slideLayout2.xml"/><Relationship Id="rId7" Type="http://schemas.openxmlformats.org/officeDocument/2006/relationships/image" Target="../media/image38.jp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1.jp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png"/><Relationship Id="rId5" Type="http://schemas.openxmlformats.org/officeDocument/2006/relationships/image" Target="../media/image40.png"/><Relationship Id="rId4" Type="http://schemas.openxmlformats.org/officeDocument/2006/relationships/image" Target="../media/image1.jpg"/></Relationships>
</file>

<file path=ppt/slides/_rels/slide2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Sunk.pdf" TargetMode="Externa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41.png"/><Relationship Id="rId5" Type="http://schemas.openxmlformats.org/officeDocument/2006/relationships/image" Target="../media/image1.jp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2.xml"/><Relationship Id="rId7" Type="http://schemas.openxmlformats.org/officeDocument/2006/relationships/image" Target="../media/image4.jpe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42.png"/><Relationship Id="rId5" Type="http://schemas.openxmlformats.org/officeDocument/2006/relationships/hyperlink" Target="APLP%20lesson%20Plan%20Phase%201%202019-20.docx" TargetMode="External"/><Relationship Id="rId4" Type="http://schemas.openxmlformats.org/officeDocument/2006/relationships/notesSlide" Target="../notesSlides/notesSlide25.xml"/><Relationship Id="rId9"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132522" y="1553883"/>
            <a:ext cx="9144000" cy="2387600"/>
          </a:xfrm>
        </p:spPr>
        <p:txBody>
          <a:bodyPr>
            <a:noAutofit/>
          </a:bodyPr>
          <a:lstStyle/>
          <a:p>
            <a:r>
              <a:rPr lang="en-GB" sz="7200" b="1" dirty="0"/>
              <a:t>Developing Pupils’ </a:t>
            </a:r>
            <a:r>
              <a:rPr lang="en-GB" sz="7200" b="1" dirty="0" smtClean="0"/>
              <a:t>Writing  at</a:t>
            </a:r>
            <a:br>
              <a:rPr lang="en-GB" sz="7200" b="1" dirty="0" smtClean="0"/>
            </a:br>
            <a:r>
              <a:rPr lang="en-GB" sz="7200" b="1" dirty="0" smtClean="0"/>
              <a:t>Foundation Phase</a:t>
            </a:r>
            <a:endParaRPr lang="en-GB" sz="7200" b="1" dirty="0"/>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1258478" y="4929184"/>
            <a:ext cx="5926093" cy="1655762"/>
          </a:xfrm>
          <a:solidFill>
            <a:srgbClr val="5BD4FF"/>
          </a:solidFill>
          <a:ln w="38100">
            <a:solidFill>
              <a:schemeClr val="accent1">
                <a:lumMod val="50000"/>
              </a:schemeClr>
            </a:solidFill>
          </a:ln>
        </p:spPr>
        <p:txBody>
          <a:bodyPr>
            <a:normAutofit lnSpcReduction="10000"/>
          </a:bodyPr>
          <a:lstStyle/>
          <a:p>
            <a:r>
              <a:rPr lang="en-GB" dirty="0" smtClean="0">
                <a:solidFill>
                  <a:schemeClr val="bg1"/>
                </a:solidFill>
              </a:rPr>
              <a:t>ECAD5008</a:t>
            </a:r>
            <a:endParaRPr lang="en-GB" dirty="0">
              <a:solidFill>
                <a:schemeClr val="bg1"/>
              </a:solidFill>
            </a:endParaRPr>
          </a:p>
          <a:p>
            <a:r>
              <a:rPr lang="en-GB" dirty="0">
                <a:solidFill>
                  <a:schemeClr val="bg1"/>
                </a:solidFill>
              </a:rPr>
              <a:t>Language, Literacy &amp; </a:t>
            </a:r>
            <a:r>
              <a:rPr lang="en-GB" dirty="0" smtClean="0">
                <a:solidFill>
                  <a:schemeClr val="bg1"/>
                </a:solidFill>
              </a:rPr>
              <a:t>Communication</a:t>
            </a:r>
          </a:p>
          <a:p>
            <a:r>
              <a:rPr lang="en-GB" dirty="0" smtClean="0">
                <a:solidFill>
                  <a:schemeClr val="bg1"/>
                </a:solidFill>
              </a:rPr>
              <a:t>Deepening Practice</a:t>
            </a:r>
            <a:endParaRPr lang="en-GB" dirty="0">
              <a:solidFill>
                <a:schemeClr val="bg1"/>
              </a:solidFill>
            </a:endParaRPr>
          </a:p>
          <a:p>
            <a:r>
              <a:rPr lang="en-GB" dirty="0" smtClean="0">
                <a:solidFill>
                  <a:schemeClr val="bg1"/>
                </a:solidFill>
              </a:rPr>
              <a:t>Monday, 30</a:t>
            </a:r>
            <a:r>
              <a:rPr lang="en-GB" baseline="30000" dirty="0" smtClean="0">
                <a:solidFill>
                  <a:schemeClr val="bg1"/>
                </a:solidFill>
              </a:rPr>
              <a:t>th</a:t>
            </a:r>
            <a:r>
              <a:rPr lang="en-GB" dirty="0" smtClean="0">
                <a:solidFill>
                  <a:schemeClr val="bg1"/>
                </a:solidFill>
              </a:rPr>
              <a:t> May 2020</a:t>
            </a:r>
            <a:endParaRPr lang="en-GB" dirty="0"/>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64368" y="1674533"/>
            <a:ext cx="2019300" cy="2266950"/>
          </a:xfrm>
          <a:prstGeom prst="rect">
            <a:avLst/>
          </a:prstGeom>
        </p:spPr>
      </p:pic>
      <p:sp>
        <p:nvSpPr>
          <p:cNvPr id="6" name="TextBox 5"/>
          <p:cNvSpPr txBox="1"/>
          <p:nvPr/>
        </p:nvSpPr>
        <p:spPr>
          <a:xfrm>
            <a:off x="10388483" y="5757065"/>
            <a:ext cx="1447918" cy="646331"/>
          </a:xfrm>
          <a:prstGeom prst="rect">
            <a:avLst/>
          </a:prstGeom>
          <a:solidFill>
            <a:srgbClr val="5BD4FF"/>
          </a:solidFill>
        </p:spPr>
        <p:txBody>
          <a:bodyPr wrap="square" rtlCol="0">
            <a:spAutoFit/>
          </a:bodyPr>
          <a:lstStyle/>
          <a:p>
            <a:pPr algn="ctr"/>
            <a:r>
              <a:rPr lang="en-GB" dirty="0" smtClean="0"/>
              <a:t>A PPP with audio</a:t>
            </a:r>
            <a:endParaRPr lang="en-GB" dirty="0"/>
          </a:p>
        </p:txBody>
      </p:sp>
      <p:pic>
        <p:nvPicPr>
          <p:cNvPr id="9"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955222" y="5927830"/>
            <a:ext cx="304800" cy="304800"/>
          </a:xfrm>
          <a:prstGeom prst="rect">
            <a:avLst/>
          </a:prstGeom>
        </p:spPr>
      </p:pic>
    </p:spTree>
    <p:extLst>
      <p:ext uri="{BB962C8B-B14F-4D97-AF65-F5344CB8AC3E}">
        <p14:creationId xmlns:p14="http://schemas.microsoft.com/office/powerpoint/2010/main" val="9679748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71" fill="hold"/>
                                        <p:tgtEl>
                                          <p:spTgt spid="9"/>
                                        </p:tgtEl>
                                      </p:cBhvr>
                                    </p:cmd>
                                  </p:childTnLst>
                                </p:cTn>
                              </p:par>
                            </p:childTnLst>
                          </p:cTn>
                        </p:par>
                      </p:childTnLst>
                    </p:cTn>
                  </p:par>
                </p:childTnLst>
              </p:cTn>
              <p:nextCondLst>
                <p:cond evt="onClick" delay="0">
                  <p:tgtEl>
                    <p:spTgt spid="9"/>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5900" y="382481"/>
            <a:ext cx="5885608" cy="998984"/>
          </a:xfrm>
          <a:noFill/>
          <a:ln>
            <a:solidFill>
              <a:schemeClr val="accent1">
                <a:lumMod val="75000"/>
              </a:schemeClr>
            </a:solidFill>
          </a:ln>
        </p:spPr>
        <p:txBody>
          <a:bodyPr>
            <a:normAutofit/>
          </a:bodyPr>
          <a:lstStyle/>
          <a:p>
            <a:pPr algn="ctr"/>
            <a:r>
              <a:rPr lang="en-GB" dirty="0" smtClean="0"/>
              <a:t>A </a:t>
            </a:r>
            <a:r>
              <a:rPr lang="en-GB" dirty="0"/>
              <a:t>r</a:t>
            </a:r>
            <a:r>
              <a:rPr lang="en-GB" dirty="0" smtClean="0"/>
              <a:t>eminder</a:t>
            </a:r>
            <a:endParaRPr lang="en-GB" dirty="0"/>
          </a:p>
        </p:txBody>
      </p:sp>
      <p:graphicFrame>
        <p:nvGraphicFramePr>
          <p:cNvPr id="3" name="Diagram 2"/>
          <p:cNvGraphicFramePr/>
          <p:nvPr>
            <p:extLst/>
          </p:nvPr>
        </p:nvGraphicFramePr>
        <p:xfrm>
          <a:off x="3071664" y="1577816"/>
          <a:ext cx="6048672" cy="49280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a:extLst>
              <a:ext uri="{FF2B5EF4-FFF2-40B4-BE49-F238E27FC236}">
                <a16:creationId xmlns:a16="http://schemas.microsoft.com/office/drawing/2014/main" id="{DBF85BDB-CBAB-45CA-86CE-8B9666528F0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54122" y="632524"/>
            <a:ext cx="304800" cy="304800"/>
          </a:xfrm>
          <a:prstGeom prst="rect">
            <a:avLst/>
          </a:prstGeom>
        </p:spPr>
      </p:pic>
    </p:spTree>
    <p:extLst>
      <p:ext uri="{BB962C8B-B14F-4D97-AF65-F5344CB8AC3E}">
        <p14:creationId xmlns:p14="http://schemas.microsoft.com/office/powerpoint/2010/main" val="39437886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186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243" y="420072"/>
            <a:ext cx="8094870" cy="869466"/>
          </a:xfrm>
          <a:noFill/>
          <a:ln>
            <a:solidFill>
              <a:schemeClr val="accent1"/>
            </a:solidFill>
          </a:ln>
        </p:spPr>
        <p:txBody>
          <a:bodyPr>
            <a:normAutofit/>
          </a:bodyPr>
          <a:lstStyle/>
          <a:p>
            <a:pPr algn="ctr"/>
            <a:r>
              <a:rPr lang="en-GB" dirty="0" smtClean="0"/>
              <a:t>Ready to </a:t>
            </a:r>
            <a:r>
              <a:rPr lang="en-GB" dirty="0" smtClean="0"/>
              <a:t>write</a:t>
            </a:r>
            <a:r>
              <a:rPr lang="en-GB" dirty="0" smtClean="0"/>
              <a:t>?</a:t>
            </a:r>
            <a:endParaRPr lang="en-GB" dirty="0"/>
          </a:p>
        </p:txBody>
      </p:sp>
      <p:pic>
        <p:nvPicPr>
          <p:cNvPr id="12" name="Picture 11">
            <a:extLst>
              <a:ext uri="{FF2B5EF4-FFF2-40B4-BE49-F238E27FC236}">
                <a16:creationId xmlns:a16="http://schemas.microsoft.com/office/drawing/2014/main" id="{715A7988-CBBA-437A-B4EC-D694EEF237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 name="Content Placeholder 2"/>
          <p:cNvSpPr>
            <a:spLocks noGrp="1"/>
          </p:cNvSpPr>
          <p:nvPr>
            <p:ph idx="1"/>
          </p:nvPr>
        </p:nvSpPr>
        <p:spPr>
          <a:xfrm>
            <a:off x="648677" y="1544272"/>
            <a:ext cx="5001845" cy="5450498"/>
          </a:xfrm>
        </p:spPr>
        <p:txBody>
          <a:bodyPr>
            <a:normAutofit fontScale="70000" lnSpcReduction="20000"/>
          </a:bodyPr>
          <a:lstStyle/>
          <a:p>
            <a:pPr marL="0" indent="0">
              <a:buNone/>
            </a:pPr>
            <a:r>
              <a:rPr lang="en-GB" b="1" dirty="0"/>
              <a:t>What are the building blocks necessary to develop </a:t>
            </a:r>
            <a:r>
              <a:rPr lang="en-GB" b="1" dirty="0" smtClean="0"/>
              <a:t>writing readiness </a:t>
            </a:r>
            <a:r>
              <a:rPr lang="en-GB" b="1" dirty="0"/>
              <a:t>(pre-writing</a:t>
            </a:r>
            <a:r>
              <a:rPr lang="en-GB" b="1" dirty="0" smtClean="0"/>
              <a:t>)?</a:t>
            </a:r>
          </a:p>
          <a:p>
            <a:pPr marL="0" indent="0">
              <a:buNone/>
            </a:pPr>
            <a:endParaRPr lang="en-GB" b="1" dirty="0"/>
          </a:p>
          <a:p>
            <a:r>
              <a:rPr lang="en-GB" b="1" dirty="0"/>
              <a:t>Hand and finger strength: </a:t>
            </a:r>
            <a:r>
              <a:rPr lang="en-GB" dirty="0"/>
              <a:t>An ability to exert force against </a:t>
            </a:r>
            <a:r>
              <a:rPr lang="en-GB" dirty="0" smtClean="0"/>
              <a:t>resistance, using </a:t>
            </a:r>
            <a:r>
              <a:rPr lang="en-GB" dirty="0"/>
              <a:t>the hands and fingers that allows the necessary muscle power </a:t>
            </a:r>
            <a:r>
              <a:rPr lang="en-GB" dirty="0" smtClean="0"/>
              <a:t>for controlled </a:t>
            </a:r>
            <a:r>
              <a:rPr lang="en-GB" dirty="0"/>
              <a:t>movement of the pencil.</a:t>
            </a:r>
          </a:p>
          <a:p>
            <a:r>
              <a:rPr lang="en-GB" b="1" dirty="0"/>
              <a:t>Crossing the mid-line: </a:t>
            </a:r>
            <a:r>
              <a:rPr lang="en-GB" dirty="0"/>
              <a:t>The ability to cross the imaginary line </a:t>
            </a:r>
            <a:r>
              <a:rPr lang="en-GB" dirty="0" smtClean="0"/>
              <a:t>running from </a:t>
            </a:r>
            <a:r>
              <a:rPr lang="en-GB" dirty="0"/>
              <a:t>a person’s nose to pelvis that divides the body into left and </a:t>
            </a:r>
            <a:r>
              <a:rPr lang="en-GB" dirty="0" smtClean="0"/>
              <a:t>right sides</a:t>
            </a:r>
            <a:r>
              <a:rPr lang="en-GB" dirty="0"/>
              <a:t>.</a:t>
            </a:r>
          </a:p>
          <a:p>
            <a:r>
              <a:rPr lang="en-GB" b="1" dirty="0"/>
              <a:t>Pencil grasp: </a:t>
            </a:r>
            <a:r>
              <a:rPr lang="en-GB" dirty="0"/>
              <a:t>The efficiency of how the pencil is held, allowing </a:t>
            </a:r>
            <a:r>
              <a:rPr lang="en-GB" dirty="0" smtClean="0"/>
              <a:t>age appropriate </a:t>
            </a:r>
            <a:r>
              <a:rPr lang="en-GB" dirty="0"/>
              <a:t>pencil movement generation.</a:t>
            </a:r>
          </a:p>
          <a:p>
            <a:r>
              <a:rPr lang="en-GB" b="1" dirty="0"/>
              <a:t>Hand eye coordination: </a:t>
            </a:r>
            <a:r>
              <a:rPr lang="en-GB" dirty="0"/>
              <a:t>The ability to process information received </a:t>
            </a:r>
            <a:r>
              <a:rPr lang="en-GB" dirty="0" smtClean="0"/>
              <a:t>from the </a:t>
            </a:r>
            <a:r>
              <a:rPr lang="en-GB" dirty="0"/>
              <a:t>eyes to control, guide and direct the hands in the performance of </a:t>
            </a:r>
            <a:r>
              <a:rPr lang="en-GB" dirty="0" smtClean="0"/>
              <a:t>a task </a:t>
            </a:r>
            <a:r>
              <a:rPr lang="en-GB" dirty="0"/>
              <a:t>such as handwriting</a:t>
            </a:r>
            <a:r>
              <a:rPr lang="en-GB" dirty="0" smtClean="0"/>
              <a:t>.</a:t>
            </a:r>
            <a:endParaRPr lang="en-GB" dirty="0"/>
          </a:p>
        </p:txBody>
      </p:sp>
      <p:sp>
        <p:nvSpPr>
          <p:cNvPr id="4" name="TextBox 3"/>
          <p:cNvSpPr txBox="1"/>
          <p:nvPr/>
        </p:nvSpPr>
        <p:spPr>
          <a:xfrm>
            <a:off x="6229498" y="1663969"/>
            <a:ext cx="5705230" cy="4770537"/>
          </a:xfrm>
          <a:prstGeom prst="rect">
            <a:avLst/>
          </a:prstGeom>
          <a:noFill/>
        </p:spPr>
        <p:txBody>
          <a:bodyPr wrap="square" rtlCol="0">
            <a:spAutoFit/>
          </a:bodyPr>
          <a:lstStyle/>
          <a:p>
            <a:pPr marL="285750" indent="-285750">
              <a:buFont typeface="Arial" panose="020B0604020202020204" pitchFamily="34" charset="0"/>
              <a:buChar char="•"/>
            </a:pPr>
            <a:r>
              <a:rPr lang="en-GB" sz="1600" b="1" dirty="0"/>
              <a:t>Bilateral integration: </a:t>
            </a:r>
            <a:r>
              <a:rPr lang="en-GB" sz="1600" dirty="0"/>
              <a:t>Using two hands together with one hand </a:t>
            </a:r>
            <a:r>
              <a:rPr lang="en-GB" sz="1600" dirty="0" smtClean="0"/>
              <a:t>leading (e.g</a:t>
            </a:r>
            <a:r>
              <a:rPr lang="en-GB" sz="1600" dirty="0"/>
              <a:t>. holding and moving the pencil with the dominant hand while </a:t>
            </a:r>
            <a:r>
              <a:rPr lang="en-GB" sz="1600" dirty="0" smtClean="0"/>
              <a:t>the other </a:t>
            </a:r>
            <a:r>
              <a:rPr lang="en-GB" sz="1600" dirty="0"/>
              <a:t>hand helps by holding the writing paper</a:t>
            </a:r>
            <a:r>
              <a:rPr lang="en-GB" sz="1600" dirty="0" smtClean="0"/>
              <a:t>).</a:t>
            </a:r>
            <a:endParaRPr lang="en-GB" sz="1600" dirty="0"/>
          </a:p>
          <a:p>
            <a:pPr marL="285750" indent="-285750">
              <a:buFont typeface="Arial" panose="020B0604020202020204" pitchFamily="34" charset="0"/>
              <a:buChar char="•"/>
            </a:pPr>
            <a:r>
              <a:rPr lang="en-GB" sz="1600" b="1" dirty="0"/>
              <a:t>Upper body strength: </a:t>
            </a:r>
            <a:r>
              <a:rPr lang="en-GB" sz="1600" dirty="0"/>
              <a:t>The strength and stability provided by </a:t>
            </a:r>
            <a:r>
              <a:rPr lang="en-GB" sz="1600" dirty="0" smtClean="0"/>
              <a:t>the shoulder </a:t>
            </a:r>
            <a:r>
              <a:rPr lang="en-GB" sz="1600" dirty="0"/>
              <a:t>to allow controlled hand movement for good pencil control</a:t>
            </a:r>
            <a:r>
              <a:rPr lang="en-GB" sz="1600" dirty="0" smtClean="0"/>
              <a:t>.</a:t>
            </a:r>
            <a:endParaRPr lang="en-GB" sz="1600" dirty="0"/>
          </a:p>
          <a:p>
            <a:pPr marL="285750" indent="-285750">
              <a:buFont typeface="Arial" panose="020B0604020202020204" pitchFamily="34" charset="0"/>
              <a:buChar char="•"/>
            </a:pPr>
            <a:r>
              <a:rPr lang="en-GB" sz="1600" b="1" dirty="0"/>
              <a:t>Object manipulation: </a:t>
            </a:r>
            <a:r>
              <a:rPr lang="en-GB" sz="1600" dirty="0"/>
              <a:t>The ability to skilfully manipulate tools (</a:t>
            </a:r>
            <a:r>
              <a:rPr lang="en-GB" sz="1600" dirty="0" smtClean="0"/>
              <a:t>including holding </a:t>
            </a:r>
            <a:r>
              <a:rPr lang="en-GB" sz="1600" dirty="0"/>
              <a:t>and moving pencils and scissors) and controlled use of </a:t>
            </a:r>
            <a:r>
              <a:rPr lang="en-GB" sz="1600" dirty="0" smtClean="0"/>
              <a:t>everyday tools </a:t>
            </a:r>
            <a:r>
              <a:rPr lang="en-GB" sz="1600" dirty="0"/>
              <a:t>(such as a toothbrush, hairbrush, cutlery</a:t>
            </a:r>
            <a:r>
              <a:rPr lang="en-GB" sz="1600" dirty="0" smtClean="0"/>
              <a:t>).</a:t>
            </a:r>
            <a:endParaRPr lang="en-GB" sz="1600" dirty="0"/>
          </a:p>
          <a:p>
            <a:pPr marL="285750" indent="-285750">
              <a:buFont typeface="Arial" panose="020B0604020202020204" pitchFamily="34" charset="0"/>
              <a:buChar char="•"/>
            </a:pPr>
            <a:r>
              <a:rPr lang="en-GB" sz="1600" b="1" dirty="0"/>
              <a:t>Visual perception: </a:t>
            </a:r>
            <a:r>
              <a:rPr lang="en-GB" sz="1600" dirty="0"/>
              <a:t>The brain’s ability to interpret and make sense </a:t>
            </a:r>
            <a:r>
              <a:rPr lang="en-GB" sz="1600" dirty="0" smtClean="0"/>
              <a:t>of visual </a:t>
            </a:r>
            <a:r>
              <a:rPr lang="en-GB" sz="1600" dirty="0"/>
              <a:t>images seen by the eyes, such as letters and numbers</a:t>
            </a:r>
            <a:r>
              <a:rPr lang="en-GB" sz="1600" dirty="0" smtClean="0"/>
              <a:t>.</a:t>
            </a:r>
            <a:endParaRPr lang="en-GB" sz="1600" dirty="0"/>
          </a:p>
          <a:p>
            <a:pPr marL="285750" indent="-285750">
              <a:buFont typeface="Arial" panose="020B0604020202020204" pitchFamily="34" charset="0"/>
              <a:buChar char="•"/>
            </a:pPr>
            <a:r>
              <a:rPr lang="en-GB" sz="1600" b="1" dirty="0"/>
              <a:t>Hand dominance: </a:t>
            </a:r>
            <a:r>
              <a:rPr lang="en-GB" sz="1600" dirty="0"/>
              <a:t>The consistent use of one (usually the same) hand </a:t>
            </a:r>
            <a:r>
              <a:rPr lang="en-GB" sz="1600" dirty="0" smtClean="0"/>
              <a:t>for task </a:t>
            </a:r>
            <a:r>
              <a:rPr lang="en-GB" sz="1600" dirty="0"/>
              <a:t>performance, which allows refined skills to develop</a:t>
            </a:r>
            <a:r>
              <a:rPr lang="en-GB" sz="1600" dirty="0" smtClean="0"/>
              <a:t>.</a:t>
            </a:r>
            <a:endParaRPr lang="en-GB" sz="1600" dirty="0"/>
          </a:p>
          <a:p>
            <a:pPr marL="285750" indent="-285750">
              <a:buFont typeface="Arial" panose="020B0604020202020204" pitchFamily="34" charset="0"/>
              <a:buChar char="•"/>
            </a:pPr>
            <a:r>
              <a:rPr lang="en-GB" sz="1600" b="1" dirty="0" smtClean="0"/>
              <a:t>Hand </a:t>
            </a:r>
            <a:r>
              <a:rPr lang="en-GB" sz="1600" b="1" dirty="0"/>
              <a:t>division: </a:t>
            </a:r>
            <a:r>
              <a:rPr lang="en-GB" sz="1600" dirty="0"/>
              <a:t>Using just the thumb, index and middle finger </a:t>
            </a:r>
            <a:r>
              <a:rPr lang="en-GB" sz="1600" dirty="0" smtClean="0"/>
              <a:t>for manipulation</a:t>
            </a:r>
            <a:r>
              <a:rPr lang="en-GB" sz="1600" dirty="0"/>
              <a:t>, leaving the fourth and little finger tucked into the </a:t>
            </a:r>
            <a:r>
              <a:rPr lang="en-GB" sz="1600" dirty="0" smtClean="0"/>
              <a:t>palm stabilizing </a:t>
            </a:r>
            <a:r>
              <a:rPr lang="en-GB" sz="1600" dirty="0"/>
              <a:t>the other fingers but </a:t>
            </a:r>
            <a:r>
              <a:rPr lang="en-GB" sz="1600" dirty="0" smtClean="0"/>
              <a:t>not participating</a:t>
            </a:r>
            <a:r>
              <a:rPr lang="en-GB" sz="1600" dirty="0"/>
              <a:t>.</a:t>
            </a:r>
            <a:endParaRPr lang="en-GB" sz="2400" dirty="0"/>
          </a:p>
        </p:txBody>
      </p:sp>
      <p:sp>
        <p:nvSpPr>
          <p:cNvPr id="5" name="Rectangle 4"/>
          <p:cNvSpPr/>
          <p:nvPr/>
        </p:nvSpPr>
        <p:spPr>
          <a:xfrm>
            <a:off x="3947392" y="6554203"/>
            <a:ext cx="6096000" cy="215444"/>
          </a:xfrm>
          <a:prstGeom prst="rect">
            <a:avLst/>
          </a:prstGeom>
        </p:spPr>
        <p:txBody>
          <a:bodyPr>
            <a:spAutoFit/>
          </a:bodyPr>
          <a:lstStyle/>
          <a:p>
            <a:r>
              <a:rPr lang="en-GB" sz="800" dirty="0">
                <a:latin typeface="DejaVuSerifCondensed"/>
              </a:rPr>
              <a:t>© 2017 Kid Sense Child Development childdevelopment.com.au 1800 KIDSENSE</a:t>
            </a:r>
            <a:endParaRPr lang="en-GB" sz="800"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3771" y="3334657"/>
            <a:ext cx="304800" cy="304800"/>
          </a:xfrm>
          <a:prstGeom prst="rect">
            <a:avLst/>
          </a:prstGeom>
        </p:spPr>
      </p:pic>
    </p:spTree>
    <p:extLst>
      <p:ext uri="{BB962C8B-B14F-4D97-AF65-F5344CB8AC3E}">
        <p14:creationId xmlns:p14="http://schemas.microsoft.com/office/powerpoint/2010/main" val="41775119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23880"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268" y="2064924"/>
            <a:ext cx="3050932" cy="2249167"/>
          </a:xfrm>
          <a:noFill/>
          <a:ln>
            <a:solidFill>
              <a:schemeClr val="accent1">
                <a:lumMod val="75000"/>
              </a:schemeClr>
            </a:solidFill>
          </a:ln>
        </p:spPr>
        <p:txBody>
          <a:bodyPr>
            <a:normAutofit/>
          </a:bodyPr>
          <a:lstStyle/>
          <a:p>
            <a:pPr algn="ctr"/>
            <a:r>
              <a:rPr lang="en-GB" dirty="0"/>
              <a:t>What the curriculum says</a:t>
            </a:r>
          </a:p>
        </p:txBody>
      </p:sp>
      <p:pic>
        <p:nvPicPr>
          <p:cNvPr id="7" name="Picture 6">
            <a:extLst>
              <a:ext uri="{FF2B5EF4-FFF2-40B4-BE49-F238E27FC236}">
                <a16:creationId xmlns:a16="http://schemas.microsoft.com/office/drawing/2014/main" id="{DBF85BDB-CBAB-45CA-86CE-8B9666528F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3" name="Content Placeholder 2"/>
          <p:cNvPicPr>
            <a:picLocks noGrp="1" noChangeAspect="1"/>
          </p:cNvPicPr>
          <p:nvPr>
            <p:ph idx="1"/>
          </p:nvPr>
        </p:nvPicPr>
        <p:blipFill rotWithShape="1">
          <a:blip r:embed="rId6">
            <a:extLst>
              <a:ext uri="{28A0092B-C50C-407E-A947-70E740481C1C}">
                <a14:useLocalDpi xmlns:a14="http://schemas.microsoft.com/office/drawing/2010/main" val="0"/>
              </a:ext>
            </a:extLst>
          </a:blip>
          <a:srcRect l="2025" t="2946" r="1233" b="5274"/>
          <a:stretch/>
        </p:blipFill>
        <p:spPr>
          <a:xfrm>
            <a:off x="4604380" y="1609968"/>
            <a:ext cx="6555990" cy="4564186"/>
          </a:xfr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928934" y="5148943"/>
            <a:ext cx="304800" cy="304800"/>
          </a:xfrm>
          <a:prstGeom prst="rect">
            <a:avLst/>
          </a:prstGeom>
        </p:spPr>
      </p:pic>
    </p:spTree>
    <p:extLst>
      <p:ext uri="{BB962C8B-B14F-4D97-AF65-F5344CB8AC3E}">
        <p14:creationId xmlns:p14="http://schemas.microsoft.com/office/powerpoint/2010/main" val="12836252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80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1474019" y="327973"/>
            <a:ext cx="9256312" cy="6357324"/>
          </a:xfr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86457" y="6135915"/>
            <a:ext cx="304800" cy="304800"/>
          </a:xfrm>
          <a:prstGeom prst="rect">
            <a:avLst/>
          </a:prstGeom>
        </p:spPr>
      </p:pic>
    </p:spTree>
    <p:extLst>
      <p:ext uri="{BB962C8B-B14F-4D97-AF65-F5344CB8AC3E}">
        <p14:creationId xmlns:p14="http://schemas.microsoft.com/office/powerpoint/2010/main" val="33068597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0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696767" y="507401"/>
            <a:ext cx="9304082" cy="6350599"/>
          </a:xfr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2457" y="4561115"/>
            <a:ext cx="304800" cy="304800"/>
          </a:xfrm>
          <a:prstGeom prst="rect">
            <a:avLst/>
          </a:prstGeom>
        </p:spPr>
      </p:pic>
    </p:spTree>
    <p:extLst>
      <p:ext uri="{BB962C8B-B14F-4D97-AF65-F5344CB8AC3E}">
        <p14:creationId xmlns:p14="http://schemas.microsoft.com/office/powerpoint/2010/main" val="40597359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826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9F5F9A4-DBBD-5242-8A51-CAD54ADE0D9E}"/>
              </a:ext>
            </a:extLst>
          </p:cNvPr>
          <p:cNvPicPr>
            <a:picLocks noGrp="1" noChangeAspect="1"/>
          </p:cNvPicPr>
          <p:nvPr>
            <p:ph idx="1"/>
          </p:nvPr>
        </p:nvPicPr>
        <p:blipFill rotWithShape="1">
          <a:blip r:embed="rId5"/>
          <a:srcRect l="2051" t="3611" r="1745" b="11029"/>
          <a:stretch/>
        </p:blipFill>
        <p:spPr>
          <a:xfrm>
            <a:off x="1497821" y="319535"/>
            <a:ext cx="8919608" cy="6131753"/>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86457" y="5961743"/>
            <a:ext cx="304800" cy="304800"/>
          </a:xfrm>
          <a:prstGeom prst="rect">
            <a:avLst/>
          </a:prstGeom>
        </p:spPr>
      </p:pic>
    </p:spTree>
    <p:extLst>
      <p:ext uri="{BB962C8B-B14F-4D97-AF65-F5344CB8AC3E}">
        <p14:creationId xmlns:p14="http://schemas.microsoft.com/office/powerpoint/2010/main" val="21572977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275"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3C90C40-FA06-3E43-8847-CDC7EE48D1AF}"/>
              </a:ext>
            </a:extLst>
          </p:cNvPr>
          <p:cNvPicPr>
            <a:picLocks noGrp="1" noChangeAspect="1"/>
          </p:cNvPicPr>
          <p:nvPr>
            <p:ph idx="1"/>
          </p:nvPr>
        </p:nvPicPr>
        <p:blipFill rotWithShape="1">
          <a:blip r:embed="rId4"/>
          <a:srcRect l="2216" t="7456" r="2567" b="5790"/>
          <a:stretch/>
        </p:blipFill>
        <p:spPr>
          <a:xfrm>
            <a:off x="1492210" y="361144"/>
            <a:ext cx="8953267" cy="6118193"/>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86457" y="6056086"/>
            <a:ext cx="304800" cy="304800"/>
          </a:xfrm>
          <a:prstGeom prst="rect">
            <a:avLst/>
          </a:prstGeom>
        </p:spPr>
      </p:pic>
    </p:spTree>
    <p:extLst>
      <p:ext uri="{BB962C8B-B14F-4D97-AF65-F5344CB8AC3E}">
        <p14:creationId xmlns:p14="http://schemas.microsoft.com/office/powerpoint/2010/main" val="8728064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6325"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377052" cy="1325563"/>
          </a:xfrm>
          <a:ln>
            <a:solidFill>
              <a:srgbClr val="7093D2"/>
            </a:solidFill>
          </a:ln>
        </p:spPr>
        <p:txBody>
          <a:bodyPr>
            <a:noAutofit/>
          </a:bodyPr>
          <a:lstStyle/>
          <a:p>
            <a:pPr algn="ctr"/>
            <a:r>
              <a:rPr lang="en-US" sz="2800" dirty="0">
                <a:ea typeface="Comic Sans MS" charset="0"/>
                <a:cs typeface="Comic Sans MS" charset="0"/>
              </a:rPr>
              <a:t>Let’s recap</a:t>
            </a:r>
            <a:r>
              <a:rPr lang="mr-IN" sz="2800" dirty="0">
                <a:ea typeface="Comic Sans MS" charset="0"/>
                <a:cs typeface="Comic Sans MS" charset="0"/>
              </a:rPr>
              <a:t>…</a:t>
            </a:r>
            <a:r>
              <a:rPr lang="en-US" sz="2800" dirty="0">
                <a:ea typeface="Comic Sans MS" charset="0"/>
                <a:cs typeface="Comic Sans MS" charset="0"/>
              </a:rPr>
              <a:t>..What do you understand to be the difference between</a:t>
            </a:r>
            <a:r>
              <a:rPr lang="mr-IN" sz="2800" dirty="0">
                <a:ea typeface="Comic Sans MS" charset="0"/>
                <a:cs typeface="Comic Sans MS" charset="0"/>
              </a:rPr>
              <a:t>……</a:t>
            </a:r>
            <a:r>
              <a:rPr lang="en-US" sz="2800" dirty="0">
                <a:ea typeface="Comic Sans MS" charset="0"/>
                <a:cs typeface="Comic Sans MS" charset="0"/>
              </a:rPr>
              <a:t>?</a:t>
            </a:r>
          </a:p>
        </p:txBody>
      </p:sp>
      <p:sp>
        <p:nvSpPr>
          <p:cNvPr id="3" name="Content Placeholder 2"/>
          <p:cNvSpPr>
            <a:spLocks noGrp="1"/>
          </p:cNvSpPr>
          <p:nvPr>
            <p:ph idx="1"/>
          </p:nvPr>
        </p:nvSpPr>
        <p:spPr>
          <a:xfrm>
            <a:off x="966747" y="2653267"/>
            <a:ext cx="10515600" cy="4351338"/>
          </a:xfrm>
        </p:spPr>
        <p:txBody>
          <a:bodyPr/>
          <a:lstStyle/>
          <a:p>
            <a:r>
              <a:rPr lang="en-US" b="1" dirty="0">
                <a:latin typeface="+mj-lt"/>
                <a:ea typeface="Comic Sans MS" charset="0"/>
                <a:cs typeface="Comic Sans MS" charset="0"/>
              </a:rPr>
              <a:t>Composition</a:t>
            </a:r>
          </a:p>
          <a:p>
            <a:endParaRPr lang="en-US" b="1" dirty="0">
              <a:latin typeface="+mj-lt"/>
              <a:ea typeface="Comic Sans MS" charset="0"/>
              <a:cs typeface="Comic Sans MS" charset="0"/>
            </a:endParaRPr>
          </a:p>
          <a:p>
            <a:pPr marL="0" indent="0">
              <a:buNone/>
            </a:pPr>
            <a:endParaRPr lang="en-US" b="1" dirty="0">
              <a:latin typeface="+mj-lt"/>
              <a:ea typeface="Comic Sans MS" charset="0"/>
              <a:cs typeface="Comic Sans MS" charset="0"/>
            </a:endParaRPr>
          </a:p>
          <a:p>
            <a:pPr marL="0" indent="0">
              <a:buNone/>
            </a:pPr>
            <a:endParaRPr lang="en-US" b="1" dirty="0">
              <a:latin typeface="+mj-lt"/>
              <a:ea typeface="Comic Sans MS" charset="0"/>
              <a:cs typeface="Comic Sans MS" charset="0"/>
            </a:endParaRPr>
          </a:p>
          <a:p>
            <a:r>
              <a:rPr lang="en-US" b="1" dirty="0">
                <a:latin typeface="+mj-lt"/>
                <a:ea typeface="Comic Sans MS" charset="0"/>
                <a:cs typeface="Comic Sans MS" charset="0"/>
              </a:rPr>
              <a:t>Transcription</a:t>
            </a:r>
          </a:p>
        </p:txBody>
      </p:sp>
      <p:sp>
        <p:nvSpPr>
          <p:cNvPr id="4" name="Text Box 2">
            <a:extLst>
              <a:ext uri="{FF2B5EF4-FFF2-40B4-BE49-F238E27FC236}">
                <a16:creationId xmlns:a16="http://schemas.microsoft.com/office/drawing/2014/main" id="{D8BC073B-5A38-483A-A9FD-215447AF50D1}"/>
              </a:ext>
            </a:extLst>
          </p:cNvPr>
          <p:cNvSpPr txBox="1">
            <a:spLocks noChangeArrowheads="1"/>
          </p:cNvSpPr>
          <p:nvPr/>
        </p:nvSpPr>
        <p:spPr bwMode="auto">
          <a:xfrm>
            <a:off x="5923135" y="2653267"/>
            <a:ext cx="4464496"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b="1" dirty="0">
                <a:latin typeface="Comic Sans MS" charset="0"/>
                <a:ea typeface="Comic Sans MS" charset="0"/>
                <a:cs typeface="Comic Sans MS" charset="0"/>
              </a:rPr>
              <a:t> </a:t>
            </a:r>
            <a:r>
              <a:rPr lang="en-GB" sz="2000" b="1" dirty="0">
                <a:solidFill>
                  <a:srgbClr val="C00000"/>
                </a:solidFill>
                <a:latin typeface="+mj-lt"/>
                <a:ea typeface="Comic Sans MS" charset="0"/>
                <a:cs typeface="Comic Sans MS" charset="0"/>
              </a:rPr>
              <a:t>Composition</a:t>
            </a:r>
            <a:r>
              <a:rPr lang="en-GB" sz="1800" dirty="0">
                <a:solidFill>
                  <a:srgbClr val="C00000"/>
                </a:solidFill>
                <a:latin typeface="+mj-lt"/>
                <a:ea typeface="Comic Sans MS" charset="0"/>
                <a:cs typeface="Comic Sans MS" charset="0"/>
              </a:rPr>
              <a:t>  (</a:t>
            </a:r>
            <a:r>
              <a:rPr lang="en-GB" sz="1800" b="1" dirty="0">
                <a:solidFill>
                  <a:srgbClr val="C00000"/>
                </a:solidFill>
                <a:latin typeface="+mj-lt"/>
                <a:ea typeface="Comic Sans MS" charset="0"/>
                <a:cs typeface="Comic Sans MS" charset="0"/>
              </a:rPr>
              <a:t>the message</a:t>
            </a:r>
            <a:r>
              <a:rPr lang="en-GB" sz="1800" dirty="0">
                <a:solidFill>
                  <a:srgbClr val="C00000"/>
                </a:solidFill>
                <a:latin typeface="+mj-lt"/>
                <a:ea typeface="Comic Sans MS" charset="0"/>
                <a:cs typeface="Comic Sans MS" charset="0"/>
              </a:rPr>
              <a:t>)      </a:t>
            </a:r>
            <a:r>
              <a:rPr lang="en-GB" sz="1800" b="1" dirty="0">
                <a:solidFill>
                  <a:srgbClr val="C00000"/>
                </a:solidFill>
                <a:latin typeface="+mj-lt"/>
                <a:ea typeface="Comic Sans MS" charset="0"/>
                <a:cs typeface="Comic Sans MS" charset="0"/>
              </a:rPr>
              <a:t>(author)</a:t>
            </a:r>
          </a:p>
          <a:p>
            <a:pPr eaLnBrk="1" hangingPunct="1"/>
            <a:r>
              <a:rPr lang="en-GB" sz="1800" b="1" dirty="0">
                <a:latin typeface="+mj-lt"/>
                <a:ea typeface="Comic Sans MS" charset="0"/>
                <a:cs typeface="Comic Sans MS" charset="0"/>
              </a:rPr>
              <a:t>    </a:t>
            </a:r>
            <a:r>
              <a:rPr lang="en-GB" sz="1800" dirty="0">
                <a:latin typeface="+mj-lt"/>
                <a:ea typeface="Comic Sans MS" charset="0"/>
                <a:cs typeface="Comic Sans MS" charset="0"/>
              </a:rPr>
              <a:t>Getting ideas</a:t>
            </a:r>
          </a:p>
          <a:p>
            <a:pPr eaLnBrk="1" hangingPunct="1"/>
            <a:r>
              <a:rPr lang="en-GB" sz="1800" dirty="0">
                <a:latin typeface="+mj-lt"/>
                <a:ea typeface="Comic Sans MS" charset="0"/>
                <a:cs typeface="Comic Sans MS" charset="0"/>
              </a:rPr>
              <a:t>     Selecting words</a:t>
            </a:r>
          </a:p>
          <a:p>
            <a:pPr eaLnBrk="1" hangingPunct="1"/>
            <a:r>
              <a:rPr lang="en-GB" sz="1800" dirty="0">
                <a:latin typeface="+mj-lt"/>
                <a:ea typeface="Comic Sans MS" charset="0"/>
                <a:cs typeface="Comic Sans MS" charset="0"/>
              </a:rPr>
              <a:t>     Grammar</a:t>
            </a:r>
          </a:p>
          <a:p>
            <a:pPr eaLnBrk="1" hangingPunct="1"/>
            <a:endParaRPr lang="en-GB" sz="1800" dirty="0">
              <a:latin typeface="+mj-lt"/>
              <a:ea typeface="Comic Sans MS" charset="0"/>
              <a:cs typeface="Comic Sans MS" charset="0"/>
            </a:endParaRPr>
          </a:p>
          <a:p>
            <a:pPr eaLnBrk="1" hangingPunct="1"/>
            <a:endParaRPr lang="en-GB" sz="1800" dirty="0">
              <a:latin typeface="+mj-lt"/>
              <a:ea typeface="Comic Sans MS" charset="0"/>
              <a:cs typeface="Comic Sans MS" charset="0"/>
            </a:endParaRPr>
          </a:p>
          <a:p>
            <a:pPr eaLnBrk="1" hangingPunct="1"/>
            <a:r>
              <a:rPr lang="en-GB" sz="2000" b="1" dirty="0">
                <a:solidFill>
                  <a:srgbClr val="C00000"/>
                </a:solidFill>
                <a:latin typeface="+mj-lt"/>
                <a:ea typeface="Comic Sans MS" charset="0"/>
                <a:cs typeface="Comic Sans MS" charset="0"/>
              </a:rPr>
              <a:t>Transcription   (secretary)</a:t>
            </a:r>
          </a:p>
          <a:p>
            <a:pPr eaLnBrk="1" hangingPunct="1"/>
            <a:r>
              <a:rPr lang="en-GB" sz="1800" b="1" dirty="0">
                <a:latin typeface="+mj-lt"/>
                <a:ea typeface="Comic Sans MS" charset="0"/>
                <a:cs typeface="Comic Sans MS" charset="0"/>
              </a:rPr>
              <a:t>    </a:t>
            </a:r>
            <a:r>
              <a:rPr lang="en-GB" sz="1800" dirty="0">
                <a:latin typeface="+mj-lt"/>
                <a:ea typeface="Comic Sans MS" charset="0"/>
                <a:cs typeface="Comic Sans MS" charset="0"/>
              </a:rPr>
              <a:t>Physical effort of writing</a:t>
            </a:r>
          </a:p>
          <a:p>
            <a:pPr eaLnBrk="1" hangingPunct="1"/>
            <a:r>
              <a:rPr lang="en-GB" sz="1800" dirty="0">
                <a:latin typeface="+mj-lt"/>
                <a:ea typeface="Comic Sans MS" charset="0"/>
                <a:cs typeface="Comic Sans MS" charset="0"/>
              </a:rPr>
              <a:t>     Spelling</a:t>
            </a:r>
          </a:p>
          <a:p>
            <a:pPr eaLnBrk="1" hangingPunct="1"/>
            <a:r>
              <a:rPr lang="en-GB" sz="1800" dirty="0">
                <a:latin typeface="+mj-lt"/>
                <a:ea typeface="Comic Sans MS" charset="0"/>
                <a:cs typeface="Comic Sans MS" charset="0"/>
              </a:rPr>
              <a:t>     Capitalisation</a:t>
            </a:r>
          </a:p>
          <a:p>
            <a:pPr eaLnBrk="1" hangingPunct="1"/>
            <a:r>
              <a:rPr lang="en-GB" sz="1800" dirty="0">
                <a:latin typeface="+mj-lt"/>
                <a:ea typeface="Comic Sans MS" charset="0"/>
                <a:cs typeface="Comic Sans MS" charset="0"/>
              </a:rPr>
              <a:t>     Punctuation</a:t>
            </a:r>
          </a:p>
          <a:p>
            <a:pPr eaLnBrk="1" hangingPunct="1"/>
            <a:r>
              <a:rPr lang="en-GB" sz="1800" dirty="0">
                <a:latin typeface="+mj-lt"/>
                <a:ea typeface="Comic Sans MS" charset="0"/>
                <a:cs typeface="Comic Sans MS" charset="0"/>
              </a:rPr>
              <a:t>     Paragraphs</a:t>
            </a:r>
          </a:p>
          <a:p>
            <a:pPr eaLnBrk="1" hangingPunct="1"/>
            <a:r>
              <a:rPr lang="en-GB" sz="1800" dirty="0">
                <a:latin typeface="+mj-lt"/>
                <a:ea typeface="Comic Sans MS" charset="0"/>
                <a:cs typeface="Comic Sans MS" charset="0"/>
              </a:rPr>
              <a:t>     Legibility</a:t>
            </a:r>
          </a:p>
          <a:p>
            <a:pPr eaLnBrk="1" hangingPunct="1"/>
            <a:endParaRPr lang="en-GB" sz="1800" dirty="0">
              <a:latin typeface="+mn-lt"/>
            </a:endParaRPr>
          </a:p>
        </p:txBody>
      </p:sp>
      <p:pic>
        <p:nvPicPr>
          <p:cNvPr id="5" name="Picture 4">
            <a:extLst>
              <a:ext uri="{FF2B5EF4-FFF2-40B4-BE49-F238E27FC236}">
                <a16:creationId xmlns:a16="http://schemas.microsoft.com/office/drawing/2014/main" id="{0F10E578-07A9-4E25-A54A-5F7912BAEA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10498" y="4162425"/>
            <a:ext cx="2085975" cy="2190750"/>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04800" y="6200775"/>
            <a:ext cx="304800" cy="304800"/>
          </a:xfrm>
          <a:prstGeom prst="rect">
            <a:avLst/>
          </a:prstGeom>
        </p:spPr>
      </p:pic>
    </p:spTree>
    <p:extLst>
      <p:ext uri="{BB962C8B-B14F-4D97-AF65-F5344CB8AC3E}">
        <p14:creationId xmlns:p14="http://schemas.microsoft.com/office/powerpoint/2010/main" val="11814439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5458"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a:xfrm>
            <a:off x="3522540" y="788797"/>
            <a:ext cx="4839072" cy="960438"/>
          </a:xfrm>
          <a:noFill/>
          <a:ln w="28575">
            <a:solidFill>
              <a:schemeClr val="accent1"/>
            </a:solidFill>
          </a:ln>
        </p:spPr>
        <p:txBody>
          <a:bodyPr/>
          <a:lstStyle/>
          <a:p>
            <a:pPr algn="ctr" eaLnBrk="1" hangingPunct="1"/>
            <a:r>
              <a:rPr lang="en-GB" altLang="en-US" dirty="0">
                <a:ea typeface="ＭＳ Ｐゴシック" panose="020B0600070205080204" pitchFamily="34" charset="-128"/>
              </a:rPr>
              <a:t>Emergent </a:t>
            </a:r>
            <a:r>
              <a:rPr lang="en-GB" altLang="en-US" dirty="0" smtClean="0">
                <a:ea typeface="ＭＳ Ｐゴシック" panose="020B0600070205080204" pitchFamily="34" charset="-128"/>
              </a:rPr>
              <a:t>writing</a:t>
            </a:r>
            <a:endParaRPr lang="en-GB" altLang="en-US" dirty="0">
              <a:ea typeface="ＭＳ Ｐゴシック" panose="020B0600070205080204" pitchFamily="34" charset="-128"/>
            </a:endParaRPr>
          </a:p>
        </p:txBody>
      </p:sp>
      <p:sp>
        <p:nvSpPr>
          <p:cNvPr id="11268" name="Rectangle 3"/>
          <p:cNvSpPr>
            <a:spLocks noGrp="1" noChangeArrowheads="1"/>
          </p:cNvSpPr>
          <p:nvPr>
            <p:ph type="body" idx="1"/>
          </p:nvPr>
        </p:nvSpPr>
        <p:spPr>
          <a:xfrm>
            <a:off x="923544" y="2190917"/>
            <a:ext cx="3749040" cy="4191000"/>
          </a:xfrm>
        </p:spPr>
        <p:txBody>
          <a:bodyPr>
            <a:normAutofit lnSpcReduction="10000"/>
          </a:bodyPr>
          <a:lstStyle/>
          <a:p>
            <a:pPr eaLnBrk="1" hangingPunct="1">
              <a:buFontTx/>
              <a:buNone/>
            </a:pPr>
            <a:endParaRPr lang="en-GB" altLang="en-US" b="1" dirty="0">
              <a:ea typeface="ＭＳ Ｐゴシック" panose="020B0600070205080204" pitchFamily="34" charset="-128"/>
            </a:endParaRPr>
          </a:p>
          <a:p>
            <a:pPr eaLnBrk="1" hangingPunct="1"/>
            <a:r>
              <a:rPr lang="en-GB" altLang="en-US" dirty="0">
                <a:ea typeface="ＭＳ Ｐゴシック" panose="020B0600070205080204" pitchFamily="34" charset="-128"/>
              </a:rPr>
              <a:t>Increasing formation of shapes which resemble letters in formation and presentation</a:t>
            </a:r>
          </a:p>
          <a:p>
            <a:pPr eaLnBrk="1" hangingPunct="1"/>
            <a:r>
              <a:rPr lang="en-GB" altLang="en-US" dirty="0">
                <a:ea typeface="ＭＳ Ｐゴシック" panose="020B0600070205080204" pitchFamily="34" charset="-128"/>
              </a:rPr>
              <a:t>Grouping of letter shapes </a:t>
            </a:r>
            <a:r>
              <a:rPr lang="en-GB" altLang="en-US" dirty="0" smtClean="0">
                <a:ea typeface="ＭＳ Ｐゴシック" panose="020B0600070205080204" pitchFamily="34" charset="-128"/>
              </a:rPr>
              <a:t>appearing</a:t>
            </a:r>
          </a:p>
          <a:p>
            <a:pPr eaLnBrk="1" hangingPunct="1"/>
            <a:r>
              <a:rPr lang="en-GB" altLang="en-US" dirty="0" smtClean="0">
                <a:ea typeface="ＭＳ Ｐゴシック" panose="020B0600070205080204" pitchFamily="34" charset="-128"/>
              </a:rPr>
              <a:t>The child may be “telling” a story</a:t>
            </a:r>
            <a:endParaRPr lang="en-GB" altLang="en-US" dirty="0">
              <a:ea typeface="ＭＳ Ｐゴシック" panose="020B0600070205080204" pitchFamily="34" charset="-128"/>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7434" y="431460"/>
            <a:ext cx="2046000" cy="1534500"/>
          </a:xfrm>
          <a:prstGeom prst="rect">
            <a:avLst/>
          </a:prstGeom>
          <a:ln>
            <a:solidFill>
              <a:schemeClr val="accent1"/>
            </a:solidFill>
          </a:ln>
        </p:spPr>
      </p:pic>
      <p:pic>
        <p:nvPicPr>
          <p:cNvPr id="7" name="Picture 6">
            <a:extLst>
              <a:ext uri="{FF2B5EF4-FFF2-40B4-BE49-F238E27FC236}">
                <a16:creationId xmlns:a16="http://schemas.microsoft.com/office/drawing/2014/main" id="{66B8D921-3877-4528-BDB9-9B3432CDFA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8" name="Picture 4">
            <a:extLst>
              <a:ext uri="{FF2B5EF4-FFF2-40B4-BE49-F238E27FC236}">
                <a16:creationId xmlns:a16="http://schemas.microsoft.com/office/drawing/2014/main" id="{D96F50ED-0CDC-4942-B2D2-5CFC5885CDA1}"/>
              </a:ext>
            </a:extLst>
          </p:cNvPr>
          <p:cNvPicPr>
            <a:picLocks noChangeAspect="1" noChangeArrowheads="1"/>
          </p:cNvPicPr>
          <p:nvPr/>
        </p:nvPicPr>
        <p:blipFill>
          <a:blip r:embed="rId7" cstate="print"/>
          <a:srcRect/>
          <a:stretch>
            <a:fillRect/>
          </a:stretch>
        </p:blipFill>
        <p:spPr bwMode="auto">
          <a:xfrm>
            <a:off x="5270800" y="2109464"/>
            <a:ext cx="6480720" cy="4218357"/>
          </a:xfrm>
          <a:prstGeom prst="rect">
            <a:avLst/>
          </a:prstGeom>
          <a:noFill/>
          <a:ln w="9525">
            <a:noFill/>
            <a:miter lim="800000"/>
            <a:headEnd/>
            <a:tailEnd/>
          </a:ln>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67236" y="6175421"/>
            <a:ext cx="304800" cy="304800"/>
          </a:xfrm>
          <a:prstGeom prst="rect">
            <a:avLst/>
          </a:prstGeom>
        </p:spPr>
      </p:pic>
    </p:spTree>
    <p:extLst>
      <p:ext uri="{BB962C8B-B14F-4D97-AF65-F5344CB8AC3E}">
        <p14:creationId xmlns:p14="http://schemas.microsoft.com/office/powerpoint/2010/main" val="15171954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107"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F82266A-7AC6-4115-95DA-9C33F182C389}" type="slidenum">
              <a:rPr lang="en-GB" altLang="en-US" sz="1000">
                <a:solidFill>
                  <a:srgbClr val="FF0066"/>
                </a:solidFill>
                <a:latin typeface="Verdana" panose="020B0604030504040204" pitchFamily="34" charset="0"/>
              </a:rPr>
              <a:pPr>
                <a:spcBef>
                  <a:spcPct val="0"/>
                </a:spcBef>
                <a:buClrTx/>
                <a:buFontTx/>
                <a:buNone/>
              </a:pPr>
              <a:t>11</a:t>
            </a:fld>
            <a:endParaRPr lang="en-GB" altLang="en-US" sz="1000" dirty="0">
              <a:solidFill>
                <a:srgbClr val="FF0066"/>
              </a:solidFill>
              <a:latin typeface="Verdana" panose="020B0604030504040204" pitchFamily="34" charset="0"/>
            </a:endParaRPr>
          </a:p>
        </p:txBody>
      </p:sp>
      <p:sp>
        <p:nvSpPr>
          <p:cNvPr id="11267" name="Rectangle 2"/>
          <p:cNvSpPr>
            <a:spLocks noGrp="1" noChangeArrowheads="1"/>
          </p:cNvSpPr>
          <p:nvPr>
            <p:ph type="title"/>
          </p:nvPr>
        </p:nvSpPr>
        <p:spPr>
          <a:xfrm>
            <a:off x="3522540" y="788797"/>
            <a:ext cx="4839072" cy="960438"/>
          </a:xfrm>
          <a:noFill/>
          <a:ln w="28575">
            <a:solidFill>
              <a:schemeClr val="accent1"/>
            </a:solidFill>
          </a:ln>
        </p:spPr>
        <p:txBody>
          <a:bodyPr/>
          <a:lstStyle/>
          <a:p>
            <a:pPr algn="ctr" eaLnBrk="1" hangingPunct="1"/>
            <a:r>
              <a:rPr lang="en-GB" altLang="en-US" dirty="0">
                <a:ea typeface="ＭＳ Ｐゴシック" panose="020B0600070205080204" pitchFamily="34" charset="-128"/>
              </a:rPr>
              <a:t>Emergent </a:t>
            </a:r>
            <a:r>
              <a:rPr lang="en-GB" altLang="en-US" dirty="0" smtClean="0">
                <a:ea typeface="ＭＳ Ｐゴシック" panose="020B0600070205080204" pitchFamily="34" charset="-128"/>
              </a:rPr>
              <a:t>writing</a:t>
            </a:r>
            <a:endParaRPr lang="en-GB" altLang="en-US" dirty="0">
              <a:ea typeface="ＭＳ Ｐゴシック" panose="020B0600070205080204" pitchFamily="34" charset="-128"/>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7434" y="431460"/>
            <a:ext cx="2046000" cy="1534500"/>
          </a:xfrm>
          <a:prstGeom prst="rect">
            <a:avLst/>
          </a:prstGeom>
          <a:ln>
            <a:solidFill>
              <a:schemeClr val="accent1"/>
            </a:solidFill>
          </a:ln>
        </p:spPr>
      </p:pic>
      <p:pic>
        <p:nvPicPr>
          <p:cNvPr id="7" name="Picture 6">
            <a:extLst>
              <a:ext uri="{FF2B5EF4-FFF2-40B4-BE49-F238E27FC236}">
                <a16:creationId xmlns:a16="http://schemas.microsoft.com/office/drawing/2014/main" id="{66B8D921-3877-4528-BDB9-9B3432CDFA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86612" y="2177143"/>
            <a:ext cx="9227820" cy="4449989"/>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6912739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303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6D28B0-BBE4-45FC-A7FE-DA618CB5AAB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a:extLst>
              <a:ext uri="{FF2B5EF4-FFF2-40B4-BE49-F238E27FC236}">
                <a16:creationId xmlns:a16="http://schemas.microsoft.com/office/drawing/2014/main" id="{F8CA4EC2-FBB0-4F6A-9C82-C1C6D5FC366E}"/>
              </a:ext>
            </a:extLst>
          </p:cNvPr>
          <p:cNvPicPr>
            <a:picLocks noChangeAspect="1"/>
          </p:cNvPicPr>
          <p:nvPr/>
        </p:nvPicPr>
        <p:blipFill>
          <a:blip r:embed="rId6" cstate="hqprint">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361702" y="278809"/>
            <a:ext cx="1439710" cy="1063104"/>
          </a:xfrm>
          <a:prstGeom prst="rect">
            <a:avLst/>
          </a:prstGeom>
        </p:spPr>
      </p:pic>
      <p:pic>
        <p:nvPicPr>
          <p:cNvPr id="6" name="Picture 5">
            <a:extLst>
              <a:ext uri="{FF2B5EF4-FFF2-40B4-BE49-F238E27FC236}">
                <a16:creationId xmlns:a16="http://schemas.microsoft.com/office/drawing/2014/main" id="{77136040-1952-4B4F-AD7B-579DD7768E37}"/>
              </a:ext>
            </a:extLst>
          </p:cNvPr>
          <p:cNvPicPr>
            <a:picLocks noChangeAspect="1"/>
          </p:cNvPicPr>
          <p:nvPr/>
        </p:nvPicPr>
        <p:blipFill>
          <a:blip r:embed="rId8" cstate="hqprint">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361700" y="1605067"/>
            <a:ext cx="1417471" cy="1063104"/>
          </a:xfrm>
          <a:prstGeom prst="rect">
            <a:avLst/>
          </a:prstGeom>
        </p:spPr>
      </p:pic>
      <p:pic>
        <p:nvPicPr>
          <p:cNvPr id="7" name="Picture 6">
            <a:extLst>
              <a:ext uri="{FF2B5EF4-FFF2-40B4-BE49-F238E27FC236}">
                <a16:creationId xmlns:a16="http://schemas.microsoft.com/office/drawing/2014/main" id="{BA022F83-50F5-44BF-876F-5C931AB7E2F6}"/>
              </a:ext>
            </a:extLst>
          </p:cNvPr>
          <p:cNvPicPr>
            <a:picLocks noChangeAspect="1"/>
          </p:cNvPicPr>
          <p:nvPr/>
        </p:nvPicPr>
        <p:blipFill>
          <a:blip r:embed="rId10" cstate="hqprint">
            <a:extLst>
              <a:ext uri="{28A0092B-C50C-407E-A947-70E740481C1C}">
                <a14:useLocalDpi xmlns:a14="http://schemas.microsoft.com/office/drawing/2010/main" val="0"/>
              </a:ext>
              <a:ext uri="{837473B0-CC2E-450A-ABE3-18F120FF3D39}">
                <a1611:picAttrSrcUrl xmlns:a1611="http://schemas.microsoft.com/office/drawing/2016/11/main" xmlns="" r:id="rId11"/>
              </a:ext>
            </a:extLst>
          </a:blip>
          <a:stretch>
            <a:fillRect/>
          </a:stretch>
        </p:blipFill>
        <p:spPr>
          <a:xfrm>
            <a:off x="361700" y="2931325"/>
            <a:ext cx="1384746" cy="1038560"/>
          </a:xfrm>
          <a:prstGeom prst="rect">
            <a:avLst/>
          </a:prstGeom>
        </p:spPr>
      </p:pic>
      <p:sp>
        <p:nvSpPr>
          <p:cNvPr id="8" name="Title 1">
            <a:extLst>
              <a:ext uri="{FF2B5EF4-FFF2-40B4-BE49-F238E27FC236}">
                <a16:creationId xmlns:a16="http://schemas.microsoft.com/office/drawing/2014/main" id="{BDDB54DF-A849-4855-B39F-184A1EC1A78E}"/>
              </a:ext>
            </a:extLst>
          </p:cNvPr>
          <p:cNvSpPr txBox="1">
            <a:spLocks/>
          </p:cNvSpPr>
          <p:nvPr/>
        </p:nvSpPr>
        <p:spPr>
          <a:xfrm>
            <a:off x="4067744" y="278809"/>
            <a:ext cx="3942008" cy="1554215"/>
          </a:xfrm>
          <a:prstGeom prst="rect">
            <a:avLst/>
          </a:prstGeom>
          <a:ln w="38100">
            <a:solidFill>
              <a:schemeClr val="accent1">
                <a:lumMod val="75000"/>
              </a:schemeClr>
            </a:solidFill>
          </a:ln>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English is best taught embedded </a:t>
            </a:r>
            <a:br>
              <a:rPr lang="en-GB" sz="4800" dirty="0"/>
            </a:br>
            <a:r>
              <a:rPr lang="en-GB" sz="4800" dirty="0"/>
              <a:t>in a context</a:t>
            </a:r>
          </a:p>
        </p:txBody>
      </p:sp>
      <p:pic>
        <p:nvPicPr>
          <p:cNvPr id="9" name="Picture 8">
            <a:extLst>
              <a:ext uri="{FF2B5EF4-FFF2-40B4-BE49-F238E27FC236}">
                <a16:creationId xmlns:a16="http://schemas.microsoft.com/office/drawing/2014/main" id="{BC035E0F-084E-49AA-ADF1-B6A838FA50DA}"/>
              </a:ext>
            </a:extLst>
          </p:cNvPr>
          <p:cNvPicPr>
            <a:picLocks noChangeAspect="1"/>
          </p:cNvPicPr>
          <p:nvPr/>
        </p:nvPicPr>
        <p:blipFill>
          <a:blip r:embed="rId12" cstate="hqprint">
            <a:extLst>
              <a:ext uri="{28A0092B-C50C-407E-A947-70E740481C1C}">
                <a14:useLocalDpi xmlns:a14="http://schemas.microsoft.com/office/drawing/2010/main" val="0"/>
              </a:ext>
              <a:ext uri="{837473B0-CC2E-450A-ABE3-18F120FF3D39}">
                <a1611:picAttrSrcUrl xmlns:a1611="http://schemas.microsoft.com/office/drawing/2016/11/main" xmlns="" r:id="rId13"/>
              </a:ext>
            </a:extLst>
          </a:blip>
          <a:stretch>
            <a:fillRect/>
          </a:stretch>
        </p:blipFill>
        <p:spPr>
          <a:xfrm>
            <a:off x="361700" y="4233039"/>
            <a:ext cx="970801" cy="1257514"/>
          </a:xfrm>
          <a:prstGeom prst="rect">
            <a:avLst/>
          </a:prstGeom>
        </p:spPr>
      </p:pic>
      <p:pic>
        <p:nvPicPr>
          <p:cNvPr id="10" name="Picture 9">
            <a:extLst>
              <a:ext uri="{FF2B5EF4-FFF2-40B4-BE49-F238E27FC236}">
                <a16:creationId xmlns:a16="http://schemas.microsoft.com/office/drawing/2014/main" id="{E040DBAD-7C5E-4CE6-AEF4-B9E78C46A33B}"/>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xmlns="" r:id="rId15"/>
              </a:ext>
            </a:extLst>
          </a:blip>
          <a:stretch>
            <a:fillRect/>
          </a:stretch>
        </p:blipFill>
        <p:spPr>
          <a:xfrm>
            <a:off x="855267" y="5223847"/>
            <a:ext cx="954468" cy="1355344"/>
          </a:xfrm>
          <a:prstGeom prst="rect">
            <a:avLst/>
          </a:prstGeom>
        </p:spPr>
      </p:pic>
      <p:pic>
        <p:nvPicPr>
          <p:cNvPr id="11" name="Picture 3" descr="C:\Users\Jayne Morgan\Desktop\imagesHC32RS7Q.jpg">
            <a:extLst>
              <a:ext uri="{FF2B5EF4-FFF2-40B4-BE49-F238E27FC236}">
                <a16:creationId xmlns:a16="http://schemas.microsoft.com/office/drawing/2014/main" id="{343CC7C0-00FB-4889-BD6D-B8780F7A83A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0276085" y="1227715"/>
            <a:ext cx="1554214" cy="155421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C:\Users\Jayne Morgan\Desktop\images.jpg">
            <a:extLst>
              <a:ext uri="{FF2B5EF4-FFF2-40B4-BE49-F238E27FC236}">
                <a16:creationId xmlns:a16="http://schemas.microsoft.com/office/drawing/2014/main" id="{478637E9-A901-4A47-BD72-AD6979E6B8B0}"/>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137692" y="3068454"/>
            <a:ext cx="1843916" cy="171926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5" descr="C:\Users\Jayne Morgan\Desktop\imagesB1QPG2YG.jpg">
            <a:extLst>
              <a:ext uri="{FF2B5EF4-FFF2-40B4-BE49-F238E27FC236}">
                <a16:creationId xmlns:a16="http://schemas.microsoft.com/office/drawing/2014/main" id="{D9CD518F-46B9-49F4-8383-7BF78973039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0276085" y="5070345"/>
            <a:ext cx="1567130" cy="1552895"/>
          </a:xfrm>
          <a:prstGeom prst="rect">
            <a:avLst/>
          </a:prstGeom>
          <a:noFill/>
          <a:extLst>
            <a:ext uri="{909E8E84-426E-40DD-AFC4-6F175D3DCCD1}">
              <a14:hiddenFill xmlns:a14="http://schemas.microsoft.com/office/drawing/2010/main">
                <a:solidFill>
                  <a:srgbClr val="FFFFFF"/>
                </a:solidFill>
              </a14:hiddenFill>
            </a:ext>
          </a:extLst>
        </p:spPr>
      </p:pic>
      <p:sp>
        <p:nvSpPr>
          <p:cNvPr id="14" name="Content Placeholder 2">
            <a:extLst>
              <a:ext uri="{FF2B5EF4-FFF2-40B4-BE49-F238E27FC236}">
                <a16:creationId xmlns:a16="http://schemas.microsoft.com/office/drawing/2014/main" id="{3E0F2FD2-C6C3-47FF-B548-AC28A18C2DE8}"/>
              </a:ext>
            </a:extLst>
          </p:cNvPr>
          <p:cNvSpPr>
            <a:spLocks noGrp="1"/>
          </p:cNvSpPr>
          <p:nvPr>
            <p:ph idx="1"/>
          </p:nvPr>
        </p:nvSpPr>
        <p:spPr>
          <a:xfrm>
            <a:off x="2240013" y="2299923"/>
            <a:ext cx="7248371" cy="4099594"/>
          </a:xfrm>
        </p:spPr>
        <p:txBody>
          <a:bodyPr>
            <a:normAutofit/>
          </a:bodyPr>
          <a:lstStyle/>
          <a:p>
            <a:r>
              <a:rPr lang="en-GB" sz="1800" dirty="0">
                <a:latin typeface="+mj-lt"/>
                <a:ea typeface="Comic Sans MS" charset="0"/>
                <a:cs typeface="Comic Sans MS" charset="0"/>
              </a:rPr>
              <a:t>For many children, unless they have had a chance to engage with and explore their ideas they genuinely find it difficult to write.</a:t>
            </a:r>
          </a:p>
          <a:p>
            <a:endParaRPr lang="en-GB" sz="1800" dirty="0">
              <a:latin typeface="+mj-lt"/>
              <a:ea typeface="Comic Sans MS" charset="0"/>
              <a:cs typeface="Comic Sans MS" charset="0"/>
            </a:endParaRPr>
          </a:p>
          <a:p>
            <a:r>
              <a:rPr lang="en-GB" sz="1800" dirty="0">
                <a:latin typeface="+mj-lt"/>
                <a:ea typeface="Comic Sans MS" charset="0"/>
                <a:cs typeface="Comic Sans MS" charset="0"/>
              </a:rPr>
              <a:t>Children’s preferred learning styles are often active or visual. Many children need to actually experience something in order to write about it.</a:t>
            </a:r>
          </a:p>
          <a:p>
            <a:endParaRPr lang="en-GB" sz="1800" dirty="0">
              <a:latin typeface="+mj-lt"/>
              <a:ea typeface="Comic Sans MS" charset="0"/>
              <a:cs typeface="Comic Sans MS" charset="0"/>
            </a:endParaRPr>
          </a:p>
          <a:p>
            <a:r>
              <a:rPr lang="en-GB" sz="1800" dirty="0">
                <a:latin typeface="+mj-lt"/>
                <a:ea typeface="Comic Sans MS" charset="0"/>
                <a:cs typeface="Comic Sans MS" charset="0"/>
              </a:rPr>
              <a:t>Effective teachers never ask children to just write with no preparation</a:t>
            </a:r>
          </a:p>
          <a:p>
            <a:endParaRPr lang="en-GB" sz="1400" dirty="0">
              <a:latin typeface="+mj-lt"/>
              <a:ea typeface="Comic Sans MS" charset="0"/>
              <a:cs typeface="Comic Sans MS" charset="0"/>
            </a:endParaRPr>
          </a:p>
          <a:p>
            <a:r>
              <a:rPr lang="en-GB" sz="1800" dirty="0">
                <a:latin typeface="+mj-lt"/>
                <a:ea typeface="Comic Sans MS" charset="0"/>
                <a:cs typeface="Comic Sans MS" charset="0"/>
              </a:rPr>
              <a:t>Effective teachers spend time exploring and developing ideas, language, composition and transcription skills.</a:t>
            </a:r>
          </a:p>
          <a:p>
            <a:pPr marL="0" indent="0">
              <a:buNone/>
            </a:pPr>
            <a:endParaRPr lang="en-GB" sz="2400"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922749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85962" fill="hold"/>
                                        <p:tgtEl>
                                          <p:spTgt spid="2"/>
                                        </p:tgtEl>
                                      </p:cBhvr>
                                    </p:cmd>
                                  </p:childTnLst>
                                </p:cTn>
                              </p:par>
                            </p:childTnLst>
                          </p:cTn>
                        </p:par>
                      </p:childTnLst>
                    </p:cTn>
                  </p:par>
                </p:childTnLst>
              </p:cTn>
              <p:nextCondLst>
                <p:cond evt="onClick" delay="0">
                  <p:tgtEl>
                    <p:spTgt spid="2"/>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03" y="365125"/>
            <a:ext cx="9700721" cy="1325563"/>
          </a:xfrm>
        </p:spPr>
        <p:txBody>
          <a:bodyPr/>
          <a:lstStyle/>
          <a:p>
            <a:r>
              <a:rPr lang="en-GB" dirty="0" smtClean="0"/>
              <a:t>Stories provide a rich stimulus for learning</a:t>
            </a:r>
            <a:endParaRPr lang="en-GB" dirty="0"/>
          </a:p>
        </p:txBody>
      </p:sp>
      <p:pic>
        <p:nvPicPr>
          <p:cNvPr id="4" name="Picture 3">
            <a:extLst>
              <a:ext uri="{FF2B5EF4-FFF2-40B4-BE49-F238E27FC236}">
                <a16:creationId xmlns:a16="http://schemas.microsoft.com/office/drawing/2014/main" id="{6F6AAAE5-37CF-455B-BE94-CDF739E416E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a:ln w="38100">
            <a:noFill/>
          </a:ln>
        </p:spPr>
      </p:pic>
      <p:sp>
        <p:nvSpPr>
          <p:cNvPr id="6" name="Oval 5"/>
          <p:cNvSpPr/>
          <p:nvPr/>
        </p:nvSpPr>
        <p:spPr>
          <a:xfrm>
            <a:off x="623208" y="2005358"/>
            <a:ext cx="4627217" cy="4587171"/>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1093908" y="2498450"/>
            <a:ext cx="3685815" cy="3600986"/>
          </a:xfrm>
          <a:prstGeom prst="rect">
            <a:avLst/>
          </a:prstGeom>
          <a:noFill/>
        </p:spPr>
        <p:txBody>
          <a:bodyPr wrap="square" rtlCol="0">
            <a:spAutoFit/>
          </a:bodyPr>
          <a:lstStyle/>
          <a:p>
            <a:pPr algn="ctr"/>
            <a:r>
              <a:rPr lang="en-GB" sz="2800" i="1" dirty="0"/>
              <a:t>“Learners should experience a language-rich environment across the key stage where oracy, reading and writing experiences are connected.”</a:t>
            </a:r>
            <a:endParaRPr lang="en-GB" sz="2000" dirty="0"/>
          </a:p>
          <a:p>
            <a:pPr algn="ctr"/>
            <a:r>
              <a:rPr lang="en-GB" sz="1400" dirty="0"/>
              <a:t>Welsh Government (2015) </a:t>
            </a:r>
            <a:r>
              <a:rPr lang="en-GB" sz="1400" i="1" dirty="0"/>
              <a:t>English Programme of Study</a:t>
            </a:r>
            <a:endParaRPr lang="en-GB" sz="2800" b="1" dirty="0"/>
          </a:p>
        </p:txBody>
      </p:sp>
      <p:graphicFrame>
        <p:nvGraphicFramePr>
          <p:cNvPr id="3" name="Diagram 2"/>
          <p:cNvGraphicFramePr/>
          <p:nvPr>
            <p:extLst/>
          </p:nvPr>
        </p:nvGraphicFramePr>
        <p:xfrm>
          <a:off x="4539809" y="1344958"/>
          <a:ext cx="8128000" cy="498529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51771" y="6308991"/>
            <a:ext cx="304800" cy="304800"/>
          </a:xfrm>
          <a:prstGeom prst="rect">
            <a:avLst/>
          </a:prstGeom>
        </p:spPr>
      </p:pic>
    </p:spTree>
    <p:extLst>
      <p:ext uri="{BB962C8B-B14F-4D97-AF65-F5344CB8AC3E}">
        <p14:creationId xmlns:p14="http://schemas.microsoft.com/office/powerpoint/2010/main" val="21608043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07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748048" y="2184690"/>
            <a:ext cx="10515600" cy="4351338"/>
          </a:xfrm>
        </p:spPr>
        <p:txBody>
          <a:bodyPr>
            <a:normAutofit lnSpcReduction="10000"/>
          </a:bodyPr>
          <a:lstStyle/>
          <a:p>
            <a:pPr>
              <a:lnSpc>
                <a:spcPct val="150000"/>
              </a:lnSpc>
            </a:pPr>
            <a:r>
              <a:rPr lang="en-GB" altLang="x-none" dirty="0" smtClean="0">
                <a:latin typeface="+mj-lt"/>
                <a:ea typeface="Comic Sans MS" charset="0"/>
                <a:cs typeface="Comic Sans MS" charset="0"/>
              </a:rPr>
              <a:t>Writing </a:t>
            </a:r>
            <a:r>
              <a:rPr lang="en-GB" altLang="x-none" dirty="0">
                <a:latin typeface="+mj-lt"/>
                <a:ea typeface="Comic Sans MS" charset="0"/>
                <a:cs typeface="Comic Sans MS" charset="0"/>
              </a:rPr>
              <a:t>has to be taught – it does not arise spontaneously;</a:t>
            </a:r>
          </a:p>
          <a:p>
            <a:pPr>
              <a:lnSpc>
                <a:spcPct val="150000"/>
              </a:lnSpc>
            </a:pPr>
            <a:r>
              <a:rPr lang="en-GB" altLang="x-none" dirty="0">
                <a:latin typeface="+mj-lt"/>
                <a:ea typeface="Comic Sans MS" charset="0"/>
                <a:cs typeface="Comic Sans MS" charset="0"/>
              </a:rPr>
              <a:t>Written language is different from spoken language;</a:t>
            </a:r>
          </a:p>
          <a:p>
            <a:pPr>
              <a:lnSpc>
                <a:spcPct val="150000"/>
              </a:lnSpc>
            </a:pPr>
            <a:r>
              <a:rPr lang="en-GB" altLang="x-none" dirty="0">
                <a:latin typeface="+mj-lt"/>
                <a:ea typeface="Comic Sans MS" charset="0"/>
                <a:cs typeface="Comic Sans MS" charset="0"/>
              </a:rPr>
              <a:t>The writer is separated from the reader by time and space;</a:t>
            </a:r>
          </a:p>
          <a:p>
            <a:pPr>
              <a:lnSpc>
                <a:spcPct val="150000"/>
              </a:lnSpc>
            </a:pPr>
            <a:r>
              <a:rPr lang="en-GB" altLang="x-none" dirty="0">
                <a:latin typeface="+mj-lt"/>
                <a:ea typeface="Comic Sans MS" charset="0"/>
                <a:cs typeface="Comic Sans MS" charset="0"/>
              </a:rPr>
              <a:t>Writing is more concise and explicit than speech;</a:t>
            </a:r>
          </a:p>
          <a:p>
            <a:pPr>
              <a:lnSpc>
                <a:spcPct val="150000"/>
              </a:lnSpc>
            </a:pPr>
            <a:r>
              <a:rPr lang="en-GB" altLang="x-none" dirty="0">
                <a:latin typeface="+mj-lt"/>
                <a:ea typeface="Comic Sans MS" charset="0"/>
                <a:cs typeface="Comic Sans MS" charset="0"/>
              </a:rPr>
              <a:t>A wide range of reading is important for building up a knowledge of written language.</a:t>
            </a:r>
          </a:p>
        </p:txBody>
      </p:sp>
      <p:pic>
        <p:nvPicPr>
          <p:cNvPr id="20484" name="Picture 4" descr="G0414677"/>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9805647" y="2825246"/>
            <a:ext cx="1943100" cy="1535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pic>
        <p:nvPicPr>
          <p:cNvPr id="5" name="Picture 4">
            <a:extLst>
              <a:ext uri="{FF2B5EF4-FFF2-40B4-BE49-F238E27FC236}">
                <a16:creationId xmlns:a16="http://schemas.microsoft.com/office/drawing/2014/main" id="{87539310-9497-4978-A4B4-1EA5D547DC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7" name="Title 1">
            <a:extLst>
              <a:ext uri="{FF2B5EF4-FFF2-40B4-BE49-F238E27FC236}">
                <a16:creationId xmlns:a16="http://schemas.microsoft.com/office/drawing/2014/main" id="{D5E79105-A4DB-4A0B-A06C-530B64417FD1}"/>
              </a:ext>
            </a:extLst>
          </p:cNvPr>
          <p:cNvSpPr txBox="1">
            <a:spLocks/>
          </p:cNvSpPr>
          <p:nvPr/>
        </p:nvSpPr>
        <p:spPr>
          <a:xfrm>
            <a:off x="838200" y="456406"/>
            <a:ext cx="6428355" cy="1143000"/>
          </a:xfrm>
          <a:prstGeom prst="rect">
            <a:avLst/>
          </a:prstGeom>
          <a:noFill/>
          <a:ln>
            <a:solidFill>
              <a:srgbClr val="7093D2"/>
            </a:solidFill>
          </a:ln>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dirty="0" smtClean="0">
                <a:ea typeface="ＭＳ Ｐゴシック" panose="020B0600070205080204" pitchFamily="34" charset="-128"/>
              </a:rPr>
              <a:t>Key message about writing</a:t>
            </a:r>
            <a:endParaRPr lang="en-US" altLang="en-US" i="1" dirty="0">
              <a:ea typeface="ＭＳ Ｐゴシック" panose="020B0600070205080204" pitchFamily="34" charset="-128"/>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53797" y="6002917"/>
            <a:ext cx="304800" cy="304800"/>
          </a:xfrm>
          <a:prstGeom prst="rect">
            <a:avLst/>
          </a:prstGeom>
        </p:spPr>
      </p:pic>
    </p:spTree>
    <p:extLst>
      <p:ext uri="{BB962C8B-B14F-4D97-AF65-F5344CB8AC3E}">
        <p14:creationId xmlns:p14="http://schemas.microsoft.com/office/powerpoint/2010/main" val="8738498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4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04" y="263861"/>
            <a:ext cx="6582960" cy="1143000"/>
          </a:xfrm>
          <a:noFill/>
          <a:ln>
            <a:solidFill>
              <a:schemeClr val="accent1"/>
            </a:solidFill>
          </a:ln>
        </p:spPr>
        <p:txBody>
          <a:bodyPr>
            <a:normAutofit fontScale="90000"/>
          </a:bodyPr>
          <a:lstStyle/>
          <a:p>
            <a:pPr algn="ctr"/>
            <a:r>
              <a:rPr lang="en-GB" dirty="0">
                <a:effectLst>
                  <a:outerShdw blurRad="38100" dist="38100" dir="2700000" algn="tl">
                    <a:srgbClr val="000000">
                      <a:alpha val="43137"/>
                    </a:srgbClr>
                  </a:outerShdw>
                </a:effectLst>
              </a:rPr>
              <a:t>Ready to write ... and support</a:t>
            </a:r>
          </a:p>
        </p:txBody>
      </p:sp>
      <p:sp>
        <p:nvSpPr>
          <p:cNvPr id="3" name="Content Placeholder 2"/>
          <p:cNvSpPr>
            <a:spLocks noGrp="1"/>
          </p:cNvSpPr>
          <p:nvPr>
            <p:ph idx="1"/>
          </p:nvPr>
        </p:nvSpPr>
        <p:spPr>
          <a:xfrm>
            <a:off x="689429" y="1830524"/>
            <a:ext cx="11292179" cy="4763615"/>
          </a:xfrm>
        </p:spPr>
        <p:txBody>
          <a:bodyPr>
            <a:normAutofit fontScale="55000" lnSpcReduction="20000"/>
          </a:bodyPr>
          <a:lstStyle/>
          <a:p>
            <a:r>
              <a:rPr lang="en-GB" dirty="0"/>
              <a:t>Developing writing needs to link with all other LLC activities – reading / phonics and </a:t>
            </a:r>
            <a:r>
              <a:rPr lang="en-GB" b="1" dirty="0"/>
              <a:t>oracy</a:t>
            </a:r>
            <a:r>
              <a:rPr lang="en-GB" dirty="0"/>
              <a:t> development. </a:t>
            </a:r>
            <a:endParaRPr lang="en-GB" dirty="0" smtClean="0"/>
          </a:p>
          <a:p>
            <a:endParaRPr lang="en-GB" dirty="0"/>
          </a:p>
          <a:p>
            <a:r>
              <a:rPr lang="en-GB" dirty="0"/>
              <a:t>Learners will engage in writing </a:t>
            </a:r>
            <a:r>
              <a:rPr lang="en-GB" b="1" dirty="0"/>
              <a:t>familiar words </a:t>
            </a:r>
            <a:r>
              <a:rPr lang="en-GB" dirty="0"/>
              <a:t>– names, common high frequency words</a:t>
            </a:r>
            <a:r>
              <a:rPr lang="en-GB" dirty="0" smtClean="0"/>
              <a:t>.</a:t>
            </a:r>
          </a:p>
          <a:p>
            <a:endParaRPr lang="en-GB" dirty="0"/>
          </a:p>
          <a:p>
            <a:r>
              <a:rPr lang="en-GB" dirty="0"/>
              <a:t>Always encourage the writer to read </a:t>
            </a:r>
            <a:r>
              <a:rPr lang="en-GB" b="1" dirty="0"/>
              <a:t>aloud</a:t>
            </a:r>
            <a:r>
              <a:rPr lang="en-GB" dirty="0"/>
              <a:t> what they have written and then model the writing </a:t>
            </a:r>
            <a:endParaRPr lang="en-GB" dirty="0" smtClean="0"/>
          </a:p>
          <a:p>
            <a:endParaRPr lang="en-GB" dirty="0"/>
          </a:p>
          <a:p>
            <a:r>
              <a:rPr lang="en-GB" dirty="0"/>
              <a:t>Provide the correct resources to </a:t>
            </a:r>
            <a:r>
              <a:rPr lang="en-GB" b="1" dirty="0"/>
              <a:t>encourage </a:t>
            </a:r>
            <a:r>
              <a:rPr lang="en-GB" dirty="0"/>
              <a:t>writing</a:t>
            </a:r>
            <a:r>
              <a:rPr lang="en-GB" dirty="0" smtClean="0"/>
              <a:t>.</a:t>
            </a:r>
          </a:p>
          <a:p>
            <a:endParaRPr lang="en-GB" dirty="0"/>
          </a:p>
          <a:p>
            <a:r>
              <a:rPr lang="en-GB" dirty="0"/>
              <a:t>When encouraging learners to write it is important that their stage of </a:t>
            </a:r>
            <a:r>
              <a:rPr lang="en-GB" b="1" dirty="0"/>
              <a:t>development</a:t>
            </a:r>
            <a:r>
              <a:rPr lang="en-GB" dirty="0"/>
              <a:t> is accepted and supported by the practitioner</a:t>
            </a:r>
            <a:r>
              <a:rPr lang="en-GB" dirty="0" smtClean="0"/>
              <a:t>.</a:t>
            </a:r>
          </a:p>
          <a:p>
            <a:endParaRPr lang="en-GB" dirty="0"/>
          </a:p>
          <a:p>
            <a:r>
              <a:rPr lang="en-GB" dirty="0"/>
              <a:t>Encourage learners to ‘talk’ about what they have produced – the practitioner can then act as a </a:t>
            </a:r>
            <a:r>
              <a:rPr lang="en-GB" b="1" dirty="0"/>
              <a:t>scribe</a:t>
            </a:r>
            <a:r>
              <a:rPr lang="en-GB" b="1" dirty="0" smtClean="0"/>
              <a:t>.</a:t>
            </a:r>
          </a:p>
          <a:p>
            <a:endParaRPr lang="en-GB" b="1" dirty="0"/>
          </a:p>
          <a:p>
            <a:r>
              <a:rPr lang="en-GB" dirty="0"/>
              <a:t>Ongoing activities that support gross and fine motor skills need to be accessible. </a:t>
            </a:r>
            <a:endParaRPr lang="en-GB" dirty="0" smtClean="0"/>
          </a:p>
          <a:p>
            <a:endParaRPr lang="en-GB" dirty="0"/>
          </a:p>
          <a:p>
            <a:r>
              <a:rPr lang="en-GB" dirty="0"/>
              <a:t>Provide activities that will engage both </a:t>
            </a:r>
            <a:r>
              <a:rPr lang="en-GB" b="1" dirty="0"/>
              <a:t>boys a</a:t>
            </a:r>
            <a:r>
              <a:rPr lang="en-GB" dirty="0"/>
              <a:t>nd </a:t>
            </a:r>
            <a:r>
              <a:rPr lang="en-GB" b="1" dirty="0"/>
              <a:t>girls.</a:t>
            </a:r>
          </a:p>
          <a:p>
            <a:endParaRPr lang="en-GB" dirty="0"/>
          </a:p>
        </p:txBody>
      </p:sp>
      <p:pic>
        <p:nvPicPr>
          <p:cNvPr id="7" name="Picture 6">
            <a:extLst>
              <a:ext uri="{FF2B5EF4-FFF2-40B4-BE49-F238E27FC236}">
                <a16:creationId xmlns:a16="http://schemas.microsoft.com/office/drawing/2014/main" id="{1CB53EF8-58C9-4327-AFB7-82FA9C6D7A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6" name="Picture 2" descr="http://apps.carleton.edu/global_stock/photostock/105726_tn.jpg?blah=11114391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60736" y="5313549"/>
            <a:ext cx="1404156" cy="128059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045017" y="530561"/>
            <a:ext cx="304800" cy="304800"/>
          </a:xfrm>
          <a:prstGeom prst="rect">
            <a:avLst/>
          </a:prstGeom>
        </p:spPr>
      </p:pic>
    </p:spTree>
    <p:extLst>
      <p:ext uri="{BB962C8B-B14F-4D97-AF65-F5344CB8AC3E}">
        <p14:creationId xmlns:p14="http://schemas.microsoft.com/office/powerpoint/2010/main" val="34021198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402"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10369" y="3107317"/>
            <a:ext cx="3009584" cy="2473564"/>
          </a:xfrm>
          <a:prstGeom prst="rect">
            <a:avLst/>
          </a:prstGeom>
          <a:ln>
            <a:solidFill>
              <a:srgbClr val="7093D2"/>
            </a:solidFill>
          </a:ln>
        </p:spPr>
      </p:pic>
      <p:sp>
        <p:nvSpPr>
          <p:cNvPr id="2" name="Title 1"/>
          <p:cNvSpPr>
            <a:spLocks noGrp="1"/>
          </p:cNvSpPr>
          <p:nvPr>
            <p:ph type="title"/>
          </p:nvPr>
        </p:nvSpPr>
        <p:spPr>
          <a:xfrm>
            <a:off x="1972869" y="188640"/>
            <a:ext cx="5579837" cy="1143000"/>
          </a:xfrm>
          <a:noFill/>
          <a:ln>
            <a:solidFill>
              <a:srgbClr val="7093D2"/>
            </a:solidFill>
          </a:ln>
        </p:spPr>
        <p:txBody>
          <a:bodyPr/>
          <a:lstStyle/>
          <a:p>
            <a:r>
              <a:rPr lang="en-GB" dirty="0"/>
              <a:t>Warming up for writing</a:t>
            </a:r>
          </a:p>
        </p:txBody>
      </p:sp>
      <p:sp>
        <p:nvSpPr>
          <p:cNvPr id="4" name="TextBox 3"/>
          <p:cNvSpPr txBox="1"/>
          <p:nvPr/>
        </p:nvSpPr>
        <p:spPr>
          <a:xfrm>
            <a:off x="1243577" y="1602747"/>
            <a:ext cx="9143167" cy="830997"/>
          </a:xfrm>
          <a:prstGeom prst="rect">
            <a:avLst/>
          </a:prstGeom>
          <a:noFill/>
        </p:spPr>
        <p:txBody>
          <a:bodyPr wrap="square" rtlCol="0">
            <a:spAutoFit/>
          </a:bodyPr>
          <a:lstStyle/>
          <a:p>
            <a:pPr algn="ctr"/>
            <a:r>
              <a:rPr lang="en-GB" sz="2400" dirty="0"/>
              <a:t>Warming up the word games work on the same principle as the practise that musicians or sports people put in daily in order to play at their peak</a:t>
            </a:r>
          </a:p>
        </p:txBody>
      </p:sp>
      <p:sp>
        <p:nvSpPr>
          <p:cNvPr id="5" name="TextBox 4"/>
          <p:cNvSpPr txBox="1"/>
          <p:nvPr/>
        </p:nvSpPr>
        <p:spPr>
          <a:xfrm>
            <a:off x="7804629" y="2585613"/>
            <a:ext cx="4068058" cy="1569660"/>
          </a:xfrm>
          <a:prstGeom prst="rect">
            <a:avLst/>
          </a:prstGeom>
          <a:noFill/>
        </p:spPr>
        <p:txBody>
          <a:bodyPr wrap="square" rtlCol="0">
            <a:spAutoFit/>
          </a:bodyPr>
          <a:lstStyle/>
          <a:p>
            <a:pPr lvl="0"/>
            <a:r>
              <a:rPr lang="en-GB" sz="1600" b="1" dirty="0"/>
              <a:t>developing vocabulary</a:t>
            </a:r>
            <a:r>
              <a:rPr lang="en-GB" sz="1600" dirty="0"/>
              <a:t> – usually tapping into dormant vocabulary.  We use only a small proportion of the words that we know daily.  In order to tap into the words that children know but don’t use we need games that help them to do this.</a:t>
            </a:r>
          </a:p>
        </p:txBody>
      </p:sp>
      <p:sp>
        <p:nvSpPr>
          <p:cNvPr id="6" name="TextBox 5"/>
          <p:cNvSpPr txBox="1"/>
          <p:nvPr/>
        </p:nvSpPr>
        <p:spPr>
          <a:xfrm>
            <a:off x="7804629" y="4366845"/>
            <a:ext cx="3528392" cy="1815882"/>
          </a:xfrm>
          <a:prstGeom prst="rect">
            <a:avLst/>
          </a:prstGeom>
          <a:noFill/>
        </p:spPr>
        <p:txBody>
          <a:bodyPr wrap="square" rtlCol="0">
            <a:spAutoFit/>
          </a:bodyPr>
          <a:lstStyle/>
          <a:p>
            <a:pPr lvl="0"/>
            <a:r>
              <a:rPr lang="en-GB" sz="1600" b="1" dirty="0"/>
              <a:t>usual words in unusual combinations.</a:t>
            </a:r>
            <a:r>
              <a:rPr lang="en-GB" sz="1600" dirty="0"/>
              <a:t>  Great writing is not about the most unusual, biggest words being used but putting usual words together in unusual combinations.  These games help children to combine words in different ways.</a:t>
            </a:r>
          </a:p>
        </p:txBody>
      </p:sp>
      <p:sp>
        <p:nvSpPr>
          <p:cNvPr id="7" name="TextBox 6"/>
          <p:cNvSpPr txBox="1"/>
          <p:nvPr/>
        </p:nvSpPr>
        <p:spPr>
          <a:xfrm>
            <a:off x="424697" y="2585613"/>
            <a:ext cx="3096344" cy="1600438"/>
          </a:xfrm>
          <a:prstGeom prst="rect">
            <a:avLst/>
          </a:prstGeom>
          <a:noFill/>
        </p:spPr>
        <p:txBody>
          <a:bodyPr wrap="square" rtlCol="0">
            <a:spAutoFit/>
          </a:bodyPr>
          <a:lstStyle/>
          <a:p>
            <a:pPr lvl="0" algn="r"/>
            <a:r>
              <a:rPr lang="en-GB" sz="1400" b="1" dirty="0"/>
              <a:t>expanding an idea.</a:t>
            </a:r>
            <a:r>
              <a:rPr lang="en-GB" sz="1400" dirty="0"/>
              <a:t>  This is one of the key skills of a writer.  To take the seed of an idea and to expand it.  So often children find this challenging and write what is basically a list of events with a few details added in.  These games help children to build upon an idea</a:t>
            </a:r>
            <a:r>
              <a:rPr lang="en-GB" sz="1200" dirty="0"/>
              <a:t>.</a:t>
            </a:r>
          </a:p>
        </p:txBody>
      </p:sp>
      <p:sp>
        <p:nvSpPr>
          <p:cNvPr id="8" name="TextBox 7"/>
          <p:cNvSpPr txBox="1"/>
          <p:nvPr/>
        </p:nvSpPr>
        <p:spPr>
          <a:xfrm>
            <a:off x="424697" y="4366845"/>
            <a:ext cx="3456384" cy="2031325"/>
          </a:xfrm>
          <a:prstGeom prst="rect">
            <a:avLst/>
          </a:prstGeom>
          <a:noFill/>
        </p:spPr>
        <p:txBody>
          <a:bodyPr wrap="square" rtlCol="0">
            <a:spAutoFit/>
          </a:bodyPr>
          <a:lstStyle/>
          <a:p>
            <a:pPr lvl="0" algn="r"/>
            <a:r>
              <a:rPr lang="en-GB" sz="1400" b="1" dirty="0"/>
              <a:t>developing imagination and imaging.</a:t>
            </a:r>
            <a:r>
              <a:rPr lang="en-GB" sz="1400" dirty="0"/>
              <a:t>  It is frequently said that if children haven’t had any experience of something that they can’t write about it.  Although children do need first-hand experiences, they also need to learn how to imagine how something might be drawing on what they do know.  It also helps if they can see images in their head and describe these</a:t>
            </a:r>
            <a:r>
              <a:rPr lang="en-GB" sz="1200" dirty="0"/>
              <a:t>.</a:t>
            </a:r>
          </a:p>
        </p:txBody>
      </p:sp>
      <p:sp>
        <p:nvSpPr>
          <p:cNvPr id="11" name="TextBox 10">
            <a:hlinkClick r:id="rId6" action="ppaction://hlinkfile"/>
          </p:cNvPr>
          <p:cNvSpPr txBox="1"/>
          <p:nvPr/>
        </p:nvSpPr>
        <p:spPr>
          <a:xfrm>
            <a:off x="6240017" y="5013176"/>
            <a:ext cx="2045975" cy="369332"/>
          </a:xfrm>
          <a:prstGeom prst="rect">
            <a:avLst/>
          </a:prstGeom>
          <a:noFill/>
        </p:spPr>
        <p:txBody>
          <a:bodyPr wrap="square" rtlCol="0">
            <a:spAutoFit/>
          </a:bodyPr>
          <a:lstStyle/>
          <a:p>
            <a:endParaRPr lang="en-GB" dirty="0"/>
          </a:p>
        </p:txBody>
      </p:sp>
      <p:pic>
        <p:nvPicPr>
          <p:cNvPr id="12" name="Picture 11">
            <a:extLst>
              <a:ext uri="{FF2B5EF4-FFF2-40B4-BE49-F238E27FC236}">
                <a16:creationId xmlns:a16="http://schemas.microsoft.com/office/drawing/2014/main" id="{B2920E67-567C-4FB5-B489-1AD799B219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9"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538055" y="5949654"/>
            <a:ext cx="304800" cy="304800"/>
          </a:xfrm>
          <a:prstGeom prst="rect">
            <a:avLst/>
          </a:prstGeom>
        </p:spPr>
      </p:pic>
    </p:spTree>
    <p:extLst>
      <p:ext uri="{BB962C8B-B14F-4D97-AF65-F5344CB8AC3E}">
        <p14:creationId xmlns:p14="http://schemas.microsoft.com/office/powerpoint/2010/main" val="22782396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835" fill="hold"/>
                                        <p:tgtEl>
                                          <p:spTgt spid="9"/>
                                        </p:tgtEl>
                                      </p:cBhvr>
                                    </p:cmd>
                                  </p:childTnLst>
                                </p:cTn>
                              </p:par>
                            </p:childTnLst>
                          </p:cTn>
                        </p:par>
                      </p:childTnLst>
                    </p:cTn>
                  </p:par>
                </p:childTnLst>
              </p:cTn>
              <p:nextCondLst>
                <p:cond evt="onClick" delay="0">
                  <p:tgtEl>
                    <p:spTgt spid="9"/>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243" y="420072"/>
            <a:ext cx="8094870" cy="1143000"/>
          </a:xfrm>
          <a:noFill/>
          <a:ln>
            <a:solidFill>
              <a:schemeClr val="accent1"/>
            </a:solidFill>
          </a:ln>
        </p:spPr>
        <p:txBody>
          <a:bodyPr>
            <a:normAutofit fontScale="90000"/>
          </a:bodyPr>
          <a:lstStyle/>
          <a:p>
            <a:pPr algn="ctr"/>
            <a:r>
              <a:rPr lang="en-GB" dirty="0" smtClean="0"/>
              <a:t>Word games – to develop vocabulary</a:t>
            </a:r>
            <a:endParaRPr lang="en-GB" dirty="0"/>
          </a:p>
        </p:txBody>
      </p:sp>
      <p:pic>
        <p:nvPicPr>
          <p:cNvPr id="12" name="Picture 11">
            <a:extLst>
              <a:ext uri="{FF2B5EF4-FFF2-40B4-BE49-F238E27FC236}">
                <a16:creationId xmlns:a16="http://schemas.microsoft.com/office/drawing/2014/main" id="{715A7988-CBBA-437A-B4EC-D694EEF237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4" name="Rectangle 1"/>
          <p:cNvSpPr>
            <a:spLocks noGrp="1" noChangeArrowheads="1"/>
          </p:cNvSpPr>
          <p:nvPr>
            <p:ph idx="1"/>
          </p:nvPr>
        </p:nvSpPr>
        <p:spPr bwMode="auto">
          <a:xfrm>
            <a:off x="540658" y="1625799"/>
            <a:ext cx="2826657"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Name it!</a:t>
            </a:r>
            <a:endParaRPr kumimoji="0" lang="en-GB" altLang="en-US" sz="1600" b="0" i="0" u="none" strike="noStrike" cap="none" normalizeH="0" baseline="0" dirty="0" smtClean="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This game is based upon the idea that one way to improve writing is to use precise nouns rather than general ones, e.g. poodle rather than dog.</a:t>
            </a:r>
            <a:endParaRPr kumimoji="0" lang="en-GB" altLang="en-US" sz="1600" b="0" i="0" u="none" strike="noStrike" cap="none" normalizeH="0" baseline="0" dirty="0" smtClean="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Give the children a category such as dogs, cars, shops, flowers and ask them to list as many types as they can - there is no need to record them unless you specifically want to.</a:t>
            </a:r>
            <a:endParaRPr kumimoji="0" lang="en-GB" altLang="en-US" sz="1600" b="0" i="0" u="none" strike="noStrike" cap="none" normalizeH="0" baseline="0" dirty="0" smtClean="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As an extension choose some of the suggestions and discuss what characteristics they have, e.g. poodle: trimmed, neat, tippy-toed, Labrador: bouncy, energetic, enthusiastic.</a:t>
            </a:r>
            <a:endParaRPr kumimoji="0" lang="en-GB" altLang="en-US" sz="2400" b="0" i="0" u="none" strike="noStrike" cap="none" normalizeH="0" baseline="0" dirty="0" smtClean="0">
              <a:ln>
                <a:noFill/>
              </a:ln>
              <a:solidFill>
                <a:schemeClr val="tx1"/>
              </a:solidFill>
              <a:effectLst/>
              <a:latin typeface="Arial" panose="020B0604020202020204" pitchFamily="34" charset="0"/>
            </a:endParaRPr>
          </a:p>
        </p:txBody>
      </p:sp>
      <p:sp>
        <p:nvSpPr>
          <p:cNvPr id="6" name="TextBox 5"/>
          <p:cNvSpPr txBox="1"/>
          <p:nvPr/>
        </p:nvSpPr>
        <p:spPr>
          <a:xfrm>
            <a:off x="8614228" y="1923145"/>
            <a:ext cx="3055257" cy="3416320"/>
          </a:xfrm>
          <a:prstGeom prst="rect">
            <a:avLst/>
          </a:prstGeom>
          <a:noFill/>
        </p:spPr>
        <p:txBody>
          <a:bodyPr wrap="square" rtlCol="0">
            <a:spAutoFit/>
          </a:bodyPr>
          <a:lstStyle/>
          <a:p>
            <a:r>
              <a:rPr lang="en-GB" b="1" dirty="0"/>
              <a:t>Word Associations</a:t>
            </a:r>
            <a:endParaRPr lang="en-GB" dirty="0"/>
          </a:p>
          <a:p>
            <a:r>
              <a:rPr lang="en-GB" dirty="0"/>
              <a:t>The game is played in pairs.  You set the first word and then let children offer other words, try not to think but just say the first word that comes into your head taking it in turns.</a:t>
            </a:r>
          </a:p>
          <a:p>
            <a:r>
              <a:rPr lang="en-GB" dirty="0"/>
              <a:t>You may need to model how to play this first.  Good luck and have fun!</a:t>
            </a:r>
          </a:p>
          <a:p>
            <a:endParaRPr lang="en-GB" dirty="0"/>
          </a:p>
        </p:txBody>
      </p:sp>
      <p:sp>
        <p:nvSpPr>
          <p:cNvPr id="7" name="TextBox 6"/>
          <p:cNvSpPr txBox="1"/>
          <p:nvPr/>
        </p:nvSpPr>
        <p:spPr>
          <a:xfrm>
            <a:off x="4310743" y="1785258"/>
            <a:ext cx="3693885" cy="5355312"/>
          </a:xfrm>
          <a:prstGeom prst="rect">
            <a:avLst/>
          </a:prstGeom>
          <a:noFill/>
        </p:spPr>
        <p:txBody>
          <a:bodyPr wrap="square" rtlCol="0">
            <a:spAutoFit/>
          </a:bodyPr>
          <a:lstStyle/>
          <a:p>
            <a:r>
              <a:rPr lang="en-GB" b="1" dirty="0"/>
              <a:t>Chain Link</a:t>
            </a:r>
            <a:endParaRPr lang="en-GB" dirty="0"/>
          </a:p>
          <a:p>
            <a:r>
              <a:rPr lang="en-GB" dirty="0"/>
              <a:t>This game is based around vocabulary generation and using the vocabulary.  Start the children off with a statement such as</a:t>
            </a:r>
          </a:p>
          <a:p>
            <a:r>
              <a:rPr lang="en-GB" dirty="0"/>
              <a:t>The birds swooping in the clear blue sky.</a:t>
            </a:r>
          </a:p>
          <a:p>
            <a:r>
              <a:rPr lang="en-GB" dirty="0"/>
              <a:t>Sky like an azure gem.</a:t>
            </a:r>
          </a:p>
          <a:p>
            <a:r>
              <a:rPr lang="en-GB" dirty="0"/>
              <a:t>Gem of an idea in the air</a:t>
            </a:r>
          </a:p>
          <a:p>
            <a:r>
              <a:rPr lang="en-GB" dirty="0"/>
              <a:t>Here, the children must take the last word and start off the next line/statement with it.  It  demands that children think and use words flexibly.</a:t>
            </a:r>
          </a:p>
          <a:p>
            <a:r>
              <a:rPr lang="en-GB" dirty="0"/>
              <a:t>If this is played with young children, the lines do not have to follow on making sense but can stand on their own.</a:t>
            </a:r>
          </a:p>
          <a:p>
            <a:endParaRPr lang="en-GB"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37056" y="5699538"/>
            <a:ext cx="304800" cy="304800"/>
          </a:xfrm>
          <a:prstGeom prst="rect">
            <a:avLst/>
          </a:prstGeom>
        </p:spPr>
      </p:pic>
    </p:spTree>
    <p:extLst>
      <p:ext uri="{BB962C8B-B14F-4D97-AF65-F5344CB8AC3E}">
        <p14:creationId xmlns:p14="http://schemas.microsoft.com/office/powerpoint/2010/main" val="21621205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021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20961C-990F-4FD4-95C8-BFF80F12FD16}"/>
              </a:ext>
            </a:extLst>
          </p:cNvPr>
          <p:cNvSpPr txBox="1"/>
          <p:nvPr/>
        </p:nvSpPr>
        <p:spPr>
          <a:xfrm>
            <a:off x="535156" y="1674725"/>
            <a:ext cx="3518084" cy="1200329"/>
          </a:xfrm>
          <a:prstGeom prst="rect">
            <a:avLst/>
          </a:prstGeom>
          <a:noFill/>
          <a:ln w="28575">
            <a:solidFill>
              <a:srgbClr val="7093D2"/>
            </a:solidFill>
          </a:ln>
        </p:spPr>
        <p:txBody>
          <a:bodyPr wrap="square" rtlCol="0">
            <a:spAutoFit/>
          </a:bodyPr>
          <a:lstStyle/>
          <a:p>
            <a:r>
              <a:rPr lang="en-GB" altLang="en-US" sz="2400" dirty="0">
                <a:ea typeface="ＭＳ Ｐゴシック" panose="020B0600070205080204" pitchFamily="34" charset="-128"/>
              </a:rPr>
              <a:t>Using stories in the classroom is important because storytelling …..</a:t>
            </a:r>
            <a:endParaRPr lang="en-GB" sz="2400" dirty="0"/>
          </a:p>
        </p:txBody>
      </p:sp>
      <p:sp>
        <p:nvSpPr>
          <p:cNvPr id="5" name="TextBox 4">
            <a:extLst>
              <a:ext uri="{FF2B5EF4-FFF2-40B4-BE49-F238E27FC236}">
                <a16:creationId xmlns:a16="http://schemas.microsoft.com/office/drawing/2014/main" id="{5ECDB336-9870-4797-B73A-3DF312DF20E4}"/>
              </a:ext>
            </a:extLst>
          </p:cNvPr>
          <p:cNvSpPr txBox="1"/>
          <p:nvPr/>
        </p:nvSpPr>
        <p:spPr>
          <a:xfrm>
            <a:off x="778889" y="3078440"/>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involves</a:t>
            </a:r>
            <a:r>
              <a:rPr lang="en-GB" altLang="en-US" dirty="0">
                <a:ea typeface="ＭＳ Ｐゴシック" panose="020B0600070205080204" pitchFamily="34" charset="-128"/>
              </a:rPr>
              <a:t> the learning and repeating of oral stories</a:t>
            </a:r>
          </a:p>
          <a:p>
            <a:endParaRPr lang="en-GB" dirty="0"/>
          </a:p>
        </p:txBody>
      </p:sp>
      <p:sp>
        <p:nvSpPr>
          <p:cNvPr id="6" name="TextBox 5">
            <a:extLst>
              <a:ext uri="{FF2B5EF4-FFF2-40B4-BE49-F238E27FC236}">
                <a16:creationId xmlns:a16="http://schemas.microsoft.com/office/drawing/2014/main" id="{020A686F-34AB-44E4-9FCE-6C9A25EC8965}"/>
              </a:ext>
            </a:extLst>
          </p:cNvPr>
          <p:cNvSpPr txBox="1"/>
          <p:nvPr/>
        </p:nvSpPr>
        <p:spPr>
          <a:xfrm>
            <a:off x="741088" y="3817436"/>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builds</a:t>
            </a:r>
            <a:r>
              <a:rPr lang="en-GB" altLang="en-US" dirty="0">
                <a:ea typeface="ＭＳ Ｐゴシック" panose="020B0600070205080204" pitchFamily="34" charset="-128"/>
              </a:rPr>
              <a:t> children’s confidence in storytelling  </a:t>
            </a:r>
          </a:p>
          <a:p>
            <a:endParaRPr lang="en-GB" dirty="0"/>
          </a:p>
        </p:txBody>
      </p:sp>
      <p:sp>
        <p:nvSpPr>
          <p:cNvPr id="7" name="TextBox 6">
            <a:extLst>
              <a:ext uri="{FF2B5EF4-FFF2-40B4-BE49-F238E27FC236}">
                <a16:creationId xmlns:a16="http://schemas.microsoft.com/office/drawing/2014/main" id="{DFC5FD5A-CBDE-41C5-BFF3-5EA9105FD956}"/>
              </a:ext>
            </a:extLst>
          </p:cNvPr>
          <p:cNvSpPr txBox="1"/>
          <p:nvPr/>
        </p:nvSpPr>
        <p:spPr>
          <a:xfrm>
            <a:off x="691750" y="4719289"/>
            <a:ext cx="2952328" cy="646331"/>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extends</a:t>
            </a:r>
            <a:r>
              <a:rPr lang="en-GB" altLang="en-US" dirty="0">
                <a:ea typeface="ＭＳ Ｐゴシック" panose="020B0600070205080204" pitchFamily="34" charset="-128"/>
              </a:rPr>
              <a:t> storytelling into writing</a:t>
            </a:r>
          </a:p>
        </p:txBody>
      </p:sp>
      <p:sp>
        <p:nvSpPr>
          <p:cNvPr id="8" name="TextBox 7">
            <a:extLst>
              <a:ext uri="{FF2B5EF4-FFF2-40B4-BE49-F238E27FC236}">
                <a16:creationId xmlns:a16="http://schemas.microsoft.com/office/drawing/2014/main" id="{05372CAF-F5A7-4B3F-8028-6962B41363E4}"/>
              </a:ext>
            </a:extLst>
          </p:cNvPr>
          <p:cNvSpPr txBox="1"/>
          <p:nvPr/>
        </p:nvSpPr>
        <p:spPr>
          <a:xfrm>
            <a:off x="741088" y="5479762"/>
            <a:ext cx="2952328" cy="1200329"/>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results</a:t>
            </a:r>
            <a:r>
              <a:rPr lang="en-GB" altLang="en-US" dirty="0">
                <a:ea typeface="ＭＳ Ｐゴシック" panose="020B0600070205080204" pitchFamily="34" charset="-128"/>
              </a:rPr>
              <a:t> in new stories being prepared and rehearsed prior to writing</a:t>
            </a:r>
          </a:p>
          <a:p>
            <a:endParaRPr lang="en-GB" dirty="0"/>
          </a:p>
        </p:txBody>
      </p:sp>
      <p:sp>
        <p:nvSpPr>
          <p:cNvPr id="9" name="Rectangle 2">
            <a:extLst>
              <a:ext uri="{FF2B5EF4-FFF2-40B4-BE49-F238E27FC236}">
                <a16:creationId xmlns:a16="http://schemas.microsoft.com/office/drawing/2014/main" id="{9B04E68F-D549-41A1-BED7-C87091564FCB}"/>
              </a:ext>
            </a:extLst>
          </p:cNvPr>
          <p:cNvSpPr>
            <a:spLocks noGrp="1"/>
          </p:cNvSpPr>
          <p:nvPr>
            <p:ph type="title"/>
          </p:nvPr>
        </p:nvSpPr>
        <p:spPr>
          <a:xfrm>
            <a:off x="7330317" y="1676838"/>
            <a:ext cx="3333765" cy="1143000"/>
          </a:xfrm>
          <a:noFill/>
          <a:ln w="28575">
            <a:solidFill>
              <a:srgbClr val="7093D2"/>
            </a:solidFill>
          </a:ln>
        </p:spPr>
        <p:txBody>
          <a:bodyPr>
            <a:noAutofit/>
          </a:bodyPr>
          <a:lstStyle/>
          <a:p>
            <a:pPr algn="ctr" eaLnBrk="1" hangingPunct="1"/>
            <a:r>
              <a:rPr lang="en-GB" altLang="en-US" sz="2800" dirty="0">
                <a:ea typeface="ＭＳ Ｐゴシック" panose="020B0600070205080204" pitchFamily="34" charset="-128"/>
              </a:rPr>
              <a:t>Children internalise…</a:t>
            </a:r>
          </a:p>
        </p:txBody>
      </p:sp>
      <p:sp>
        <p:nvSpPr>
          <p:cNvPr id="10" name="Rectangle 3">
            <a:extLst>
              <a:ext uri="{FF2B5EF4-FFF2-40B4-BE49-F238E27FC236}">
                <a16:creationId xmlns:a16="http://schemas.microsoft.com/office/drawing/2014/main" id="{51BFDE82-EABD-4684-B505-7DF606F383C3}"/>
              </a:ext>
            </a:extLst>
          </p:cNvPr>
          <p:cNvSpPr>
            <a:spLocks noGrp="1"/>
          </p:cNvSpPr>
          <p:nvPr>
            <p:ph idx="1"/>
          </p:nvPr>
        </p:nvSpPr>
        <p:spPr>
          <a:xfrm>
            <a:off x="7663878" y="2890071"/>
            <a:ext cx="3713582" cy="624265"/>
          </a:xfrm>
        </p:spPr>
        <p:txBody>
          <a:bodyPr>
            <a:normAutofit/>
          </a:bodyPr>
          <a:lstStyle/>
          <a:p>
            <a:pPr eaLnBrk="1" hangingPunct="1"/>
            <a:r>
              <a:rPr lang="en-GB" altLang="en-US" sz="1800" dirty="0">
                <a:ea typeface="ＭＳ Ｐゴシック" panose="020B0600070205080204" pitchFamily="34" charset="-128"/>
              </a:rPr>
              <a:t>basic plot structures </a:t>
            </a:r>
          </a:p>
          <a:p>
            <a:pPr eaLnBrk="1" hangingPunct="1"/>
            <a:endParaRPr lang="en-GB" altLang="en-US" dirty="0">
              <a:ea typeface="ＭＳ Ｐゴシック" panose="020B0600070205080204" pitchFamily="34" charset="-128"/>
            </a:endParaRPr>
          </a:p>
        </p:txBody>
      </p:sp>
      <p:sp>
        <p:nvSpPr>
          <p:cNvPr id="11" name="Rectangle 3">
            <a:extLst>
              <a:ext uri="{FF2B5EF4-FFF2-40B4-BE49-F238E27FC236}">
                <a16:creationId xmlns:a16="http://schemas.microsoft.com/office/drawing/2014/main" id="{399D00F4-FD95-418A-A966-7180070072D5}"/>
              </a:ext>
            </a:extLst>
          </p:cNvPr>
          <p:cNvSpPr txBox="1">
            <a:spLocks/>
          </p:cNvSpPr>
          <p:nvPr/>
        </p:nvSpPr>
        <p:spPr>
          <a:xfrm>
            <a:off x="7499566" y="3355771"/>
            <a:ext cx="3329084" cy="136351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900" dirty="0">
                <a:ea typeface="ＭＳ Ｐゴシック" panose="020B0600070205080204" pitchFamily="34" charset="-128"/>
              </a:rPr>
              <a:t>the building blocks of narrative (common characters, settings, events narrative patterning)</a:t>
            </a:r>
          </a:p>
          <a:p>
            <a:endParaRPr lang="en-GB" altLang="en-US" dirty="0">
              <a:ea typeface="ＭＳ Ｐゴシック" panose="020B0600070205080204" pitchFamily="34" charset="-128"/>
            </a:endParaRPr>
          </a:p>
        </p:txBody>
      </p:sp>
      <p:sp>
        <p:nvSpPr>
          <p:cNvPr id="12" name="Rectangle 3">
            <a:extLst>
              <a:ext uri="{FF2B5EF4-FFF2-40B4-BE49-F238E27FC236}">
                <a16:creationId xmlns:a16="http://schemas.microsoft.com/office/drawing/2014/main" id="{69DA6F7E-B348-44A3-A857-63936209B449}"/>
              </a:ext>
            </a:extLst>
          </p:cNvPr>
          <p:cNvSpPr txBox="1">
            <a:spLocks/>
          </p:cNvSpPr>
          <p:nvPr/>
        </p:nvSpPr>
        <p:spPr>
          <a:xfrm>
            <a:off x="7521036" y="4550551"/>
            <a:ext cx="2952328" cy="76669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flow of language/sentences</a:t>
            </a:r>
          </a:p>
          <a:p>
            <a:endParaRPr lang="en-GB" altLang="en-US" dirty="0">
              <a:ea typeface="ＭＳ Ｐゴシック" panose="020B0600070205080204" pitchFamily="34" charset="-128"/>
            </a:endParaRPr>
          </a:p>
        </p:txBody>
      </p:sp>
      <p:sp>
        <p:nvSpPr>
          <p:cNvPr id="13" name="Rectangle 3">
            <a:extLst>
              <a:ext uri="{FF2B5EF4-FFF2-40B4-BE49-F238E27FC236}">
                <a16:creationId xmlns:a16="http://schemas.microsoft.com/office/drawing/2014/main" id="{4C769AFB-3462-4DEB-9DB9-B308DA42E713}"/>
              </a:ext>
            </a:extLst>
          </p:cNvPr>
          <p:cNvSpPr txBox="1">
            <a:spLocks/>
          </p:cNvSpPr>
          <p:nvPr/>
        </p:nvSpPr>
        <p:spPr>
          <a:xfrm>
            <a:off x="7521036" y="5479762"/>
            <a:ext cx="2952328" cy="106968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vocabulary – especially connectives e.g. so, next, but, then</a:t>
            </a:r>
          </a:p>
          <a:p>
            <a:endParaRPr lang="en-GB" altLang="en-US" dirty="0">
              <a:ea typeface="ＭＳ Ｐゴシック" panose="020B0600070205080204" pitchFamily="34" charset="-128"/>
            </a:endParaRPr>
          </a:p>
        </p:txBody>
      </p:sp>
      <p:pic>
        <p:nvPicPr>
          <p:cNvPr id="15" name="Picture 14">
            <a:extLst>
              <a:ext uri="{FF2B5EF4-FFF2-40B4-BE49-F238E27FC236}">
                <a16:creationId xmlns:a16="http://schemas.microsoft.com/office/drawing/2014/main" id="{43D8E240-D2BB-4957-AFF4-E0BD196564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64137">
            <a:off x="4193777" y="2179037"/>
            <a:ext cx="2920402" cy="4200128"/>
          </a:xfrm>
          <a:prstGeom prst="rect">
            <a:avLst/>
          </a:prstGeom>
        </p:spPr>
      </p:pic>
      <p:pic>
        <p:nvPicPr>
          <p:cNvPr id="14" name="Picture 13">
            <a:extLst>
              <a:ext uri="{FF2B5EF4-FFF2-40B4-BE49-F238E27FC236}">
                <a16:creationId xmlns:a16="http://schemas.microsoft.com/office/drawing/2014/main" id="{CFEB34E6-15EC-4C8D-8517-759B6C8635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16" name="Title 1"/>
          <p:cNvSpPr txBox="1">
            <a:spLocks/>
          </p:cNvSpPr>
          <p:nvPr/>
        </p:nvSpPr>
        <p:spPr>
          <a:xfrm>
            <a:off x="934508" y="247027"/>
            <a:ext cx="8229600" cy="1066130"/>
          </a:xfrm>
          <a:prstGeom prst="rect">
            <a:avLst/>
          </a:prstGeom>
          <a:ln>
            <a:solidFill>
              <a:srgbClr val="7093D2"/>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smtClean="0"/>
              <a:t>Stories are a great stimulus for children’s writing</a:t>
            </a:r>
            <a:endParaRPr lang="en-GB" sz="3200"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51902" y="6244645"/>
            <a:ext cx="304800" cy="304800"/>
          </a:xfrm>
          <a:prstGeom prst="rect">
            <a:avLst/>
          </a:prstGeom>
        </p:spPr>
      </p:pic>
    </p:spTree>
    <p:extLst>
      <p:ext uri="{BB962C8B-B14F-4D97-AF65-F5344CB8AC3E}">
        <p14:creationId xmlns:p14="http://schemas.microsoft.com/office/powerpoint/2010/main" val="18541452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63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5E79105-A4DB-4A0B-A06C-530B64417FD1}"/>
              </a:ext>
            </a:extLst>
          </p:cNvPr>
          <p:cNvSpPr>
            <a:spLocks noGrp="1"/>
          </p:cNvSpPr>
          <p:nvPr>
            <p:ph type="title"/>
          </p:nvPr>
        </p:nvSpPr>
        <p:spPr>
          <a:xfrm>
            <a:off x="2515590" y="360301"/>
            <a:ext cx="6428355" cy="1143000"/>
          </a:xfrm>
          <a:noFill/>
          <a:ln>
            <a:solidFill>
              <a:srgbClr val="7093D2"/>
            </a:solidFill>
          </a:ln>
        </p:spPr>
        <p:txBody>
          <a:bodyPr>
            <a:normAutofit fontScale="90000"/>
          </a:bodyPr>
          <a:lstStyle/>
          <a:p>
            <a:r>
              <a:rPr lang="en-US" altLang="en-US" dirty="0">
                <a:ea typeface="ＭＳ Ｐゴシック" panose="020B0600070205080204" pitchFamily="34" charset="-128"/>
              </a:rPr>
              <a:t>A popular model for teaching</a:t>
            </a:r>
            <a:endParaRPr lang="en-US" altLang="en-US" i="1" dirty="0">
              <a:ea typeface="ＭＳ Ｐゴシック" panose="020B0600070205080204" pitchFamily="34" charset="-128"/>
            </a:endParaRPr>
          </a:p>
        </p:txBody>
      </p:sp>
      <p:sp>
        <p:nvSpPr>
          <p:cNvPr id="15363" name="Rectangle 2">
            <a:extLst>
              <a:ext uri="{FF2B5EF4-FFF2-40B4-BE49-F238E27FC236}">
                <a16:creationId xmlns:a16="http://schemas.microsoft.com/office/drawing/2014/main" id="{B83C4F52-D25E-4343-BD93-36911CB1FAB5}"/>
              </a:ext>
            </a:extLst>
          </p:cNvPr>
          <p:cNvSpPr>
            <a:spLocks noChangeArrowheads="1"/>
          </p:cNvSpPr>
          <p:nvPr/>
        </p:nvSpPr>
        <p:spPr bwMode="auto">
          <a:xfrm>
            <a:off x="1204914" y="1870365"/>
            <a:ext cx="4143375" cy="4524315"/>
          </a:xfrm>
          <a:prstGeom prst="rect">
            <a:avLst/>
          </a:prstGeom>
          <a:noFill/>
          <a:ln w="38100">
            <a:solidFill>
              <a:srgbClr val="7093D2"/>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b="1" dirty="0">
                <a:latin typeface="Arial" panose="020B0604020202020204" pitchFamily="34" charset="0"/>
              </a:rPr>
              <a:t>Imitate</a:t>
            </a:r>
          </a:p>
          <a:p>
            <a:pPr>
              <a:spcBef>
                <a:spcPct val="0"/>
              </a:spcBef>
              <a:buFontTx/>
              <a:buNone/>
            </a:pPr>
            <a:r>
              <a:rPr lang="en-GB" altLang="en-US" sz="1800" dirty="0">
                <a:latin typeface="Arial" panose="020B0604020202020204" pitchFamily="34" charset="0"/>
              </a:rPr>
              <a:t>	This is the ability to retell so that the child has a bank of tales by heart…they have become part of the long term working memory, embedded into their linguistic competence</a:t>
            </a:r>
          </a:p>
          <a:p>
            <a:pPr>
              <a:spcBef>
                <a:spcPct val="0"/>
              </a:spcBef>
              <a:buFontTx/>
              <a:buNone/>
            </a:pPr>
            <a:endParaRPr lang="en-GB" altLang="en-US" sz="1800" dirty="0">
              <a:latin typeface="Arial" panose="020B0604020202020204" pitchFamily="34" charset="0"/>
            </a:endParaRPr>
          </a:p>
          <a:p>
            <a:pPr>
              <a:spcBef>
                <a:spcPct val="0"/>
              </a:spcBef>
              <a:buFontTx/>
              <a:buNone/>
            </a:pPr>
            <a:r>
              <a:rPr lang="en-GB" altLang="en-US" sz="1800" b="1" dirty="0">
                <a:latin typeface="Arial" panose="020B0604020202020204" pitchFamily="34" charset="0"/>
              </a:rPr>
              <a:t>Innovate</a:t>
            </a:r>
          </a:p>
          <a:p>
            <a:pPr>
              <a:spcBef>
                <a:spcPct val="0"/>
              </a:spcBef>
              <a:buFontTx/>
              <a:buNone/>
            </a:pPr>
            <a:r>
              <a:rPr lang="en-GB" altLang="en-US" sz="1800" dirty="0">
                <a:latin typeface="Arial" panose="020B0604020202020204" pitchFamily="34" charset="0"/>
              </a:rPr>
              <a:t>	This is the ability to adapt a well-known story in order to create a new story.</a:t>
            </a:r>
          </a:p>
          <a:p>
            <a:pPr>
              <a:spcBef>
                <a:spcPct val="0"/>
              </a:spcBef>
              <a:buFontTx/>
              <a:buNone/>
            </a:pPr>
            <a:endParaRPr lang="en-GB" altLang="en-US" sz="1800" dirty="0">
              <a:latin typeface="Arial" panose="020B0604020202020204" pitchFamily="34" charset="0"/>
            </a:endParaRPr>
          </a:p>
          <a:p>
            <a:pPr>
              <a:spcBef>
                <a:spcPct val="0"/>
              </a:spcBef>
              <a:buFontTx/>
              <a:buNone/>
            </a:pPr>
            <a:r>
              <a:rPr lang="en-GB" altLang="en-US" sz="1800" b="1" dirty="0">
                <a:latin typeface="Arial" panose="020B0604020202020204" pitchFamily="34" charset="0"/>
              </a:rPr>
              <a:t>Invent</a:t>
            </a:r>
          </a:p>
          <a:p>
            <a:pPr>
              <a:spcBef>
                <a:spcPct val="0"/>
              </a:spcBef>
              <a:buFontTx/>
              <a:buNone/>
            </a:pPr>
            <a:r>
              <a:rPr lang="en-GB" altLang="en-US" sz="1800" dirty="0">
                <a:latin typeface="Arial" panose="020B0604020202020204" pitchFamily="34" charset="0"/>
              </a:rPr>
              <a:t>	This is the ability to draw upon the full range of stories, and one’s life, to create something new.</a:t>
            </a:r>
          </a:p>
        </p:txBody>
      </p:sp>
      <p:sp>
        <p:nvSpPr>
          <p:cNvPr id="15364" name="Text Box 5">
            <a:extLst>
              <a:ext uri="{FF2B5EF4-FFF2-40B4-BE49-F238E27FC236}">
                <a16:creationId xmlns:a16="http://schemas.microsoft.com/office/drawing/2014/main" id="{BA3D7376-8BAC-4676-9456-B62D156058AB}"/>
              </a:ext>
            </a:extLst>
          </p:cNvPr>
          <p:cNvSpPr txBox="1">
            <a:spLocks noChangeArrowheads="1"/>
          </p:cNvSpPr>
          <p:nvPr/>
        </p:nvSpPr>
        <p:spPr bwMode="auto">
          <a:xfrm>
            <a:off x="6694449" y="1882852"/>
            <a:ext cx="3986212" cy="476250"/>
          </a:xfrm>
          <a:prstGeom prst="rect">
            <a:avLst/>
          </a:prstGeom>
          <a:solidFill>
            <a:srgbClr val="E824DA"/>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E824DA"/>
            </a:extrusionClr>
            <a:contourClr>
              <a:srgbClr val="E824DA"/>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imitate</a:t>
            </a:r>
          </a:p>
        </p:txBody>
      </p:sp>
      <p:sp>
        <p:nvSpPr>
          <p:cNvPr id="15365" name="Text Box 7">
            <a:extLst>
              <a:ext uri="{FF2B5EF4-FFF2-40B4-BE49-F238E27FC236}">
                <a16:creationId xmlns:a16="http://schemas.microsoft.com/office/drawing/2014/main" id="{C258BE0D-7F2D-49E2-9556-7AAA98716538}"/>
              </a:ext>
            </a:extLst>
          </p:cNvPr>
          <p:cNvSpPr txBox="1">
            <a:spLocks noChangeArrowheads="1"/>
          </p:cNvSpPr>
          <p:nvPr/>
        </p:nvSpPr>
        <p:spPr bwMode="auto">
          <a:xfrm>
            <a:off x="6694449" y="3394152"/>
            <a:ext cx="3986212" cy="476250"/>
          </a:xfrm>
          <a:prstGeom prst="rect">
            <a:avLst/>
          </a:prstGeom>
          <a:solidFill>
            <a:srgbClr val="00FFFF"/>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FF"/>
            </a:extrusionClr>
            <a:contourClr>
              <a:srgbClr val="00FFFF"/>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innovate</a:t>
            </a:r>
          </a:p>
        </p:txBody>
      </p:sp>
      <p:sp>
        <p:nvSpPr>
          <p:cNvPr id="15366" name="Text Box 8">
            <a:extLst>
              <a:ext uri="{FF2B5EF4-FFF2-40B4-BE49-F238E27FC236}">
                <a16:creationId xmlns:a16="http://schemas.microsoft.com/office/drawing/2014/main" id="{7428A0D6-1EC5-4D9F-B98D-A080F72FA6C7}"/>
              </a:ext>
            </a:extLst>
          </p:cNvPr>
          <p:cNvSpPr txBox="1">
            <a:spLocks noChangeArrowheads="1"/>
          </p:cNvSpPr>
          <p:nvPr/>
        </p:nvSpPr>
        <p:spPr bwMode="auto">
          <a:xfrm>
            <a:off x="6694449" y="4834015"/>
            <a:ext cx="3986212" cy="476250"/>
          </a:xfrm>
          <a:prstGeom prst="rect">
            <a:avLst/>
          </a:prstGeom>
          <a:solidFill>
            <a:srgbClr val="00FF00"/>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00"/>
            </a:extrusionClr>
            <a:contourClr>
              <a:srgbClr val="00FF00"/>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invent</a:t>
            </a:r>
          </a:p>
        </p:txBody>
      </p:sp>
      <p:sp>
        <p:nvSpPr>
          <p:cNvPr id="15367" name="AutoShape 12">
            <a:extLst>
              <a:ext uri="{FF2B5EF4-FFF2-40B4-BE49-F238E27FC236}">
                <a16:creationId xmlns:a16="http://schemas.microsoft.com/office/drawing/2014/main" id="{CCC64804-BCB9-4586-8C4A-353F1890568E}"/>
              </a:ext>
            </a:extLst>
          </p:cNvPr>
          <p:cNvSpPr>
            <a:spLocks noChangeArrowheads="1"/>
          </p:cNvSpPr>
          <p:nvPr/>
        </p:nvSpPr>
        <p:spPr bwMode="auto">
          <a:xfrm>
            <a:off x="8469275" y="2417841"/>
            <a:ext cx="314325" cy="795337"/>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sp>
        <p:nvSpPr>
          <p:cNvPr id="15368" name="AutoShape 13">
            <a:extLst>
              <a:ext uri="{FF2B5EF4-FFF2-40B4-BE49-F238E27FC236}">
                <a16:creationId xmlns:a16="http://schemas.microsoft.com/office/drawing/2014/main" id="{77E07AA1-9624-4698-8CEE-B4EC7B96855C}"/>
              </a:ext>
            </a:extLst>
          </p:cNvPr>
          <p:cNvSpPr>
            <a:spLocks noChangeArrowheads="1"/>
          </p:cNvSpPr>
          <p:nvPr/>
        </p:nvSpPr>
        <p:spPr bwMode="auto">
          <a:xfrm>
            <a:off x="8494675" y="3933902"/>
            <a:ext cx="314325" cy="795338"/>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6537285" y="5772505"/>
            <a:ext cx="414337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endParaRPr lang="en-GB" sz="2400" dirty="0">
              <a:latin typeface="Comic Sans MS" panose="030F0702030302020204" pitchFamily="66" charset="0"/>
            </a:endParaRPr>
          </a:p>
          <a:p>
            <a:pPr marL="0" indent="0">
              <a:buNone/>
              <a:defRPr/>
            </a:pPr>
            <a:r>
              <a:rPr lang="en-GB" sz="1300" dirty="0">
                <a:latin typeface="Comic Sans MS" panose="030F0702030302020204" pitchFamily="66" charset="0"/>
                <a:hlinkClick r:id="rId5"/>
              </a:rPr>
              <a:t>https://www.youtube.com/watch?v=JdvJZD-cplg</a:t>
            </a:r>
            <a:endParaRPr lang="en-GB" sz="1300" dirty="0">
              <a:latin typeface="Comic Sans MS" panose="030F0702030302020204" pitchFamily="66" charset="0"/>
            </a:endParaRPr>
          </a:p>
        </p:txBody>
      </p:sp>
      <p:pic>
        <p:nvPicPr>
          <p:cNvPr id="11" name="Picture 10">
            <a:extLst>
              <a:ext uri="{FF2B5EF4-FFF2-40B4-BE49-F238E27FC236}">
                <a16:creationId xmlns:a16="http://schemas.microsoft.com/office/drawing/2014/main" id="{C8B96EFC-7206-4998-844B-3984500289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0308" y="463320"/>
            <a:ext cx="1620529" cy="903919"/>
          </a:xfrm>
          <a:prstGeom prst="rect">
            <a:avLst/>
          </a:prstGeom>
          <a:solidFill>
            <a:schemeClr val="tx2">
              <a:lumMod val="60000"/>
              <a:lumOff val="40000"/>
            </a:schemeClr>
          </a:solidFill>
          <a:ln w="38100">
            <a:solidFill>
              <a:srgbClr val="7093D2"/>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944237">
            <a:off x="10284721" y="5730092"/>
            <a:ext cx="986762" cy="773832"/>
          </a:xfrm>
          <a:prstGeom prst="rect">
            <a:avLst/>
          </a:prstGeom>
        </p:spPr>
      </p:pic>
      <p:pic>
        <p:nvPicPr>
          <p:cNvPr id="13" name="Picture 12">
            <a:extLst>
              <a:ext uri="{FF2B5EF4-FFF2-40B4-BE49-F238E27FC236}">
                <a16:creationId xmlns:a16="http://schemas.microsoft.com/office/drawing/2014/main" id="{2EAEA76A-54F2-488A-B1B7-AB531D819D2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6808" y="5270665"/>
            <a:ext cx="304800" cy="304800"/>
          </a:xfrm>
          <a:prstGeom prst="rect">
            <a:avLst/>
          </a:prstGeom>
        </p:spPr>
      </p:pic>
    </p:spTree>
    <p:extLst>
      <p:ext uri="{BB962C8B-B14F-4D97-AF65-F5344CB8AC3E}">
        <p14:creationId xmlns:p14="http://schemas.microsoft.com/office/powerpoint/2010/main" val="3211724359"/>
      </p:ext>
    </p:extLst>
  </p:cSld>
  <p:clrMapOvr>
    <a:masterClrMapping/>
  </p:clrMapOvr>
  <p:transition spd="med">
    <p:fade/>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45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405274"/>
            <a:ext cx="8377719" cy="714474"/>
          </a:xfrm>
          <a:ln>
            <a:solidFill>
              <a:schemeClr val="accent1"/>
            </a:solidFill>
          </a:ln>
        </p:spPr>
        <p:txBody>
          <a:bodyPr>
            <a:noAutofit/>
          </a:bodyPr>
          <a:lstStyle/>
          <a:p>
            <a:pPr algn="ctr"/>
            <a:r>
              <a:rPr lang="en-US" sz="3200" dirty="0"/>
              <a:t>Four key components of Talk for Writing across the curriculum are : </a:t>
            </a:r>
            <a:endParaRPr lang="en-US" sz="4800" dirty="0"/>
          </a:p>
        </p:txBody>
      </p:sp>
      <p:sp>
        <p:nvSpPr>
          <p:cNvPr id="3" name="Content Placeholder 2"/>
          <p:cNvSpPr>
            <a:spLocks noGrp="1"/>
          </p:cNvSpPr>
          <p:nvPr>
            <p:ph idx="1"/>
          </p:nvPr>
        </p:nvSpPr>
        <p:spPr>
          <a:xfrm>
            <a:off x="683659" y="1789146"/>
            <a:ext cx="8229600" cy="4411662"/>
          </a:xfrm>
        </p:spPr>
        <p:txBody>
          <a:bodyPr>
            <a:normAutofit lnSpcReduction="10000"/>
          </a:bodyPr>
          <a:lstStyle/>
          <a:p>
            <a:pPr marL="0" indent="0">
              <a:buNone/>
            </a:pPr>
            <a:r>
              <a:rPr lang="en-US" sz="2600" b="1" dirty="0">
                <a:solidFill>
                  <a:schemeClr val="tx2"/>
                </a:solidFill>
                <a:latin typeface="+mj-lt"/>
              </a:rPr>
              <a:t>SECURING SUBJECT MATTER </a:t>
            </a:r>
            <a:r>
              <a:rPr lang="en-US" sz="2600" dirty="0">
                <a:latin typeface="+mj-lt"/>
              </a:rPr>
              <a:t>– </a:t>
            </a:r>
            <a:r>
              <a:rPr lang="en-US" sz="2400" dirty="0">
                <a:latin typeface="+mj-lt"/>
              </a:rPr>
              <a:t>ensuring children become experts and enthusiasts in the topic</a:t>
            </a:r>
          </a:p>
          <a:p>
            <a:pPr marL="0" indent="0">
              <a:buNone/>
            </a:pPr>
            <a:r>
              <a:rPr lang="en-US" sz="1600" dirty="0">
                <a:latin typeface="+mj-lt"/>
              </a:rPr>
              <a:t/>
            </a:r>
            <a:br>
              <a:rPr lang="en-US" sz="1600" dirty="0">
                <a:latin typeface="+mj-lt"/>
              </a:rPr>
            </a:br>
            <a:r>
              <a:rPr lang="en-US" sz="2600" b="1" dirty="0">
                <a:solidFill>
                  <a:schemeClr val="tx2"/>
                </a:solidFill>
                <a:latin typeface="+mj-lt"/>
              </a:rPr>
              <a:t>IMITATION</a:t>
            </a:r>
            <a:r>
              <a:rPr lang="en-US" sz="2600" dirty="0">
                <a:latin typeface="+mj-lt"/>
              </a:rPr>
              <a:t> - </a:t>
            </a:r>
            <a:r>
              <a:rPr lang="en-US" sz="2400" dirty="0">
                <a:latin typeface="+mj-lt"/>
              </a:rPr>
              <a:t>using a strong shared text as a model from which children internalise the key language features </a:t>
            </a:r>
          </a:p>
          <a:p>
            <a:pPr marL="0" indent="0">
              <a:buNone/>
            </a:pPr>
            <a:endParaRPr lang="en-US" sz="1050" dirty="0">
              <a:latin typeface="+mj-lt"/>
            </a:endParaRPr>
          </a:p>
          <a:p>
            <a:pPr marL="0" indent="0">
              <a:buNone/>
            </a:pPr>
            <a:r>
              <a:rPr lang="en-US" sz="2600" b="1" dirty="0">
                <a:solidFill>
                  <a:schemeClr val="tx2"/>
                </a:solidFill>
                <a:latin typeface="+mj-lt"/>
              </a:rPr>
              <a:t>INNOVATION</a:t>
            </a:r>
            <a:r>
              <a:rPr lang="en-US" sz="2600" dirty="0">
                <a:latin typeface="+mj-lt"/>
              </a:rPr>
              <a:t> –</a:t>
            </a:r>
            <a:r>
              <a:rPr lang="en-US" sz="2400" dirty="0">
                <a:latin typeface="+mj-lt"/>
              </a:rPr>
              <a:t>using the structure and language patterns of the model text for shared planning and writing in a new, but closely related, context,</a:t>
            </a:r>
          </a:p>
          <a:p>
            <a:pPr marL="0" indent="0">
              <a:buNone/>
            </a:pPr>
            <a:r>
              <a:rPr lang="en-US" sz="1600" dirty="0">
                <a:latin typeface="+mj-lt"/>
              </a:rPr>
              <a:t/>
            </a:r>
            <a:br>
              <a:rPr lang="en-US" sz="1600" dirty="0">
                <a:latin typeface="+mj-lt"/>
              </a:rPr>
            </a:br>
            <a:r>
              <a:rPr lang="en-US" sz="2600" b="1" dirty="0">
                <a:solidFill>
                  <a:schemeClr val="tx2"/>
                </a:solidFill>
                <a:latin typeface="+mj-lt"/>
              </a:rPr>
              <a:t>INDEPENDENT APPLICATION </a:t>
            </a:r>
            <a:r>
              <a:rPr lang="en-US" sz="2600" dirty="0">
                <a:latin typeface="+mj-lt"/>
              </a:rPr>
              <a:t>–</a:t>
            </a:r>
            <a:r>
              <a:rPr lang="en-US" sz="2400" dirty="0">
                <a:latin typeface="+mj-lt"/>
              </a:rPr>
              <a:t> children independently writing that text type in literacy lessons and across the </a:t>
            </a:r>
          </a:p>
          <a:p>
            <a:pPr marL="0" indent="0">
              <a:buNone/>
            </a:pPr>
            <a:r>
              <a:rPr lang="en-US" sz="2400" dirty="0">
                <a:latin typeface="+mj-lt"/>
              </a:rPr>
              <a:t>curriculum </a:t>
            </a:r>
          </a:p>
        </p:txBody>
      </p:sp>
      <p:sp>
        <p:nvSpPr>
          <p:cNvPr id="4" name="Slide Number Placeholder 3"/>
          <p:cNvSpPr>
            <a:spLocks noGrp="1"/>
          </p:cNvSpPr>
          <p:nvPr>
            <p:ph type="sldNum" sz="quarter" idx="12"/>
          </p:nvPr>
        </p:nvSpPr>
        <p:spPr/>
        <p:txBody>
          <a:bodyPr/>
          <a:lstStyle/>
          <a:p>
            <a:pPr>
              <a:defRPr/>
            </a:pPr>
            <a:endParaRPr lang="en-GB" altLang="en-US" dirty="0">
              <a:solidFill>
                <a:srgbClr val="000000"/>
              </a:solidFill>
            </a:endParaRPr>
          </a:p>
        </p:txBody>
      </p:sp>
      <p:pic>
        <p:nvPicPr>
          <p:cNvPr id="6" name="Picture 5"/>
          <p:cNvPicPr>
            <a:picLocks noChangeAspect="1"/>
          </p:cNvPicPr>
          <p:nvPr/>
        </p:nvPicPr>
        <p:blipFill>
          <a:blip r:embed="rId5"/>
          <a:stretch>
            <a:fillRect/>
          </a:stretch>
        </p:blipFill>
        <p:spPr>
          <a:xfrm>
            <a:off x="9625935" y="5904110"/>
            <a:ext cx="2530624" cy="748939"/>
          </a:xfrm>
          <a:prstGeom prst="rect">
            <a:avLst/>
          </a:prstGeom>
        </p:spPr>
      </p:pic>
      <p:sp>
        <p:nvSpPr>
          <p:cNvPr id="7" name="TextBox 6"/>
          <p:cNvSpPr txBox="1"/>
          <p:nvPr/>
        </p:nvSpPr>
        <p:spPr>
          <a:xfrm>
            <a:off x="838200" y="6266890"/>
            <a:ext cx="3816424" cy="369332"/>
          </a:xfrm>
          <a:prstGeom prst="rect">
            <a:avLst/>
          </a:prstGeom>
          <a:noFill/>
        </p:spPr>
        <p:txBody>
          <a:bodyPr wrap="square" rtlCol="0">
            <a:spAutoFit/>
          </a:bodyPr>
          <a:lstStyle/>
          <a:p>
            <a:r>
              <a:rPr lang="en-US" dirty="0"/>
              <a:t>http://www.talk4writing.co.uk</a:t>
            </a:r>
          </a:p>
        </p:txBody>
      </p:sp>
      <p:pic>
        <p:nvPicPr>
          <p:cNvPr id="8" name="Picture 7">
            <a:extLst>
              <a:ext uri="{FF2B5EF4-FFF2-40B4-BE49-F238E27FC236}">
                <a16:creationId xmlns:a16="http://schemas.microsoft.com/office/drawing/2014/main" id="{9A922AE6-59C9-4FD2-9307-E85F2DE0BFF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70092" y="2405947"/>
            <a:ext cx="2076450" cy="2200275"/>
          </a:xfrm>
          <a:prstGeom prst="rect">
            <a:avLst/>
          </a:prstGeom>
        </p:spPr>
      </p:pic>
      <p:pic>
        <p:nvPicPr>
          <p:cNvPr id="9"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745524" y="6048408"/>
            <a:ext cx="304800" cy="304800"/>
          </a:xfrm>
          <a:prstGeom prst="rect">
            <a:avLst/>
          </a:prstGeom>
        </p:spPr>
      </p:pic>
    </p:spTree>
    <p:extLst>
      <p:ext uri="{BB962C8B-B14F-4D97-AF65-F5344CB8AC3E}">
        <p14:creationId xmlns:p14="http://schemas.microsoft.com/office/powerpoint/2010/main" val="246667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105" fill="hold"/>
                                        <p:tgtEl>
                                          <p:spTgt spid="9"/>
                                        </p:tgtEl>
                                      </p:cBhvr>
                                    </p:cmd>
                                  </p:childTnLst>
                                </p:cTn>
                              </p:par>
                            </p:childTnLst>
                          </p:cTn>
                        </p:par>
                      </p:childTnLst>
                    </p:cTn>
                  </p:par>
                </p:childTnLst>
              </p:cTn>
              <p:nextCondLst>
                <p:cond evt="onClick" delay="0">
                  <p:tgtEl>
                    <p:spTgt spid="9"/>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A0DD-ACB0-428E-9295-82BF629C10C7}"/>
              </a:ext>
            </a:extLst>
          </p:cNvPr>
          <p:cNvSpPr>
            <a:spLocks noGrp="1"/>
          </p:cNvSpPr>
          <p:nvPr>
            <p:ph type="title"/>
          </p:nvPr>
        </p:nvSpPr>
        <p:spPr>
          <a:xfrm>
            <a:off x="2803417" y="458788"/>
            <a:ext cx="6419056" cy="1143000"/>
          </a:xfrm>
          <a:noFill/>
          <a:ln>
            <a:solidFill>
              <a:schemeClr val="accent1"/>
            </a:solidFill>
          </a:ln>
        </p:spPr>
        <p:txBody>
          <a:bodyPr>
            <a:normAutofit fontScale="90000"/>
          </a:bodyPr>
          <a:lstStyle/>
          <a:p>
            <a:pPr algn="ctr"/>
            <a:r>
              <a:rPr lang="en-GB" dirty="0"/>
              <a:t>An alternative to the 3Is - Gradual Release Model</a:t>
            </a:r>
          </a:p>
        </p:txBody>
      </p:sp>
      <p:pic>
        <p:nvPicPr>
          <p:cNvPr id="5" name="Content Placeholder 4">
            <a:extLst>
              <a:ext uri="{FF2B5EF4-FFF2-40B4-BE49-F238E27FC236}">
                <a16:creationId xmlns:a16="http://schemas.microsoft.com/office/drawing/2014/main" id="{2142C354-5697-4DA8-AE71-75D7DE3F5AC1}"/>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126066" y="2203516"/>
            <a:ext cx="7773758" cy="3916363"/>
          </a:xfrm>
          <a:ln>
            <a:solidFill>
              <a:schemeClr val="accent1"/>
            </a:solidFill>
          </a:ln>
        </p:spPr>
      </p:pic>
      <p:pic>
        <p:nvPicPr>
          <p:cNvPr id="4" name="Picture 3">
            <a:extLst>
              <a:ext uri="{FF2B5EF4-FFF2-40B4-BE49-F238E27FC236}">
                <a16:creationId xmlns:a16="http://schemas.microsoft.com/office/drawing/2014/main" id="{B98575AC-981D-42FF-A7E4-F872EFF1608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3710183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8035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243" y="420072"/>
            <a:ext cx="8094870" cy="1143000"/>
          </a:xfrm>
          <a:noFill/>
          <a:ln>
            <a:solidFill>
              <a:schemeClr val="accent1"/>
            </a:solidFill>
          </a:ln>
        </p:spPr>
        <p:txBody>
          <a:bodyPr>
            <a:normAutofit/>
          </a:bodyPr>
          <a:lstStyle/>
          <a:p>
            <a:pPr algn="ctr"/>
            <a:r>
              <a:rPr lang="en-GB" dirty="0" smtClean="0"/>
              <a:t>The teaching sequence for writing</a:t>
            </a:r>
            <a:endParaRPr lang="en-GB" dirty="0"/>
          </a:p>
        </p:txBody>
      </p:sp>
      <p:pic>
        <p:nvPicPr>
          <p:cNvPr id="12" name="Picture 11">
            <a:extLst>
              <a:ext uri="{FF2B5EF4-FFF2-40B4-BE49-F238E27FC236}">
                <a16:creationId xmlns:a16="http://schemas.microsoft.com/office/drawing/2014/main" id="{715A7988-CBBA-437A-B4EC-D694EEF237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 name="TextBox 2"/>
          <p:cNvSpPr txBox="1"/>
          <p:nvPr/>
        </p:nvSpPr>
        <p:spPr>
          <a:xfrm>
            <a:off x="755650" y="1974850"/>
            <a:ext cx="1791607" cy="1477328"/>
          </a:xfrm>
          <a:prstGeom prst="rect">
            <a:avLst/>
          </a:prstGeom>
          <a:solidFill>
            <a:schemeClr val="accent6">
              <a:lumMod val="40000"/>
              <a:lumOff val="60000"/>
            </a:schemeClr>
          </a:solidFill>
        </p:spPr>
        <p:txBody>
          <a:bodyPr wrap="square" rtlCol="0">
            <a:spAutoFit/>
          </a:bodyPr>
          <a:lstStyle/>
          <a:p>
            <a:pPr algn="ctr"/>
            <a:r>
              <a:rPr lang="en-GB" dirty="0" smtClean="0"/>
              <a:t>Wow Factor!</a:t>
            </a:r>
          </a:p>
          <a:p>
            <a:pPr algn="ctr"/>
            <a:r>
              <a:rPr lang="en-GB" b="1" dirty="0" smtClean="0"/>
              <a:t>I’ve got something to say!</a:t>
            </a:r>
          </a:p>
          <a:p>
            <a:endParaRPr lang="en-GB" dirty="0"/>
          </a:p>
        </p:txBody>
      </p:sp>
      <p:sp>
        <p:nvSpPr>
          <p:cNvPr id="5" name="TextBox 4"/>
          <p:cNvSpPr txBox="1"/>
          <p:nvPr/>
        </p:nvSpPr>
        <p:spPr>
          <a:xfrm>
            <a:off x="2080796" y="2986793"/>
            <a:ext cx="1905000" cy="1754326"/>
          </a:xfrm>
          <a:prstGeom prst="rect">
            <a:avLst/>
          </a:prstGeom>
          <a:solidFill>
            <a:schemeClr val="accent5">
              <a:lumMod val="40000"/>
              <a:lumOff val="60000"/>
            </a:schemeClr>
          </a:solidFill>
        </p:spPr>
        <p:txBody>
          <a:bodyPr wrap="square" rtlCol="0">
            <a:spAutoFit/>
          </a:bodyPr>
          <a:lstStyle/>
          <a:p>
            <a:pPr algn="ctr"/>
            <a:r>
              <a:rPr lang="en-GB" dirty="0" smtClean="0"/>
              <a:t>Familiarisation with text type / genre</a:t>
            </a:r>
          </a:p>
          <a:p>
            <a:pPr algn="ctr"/>
            <a:r>
              <a:rPr lang="en-GB" b="1" dirty="0" smtClean="0"/>
              <a:t>I know what this writing should look like.</a:t>
            </a:r>
            <a:endParaRPr lang="en-GB" b="1" dirty="0"/>
          </a:p>
        </p:txBody>
      </p:sp>
      <p:sp>
        <p:nvSpPr>
          <p:cNvPr id="6" name="TextBox 5"/>
          <p:cNvSpPr txBox="1"/>
          <p:nvPr/>
        </p:nvSpPr>
        <p:spPr>
          <a:xfrm>
            <a:off x="3682628" y="4460966"/>
            <a:ext cx="1796143" cy="1200329"/>
          </a:xfrm>
          <a:prstGeom prst="rect">
            <a:avLst/>
          </a:prstGeom>
          <a:solidFill>
            <a:schemeClr val="accent4">
              <a:lumMod val="40000"/>
              <a:lumOff val="60000"/>
            </a:schemeClr>
          </a:solidFill>
        </p:spPr>
        <p:txBody>
          <a:bodyPr wrap="square" rtlCol="0">
            <a:spAutoFit/>
          </a:bodyPr>
          <a:lstStyle/>
          <a:p>
            <a:pPr algn="ctr"/>
            <a:r>
              <a:rPr lang="en-GB" dirty="0" smtClean="0"/>
              <a:t>Capturing ideas / brainstorm</a:t>
            </a:r>
          </a:p>
          <a:p>
            <a:pPr algn="ctr"/>
            <a:r>
              <a:rPr lang="en-GB" b="1" dirty="0" smtClean="0"/>
              <a:t>I’ve got some my ideas.</a:t>
            </a:r>
            <a:endParaRPr lang="en-GB" b="1" dirty="0"/>
          </a:p>
        </p:txBody>
      </p:sp>
      <p:sp>
        <p:nvSpPr>
          <p:cNvPr id="7" name="TextBox 6"/>
          <p:cNvSpPr txBox="1"/>
          <p:nvPr/>
        </p:nvSpPr>
        <p:spPr>
          <a:xfrm>
            <a:off x="5323308" y="1770716"/>
            <a:ext cx="1534885" cy="1477328"/>
          </a:xfrm>
          <a:prstGeom prst="rect">
            <a:avLst/>
          </a:prstGeom>
          <a:solidFill>
            <a:schemeClr val="accent2">
              <a:lumMod val="60000"/>
              <a:lumOff val="40000"/>
            </a:schemeClr>
          </a:solidFill>
        </p:spPr>
        <p:txBody>
          <a:bodyPr wrap="square" rtlCol="0">
            <a:spAutoFit/>
          </a:bodyPr>
          <a:lstStyle/>
          <a:p>
            <a:pPr algn="ctr"/>
            <a:r>
              <a:rPr lang="en-GB" dirty="0" smtClean="0"/>
              <a:t>Oral rehearsal</a:t>
            </a:r>
          </a:p>
          <a:p>
            <a:pPr algn="ctr"/>
            <a:r>
              <a:rPr lang="en-GB" b="1" dirty="0" smtClean="0"/>
              <a:t>I have told someone about my ideas.</a:t>
            </a:r>
            <a:endParaRPr lang="en-GB" b="1" dirty="0"/>
          </a:p>
        </p:txBody>
      </p:sp>
      <p:sp>
        <p:nvSpPr>
          <p:cNvPr id="8" name="TextBox 7"/>
          <p:cNvSpPr txBox="1"/>
          <p:nvPr/>
        </p:nvSpPr>
        <p:spPr>
          <a:xfrm>
            <a:off x="6950610" y="3147378"/>
            <a:ext cx="1886776" cy="1754326"/>
          </a:xfrm>
          <a:prstGeom prst="rect">
            <a:avLst/>
          </a:prstGeom>
          <a:solidFill>
            <a:srgbClr val="76CCB1"/>
          </a:solidFill>
        </p:spPr>
        <p:txBody>
          <a:bodyPr wrap="square" rtlCol="0">
            <a:spAutoFit/>
          </a:bodyPr>
          <a:lstStyle/>
          <a:p>
            <a:pPr algn="ctr"/>
            <a:r>
              <a:rPr lang="en-GB" dirty="0" smtClean="0"/>
              <a:t>Teacher demonstration</a:t>
            </a:r>
          </a:p>
          <a:p>
            <a:pPr algn="ctr"/>
            <a:r>
              <a:rPr lang="en-GB" b="1" dirty="0" smtClean="0"/>
              <a:t>My teacher shows me how to write this form of writing</a:t>
            </a:r>
            <a:endParaRPr lang="en-GB" b="1" dirty="0"/>
          </a:p>
        </p:txBody>
      </p:sp>
      <p:sp>
        <p:nvSpPr>
          <p:cNvPr id="9" name="TextBox 8"/>
          <p:cNvSpPr txBox="1"/>
          <p:nvPr/>
        </p:nvSpPr>
        <p:spPr>
          <a:xfrm>
            <a:off x="9232900" y="3930650"/>
            <a:ext cx="2800350" cy="2862322"/>
          </a:xfrm>
          <a:prstGeom prst="rect">
            <a:avLst/>
          </a:prstGeom>
          <a:solidFill>
            <a:srgbClr val="F9B1C2"/>
          </a:solidFill>
        </p:spPr>
        <p:txBody>
          <a:bodyPr wrap="square" rtlCol="0">
            <a:spAutoFit/>
          </a:bodyPr>
          <a:lstStyle/>
          <a:p>
            <a:pPr algn="ctr"/>
            <a:r>
              <a:rPr lang="en-GB" dirty="0" smtClean="0"/>
              <a:t>How much support / scaffolding</a:t>
            </a:r>
          </a:p>
          <a:p>
            <a:pPr algn="ctr"/>
            <a:r>
              <a:rPr lang="en-GB" b="1" dirty="0" smtClean="0"/>
              <a:t>My teacher writes (modelled)</a:t>
            </a:r>
          </a:p>
          <a:p>
            <a:pPr algn="ctr"/>
            <a:r>
              <a:rPr lang="en-GB" b="1" dirty="0" smtClean="0"/>
              <a:t>I write with my teacher (shared)</a:t>
            </a:r>
          </a:p>
          <a:p>
            <a:pPr algn="ctr"/>
            <a:r>
              <a:rPr lang="en-GB" b="1" dirty="0" smtClean="0"/>
              <a:t>My teacher gives me some support (guided)</a:t>
            </a:r>
          </a:p>
          <a:p>
            <a:pPr algn="ctr"/>
            <a:r>
              <a:rPr lang="en-GB" b="1" dirty="0" smtClean="0"/>
              <a:t>I write by myself (independent)</a:t>
            </a:r>
            <a:endParaRPr lang="en-GB" b="1" dirty="0"/>
          </a:p>
        </p:txBody>
      </p:sp>
      <p:pic>
        <p:nvPicPr>
          <p:cNvPr id="11"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2443" y="6134100"/>
            <a:ext cx="304800" cy="304800"/>
          </a:xfrm>
          <a:prstGeom prst="rect">
            <a:avLst/>
          </a:prstGeom>
        </p:spPr>
      </p:pic>
    </p:spTree>
    <p:extLst>
      <p:ext uri="{BB962C8B-B14F-4D97-AF65-F5344CB8AC3E}">
        <p14:creationId xmlns:p14="http://schemas.microsoft.com/office/powerpoint/2010/main" val="3536303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11"/>
                    </p:tgtEl>
                  </p:cond>
                </p:stCondLst>
                <p:endSync evt="end" delay="0">
                  <p:rtn val="all"/>
                </p:endSync>
                <p:childTnLst>
                  <p:par>
                    <p:cTn id="28" fill="hold">
                      <p:stCondLst>
                        <p:cond delay="0"/>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383656" fill="hold"/>
                                        <p:tgtEl>
                                          <p:spTgt spid="11"/>
                                        </p:tgtEl>
                                      </p:cBhvr>
                                    </p:cmd>
                                  </p:childTnLst>
                                </p:cTn>
                              </p:par>
                            </p:childTnLst>
                          </p:cTn>
                        </p:par>
                      </p:childTnLst>
                    </p:cTn>
                  </p:par>
                </p:childTnLst>
              </p:cTn>
              <p:nextCondLst>
                <p:cond evt="onClick" delay="0">
                  <p:tgtEl>
                    <p:spTgt spid="11"/>
                  </p:tgtEl>
                </p:cond>
              </p:nextCondLst>
            </p:seq>
            <p:audio>
              <p:cMediaNode vol="80000">
                <p:cTn id="32" fill="hold" display="0">
                  <p:stCondLst>
                    <p:cond delay="indefinite"/>
                  </p:stCondLst>
                  <p:endCondLst>
                    <p:cond evt="onStopAudio" delay="0">
                      <p:tgtEl>
                        <p:sldTgt/>
                      </p:tgtEl>
                    </p:cond>
                  </p:endCondLst>
                </p:cTn>
                <p:tgtEl>
                  <p:spTgt spid="11"/>
                </p:tgtEl>
              </p:cMediaNode>
            </p:audio>
          </p:childTnLst>
        </p:cTn>
      </p:par>
    </p:tnLst>
    <p:bldLst>
      <p:bldP spid="3" grpId="0" animBg="1"/>
      <p:bldP spid="5" grpId="0" animBg="1"/>
      <p:bldP spid="6" grpId="0" animBg="1"/>
      <p:bldP spid="7" grpId="0" animBg="1"/>
      <p:bldP spid="8"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3412489" y="581159"/>
            <a:ext cx="5626968" cy="1143000"/>
          </a:xfrm>
          <a:noFill/>
          <a:ln>
            <a:solidFill>
              <a:schemeClr val="accent1"/>
            </a:solidFill>
          </a:ln>
        </p:spPr>
        <p:txBody>
          <a:bodyPr/>
          <a:lstStyle/>
          <a:p>
            <a:pPr algn="ctr"/>
            <a:r>
              <a:rPr lang="en-GB" altLang="en-US" dirty="0">
                <a:ea typeface="ＭＳ Ｐゴシック" panose="020B0600070205080204" pitchFamily="34" charset="-128"/>
              </a:rPr>
              <a:t>The writing process</a:t>
            </a:r>
          </a:p>
        </p:txBody>
      </p:sp>
      <p:sp>
        <p:nvSpPr>
          <p:cNvPr id="4" name="Footer Placeholder 3"/>
          <p:cNvSpPr>
            <a:spLocks noGrp="1"/>
          </p:cNvSpPr>
          <p:nvPr>
            <p:ph type="ftr" sz="quarter" idx="11"/>
          </p:nvPr>
        </p:nvSpPr>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174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116CBDA-90D6-4DFD-ABC7-4DB9CEF54DFD}" type="slidenum">
              <a:rPr lang="en-GB" altLang="en-US" sz="1200">
                <a:solidFill>
                  <a:srgbClr val="898989"/>
                </a:solidFill>
                <a:latin typeface="Arial" panose="020B0604020202020204" pitchFamily="34" charset="0"/>
              </a:rPr>
              <a:pPr>
                <a:spcBef>
                  <a:spcPct val="0"/>
                </a:spcBef>
                <a:buFontTx/>
                <a:buNone/>
              </a:pPr>
              <a:t>23</a:t>
            </a:fld>
            <a:endParaRPr lang="en-GB" altLang="en-US" sz="1200" dirty="0">
              <a:solidFill>
                <a:srgbClr val="898989"/>
              </a:solidFill>
              <a:latin typeface="Arial" panose="020B0604020202020204" pitchFamily="34" charset="0"/>
            </a:endParaRPr>
          </a:p>
        </p:txBody>
      </p:sp>
      <p:graphicFrame>
        <p:nvGraphicFramePr>
          <p:cNvPr id="18" name="Diagram 17"/>
          <p:cNvGraphicFramePr/>
          <p:nvPr>
            <p:extLst>
              <p:ext uri="{D42A27DB-BD31-4B8C-83A1-F6EECF244321}">
                <p14:modId xmlns:p14="http://schemas.microsoft.com/office/powerpoint/2010/main" val="585080024"/>
              </p:ext>
            </p:extLst>
          </p:nvPr>
        </p:nvGraphicFramePr>
        <p:xfrm>
          <a:off x="4038600" y="2474912"/>
          <a:ext cx="6096000"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7176F297-F900-40CF-8364-5E299B69814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46087" y="4013200"/>
            <a:ext cx="1952625" cy="2343150"/>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331844" y="683545"/>
            <a:ext cx="304800" cy="304800"/>
          </a:xfrm>
          <a:prstGeom prst="rect">
            <a:avLst/>
          </a:prstGeom>
        </p:spPr>
      </p:pic>
    </p:spTree>
    <p:extLst>
      <p:ext uri="{BB962C8B-B14F-4D97-AF65-F5344CB8AC3E}">
        <p14:creationId xmlns:p14="http://schemas.microsoft.com/office/powerpoint/2010/main" val="355717993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6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742458" y="397692"/>
            <a:ext cx="4856305" cy="839615"/>
          </a:xfrm>
          <a:noFill/>
          <a:ln>
            <a:solidFill>
              <a:schemeClr val="accent1"/>
            </a:solidFill>
          </a:ln>
        </p:spPr>
        <p:txBody>
          <a:bodyPr/>
          <a:lstStyle/>
          <a:p>
            <a:pPr algn="ctr"/>
            <a:r>
              <a:rPr lang="en-GB" altLang="en-US" dirty="0" smtClean="0">
                <a:ea typeface="ＭＳ Ｐゴシック" panose="020B0600070205080204" pitchFamily="34" charset="-128"/>
              </a:rPr>
              <a:t>Story writing</a:t>
            </a:r>
            <a:endParaRPr lang="en-GB" altLang="en-US" dirty="0">
              <a:ea typeface="ＭＳ Ｐゴシック" panose="020B0600070205080204" pitchFamily="34" charset="-128"/>
            </a:endParaRPr>
          </a:p>
        </p:txBody>
      </p:sp>
      <p:pic>
        <p:nvPicPr>
          <p:cNvPr id="29699"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rcRect/>
          <a:stretch>
            <a:fillRect/>
          </a:stretch>
        </p:blipFill>
        <p:spPr>
          <a:xfrm rot="20749634">
            <a:off x="658054" y="1994368"/>
            <a:ext cx="3066773" cy="2171750"/>
          </a:xfrm>
          <a:ln w="28575">
            <a:solidFill>
              <a:schemeClr val="accent1">
                <a:lumMod val="50000"/>
              </a:schemeClr>
            </a:solidFill>
          </a:ln>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03045">
            <a:off x="8472028" y="1851646"/>
            <a:ext cx="3137178" cy="2213184"/>
          </a:xfrm>
          <a:prstGeom prst="rect">
            <a:avLst/>
          </a:prstGeom>
          <a:ln w="28575">
            <a:solidFill>
              <a:schemeClr val="accent1">
                <a:lumMod val="50000"/>
              </a:schemeClr>
            </a:solidFill>
          </a:ln>
        </p:spPr>
      </p:pic>
      <p:pic>
        <p:nvPicPr>
          <p:cNvPr id="3" name="Picture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375037" y="4370131"/>
            <a:ext cx="3137979" cy="2387886"/>
          </a:xfrm>
          <a:prstGeom prst="rect">
            <a:avLst/>
          </a:prstGeom>
          <a:ln w="28575">
            <a:solidFill>
              <a:schemeClr val="accent1">
                <a:lumMod val="50000"/>
              </a:schemeClr>
            </a:solidFill>
          </a:ln>
        </p:spPr>
      </p:pic>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191657" y="4421194"/>
            <a:ext cx="2808800" cy="2285759"/>
          </a:xfrm>
          <a:prstGeom prst="rect">
            <a:avLst/>
          </a:prstGeom>
          <a:ln w="28575">
            <a:solidFill>
              <a:schemeClr val="accent1">
                <a:lumMod val="75000"/>
              </a:schemeClr>
            </a:solidFill>
          </a:ln>
        </p:spPr>
      </p:pic>
      <p:pic>
        <p:nvPicPr>
          <p:cNvPr id="5" name="Picture 4"/>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647911" y="1946469"/>
            <a:ext cx="2657475" cy="1714500"/>
          </a:xfrm>
          <a:prstGeom prst="rect">
            <a:avLst/>
          </a:prstGeom>
          <a:ln w="19050">
            <a:solidFill>
              <a:schemeClr val="accent1"/>
            </a:solidFill>
          </a:ln>
        </p:spPr>
      </p:pic>
      <p:pic>
        <p:nvPicPr>
          <p:cNvPr id="9" name="Picture 8">
            <a:extLst>
              <a:ext uri="{FF2B5EF4-FFF2-40B4-BE49-F238E27FC236}">
                <a16:creationId xmlns:a16="http://schemas.microsoft.com/office/drawing/2014/main" id="{7176F297-F900-40CF-8364-5E299B69814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6" name="Picture 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025022" y="5184742"/>
            <a:ext cx="1956586" cy="1420943"/>
          </a:xfrm>
          <a:prstGeom prst="rect">
            <a:avLst/>
          </a:prstGeom>
          <a:ln>
            <a:solidFill>
              <a:schemeClr val="accent1"/>
            </a:solidFill>
          </a:ln>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7772130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56"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243" y="420072"/>
            <a:ext cx="8094870" cy="1143000"/>
          </a:xfrm>
          <a:noFill/>
          <a:ln>
            <a:solidFill>
              <a:schemeClr val="accent1"/>
            </a:solidFill>
          </a:ln>
        </p:spPr>
        <p:txBody>
          <a:bodyPr>
            <a:normAutofit fontScale="90000"/>
          </a:bodyPr>
          <a:lstStyle/>
          <a:p>
            <a:pPr algn="ctr"/>
            <a:r>
              <a:rPr lang="en-GB" dirty="0" smtClean="0"/>
              <a:t>Don’t forget the short writing opportunities</a:t>
            </a:r>
            <a:endParaRPr lang="en-GB" dirty="0"/>
          </a:p>
        </p:txBody>
      </p:sp>
      <p:pic>
        <p:nvPicPr>
          <p:cNvPr id="12" name="Picture 11">
            <a:extLst>
              <a:ext uri="{FF2B5EF4-FFF2-40B4-BE49-F238E27FC236}">
                <a16:creationId xmlns:a16="http://schemas.microsoft.com/office/drawing/2014/main" id="{715A7988-CBBA-437A-B4EC-D694EEF237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Rectangle 4"/>
          <p:cNvSpPr/>
          <p:nvPr/>
        </p:nvSpPr>
        <p:spPr>
          <a:xfrm>
            <a:off x="0" y="1733847"/>
            <a:ext cx="3589317"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Postit notes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6" name="Rectangle 5"/>
          <p:cNvSpPr/>
          <p:nvPr/>
        </p:nvSpPr>
        <p:spPr>
          <a:xfrm>
            <a:off x="9082113" y="1897931"/>
            <a:ext cx="2684902" cy="1754326"/>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Cards of </a:t>
            </a:r>
            <a:endParaRPr lang="en-US" sz="5400" b="1" cap="none" spc="0" dirty="0" smtClean="0">
              <a:ln w="22225">
                <a:solidFill>
                  <a:schemeClr val="accent2"/>
                </a:solidFill>
                <a:prstDash val="solid"/>
              </a:ln>
              <a:solidFill>
                <a:schemeClr val="accent2">
                  <a:lumMod val="40000"/>
                  <a:lumOff val="60000"/>
                </a:schemeClr>
              </a:solidFill>
              <a:effectLst/>
            </a:endParaRPr>
          </a:p>
          <a:p>
            <a:pPr algn="ctr"/>
            <a:r>
              <a:rPr lang="en-US" sz="5400" b="1" cap="none" spc="0" dirty="0" smtClean="0">
                <a:ln w="22225">
                  <a:solidFill>
                    <a:schemeClr val="accent2"/>
                  </a:solidFill>
                  <a:prstDash val="solid"/>
                </a:ln>
                <a:solidFill>
                  <a:schemeClr val="accent2">
                    <a:lumMod val="40000"/>
                    <a:lumOff val="60000"/>
                  </a:schemeClr>
                </a:solidFill>
                <a:effectLst/>
              </a:rPr>
              <a:t>all </a:t>
            </a:r>
            <a:r>
              <a:rPr lang="en-US" sz="5400" b="1" cap="none" spc="0" dirty="0" smtClean="0">
                <a:ln w="22225">
                  <a:solidFill>
                    <a:schemeClr val="accent2"/>
                  </a:solidFill>
                  <a:prstDash val="solid"/>
                </a:ln>
                <a:solidFill>
                  <a:schemeClr val="accent2">
                    <a:lumMod val="40000"/>
                    <a:lumOff val="60000"/>
                  </a:schemeClr>
                </a:solidFill>
                <a:effectLst/>
              </a:rPr>
              <a:t>kinds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7" name="Rectangle 6"/>
          <p:cNvSpPr/>
          <p:nvPr/>
        </p:nvSpPr>
        <p:spPr>
          <a:xfrm>
            <a:off x="7784365" y="4806996"/>
            <a:ext cx="4150753"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Shopping lists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8" name="Rectangle 7"/>
          <p:cNvSpPr/>
          <p:nvPr/>
        </p:nvSpPr>
        <p:spPr>
          <a:xfrm>
            <a:off x="-34142" y="3725736"/>
            <a:ext cx="426796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Text messages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9" name="Rectangle 8"/>
          <p:cNvSpPr/>
          <p:nvPr/>
        </p:nvSpPr>
        <p:spPr>
          <a:xfrm>
            <a:off x="9412857" y="3751677"/>
            <a:ext cx="2276009"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Posters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0" name="Rectangle 9"/>
          <p:cNvSpPr/>
          <p:nvPr/>
        </p:nvSpPr>
        <p:spPr>
          <a:xfrm>
            <a:off x="0" y="4669045"/>
            <a:ext cx="2408032"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Adverts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1" name="Rectangle 10"/>
          <p:cNvSpPr/>
          <p:nvPr/>
        </p:nvSpPr>
        <p:spPr>
          <a:xfrm>
            <a:off x="-14513" y="2639935"/>
            <a:ext cx="2692275"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Captions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3" name="Rectangle 12"/>
          <p:cNvSpPr/>
          <p:nvPr/>
        </p:nvSpPr>
        <p:spPr>
          <a:xfrm>
            <a:off x="5533578" y="5730326"/>
            <a:ext cx="6777817" cy="923330"/>
          </a:xfrm>
          <a:prstGeom prst="rect">
            <a:avLst/>
          </a:prstGeom>
          <a:noFill/>
        </p:spPr>
        <p:txBody>
          <a:bodyPr wrap="none" lIns="91440" tIns="45720" rIns="91440" bIns="45720">
            <a:spAutoFit/>
          </a:bodyPr>
          <a:lstStyle/>
          <a:p>
            <a:pPr algn="ctr"/>
            <a:r>
              <a:rPr lang="en-US" sz="5400" b="1" dirty="0" smtClean="0">
                <a:ln w="22225">
                  <a:solidFill>
                    <a:schemeClr val="accent2"/>
                  </a:solidFill>
                  <a:prstDash val="solid"/>
                </a:ln>
                <a:solidFill>
                  <a:schemeClr val="accent2">
                    <a:lumMod val="40000"/>
                    <a:lumOff val="60000"/>
                  </a:schemeClr>
                </a:solidFill>
              </a:rPr>
              <a:t>Speech / t</a:t>
            </a:r>
            <a:r>
              <a:rPr lang="en-US" sz="5400" b="1" cap="none" spc="0" dirty="0" smtClean="0">
                <a:ln w="22225">
                  <a:solidFill>
                    <a:schemeClr val="accent2"/>
                  </a:solidFill>
                  <a:prstDash val="solid"/>
                </a:ln>
                <a:solidFill>
                  <a:schemeClr val="accent2">
                    <a:lumMod val="40000"/>
                    <a:lumOff val="60000"/>
                  </a:schemeClr>
                </a:solidFill>
                <a:effectLst/>
              </a:rPr>
              <a:t>hink bubbles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5" name="Rectangle 14"/>
          <p:cNvSpPr/>
          <p:nvPr/>
        </p:nvSpPr>
        <p:spPr>
          <a:xfrm>
            <a:off x="45757" y="5739813"/>
            <a:ext cx="5277342"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Character profiles</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3588" y="665288"/>
            <a:ext cx="304800" cy="304800"/>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74482" y="2195512"/>
            <a:ext cx="1857375" cy="2466975"/>
          </a:xfrm>
          <a:prstGeom prst="rect">
            <a:avLst/>
          </a:prstGeom>
        </p:spPr>
      </p:pic>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114472" y="2319919"/>
            <a:ext cx="2619375" cy="1743075"/>
          </a:xfrm>
          <a:prstGeom prst="rect">
            <a:avLst/>
          </a:prstGeom>
        </p:spPr>
      </p:pic>
    </p:spTree>
    <p:extLst>
      <p:ext uri="{BB962C8B-B14F-4D97-AF65-F5344CB8AC3E}">
        <p14:creationId xmlns:p14="http://schemas.microsoft.com/office/powerpoint/2010/main" val="12538175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7145"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355" y="458788"/>
            <a:ext cx="5806245" cy="1143000"/>
          </a:xfrm>
          <a:ln>
            <a:solidFill>
              <a:schemeClr val="accent1"/>
            </a:solidFill>
          </a:ln>
        </p:spPr>
        <p:txBody>
          <a:bodyPr>
            <a:normAutofit/>
          </a:bodyPr>
          <a:lstStyle/>
          <a:p>
            <a:pPr algn="ctr"/>
            <a:r>
              <a:rPr lang="en-GB" sz="3200" dirty="0"/>
              <a:t>Non-fiction </a:t>
            </a:r>
            <a:r>
              <a:rPr lang="en-GB" sz="3200" dirty="0" smtClean="0"/>
              <a:t>across </a:t>
            </a:r>
            <a:r>
              <a:rPr lang="en-GB" sz="3200" dirty="0"/>
              <a:t>the </a:t>
            </a:r>
            <a:r>
              <a:rPr lang="en-GB" sz="3200" dirty="0" smtClean="0"/>
              <a:t>curriculum</a:t>
            </a:r>
            <a:endParaRPr lang="en-GB" sz="3200" dirty="0"/>
          </a:p>
        </p:txBody>
      </p:sp>
      <p:sp>
        <p:nvSpPr>
          <p:cNvPr id="3" name="Content Placeholder 2"/>
          <p:cNvSpPr>
            <a:spLocks noGrp="1"/>
          </p:cNvSpPr>
          <p:nvPr>
            <p:ph idx="1"/>
          </p:nvPr>
        </p:nvSpPr>
        <p:spPr>
          <a:xfrm>
            <a:off x="1449050" y="1853306"/>
            <a:ext cx="9382348" cy="4393196"/>
          </a:xfrm>
        </p:spPr>
        <p:txBody>
          <a:bodyPr>
            <a:noAutofit/>
          </a:bodyPr>
          <a:lstStyle/>
          <a:p>
            <a:pPr marL="400050" indent="-285750">
              <a:lnSpc>
                <a:spcPct val="150000"/>
              </a:lnSpc>
            </a:pPr>
            <a:r>
              <a:rPr lang="en-GB" sz="1800" dirty="0">
                <a:latin typeface="+mj-lt"/>
                <a:ea typeface="Comic Sans MS" charset="0"/>
                <a:cs typeface="Comic Sans MS" charset="0"/>
              </a:rPr>
              <a:t>Children should be encouraged to use the writing skills that they learn in Literacy lessons across the </a:t>
            </a:r>
            <a:r>
              <a:rPr lang="en-GB" sz="1800" dirty="0" smtClean="0">
                <a:latin typeface="+mj-lt"/>
                <a:ea typeface="Comic Sans MS" charset="0"/>
                <a:cs typeface="Comic Sans MS" charset="0"/>
              </a:rPr>
              <a:t>curriculum.</a:t>
            </a:r>
            <a:endParaRPr lang="en-GB" sz="1800" dirty="0">
              <a:latin typeface="+mj-lt"/>
              <a:ea typeface="Comic Sans MS" charset="0"/>
              <a:cs typeface="Comic Sans MS" charset="0"/>
            </a:endParaRPr>
          </a:p>
          <a:p>
            <a:pPr marL="400050" indent="-285750">
              <a:lnSpc>
                <a:spcPct val="150000"/>
              </a:lnSpc>
            </a:pPr>
            <a:r>
              <a:rPr lang="en-GB" sz="1800" dirty="0" smtClean="0">
                <a:latin typeface="+mj-lt"/>
                <a:ea typeface="Comic Sans MS" charset="0"/>
                <a:cs typeface="Comic Sans MS" charset="0"/>
              </a:rPr>
              <a:t>Any </a:t>
            </a:r>
            <a:r>
              <a:rPr lang="en-GB" sz="1800" dirty="0">
                <a:latin typeface="+mj-lt"/>
                <a:ea typeface="Comic Sans MS" charset="0"/>
                <a:cs typeface="Comic Sans MS" charset="0"/>
              </a:rPr>
              <a:t>curriculum subject can offer opportunities to practise writing one of the text types </a:t>
            </a:r>
          </a:p>
          <a:p>
            <a:pPr>
              <a:lnSpc>
                <a:spcPct val="150000"/>
              </a:lnSpc>
            </a:pPr>
            <a:r>
              <a:rPr lang="en-GB" sz="1800" dirty="0" smtClean="0">
                <a:latin typeface="+mj-lt"/>
                <a:ea typeface="Comic Sans MS" charset="0"/>
                <a:cs typeface="Comic Sans MS" charset="0"/>
              </a:rPr>
              <a:t>   </a:t>
            </a:r>
            <a:r>
              <a:rPr lang="en-GB" sz="1800" dirty="0">
                <a:latin typeface="+mj-lt"/>
                <a:ea typeface="Comic Sans MS" charset="0"/>
                <a:cs typeface="Comic Sans MS" charset="0"/>
              </a:rPr>
              <a:t>Thematic work provides great opportunities for children to develop their understanding of the topic.</a:t>
            </a:r>
          </a:p>
          <a:p>
            <a:pPr>
              <a:lnSpc>
                <a:spcPct val="150000"/>
              </a:lnSpc>
            </a:pPr>
            <a:r>
              <a:rPr lang="en-GB" sz="1800" dirty="0">
                <a:latin typeface="+mj-lt"/>
                <a:ea typeface="Comic Sans MS" charset="0"/>
                <a:cs typeface="Comic Sans MS" charset="0"/>
              </a:rPr>
              <a:t>C</a:t>
            </a:r>
            <a:r>
              <a:rPr lang="en-GB" sz="1800" dirty="0" smtClean="0">
                <a:latin typeface="+mj-lt"/>
                <a:ea typeface="Comic Sans MS" charset="0"/>
                <a:cs typeface="Comic Sans MS" charset="0"/>
              </a:rPr>
              <a:t>hildren </a:t>
            </a:r>
            <a:r>
              <a:rPr lang="en-GB" sz="1800" dirty="0">
                <a:latin typeface="+mj-lt"/>
                <a:ea typeface="Comic Sans MS" charset="0"/>
                <a:cs typeface="Comic Sans MS" charset="0"/>
              </a:rPr>
              <a:t>are also able to practise writing different text types in contexts that engage them.</a:t>
            </a:r>
          </a:p>
          <a:p>
            <a:pPr>
              <a:lnSpc>
                <a:spcPct val="150000"/>
              </a:lnSpc>
            </a:pPr>
            <a:r>
              <a:rPr lang="en-GB" sz="1800" dirty="0" smtClean="0">
                <a:latin typeface="+mj-lt"/>
                <a:ea typeface="Comic Sans MS" charset="0"/>
                <a:cs typeface="Comic Sans MS" charset="0"/>
              </a:rPr>
              <a:t>They </a:t>
            </a:r>
            <a:r>
              <a:rPr lang="en-GB" sz="1800" dirty="0">
                <a:latin typeface="+mj-lt"/>
                <a:ea typeface="Comic Sans MS" charset="0"/>
                <a:cs typeface="Comic Sans MS" charset="0"/>
              </a:rPr>
              <a:t>will also have lots of content fresh in their minds and reinforced by resources and displays.</a:t>
            </a:r>
          </a:p>
          <a:p>
            <a:pPr marL="114300" indent="0">
              <a:buNone/>
            </a:pPr>
            <a:endParaRPr lang="en-GB" sz="1600" dirty="0">
              <a:latin typeface="Comic Sans MS" panose="030F0702030302020204" pitchFamily="66" charset="0"/>
            </a:endParaRPr>
          </a:p>
          <a:p>
            <a:pPr marL="114300" indent="0">
              <a:buNone/>
            </a:pPr>
            <a:endParaRPr lang="en-GB" sz="900" b="1" dirty="0"/>
          </a:p>
        </p:txBody>
      </p:sp>
      <p:sp>
        <p:nvSpPr>
          <p:cNvPr id="4" name="Slide Number Placeholder 3"/>
          <p:cNvSpPr>
            <a:spLocks noGrp="1"/>
          </p:cNvSpPr>
          <p:nvPr>
            <p:ph type="sldNum" sz="quarter" idx="12"/>
          </p:nvPr>
        </p:nvSpPr>
        <p:spPr/>
        <p:txBody>
          <a:bodyPr/>
          <a:lstStyle/>
          <a:p>
            <a:pPr>
              <a:defRPr/>
            </a:pPr>
            <a:fld id="{48ED9209-4F09-4101-ADE4-E1CDEB4B4584}" type="slidenum">
              <a:rPr lang="en-GB" altLang="en-US" smtClean="0">
                <a:solidFill>
                  <a:srgbClr val="000000"/>
                </a:solidFill>
              </a:rPr>
              <a:pPr>
                <a:defRPr/>
              </a:pPr>
              <a:t>26</a:t>
            </a:fld>
            <a:endParaRPr lang="en-GB" altLang="en-US" dirty="0">
              <a:solidFill>
                <a:srgbClr val="000000"/>
              </a:solidFill>
            </a:endParaRPr>
          </a:p>
        </p:txBody>
      </p:sp>
      <p:pic>
        <p:nvPicPr>
          <p:cNvPr id="6" name="Picture 5">
            <a:extLst>
              <a:ext uri="{FF2B5EF4-FFF2-40B4-BE49-F238E27FC236}">
                <a16:creationId xmlns:a16="http://schemas.microsoft.com/office/drawing/2014/main" id="{0BE0F01C-76C7-4074-9D14-7F475B669B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9462" y="4950283"/>
            <a:ext cx="973832" cy="1406067"/>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4250" y="632524"/>
            <a:ext cx="304800" cy="304800"/>
          </a:xfrm>
          <a:prstGeom prst="rect">
            <a:avLst/>
          </a:prstGeom>
        </p:spPr>
      </p:pic>
    </p:spTree>
    <p:extLst>
      <p:ext uri="{BB962C8B-B14F-4D97-AF65-F5344CB8AC3E}">
        <p14:creationId xmlns:p14="http://schemas.microsoft.com/office/powerpoint/2010/main" val="20546239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961"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8215" y="1131272"/>
            <a:ext cx="4121786" cy="2366671"/>
          </a:xfrm>
          <a:noFill/>
          <a:ln>
            <a:solidFill>
              <a:schemeClr val="accent1"/>
            </a:solidFill>
          </a:ln>
        </p:spPr>
        <p:txBody>
          <a:bodyPr>
            <a:normAutofit/>
          </a:bodyPr>
          <a:lstStyle/>
          <a:p>
            <a:pPr algn="ctr"/>
            <a:r>
              <a:rPr lang="en-GB" dirty="0" smtClean="0"/>
              <a:t>Using a story as a stimulus for writing</a:t>
            </a:r>
            <a:endParaRPr lang="en-GB" dirty="0"/>
          </a:p>
        </p:txBody>
      </p:sp>
      <p:pic>
        <p:nvPicPr>
          <p:cNvPr id="12" name="Picture 11">
            <a:extLst>
              <a:ext uri="{FF2B5EF4-FFF2-40B4-BE49-F238E27FC236}">
                <a16:creationId xmlns:a16="http://schemas.microsoft.com/office/drawing/2014/main" id="{715A7988-CBBA-437A-B4EC-D694EEF237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1216583">
            <a:off x="6276855" y="1396144"/>
            <a:ext cx="4002118" cy="5119261"/>
          </a:xfrm>
          <a:prstGeom prst="rect">
            <a:avLst/>
          </a:prstGeom>
          <a:noFill/>
          <a:ln>
            <a:noFill/>
          </a:ln>
        </p:spPr>
        <p:style>
          <a:lnRef idx="0">
            <a:scrgbClr r="0" g="0" b="0"/>
          </a:lnRef>
          <a:fillRef idx="0">
            <a:scrgbClr r="0" g="0" b="0"/>
          </a:fillRef>
          <a:effectRef idx="0">
            <a:scrgbClr r="0" g="0" b="0"/>
          </a:effectRef>
          <a:fontRef idx="minor">
            <a:schemeClr val="accent1"/>
          </a:fontRef>
        </p:style>
      </p:pic>
      <p:sp>
        <p:nvSpPr>
          <p:cNvPr id="4" name="TextBox 3"/>
          <p:cNvSpPr txBox="1"/>
          <p:nvPr/>
        </p:nvSpPr>
        <p:spPr>
          <a:xfrm>
            <a:off x="1146629" y="4216400"/>
            <a:ext cx="2844800" cy="369332"/>
          </a:xfrm>
          <a:prstGeom prst="rect">
            <a:avLst/>
          </a:prstGeom>
          <a:noFill/>
        </p:spPr>
        <p:txBody>
          <a:bodyPr wrap="square" rtlCol="0">
            <a:spAutoFit/>
          </a:bodyPr>
          <a:lstStyle/>
          <a:p>
            <a:r>
              <a:rPr lang="en-GB" dirty="0" smtClean="0">
                <a:hlinkClick r:id="rId7" action="ppaction://hlinkfile"/>
              </a:rPr>
              <a:t>Sunk.pdf</a:t>
            </a:r>
            <a:endParaRPr lang="en-GB"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58215" y="5684710"/>
            <a:ext cx="304800" cy="304800"/>
          </a:xfrm>
          <a:prstGeom prst="rect">
            <a:avLst/>
          </a:prstGeom>
        </p:spPr>
      </p:pic>
    </p:spTree>
    <p:extLst>
      <p:ext uri="{BB962C8B-B14F-4D97-AF65-F5344CB8AC3E}">
        <p14:creationId xmlns:p14="http://schemas.microsoft.com/office/powerpoint/2010/main" val="25088572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565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20494" cy="1061003"/>
          </a:xfrm>
        </p:spPr>
        <p:txBody>
          <a:bodyPr/>
          <a:lstStyle/>
          <a:p>
            <a:r>
              <a:rPr lang="en-GB" dirty="0" smtClean="0"/>
              <a:t>What’s next – lesson planning</a:t>
            </a:r>
            <a:endParaRPr lang="en-GB" dirty="0"/>
          </a:p>
        </p:txBody>
      </p:sp>
      <p:sp>
        <p:nvSpPr>
          <p:cNvPr id="3" name="Content Placeholder 2"/>
          <p:cNvSpPr>
            <a:spLocks noGrp="1"/>
          </p:cNvSpPr>
          <p:nvPr>
            <p:ph idx="1"/>
          </p:nvPr>
        </p:nvSpPr>
        <p:spPr>
          <a:xfrm>
            <a:off x="4021322" y="6170686"/>
            <a:ext cx="1216403" cy="489736"/>
          </a:xfrm>
        </p:spPr>
        <p:txBody>
          <a:bodyPr>
            <a:normAutofit fontScale="40000" lnSpcReduction="20000"/>
          </a:bodyPr>
          <a:lstStyle/>
          <a:p>
            <a:r>
              <a:rPr lang="en-GB" dirty="0" smtClean="0">
                <a:hlinkClick r:id="rId5" action="ppaction://hlinkfile"/>
              </a:rPr>
              <a:t>APLP lesson Plan Phase 1 2019-20.docx</a:t>
            </a:r>
            <a:endParaRPr lang="en-GB"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9938" y="1669970"/>
            <a:ext cx="2684877" cy="3888193"/>
          </a:xfrm>
          <a:prstGeom prst="rect">
            <a:avLst/>
          </a:prstGeom>
        </p:spPr>
      </p:pic>
      <p:sp>
        <p:nvSpPr>
          <p:cNvPr id="7" name="TextBox 6"/>
          <p:cNvSpPr txBox="1"/>
          <p:nvPr/>
        </p:nvSpPr>
        <p:spPr>
          <a:xfrm>
            <a:off x="3297510" y="2090247"/>
            <a:ext cx="3624044" cy="3416320"/>
          </a:xfrm>
          <a:prstGeom prst="rect">
            <a:avLst/>
          </a:prstGeom>
          <a:noFill/>
        </p:spPr>
        <p:txBody>
          <a:bodyPr wrap="square" rtlCol="0">
            <a:spAutoFit/>
          </a:bodyPr>
          <a:lstStyle/>
          <a:p>
            <a:pPr algn="ctr"/>
            <a:r>
              <a:rPr lang="en-GB" sz="3600" dirty="0" smtClean="0"/>
              <a:t>Choose one of the writing plan activities you thought of and build a lesson around it</a:t>
            </a:r>
            <a:endParaRPr lang="en-GB" sz="3600" dirty="0"/>
          </a:p>
        </p:txBody>
      </p:sp>
      <p:pic>
        <p:nvPicPr>
          <p:cNvPr id="8" name="Picture 7">
            <a:extLst>
              <a:ext uri="{FF2B5EF4-FFF2-40B4-BE49-F238E27FC236}">
                <a16:creationId xmlns:a16="http://schemas.microsoft.com/office/drawing/2014/main" id="{6F6AAAE5-37CF-455B-BE94-CDF739E416E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899824" y="293483"/>
            <a:ext cx="2081784" cy="795528"/>
          </a:xfrm>
          <a:prstGeom prst="rect">
            <a:avLst/>
          </a:prstGeom>
          <a:ln w="38100">
            <a:noFill/>
          </a:ln>
        </p:spPr>
      </p:pic>
      <p:pic>
        <p:nvPicPr>
          <p:cNvPr id="20" name="Picture 1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13600" y="1589314"/>
            <a:ext cx="4859412" cy="3968849"/>
          </a:xfrm>
          <a:prstGeom prst="rect">
            <a:avLst/>
          </a:prstGeom>
        </p:spPr>
      </p:pic>
      <p:pic>
        <p:nvPicPr>
          <p:cNvPr id="21"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99976" y="6110754"/>
            <a:ext cx="304800" cy="304800"/>
          </a:xfrm>
          <a:prstGeom prst="rect">
            <a:avLst/>
          </a:prstGeom>
        </p:spPr>
      </p:pic>
      <p:sp>
        <p:nvSpPr>
          <p:cNvPr id="22" name="TextBox 21"/>
          <p:cNvSpPr txBox="1"/>
          <p:nvPr/>
        </p:nvSpPr>
        <p:spPr>
          <a:xfrm>
            <a:off x="6832443" y="5883965"/>
            <a:ext cx="4566008" cy="923330"/>
          </a:xfrm>
          <a:prstGeom prst="rect">
            <a:avLst/>
          </a:prstGeom>
          <a:noFill/>
        </p:spPr>
        <p:txBody>
          <a:bodyPr wrap="square" rtlCol="0">
            <a:spAutoFit/>
          </a:bodyPr>
          <a:lstStyle/>
          <a:p>
            <a:r>
              <a:rPr lang="en-GB" dirty="0" smtClean="0"/>
              <a:t>If you wish to do this task, I am happy to look at your work and provide you with feedback.</a:t>
            </a:r>
          </a:p>
          <a:p>
            <a:r>
              <a:rPr lang="en-GB" dirty="0"/>
              <a:t>j</a:t>
            </a:r>
            <a:r>
              <a:rPr lang="en-GB" dirty="0" smtClean="0"/>
              <a:t>ayne.morgan@uwtsd.ac.uk</a:t>
            </a:r>
            <a:endParaRPr lang="en-GB" dirty="0"/>
          </a:p>
        </p:txBody>
      </p:sp>
    </p:spTree>
    <p:extLst>
      <p:ext uri="{BB962C8B-B14F-4D97-AF65-F5344CB8AC3E}">
        <p14:creationId xmlns:p14="http://schemas.microsoft.com/office/powerpoint/2010/main" val="39968623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84963" fill="hold"/>
                                        <p:tgtEl>
                                          <p:spTgt spid="21"/>
                                        </p:tgtEl>
                                      </p:cBhvr>
                                    </p:cmd>
                                  </p:childTnLst>
                                </p:cTn>
                              </p:par>
                            </p:childTnLst>
                          </p:cTn>
                        </p:par>
                      </p:childTnLst>
                    </p:cTn>
                  </p:par>
                </p:childTnLst>
              </p:cTn>
              <p:nextCondLst>
                <p:cond evt="onClick" delay="0">
                  <p:tgtEl>
                    <p:spTgt spid="21"/>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332656"/>
            <a:ext cx="7920880" cy="1152128"/>
          </a:xfrm>
          <a:ln>
            <a:solidFill>
              <a:schemeClr val="accent1"/>
            </a:solidFill>
          </a:ln>
        </p:spPr>
        <p:txBody>
          <a:bodyPr>
            <a:normAutofit/>
          </a:bodyPr>
          <a:lstStyle/>
          <a:p>
            <a:r>
              <a:rPr lang="en-GB" dirty="0" smtClean="0"/>
              <a:t>Just a few more things…..</a:t>
            </a:r>
            <a:endParaRPr lang="en-GB" dirty="0"/>
          </a:p>
        </p:txBody>
      </p:sp>
      <p:sp>
        <p:nvSpPr>
          <p:cNvPr id="3" name="Content Placeholder 2"/>
          <p:cNvSpPr>
            <a:spLocks noGrp="1"/>
          </p:cNvSpPr>
          <p:nvPr>
            <p:ph idx="1"/>
          </p:nvPr>
        </p:nvSpPr>
        <p:spPr>
          <a:xfrm>
            <a:off x="339365" y="1767588"/>
            <a:ext cx="5324587" cy="4752528"/>
          </a:xfrm>
        </p:spPr>
        <p:txBody>
          <a:bodyPr>
            <a:normAutofit fontScale="77500" lnSpcReduction="20000"/>
          </a:bodyPr>
          <a:lstStyle/>
          <a:p>
            <a:pPr marL="0">
              <a:lnSpc>
                <a:spcPct val="150000"/>
              </a:lnSpc>
              <a:spcBef>
                <a:spcPts val="0"/>
              </a:spcBef>
            </a:pPr>
            <a:r>
              <a:rPr lang="en-GB" sz="2100" dirty="0">
                <a:latin typeface="+mj-lt"/>
                <a:ea typeface="Comic Sans MS" charset="0"/>
                <a:cs typeface="Comic Sans MS" charset="0"/>
              </a:rPr>
              <a:t>Discuss </a:t>
            </a:r>
            <a:r>
              <a:rPr lang="en-GB" sz="2100" dirty="0">
                <a:solidFill>
                  <a:srgbClr val="FF0000"/>
                </a:solidFill>
                <a:latin typeface="+mj-lt"/>
                <a:ea typeface="Comic Sans MS" charset="0"/>
                <a:cs typeface="Comic Sans MS" charset="0"/>
              </a:rPr>
              <a:t>words </a:t>
            </a:r>
            <a:r>
              <a:rPr lang="en-GB" sz="2100" dirty="0">
                <a:latin typeface="+mj-lt"/>
                <a:ea typeface="Comic Sans MS" charset="0"/>
                <a:cs typeface="Comic Sans MS" charset="0"/>
              </a:rPr>
              <a:t>and their </a:t>
            </a:r>
            <a:r>
              <a:rPr lang="en-GB" sz="2100" dirty="0">
                <a:solidFill>
                  <a:srgbClr val="FF0000"/>
                </a:solidFill>
                <a:latin typeface="+mj-lt"/>
                <a:ea typeface="Comic Sans MS" charset="0"/>
                <a:cs typeface="Comic Sans MS" charset="0"/>
              </a:rPr>
              <a:t>meanings</a:t>
            </a:r>
            <a:r>
              <a:rPr lang="en-GB" sz="2100" dirty="0">
                <a:latin typeface="+mj-lt"/>
                <a:ea typeface="Comic Sans MS" charset="0"/>
                <a:cs typeface="Comic Sans MS" charset="0"/>
              </a:rPr>
              <a:t> and </a:t>
            </a:r>
            <a:r>
              <a:rPr lang="en-GB" sz="2100" dirty="0">
                <a:solidFill>
                  <a:srgbClr val="FF0000"/>
                </a:solidFill>
                <a:latin typeface="+mj-lt"/>
                <a:ea typeface="Comic Sans MS" charset="0"/>
                <a:cs typeface="Comic Sans MS" charset="0"/>
              </a:rPr>
              <a:t>origins</a:t>
            </a:r>
            <a:r>
              <a:rPr lang="en-GB" sz="2100" dirty="0">
                <a:latin typeface="+mj-lt"/>
                <a:ea typeface="Comic Sans MS" charset="0"/>
                <a:cs typeface="Comic Sans MS" charset="0"/>
              </a:rPr>
              <a:t>.</a:t>
            </a:r>
          </a:p>
          <a:p>
            <a:pPr marL="0">
              <a:lnSpc>
                <a:spcPct val="150000"/>
              </a:lnSpc>
              <a:spcBef>
                <a:spcPts val="0"/>
              </a:spcBef>
            </a:pPr>
            <a:r>
              <a:rPr lang="en-GB" sz="2100" dirty="0">
                <a:latin typeface="+mj-lt"/>
                <a:ea typeface="Comic Sans MS" charset="0"/>
                <a:cs typeface="Comic Sans MS" charset="0"/>
              </a:rPr>
              <a:t>Talk about </a:t>
            </a:r>
            <a:r>
              <a:rPr lang="en-GB" sz="2100" dirty="0">
                <a:solidFill>
                  <a:srgbClr val="FF0000"/>
                </a:solidFill>
                <a:latin typeface="+mj-lt"/>
                <a:ea typeface="Comic Sans MS" charset="0"/>
                <a:cs typeface="Comic Sans MS" charset="0"/>
              </a:rPr>
              <a:t>morphemes </a:t>
            </a:r>
            <a:r>
              <a:rPr lang="en-GB" sz="2100" dirty="0">
                <a:latin typeface="+mj-lt"/>
                <a:ea typeface="Comic Sans MS" charset="0"/>
                <a:cs typeface="Comic Sans MS" charset="0"/>
              </a:rPr>
              <a:t>and how words are put together.</a:t>
            </a:r>
          </a:p>
          <a:p>
            <a:pPr marL="0">
              <a:lnSpc>
                <a:spcPct val="150000"/>
              </a:lnSpc>
              <a:spcBef>
                <a:spcPts val="0"/>
              </a:spcBef>
            </a:pPr>
            <a:r>
              <a:rPr lang="en-GB" sz="2100" dirty="0">
                <a:solidFill>
                  <a:srgbClr val="FF0000"/>
                </a:solidFill>
                <a:latin typeface="+mj-lt"/>
                <a:ea typeface="Comic Sans MS" charset="0"/>
                <a:cs typeface="Comic Sans MS" charset="0"/>
              </a:rPr>
              <a:t>Make collections of words</a:t>
            </a:r>
            <a:r>
              <a:rPr lang="en-GB" sz="2100" dirty="0">
                <a:latin typeface="+mj-lt"/>
                <a:ea typeface="Comic Sans MS" charset="0"/>
                <a:cs typeface="Comic Sans MS" charset="0"/>
              </a:rPr>
              <a:t>, for example, homonyms, antonyms, synonyms, loan words, homographs and homophones.</a:t>
            </a:r>
          </a:p>
          <a:p>
            <a:pPr marL="0">
              <a:lnSpc>
                <a:spcPct val="150000"/>
              </a:lnSpc>
              <a:spcBef>
                <a:spcPts val="0"/>
              </a:spcBef>
            </a:pPr>
            <a:r>
              <a:rPr lang="en-GB" sz="2100" dirty="0">
                <a:solidFill>
                  <a:srgbClr val="FF0000"/>
                </a:solidFill>
                <a:latin typeface="+mj-lt"/>
                <a:ea typeface="Comic Sans MS" charset="0"/>
                <a:cs typeface="Comic Sans MS" charset="0"/>
              </a:rPr>
              <a:t>Read to children regularly </a:t>
            </a:r>
            <a:r>
              <a:rPr lang="en-GB" sz="2100" dirty="0">
                <a:latin typeface="+mj-lt"/>
                <a:ea typeface="Comic Sans MS" charset="0"/>
                <a:cs typeface="Comic Sans MS" charset="0"/>
              </a:rPr>
              <a:t>from a range of genres and be prepared to discuss authors’ use of language.</a:t>
            </a:r>
          </a:p>
          <a:p>
            <a:pPr marL="0">
              <a:lnSpc>
                <a:spcPct val="150000"/>
              </a:lnSpc>
              <a:spcBef>
                <a:spcPts val="0"/>
              </a:spcBef>
            </a:pPr>
            <a:r>
              <a:rPr lang="en-GB" sz="2100" dirty="0">
                <a:latin typeface="+mj-lt"/>
                <a:ea typeface="Comic Sans MS" charset="0"/>
                <a:cs typeface="Comic Sans MS" charset="0"/>
              </a:rPr>
              <a:t>Discuss </a:t>
            </a:r>
            <a:r>
              <a:rPr lang="en-GB" sz="2100" dirty="0">
                <a:solidFill>
                  <a:srgbClr val="FF0000"/>
                </a:solidFill>
                <a:latin typeface="+mj-lt"/>
                <a:ea typeface="Comic Sans MS" charset="0"/>
                <a:cs typeface="Comic Sans MS" charset="0"/>
              </a:rPr>
              <a:t>phrasing</a:t>
            </a:r>
            <a:r>
              <a:rPr lang="en-GB" sz="2100" dirty="0">
                <a:latin typeface="+mj-lt"/>
                <a:ea typeface="Comic Sans MS" charset="0"/>
                <a:cs typeface="Comic Sans MS" charset="0"/>
              </a:rPr>
              <a:t>, </a:t>
            </a:r>
            <a:r>
              <a:rPr lang="en-GB" sz="2100" dirty="0">
                <a:solidFill>
                  <a:srgbClr val="FF0000"/>
                </a:solidFill>
                <a:latin typeface="+mj-lt"/>
                <a:ea typeface="Comic Sans MS" charset="0"/>
                <a:cs typeface="Comic Sans MS" charset="0"/>
              </a:rPr>
              <a:t>words</a:t>
            </a:r>
            <a:r>
              <a:rPr lang="en-GB" sz="2100" dirty="0">
                <a:latin typeface="+mj-lt"/>
                <a:ea typeface="Comic Sans MS" charset="0"/>
                <a:cs typeface="Comic Sans MS" charset="0"/>
              </a:rPr>
              <a:t> and </a:t>
            </a:r>
            <a:r>
              <a:rPr lang="en-GB" sz="2100" dirty="0">
                <a:solidFill>
                  <a:srgbClr val="FF0000"/>
                </a:solidFill>
                <a:latin typeface="+mj-lt"/>
                <a:ea typeface="Comic Sans MS" charset="0"/>
                <a:cs typeface="Comic Sans MS" charset="0"/>
              </a:rPr>
              <a:t>punctuation</a:t>
            </a:r>
            <a:r>
              <a:rPr lang="en-GB" sz="2100" dirty="0">
                <a:latin typeface="+mj-lt"/>
                <a:ea typeface="Comic Sans MS" charset="0"/>
                <a:cs typeface="Comic Sans MS" charset="0"/>
              </a:rPr>
              <a:t> in the whole texts.</a:t>
            </a:r>
          </a:p>
          <a:p>
            <a:pPr marL="0">
              <a:lnSpc>
                <a:spcPct val="150000"/>
              </a:lnSpc>
              <a:spcBef>
                <a:spcPts val="0"/>
              </a:spcBef>
            </a:pPr>
            <a:r>
              <a:rPr lang="en-GB" sz="2100" dirty="0">
                <a:latin typeface="+mj-lt"/>
                <a:ea typeface="Comic Sans MS" charset="0"/>
                <a:cs typeface="Comic Sans MS" charset="0"/>
              </a:rPr>
              <a:t>Make use of </a:t>
            </a:r>
            <a:r>
              <a:rPr lang="en-GB" sz="2100" dirty="0">
                <a:solidFill>
                  <a:srgbClr val="FF0000"/>
                </a:solidFill>
                <a:latin typeface="+mj-lt"/>
                <a:ea typeface="Comic Sans MS" charset="0"/>
                <a:cs typeface="Comic Sans MS" charset="0"/>
              </a:rPr>
              <a:t>children’s writing as a resource </a:t>
            </a:r>
            <a:r>
              <a:rPr lang="en-GB" sz="2100" dirty="0">
                <a:latin typeface="+mj-lt"/>
                <a:ea typeface="Comic Sans MS" charset="0"/>
                <a:cs typeface="Comic Sans MS" charset="0"/>
              </a:rPr>
              <a:t>for discussing grammar and punctuation.</a:t>
            </a:r>
          </a:p>
          <a:p>
            <a:pPr marL="0">
              <a:lnSpc>
                <a:spcPct val="150000"/>
              </a:lnSpc>
              <a:spcBef>
                <a:spcPts val="0"/>
              </a:spcBef>
            </a:pPr>
            <a:r>
              <a:rPr lang="en-GB" sz="2100" dirty="0">
                <a:latin typeface="+mj-lt"/>
                <a:ea typeface="Comic Sans MS" charset="0"/>
                <a:cs typeface="Comic Sans MS" charset="0"/>
              </a:rPr>
              <a:t>Develop a </a:t>
            </a:r>
            <a:r>
              <a:rPr lang="en-GB" sz="2100" dirty="0">
                <a:solidFill>
                  <a:srgbClr val="FF0000"/>
                </a:solidFill>
                <a:latin typeface="+mj-lt"/>
                <a:ea typeface="Comic Sans MS" charset="0"/>
                <a:cs typeface="Comic Sans MS" charset="0"/>
              </a:rPr>
              <a:t>vocabulary</a:t>
            </a:r>
            <a:r>
              <a:rPr lang="en-GB" sz="2100" dirty="0">
                <a:latin typeface="+mj-lt"/>
                <a:ea typeface="Comic Sans MS" charset="0"/>
                <a:cs typeface="Comic Sans MS" charset="0"/>
              </a:rPr>
              <a:t> for discussing writing and do not be afraid to use </a:t>
            </a:r>
            <a:r>
              <a:rPr lang="en-GB" sz="2100" dirty="0">
                <a:solidFill>
                  <a:srgbClr val="FF0000"/>
                </a:solidFill>
                <a:latin typeface="+mj-lt"/>
                <a:ea typeface="Comic Sans MS" charset="0"/>
                <a:cs typeface="Comic Sans MS" charset="0"/>
              </a:rPr>
              <a:t>correct terminology </a:t>
            </a:r>
            <a:r>
              <a:rPr lang="en-GB" sz="2100" dirty="0">
                <a:latin typeface="+mj-lt"/>
                <a:ea typeface="Comic Sans MS" charset="0"/>
                <a:cs typeface="Comic Sans MS" charset="0"/>
              </a:rPr>
              <a:t>– if children can differentiate between a diplodocus and a brontosaurus, they can distinguish between an adjective and an adverb!</a:t>
            </a:r>
          </a:p>
          <a:p>
            <a:endParaRPr lang="en-GB" dirty="0"/>
          </a:p>
        </p:txBody>
      </p:sp>
      <p:sp>
        <p:nvSpPr>
          <p:cNvPr id="4" name="Content Placeholder 2"/>
          <p:cNvSpPr txBox="1">
            <a:spLocks/>
          </p:cNvSpPr>
          <p:nvPr/>
        </p:nvSpPr>
        <p:spPr>
          <a:xfrm>
            <a:off x="5976593" y="1564848"/>
            <a:ext cx="5627664" cy="36004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spcBef>
                <a:spcPts val="0"/>
              </a:spcBef>
            </a:pPr>
            <a:r>
              <a:rPr lang="en-GB" sz="1600" dirty="0" smtClean="0">
                <a:latin typeface="+mj-lt"/>
                <a:ea typeface="Comic Sans MS" charset="0"/>
                <a:cs typeface="Comic Sans MS" charset="0"/>
              </a:rPr>
              <a:t>Use </a:t>
            </a:r>
            <a:r>
              <a:rPr lang="en-GB" sz="1600" dirty="0" smtClean="0">
                <a:solidFill>
                  <a:srgbClr val="FF0000"/>
                </a:solidFill>
                <a:latin typeface="+mj-lt"/>
                <a:ea typeface="Comic Sans MS" charset="0"/>
                <a:cs typeface="Comic Sans MS" charset="0"/>
              </a:rPr>
              <a:t>shared</a:t>
            </a:r>
            <a:r>
              <a:rPr lang="en-GB" sz="1600" dirty="0" smtClean="0">
                <a:latin typeface="+mj-lt"/>
                <a:ea typeface="Comic Sans MS" charset="0"/>
                <a:cs typeface="Comic Sans MS" charset="0"/>
              </a:rPr>
              <a:t> and </a:t>
            </a:r>
            <a:r>
              <a:rPr lang="en-GB" sz="1600" dirty="0" smtClean="0">
                <a:solidFill>
                  <a:srgbClr val="FF0000"/>
                </a:solidFill>
                <a:latin typeface="+mj-lt"/>
                <a:ea typeface="Comic Sans MS" charset="0"/>
                <a:cs typeface="Comic Sans MS" charset="0"/>
              </a:rPr>
              <a:t>guided</a:t>
            </a:r>
            <a:r>
              <a:rPr lang="en-GB" sz="1600" dirty="0" smtClean="0">
                <a:latin typeface="+mj-lt"/>
                <a:ea typeface="Comic Sans MS" charset="0"/>
                <a:cs typeface="Comic Sans MS" charset="0"/>
              </a:rPr>
              <a:t> writing to </a:t>
            </a:r>
            <a:r>
              <a:rPr lang="en-GB" sz="1600" dirty="0" smtClean="0">
                <a:solidFill>
                  <a:srgbClr val="FF0000"/>
                </a:solidFill>
                <a:latin typeface="+mj-lt"/>
                <a:ea typeface="Comic Sans MS" charset="0"/>
                <a:cs typeface="Comic Sans MS" charset="0"/>
              </a:rPr>
              <a:t>model</a:t>
            </a:r>
            <a:r>
              <a:rPr lang="en-GB" sz="1600" dirty="0" smtClean="0">
                <a:latin typeface="+mj-lt"/>
                <a:ea typeface="Comic Sans MS" charset="0"/>
                <a:cs typeface="Comic Sans MS" charset="0"/>
              </a:rPr>
              <a:t> and to discuss ways in which language can be presented.</a:t>
            </a:r>
          </a:p>
          <a:p>
            <a:pPr>
              <a:lnSpc>
                <a:spcPct val="150000"/>
              </a:lnSpc>
              <a:spcBef>
                <a:spcPts val="0"/>
              </a:spcBef>
            </a:pPr>
            <a:r>
              <a:rPr lang="en-GB" sz="1600" dirty="0" smtClean="0">
                <a:latin typeface="+mj-lt"/>
                <a:ea typeface="Comic Sans MS" charset="0"/>
                <a:cs typeface="Comic Sans MS" charset="0"/>
              </a:rPr>
              <a:t>Make use of </a:t>
            </a:r>
            <a:r>
              <a:rPr lang="en-GB" sz="1600" dirty="0" smtClean="0">
                <a:solidFill>
                  <a:srgbClr val="FF0000"/>
                </a:solidFill>
                <a:latin typeface="+mj-lt"/>
                <a:ea typeface="Comic Sans MS" charset="0"/>
                <a:cs typeface="Comic Sans MS" charset="0"/>
              </a:rPr>
              <a:t>investigations</a:t>
            </a:r>
            <a:r>
              <a:rPr lang="en-GB" sz="1600" dirty="0" smtClean="0">
                <a:latin typeface="+mj-lt"/>
                <a:ea typeface="Comic Sans MS" charset="0"/>
                <a:cs typeface="Comic Sans MS" charset="0"/>
              </a:rPr>
              <a:t> into spelling </a:t>
            </a:r>
            <a:r>
              <a:rPr lang="en-GB" sz="1600" dirty="0" smtClean="0">
                <a:solidFill>
                  <a:srgbClr val="FF0000"/>
                </a:solidFill>
                <a:latin typeface="+mj-lt"/>
                <a:ea typeface="Comic Sans MS" charset="0"/>
                <a:cs typeface="Comic Sans MS" charset="0"/>
              </a:rPr>
              <a:t>patterns</a:t>
            </a:r>
            <a:r>
              <a:rPr lang="en-GB" sz="1600" dirty="0" smtClean="0">
                <a:latin typeface="+mj-lt"/>
                <a:ea typeface="Comic Sans MS" charset="0"/>
                <a:cs typeface="Comic Sans MS" charset="0"/>
              </a:rPr>
              <a:t> etc. to help develop and reinforce learning.</a:t>
            </a:r>
          </a:p>
          <a:p>
            <a:pPr>
              <a:lnSpc>
                <a:spcPct val="150000"/>
              </a:lnSpc>
              <a:spcBef>
                <a:spcPts val="0"/>
              </a:spcBef>
            </a:pPr>
            <a:r>
              <a:rPr lang="en-GB" sz="1600" dirty="0" smtClean="0">
                <a:solidFill>
                  <a:srgbClr val="FF0000"/>
                </a:solidFill>
                <a:latin typeface="+mj-lt"/>
                <a:ea typeface="Comic Sans MS" charset="0"/>
                <a:cs typeface="Comic Sans MS" charset="0"/>
              </a:rPr>
              <a:t>Talk with children </a:t>
            </a:r>
            <a:r>
              <a:rPr lang="en-GB" sz="1600" dirty="0" smtClean="0">
                <a:latin typeface="+mj-lt"/>
                <a:ea typeface="Comic Sans MS" charset="0"/>
                <a:cs typeface="Comic Sans MS" charset="0"/>
              </a:rPr>
              <a:t>about why it is useful to develop a good knowledge about language.</a:t>
            </a:r>
          </a:p>
          <a:p>
            <a:pPr>
              <a:lnSpc>
                <a:spcPct val="150000"/>
              </a:lnSpc>
              <a:spcBef>
                <a:spcPts val="0"/>
              </a:spcBef>
            </a:pPr>
            <a:r>
              <a:rPr lang="en-GB" sz="1600" dirty="0" smtClean="0">
                <a:latin typeface="+mj-lt"/>
                <a:ea typeface="Comic Sans MS" charset="0"/>
                <a:cs typeface="Comic Sans MS" charset="0"/>
              </a:rPr>
              <a:t>Develop your own knowledge and understanding of language and </a:t>
            </a:r>
            <a:r>
              <a:rPr lang="en-GB" sz="1600" dirty="0" smtClean="0">
                <a:solidFill>
                  <a:srgbClr val="FF0000"/>
                </a:solidFill>
                <a:latin typeface="+mj-lt"/>
                <a:ea typeface="Comic Sans MS" charset="0"/>
                <a:cs typeface="Comic Sans MS" charset="0"/>
              </a:rPr>
              <a:t>show that your enthusiasm</a:t>
            </a:r>
          </a:p>
          <a:p>
            <a:pPr>
              <a:lnSpc>
                <a:spcPct val="150000"/>
              </a:lnSpc>
              <a:spcBef>
                <a:spcPts val="0"/>
              </a:spcBef>
            </a:pPr>
            <a:r>
              <a:rPr lang="en-GB" sz="1600" dirty="0" smtClean="0">
                <a:solidFill>
                  <a:srgbClr val="FF0000"/>
                </a:solidFill>
                <a:latin typeface="+mj-lt"/>
                <a:ea typeface="Comic Sans MS" charset="0"/>
                <a:cs typeface="Comic Sans MS" charset="0"/>
              </a:rPr>
              <a:t>Read about language. </a:t>
            </a:r>
            <a:r>
              <a:rPr lang="en-GB" sz="1600" dirty="0" smtClean="0">
                <a:latin typeface="+mj-lt"/>
                <a:ea typeface="Comic Sans MS" charset="0"/>
                <a:cs typeface="Comic Sans MS" charset="0"/>
              </a:rPr>
              <a:t>(e.g. Bryson, Crystal and websites which offer simple guidance on such issues as using apostrophes and the etymology [</a:t>
            </a:r>
            <a:r>
              <a:rPr lang="en-GB" sz="1600" dirty="0" smtClean="0">
                <a:latin typeface="+mj-lt"/>
              </a:rPr>
              <a:t>the study of the origin of words and the way in which their meanings have changed throughout history] </a:t>
            </a:r>
            <a:r>
              <a:rPr lang="en-GB" sz="1600" dirty="0" smtClean="0">
                <a:latin typeface="+mj-lt"/>
                <a:ea typeface="Comic Sans MS" charset="0"/>
                <a:cs typeface="Comic Sans MS" charset="0"/>
              </a:rPr>
              <a:t> of our words.)</a:t>
            </a:r>
            <a:endParaRPr lang="en-GB" sz="1600" dirty="0">
              <a:latin typeface="+mj-lt"/>
              <a:ea typeface="Comic Sans MS" charset="0"/>
              <a:cs typeface="Comic Sans MS"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149" y="332656"/>
            <a:ext cx="675646" cy="1264775"/>
          </a:xfrm>
          <a:prstGeom prst="rect">
            <a:avLst/>
          </a:prstGeom>
          <a:ln>
            <a:solidFill>
              <a:schemeClr val="accent1"/>
            </a:solidFill>
          </a:ln>
        </p:spPr>
      </p:pic>
      <p:pic>
        <p:nvPicPr>
          <p:cNvPr id="6" name="Picture 5">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89412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6"/>
            <a:ext cx="4477871"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638B59A2-FB83-452F-8C31-A82B66BA553D}"/>
              </a:ext>
            </a:extLst>
          </p:cNvPr>
          <p:cNvSpPr>
            <a:spLocks noGrp="1"/>
          </p:cNvSpPr>
          <p:nvPr>
            <p:ph idx="1"/>
          </p:nvPr>
        </p:nvSpPr>
        <p:spPr/>
        <p:txBody>
          <a:bodyPr>
            <a:normAutofit lnSpcReduction="10000"/>
          </a:bodyPr>
          <a:lstStyle/>
          <a:p>
            <a:pPr lvl="0"/>
            <a:r>
              <a:rPr lang="en-GB" dirty="0">
                <a:latin typeface="+mj-lt"/>
              </a:rPr>
              <a:t>Department of Education WA (2013) </a:t>
            </a:r>
            <a:r>
              <a:rPr lang="en-GB" i="1" dirty="0">
                <a:latin typeface="+mj-lt"/>
              </a:rPr>
              <a:t>First Steps: Writing Resource Book </a:t>
            </a:r>
            <a:r>
              <a:rPr lang="en-GB" dirty="0">
                <a:latin typeface="+mj-lt"/>
              </a:rPr>
              <a:t>Perth: Government of Western Australia</a:t>
            </a:r>
          </a:p>
          <a:p>
            <a:pPr lvl="0"/>
            <a:r>
              <a:rPr lang="en-GB" dirty="0">
                <a:latin typeface="+mj-lt"/>
              </a:rPr>
              <a:t>Medwell, J.A., Wray, D. and Minns, H. (2014) </a:t>
            </a:r>
            <a:r>
              <a:rPr lang="en-GB" i="1" dirty="0">
                <a:latin typeface="+mj-lt"/>
              </a:rPr>
              <a:t>Primary English: Teaching theory and practice</a:t>
            </a:r>
            <a:r>
              <a:rPr lang="en-GB" dirty="0">
                <a:latin typeface="+mj-lt"/>
              </a:rPr>
              <a:t>. United Kingdom: SAGE Publications.</a:t>
            </a:r>
          </a:p>
          <a:p>
            <a:pPr lvl="0"/>
            <a:r>
              <a:rPr lang="en-GB" dirty="0">
                <a:latin typeface="+mj-lt"/>
              </a:rPr>
              <a:t>Meek, M. (1988) </a:t>
            </a:r>
            <a:r>
              <a:rPr lang="en-GB" i="1" dirty="0">
                <a:latin typeface="+mj-lt"/>
              </a:rPr>
              <a:t>How texts teach what readers learn</a:t>
            </a:r>
            <a:r>
              <a:rPr lang="en-GB" dirty="0">
                <a:latin typeface="+mj-lt"/>
              </a:rPr>
              <a:t>. Stroud, Glos: Thimble Press</a:t>
            </a:r>
          </a:p>
          <a:p>
            <a:pPr lvl="0"/>
            <a:r>
              <a:rPr lang="en-GB" dirty="0">
                <a:latin typeface="+mj-lt"/>
              </a:rPr>
              <a:t>Welsh Assembly Government (2008) English Guidance for Key Stages 2 and 3 Cardiff: Welsh Assembly Government</a:t>
            </a:r>
          </a:p>
          <a:p>
            <a:pPr lvl="0"/>
            <a:r>
              <a:rPr lang="en-US" dirty="0">
                <a:latin typeface="+mj-lt"/>
              </a:rPr>
              <a:t>Welsh Assembly Government (2010) </a:t>
            </a:r>
            <a:r>
              <a:rPr lang="en-US" i="1" dirty="0">
                <a:latin typeface="+mj-lt"/>
              </a:rPr>
              <a:t>Guidance on the teaching of writing skills. </a:t>
            </a:r>
            <a:r>
              <a:rPr lang="en-US" dirty="0">
                <a:latin typeface="+mj-lt"/>
              </a:rPr>
              <a:t>Cardiff: Welsh Government.</a:t>
            </a:r>
            <a:endParaRPr lang="en-GB" dirty="0">
              <a:latin typeface="+mj-lt"/>
            </a:endParaRPr>
          </a:p>
          <a:p>
            <a:endParaRPr lang="en-GB"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59621631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831</TotalTime>
  <Words>2211</Words>
  <Application>Microsoft Office PowerPoint</Application>
  <PresentationFormat>Widescreen</PresentationFormat>
  <Paragraphs>258</Paragraphs>
  <Slides>30</Slides>
  <Notes>26</Notes>
  <HiddenSlides>0</HiddenSlides>
  <MMClips>28</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ＭＳ Ｐゴシック</vt:lpstr>
      <vt:lpstr>Arial</vt:lpstr>
      <vt:lpstr>Calibri</vt:lpstr>
      <vt:lpstr>Calibri Light</vt:lpstr>
      <vt:lpstr>Comic Sans MS</vt:lpstr>
      <vt:lpstr>DejaVuSerifCondensed</vt:lpstr>
      <vt:lpstr>Times New Roman</vt:lpstr>
      <vt:lpstr>Verdana</vt:lpstr>
      <vt:lpstr>Office Theme</vt:lpstr>
      <vt:lpstr>Developing Pupils’ Writing  at Foundation Phase</vt:lpstr>
      <vt:lpstr>A reminder</vt:lpstr>
      <vt:lpstr>Ready to write?</vt:lpstr>
      <vt:lpstr>What the curriculum says</vt:lpstr>
      <vt:lpstr>PowerPoint Presentation</vt:lpstr>
      <vt:lpstr>PowerPoint Presentation</vt:lpstr>
      <vt:lpstr>PowerPoint Presentation</vt:lpstr>
      <vt:lpstr>PowerPoint Presentation</vt:lpstr>
      <vt:lpstr>Let’s recap…..What do you understand to be the difference between……?</vt:lpstr>
      <vt:lpstr>Emergent writing</vt:lpstr>
      <vt:lpstr>Emergent writing</vt:lpstr>
      <vt:lpstr>PowerPoint Presentation</vt:lpstr>
      <vt:lpstr>Stories provide a rich stimulus for learning</vt:lpstr>
      <vt:lpstr>PowerPoint Presentation</vt:lpstr>
      <vt:lpstr>Ready to write ... and support</vt:lpstr>
      <vt:lpstr>Warming up for writing</vt:lpstr>
      <vt:lpstr>Word games – to develop vocabulary</vt:lpstr>
      <vt:lpstr>Children internalise…</vt:lpstr>
      <vt:lpstr>A popular model for teaching</vt:lpstr>
      <vt:lpstr>Four key components of Talk for Writing across the curriculum are : </vt:lpstr>
      <vt:lpstr>An alternative to the 3Is - Gradual Release Model</vt:lpstr>
      <vt:lpstr>The teaching sequence for writing</vt:lpstr>
      <vt:lpstr>The writing process</vt:lpstr>
      <vt:lpstr>Story writing</vt:lpstr>
      <vt:lpstr>Don’t forget the short writing opportunities</vt:lpstr>
      <vt:lpstr>Non-fiction across the curriculum</vt:lpstr>
      <vt:lpstr>Using a story as a stimulus for writing</vt:lpstr>
      <vt:lpstr>What’s next – lesson planning</vt:lpstr>
      <vt:lpstr>Just a few more things…..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158</cp:revision>
  <cp:lastPrinted>2018-07-11T16:05:04Z</cp:lastPrinted>
  <dcterms:created xsi:type="dcterms:W3CDTF">2018-06-19T15:42:58Z</dcterms:created>
  <dcterms:modified xsi:type="dcterms:W3CDTF">2020-05-17T16:25:27Z</dcterms:modified>
</cp:coreProperties>
</file>