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55AC9C-CEAA-4C9B-B0EF-C4113577943F}" v="10" dt="2026-07-13T05:08:29.5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265" autoAdjust="0"/>
    <p:restoredTop sz="94682"/>
  </p:normalViewPr>
  <p:slideViewPr>
    <p:cSldViewPr snapToGrid="0">
      <p:cViewPr varScale="1">
        <p:scale>
          <a:sx n="76" d="100"/>
          <a:sy n="76" d="100"/>
        </p:scale>
        <p:origin x="13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ette hamilton" userId="22f015f88dea9019" providerId="LiveId" clId="{B13260B1-FC5E-439D-9B43-DA14874E5129}"/>
    <pc:docChg chg="undo custSel addSld modSld modMainMaster modNotesMaster">
      <pc:chgData name="annette hamilton" userId="22f015f88dea9019" providerId="LiveId" clId="{B13260B1-FC5E-439D-9B43-DA14874E5129}" dt="2026-07-13T05:12:41.244" v="271" actId="255"/>
      <pc:docMkLst>
        <pc:docMk/>
      </pc:docMkLst>
      <pc:sldChg chg="modSp mod">
        <pc:chgData name="annette hamilton" userId="22f015f88dea9019" providerId="LiveId" clId="{B13260B1-FC5E-439D-9B43-DA14874E5129}" dt="2026-07-13T05:11:18.504" v="266" actId="1076"/>
        <pc:sldMkLst>
          <pc:docMk/>
          <pc:sldMk cId="2101209173" sldId="256"/>
        </pc:sldMkLst>
        <pc:spChg chg="mod">
          <ac:chgData name="annette hamilton" userId="22f015f88dea9019" providerId="LiveId" clId="{B13260B1-FC5E-439D-9B43-DA14874E5129}" dt="2026-07-13T05:11:18.504" v="266" actId="1076"/>
          <ac:spMkLst>
            <pc:docMk/>
            <pc:sldMk cId="2101209173" sldId="256"/>
            <ac:spMk id="2" creationId="{190C86C8-1321-6925-F8E9-79C4271D6C91}"/>
          </ac:spMkLst>
        </pc:spChg>
        <pc:spChg chg="mod">
          <ac:chgData name="annette hamilton" userId="22f015f88dea9019" providerId="LiveId" clId="{B13260B1-FC5E-439D-9B43-DA14874E5129}" dt="2026-07-13T05:11:07.707" v="265" actId="1076"/>
          <ac:spMkLst>
            <pc:docMk/>
            <pc:sldMk cId="2101209173" sldId="256"/>
            <ac:spMk id="3" creationId="{689597C2-1C22-C787-CDB5-A4CA4D961437}"/>
          </ac:spMkLst>
        </pc:spChg>
      </pc:sldChg>
      <pc:sldChg chg="modSp mod">
        <pc:chgData name="annette hamilton" userId="22f015f88dea9019" providerId="LiveId" clId="{B13260B1-FC5E-439D-9B43-DA14874E5129}" dt="2026-07-13T04:58:05.220" v="22"/>
        <pc:sldMkLst>
          <pc:docMk/>
          <pc:sldMk cId="3980496648" sldId="257"/>
        </pc:sldMkLst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3980496648" sldId="257"/>
            <ac:spMk id="2" creationId="{8164FB60-8B6E-1B2C-86F1-4F0954EBA46A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3980496648" sldId="257"/>
            <ac:spMk id="3" creationId="{99D3AB50-D7F2-330E-B362-E07233DEFF2A}"/>
          </ac:spMkLst>
        </pc:spChg>
      </pc:sldChg>
      <pc:sldChg chg="modSp">
        <pc:chgData name="annette hamilton" userId="22f015f88dea9019" providerId="LiveId" clId="{B13260B1-FC5E-439D-9B43-DA14874E5129}" dt="2026-07-13T04:58:05.220" v="22"/>
        <pc:sldMkLst>
          <pc:docMk/>
          <pc:sldMk cId="2568925846" sldId="258"/>
        </pc:sldMkLst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2568925846" sldId="258"/>
            <ac:spMk id="2" creationId="{38EA05F4-D049-B256-477C-CB3F9CEDC6B3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2568925846" sldId="258"/>
            <ac:spMk id="6" creationId="{C659705D-BC53-B8C0-4465-3B4BAAC5C5A0}"/>
          </ac:spMkLst>
        </pc:spChg>
        <pc:graphicFrameChg chg="mod">
          <ac:chgData name="annette hamilton" userId="22f015f88dea9019" providerId="LiveId" clId="{B13260B1-FC5E-439D-9B43-DA14874E5129}" dt="2026-07-13T04:58:05.220" v="22"/>
          <ac:graphicFrameMkLst>
            <pc:docMk/>
            <pc:sldMk cId="2568925846" sldId="258"/>
            <ac:graphicFrameMk id="4" creationId="{9B95D747-687B-28D5-A058-AA47316990F6}"/>
          </ac:graphicFrameMkLst>
        </pc:graphicFrameChg>
      </pc:sldChg>
      <pc:sldChg chg="modSp mod">
        <pc:chgData name="annette hamilton" userId="22f015f88dea9019" providerId="LiveId" clId="{B13260B1-FC5E-439D-9B43-DA14874E5129}" dt="2026-07-13T04:58:05.220" v="22"/>
        <pc:sldMkLst>
          <pc:docMk/>
          <pc:sldMk cId="2222116420" sldId="259"/>
        </pc:sldMkLst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2222116420" sldId="259"/>
            <ac:spMk id="2" creationId="{E76B1106-C75B-259E-1FD5-B2EC4E12C2E0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2222116420" sldId="259"/>
            <ac:spMk id="3" creationId="{B7017A6A-F723-2B97-7970-1F6EC6F3BD0C}"/>
          </ac:spMkLst>
        </pc:spChg>
      </pc:sldChg>
      <pc:sldChg chg="modSp modNotes">
        <pc:chgData name="annette hamilton" userId="22f015f88dea9019" providerId="LiveId" clId="{B13260B1-FC5E-439D-9B43-DA14874E5129}" dt="2026-07-13T04:58:05.220" v="22"/>
        <pc:sldMkLst>
          <pc:docMk/>
          <pc:sldMk cId="3314609070" sldId="260"/>
        </pc:sldMkLst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3314609070" sldId="260"/>
            <ac:spMk id="2" creationId="{2B1726CD-D111-E869-3CA7-A09B346528F4}"/>
          </ac:spMkLst>
        </pc:spChg>
        <pc:graphicFrameChg chg="mod">
          <ac:chgData name="annette hamilton" userId="22f015f88dea9019" providerId="LiveId" clId="{B13260B1-FC5E-439D-9B43-DA14874E5129}" dt="2026-07-13T04:58:05.220" v="22"/>
          <ac:graphicFrameMkLst>
            <pc:docMk/>
            <pc:sldMk cId="3314609070" sldId="260"/>
            <ac:graphicFrameMk id="4" creationId="{97173985-0761-E708-A730-3E3FEB08FBDC}"/>
          </ac:graphicFrameMkLst>
        </pc:graphicFrameChg>
        <pc:graphicFrameChg chg="mod">
          <ac:chgData name="annette hamilton" userId="22f015f88dea9019" providerId="LiveId" clId="{B13260B1-FC5E-439D-9B43-DA14874E5129}" dt="2026-07-13T04:58:05.220" v="22"/>
          <ac:graphicFrameMkLst>
            <pc:docMk/>
            <pc:sldMk cId="3314609070" sldId="260"/>
            <ac:graphicFrameMk id="5" creationId="{58CE8873-0547-0F09-3BCC-6244E821909E}"/>
          </ac:graphicFrameMkLst>
        </pc:graphicFrameChg>
      </pc:sldChg>
      <pc:sldChg chg="modSp mod">
        <pc:chgData name="annette hamilton" userId="22f015f88dea9019" providerId="LiveId" clId="{B13260B1-FC5E-439D-9B43-DA14874E5129}" dt="2026-07-13T05:12:41.244" v="271" actId="255"/>
        <pc:sldMkLst>
          <pc:docMk/>
          <pc:sldMk cId="1751301715" sldId="261"/>
        </pc:sldMkLst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1751301715" sldId="261"/>
            <ac:spMk id="2" creationId="{A669CFE0-FEEA-8B76-073F-C878E2102E58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1751301715" sldId="261"/>
            <ac:spMk id="3" creationId="{E0F374D6-9DB8-7D19-37AF-38231C4886A5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1751301715" sldId="261"/>
            <ac:spMk id="4" creationId="{2CE7138A-53F8-DDDA-F76E-1BD0CCE51AA7}"/>
          </ac:spMkLst>
        </pc:spChg>
        <pc:spChg chg="mod">
          <ac:chgData name="annette hamilton" userId="22f015f88dea9019" providerId="LiveId" clId="{B13260B1-FC5E-439D-9B43-DA14874E5129}" dt="2026-07-13T05:12:41.244" v="271" actId="255"/>
          <ac:spMkLst>
            <pc:docMk/>
            <pc:sldMk cId="1751301715" sldId="261"/>
            <ac:spMk id="5" creationId="{92724098-D2FE-498E-FCC0-C33EE450CA9F}"/>
          </ac:spMkLst>
        </pc:spChg>
      </pc:sldChg>
      <pc:sldChg chg="modSp mod">
        <pc:chgData name="annette hamilton" userId="22f015f88dea9019" providerId="LiveId" clId="{B13260B1-FC5E-439D-9B43-DA14874E5129}" dt="2026-07-13T04:58:05.220" v="22"/>
        <pc:sldMkLst>
          <pc:docMk/>
          <pc:sldMk cId="3032161430" sldId="262"/>
        </pc:sldMkLst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3032161430" sldId="262"/>
            <ac:spMk id="2" creationId="{29012E97-5A25-37AF-DCF1-4DEF36C8172E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3032161430" sldId="262"/>
            <ac:spMk id="3" creationId="{3DE0B0F1-FA8C-6FF8-9078-3DB3D0B716E3}"/>
          </ac:spMkLst>
        </pc:spChg>
      </pc:sldChg>
      <pc:sldChg chg="modSp">
        <pc:chgData name="annette hamilton" userId="22f015f88dea9019" providerId="LiveId" clId="{B13260B1-FC5E-439D-9B43-DA14874E5129}" dt="2026-07-13T04:58:05.220" v="22"/>
        <pc:sldMkLst>
          <pc:docMk/>
          <pc:sldMk cId="260475342" sldId="263"/>
        </pc:sldMkLst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260475342" sldId="263"/>
            <ac:spMk id="2" creationId="{2C36461C-2834-A913-E2AB-355076931A09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260475342" sldId="263"/>
            <ac:spMk id="4" creationId="{6ED6913F-599C-78DF-7331-0F00666CC8BB}"/>
          </ac:spMkLst>
        </pc:spChg>
      </pc:sldChg>
      <pc:sldChg chg="modSp">
        <pc:chgData name="annette hamilton" userId="22f015f88dea9019" providerId="LiveId" clId="{B13260B1-FC5E-439D-9B43-DA14874E5129}" dt="2026-07-13T04:58:05.220" v="22"/>
        <pc:sldMkLst>
          <pc:docMk/>
          <pc:sldMk cId="361924117" sldId="264"/>
        </pc:sldMkLst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361924117" sldId="264"/>
            <ac:spMk id="2" creationId="{8E045AB2-AD5F-834A-76B4-C1AB772AB600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k cId="361924117" sldId="264"/>
            <ac:spMk id="5" creationId="{6B60F46B-EEA0-628E-5737-098E2E00CE6D}"/>
          </ac:spMkLst>
        </pc:spChg>
      </pc:sldChg>
      <pc:sldChg chg="modSp new mod">
        <pc:chgData name="annette hamilton" userId="22f015f88dea9019" providerId="LiveId" clId="{B13260B1-FC5E-439D-9B43-DA14874E5129}" dt="2026-07-13T05:10:39.040" v="261" actId="122"/>
        <pc:sldMkLst>
          <pc:docMk/>
          <pc:sldMk cId="4193141700" sldId="265"/>
        </pc:sldMkLst>
        <pc:spChg chg="mod">
          <ac:chgData name="annette hamilton" userId="22f015f88dea9019" providerId="LiveId" clId="{B13260B1-FC5E-439D-9B43-DA14874E5129}" dt="2026-07-13T05:10:39.040" v="261" actId="122"/>
          <ac:spMkLst>
            <pc:docMk/>
            <pc:sldMk cId="4193141700" sldId="265"/>
            <ac:spMk id="2" creationId="{8F9CE0FB-B339-5459-FF25-6E2000BA7E03}"/>
          </ac:spMkLst>
        </pc:spChg>
        <pc:spChg chg="mod">
          <ac:chgData name="annette hamilton" userId="22f015f88dea9019" providerId="LiveId" clId="{B13260B1-FC5E-439D-9B43-DA14874E5129}" dt="2026-07-13T05:10:30.798" v="260" actId="1076"/>
          <ac:spMkLst>
            <pc:docMk/>
            <pc:sldMk cId="4193141700" sldId="265"/>
            <ac:spMk id="3" creationId="{AAF09A80-F4AB-90F4-01FF-E7AB86B18850}"/>
          </ac:spMkLst>
        </pc:spChg>
      </pc:sldChg>
      <pc:sldMasterChg chg="modSp modSldLayout">
        <pc:chgData name="annette hamilton" userId="22f015f88dea9019" providerId="LiveId" clId="{B13260B1-FC5E-439D-9B43-DA14874E5129}" dt="2026-07-13T04:58:05.220" v="22"/>
        <pc:sldMasterMkLst>
          <pc:docMk/>
          <pc:sldMasterMk cId="1078275241" sldId="2147483696"/>
        </pc:sldMasterMkLst>
        <pc:spChg chg="mod">
          <ac:chgData name="annette hamilton" userId="22f015f88dea9019" providerId="LiveId" clId="{B13260B1-FC5E-439D-9B43-DA14874E5129}" dt="2026-07-13T04:58:05.220" v="22"/>
          <ac:spMkLst>
            <pc:docMk/>
            <pc:sldMasterMk cId="1078275241" sldId="2147483696"/>
            <ac:spMk id="2" creationId="{00000000-0000-0000-0000-000000000000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asterMk cId="1078275241" sldId="2147483696"/>
            <ac:spMk id="3" creationId="{00000000-0000-0000-0000-000000000000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asterMk cId="1078275241" sldId="2147483696"/>
            <ac:spMk id="4" creationId="{00000000-0000-0000-0000-000000000000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asterMk cId="1078275241" sldId="2147483696"/>
            <ac:spMk id="5" creationId="{00000000-0000-0000-0000-000000000000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asterMk cId="1078275241" sldId="2147483696"/>
            <ac:spMk id="6" creationId="{00000000-0000-0000-0000-000000000000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asterMk cId="1078275241" sldId="2147483696"/>
            <ac:spMk id="24" creationId="{00000000-0000-0000-0000-000000000000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asterMk cId="1078275241" sldId="2147483696"/>
            <ac:spMk id="25" creationId="{00000000-0000-0000-0000-000000000000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asterMk cId="1078275241" sldId="2147483696"/>
            <ac:spMk id="26" creationId="{00000000-0000-0000-0000-000000000000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asterMk cId="1078275241" sldId="2147483696"/>
            <ac:spMk id="27" creationId="{00000000-0000-0000-0000-000000000000}"/>
          </ac:spMkLst>
        </pc:spChg>
        <pc:spChg chg="mod">
          <ac:chgData name="annette hamilton" userId="22f015f88dea9019" providerId="LiveId" clId="{B13260B1-FC5E-439D-9B43-DA14874E5129}" dt="2026-07-13T04:58:05.220" v="22"/>
          <ac:spMkLst>
            <pc:docMk/>
            <pc:sldMasterMk cId="1078275241" sldId="2147483696"/>
            <ac:spMk id="28" creationId="{00000000-0000-0000-0000-000000000000}"/>
          </ac:spMkLst>
        </pc:sp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3658092543" sldId="2147483697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658092543" sldId="2147483697"/>
              <ac:spMk id="2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658092543" sldId="2147483697"/>
              <ac:spMk id="3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658092543" sldId="2147483697"/>
              <ac:spMk id="19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658092543" sldId="2147483697"/>
              <ac:spMk id="24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658092543" sldId="2147483697"/>
              <ac:spMk id="26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658092543" sldId="2147483697"/>
              <ac:spMk id="27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658092543" sldId="2147483697"/>
              <ac:spMk id="28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658092543" sldId="2147483697"/>
              <ac:spMk id="29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658092543" sldId="2147483697"/>
              <ac:spMk id="30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658092543" sldId="2147483697"/>
              <ac:spMk id="31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852767586" sldId="2147483699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852767586" sldId="2147483699"/>
              <ac:spMk id="2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852767586" sldId="2147483699"/>
              <ac:spMk id="3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1319369395" sldId="2147483700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1319369395" sldId="2147483700"/>
              <ac:spMk id="3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1319369395" sldId="2147483700"/>
              <ac:spMk id="4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2900892418" sldId="2147483701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900892418" sldId="2147483701"/>
              <ac:spMk id="3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900892418" sldId="2147483701"/>
              <ac:spMk id="4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900892418" sldId="2147483701"/>
              <ac:spMk id="5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900892418" sldId="2147483701"/>
              <ac:spMk id="6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960531450" sldId="2147483702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960531450" sldId="2147483702"/>
              <ac:spMk id="2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2435368901" sldId="2147483704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435368901" sldId="2147483704"/>
              <ac:spMk id="2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435368901" sldId="2147483704"/>
              <ac:spMk id="3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435368901" sldId="2147483704"/>
              <ac:spMk id="4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2424026069" sldId="2147483705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424026069" sldId="2147483705"/>
              <ac:spMk id="2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424026069" sldId="2147483705"/>
              <ac:spMk id="3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424026069" sldId="2147483705"/>
              <ac:spMk id="4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3354814935" sldId="2147483706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354814935" sldId="2147483706"/>
              <ac:spMk id="2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354814935" sldId="2147483706"/>
              <ac:spMk id="3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3717565230" sldId="2147483707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717565230" sldId="2147483707"/>
              <ac:spMk id="2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717565230" sldId="2147483707"/>
              <ac:spMk id="3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717565230" sldId="2147483707"/>
              <ac:spMk id="20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717565230" sldId="2147483707"/>
              <ac:spMk id="22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717565230" sldId="2147483707"/>
              <ac:spMk id="23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3414446728" sldId="2147483708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414446728" sldId="2147483708"/>
              <ac:spMk id="2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3414446728" sldId="2147483708"/>
              <ac:spMk id="3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2194097573" sldId="2147483709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194097573" sldId="2147483709"/>
              <ac:spMk id="2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194097573" sldId="2147483709"/>
              <ac:spMk id="3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194097573" sldId="2147483709"/>
              <ac:spMk id="23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194097573" sldId="2147483709"/>
              <ac:spMk id="24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194097573" sldId="2147483709"/>
              <ac:spMk id="25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217568636" sldId="2147483710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17568636" sldId="2147483710"/>
              <ac:spMk id="2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17568636" sldId="2147483710"/>
              <ac:spMk id="3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217568636" sldId="2147483710"/>
              <ac:spMk id="23" creationId="{00000000-0000-0000-0000-000000000000}"/>
            </ac:spMkLst>
          </pc:spChg>
        </pc:sldLayoutChg>
        <pc:sldLayoutChg chg="modSp">
          <pc:chgData name="annette hamilton" userId="22f015f88dea9019" providerId="LiveId" clId="{B13260B1-FC5E-439D-9B43-DA14874E5129}" dt="2026-07-13T04:58:05.220" v="22"/>
          <pc:sldLayoutMkLst>
            <pc:docMk/>
            <pc:sldMasterMk cId="1078275241" sldId="2147483696"/>
            <pc:sldLayoutMk cId="417726272" sldId="2147483712"/>
          </pc:sldLayoutMkLst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417726272" sldId="2147483712"/>
              <ac:spMk id="2" creationId="{00000000-0000-0000-0000-000000000000}"/>
            </ac:spMkLst>
          </pc:spChg>
          <pc:spChg chg="mod">
            <ac:chgData name="annette hamilton" userId="22f015f88dea9019" providerId="LiveId" clId="{B13260B1-FC5E-439D-9B43-DA14874E5129}" dt="2026-07-13T04:58:05.220" v="22"/>
            <ac:spMkLst>
              <pc:docMk/>
              <pc:sldMasterMk cId="1078275241" sldId="2147483696"/>
              <pc:sldLayoutMk cId="417726272" sldId="2147483712"/>
              <ac:spMk id="3" creationId="{00000000-0000-0000-0000-000000000000}"/>
            </ac:spMkLst>
          </pc:s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375848-8E5B-B143-BE42-C1C994E01423}" type="doc">
      <dgm:prSet loTypeId="urn:microsoft.com/office/officeart/2005/8/layout/lProcess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507472A-1662-2F41-A123-88328B2AD435}">
      <dgm:prSet phldrT="[Text]"/>
      <dgm:spPr/>
      <dgm:t>
        <a:bodyPr/>
        <a:lstStyle/>
        <a:p>
          <a:r>
            <a:rPr lang="en-GB" dirty="0"/>
            <a:t>Key worker system</a:t>
          </a:r>
        </a:p>
      </dgm:t>
    </dgm:pt>
    <dgm:pt modelId="{900509DA-C125-F14F-873D-2584CD3A139C}" type="parTrans" cxnId="{497C5BA0-3E5C-F44E-A7F0-CB96271678A6}">
      <dgm:prSet/>
      <dgm:spPr/>
      <dgm:t>
        <a:bodyPr/>
        <a:lstStyle/>
        <a:p>
          <a:endParaRPr lang="en-GB"/>
        </a:p>
      </dgm:t>
    </dgm:pt>
    <dgm:pt modelId="{0BAD23A2-CA0D-8B4B-8354-38C5B5E7C2B1}" type="sibTrans" cxnId="{497C5BA0-3E5C-F44E-A7F0-CB96271678A6}">
      <dgm:prSet/>
      <dgm:spPr/>
      <dgm:t>
        <a:bodyPr/>
        <a:lstStyle/>
        <a:p>
          <a:endParaRPr lang="en-GB"/>
        </a:p>
      </dgm:t>
    </dgm:pt>
    <dgm:pt modelId="{06C93282-7D6C-6E47-9B3C-67D28289D362}">
      <dgm:prSet phldrT="[Text]"/>
      <dgm:spPr/>
      <dgm:t>
        <a:bodyPr/>
        <a:lstStyle/>
        <a:p>
          <a:r>
            <a:rPr lang="en-GB" dirty="0"/>
            <a:t>Provides a consistent attachment figure</a:t>
          </a:r>
        </a:p>
      </dgm:t>
    </dgm:pt>
    <dgm:pt modelId="{D9025132-743C-2447-9035-5039D687782C}" type="parTrans" cxnId="{50884BD1-8E54-534C-8224-65E5FE947F60}">
      <dgm:prSet/>
      <dgm:spPr/>
      <dgm:t>
        <a:bodyPr/>
        <a:lstStyle/>
        <a:p>
          <a:endParaRPr lang="en-GB"/>
        </a:p>
      </dgm:t>
    </dgm:pt>
    <dgm:pt modelId="{F5EAD665-AF49-E34A-8AE3-0441A6E76A60}" type="sibTrans" cxnId="{50884BD1-8E54-534C-8224-65E5FE947F60}">
      <dgm:prSet/>
      <dgm:spPr/>
      <dgm:t>
        <a:bodyPr/>
        <a:lstStyle/>
        <a:p>
          <a:endParaRPr lang="en-GB"/>
        </a:p>
      </dgm:t>
    </dgm:pt>
    <dgm:pt modelId="{175E4824-18CF-5E4B-B6EC-302861B1AC9D}">
      <dgm:prSet phldrT="[Text]"/>
      <dgm:spPr/>
      <dgm:t>
        <a:bodyPr/>
        <a:lstStyle/>
        <a:p>
          <a:r>
            <a:rPr lang="en-GB" dirty="0"/>
            <a:t>Predictable routines</a:t>
          </a:r>
        </a:p>
      </dgm:t>
    </dgm:pt>
    <dgm:pt modelId="{050DCD2E-DA62-A649-BF65-87A44B9311B8}" type="parTrans" cxnId="{75FF9747-BFBE-1549-815C-3372FD796C15}">
      <dgm:prSet/>
      <dgm:spPr/>
      <dgm:t>
        <a:bodyPr/>
        <a:lstStyle/>
        <a:p>
          <a:endParaRPr lang="en-GB"/>
        </a:p>
      </dgm:t>
    </dgm:pt>
    <dgm:pt modelId="{05FB68B9-9ECB-9F4C-B10A-EEDF6B105D5B}" type="sibTrans" cxnId="{75FF9747-BFBE-1549-815C-3372FD796C15}">
      <dgm:prSet/>
      <dgm:spPr/>
      <dgm:t>
        <a:bodyPr/>
        <a:lstStyle/>
        <a:p>
          <a:endParaRPr lang="en-GB"/>
        </a:p>
      </dgm:t>
    </dgm:pt>
    <dgm:pt modelId="{8FD254B4-BD0E-5E45-BF7C-5DA389D98255}">
      <dgm:prSet phldrT="[Text]"/>
      <dgm:spPr/>
      <dgm:t>
        <a:bodyPr/>
        <a:lstStyle/>
        <a:p>
          <a:r>
            <a:rPr lang="en-GB" dirty="0"/>
            <a:t>Increases sense of security</a:t>
          </a:r>
        </a:p>
      </dgm:t>
    </dgm:pt>
    <dgm:pt modelId="{78164F46-441E-BD46-827F-560EF6AC834A}" type="parTrans" cxnId="{6DB1AEE2-7DBC-114F-9288-8C7926C77D45}">
      <dgm:prSet/>
      <dgm:spPr/>
      <dgm:t>
        <a:bodyPr/>
        <a:lstStyle/>
        <a:p>
          <a:endParaRPr lang="en-GB"/>
        </a:p>
      </dgm:t>
    </dgm:pt>
    <dgm:pt modelId="{7CAE16F9-5C43-9940-B9E7-B54E23D06797}" type="sibTrans" cxnId="{6DB1AEE2-7DBC-114F-9288-8C7926C77D45}">
      <dgm:prSet/>
      <dgm:spPr/>
      <dgm:t>
        <a:bodyPr/>
        <a:lstStyle/>
        <a:p>
          <a:endParaRPr lang="en-GB"/>
        </a:p>
      </dgm:t>
    </dgm:pt>
    <dgm:pt modelId="{84376D40-6BFF-D24F-AAE9-A36FF79849DE}">
      <dgm:prSet phldrT="[Text]"/>
      <dgm:spPr/>
      <dgm:t>
        <a:bodyPr/>
        <a:lstStyle/>
        <a:p>
          <a:r>
            <a:rPr lang="en-GB" dirty="0"/>
            <a:t>Gradual separation plan</a:t>
          </a:r>
        </a:p>
      </dgm:t>
    </dgm:pt>
    <dgm:pt modelId="{FEE84672-A6B7-624A-A201-8DF097E31101}" type="parTrans" cxnId="{D6B2BCB8-F8B7-474E-B666-6C06CC534F68}">
      <dgm:prSet/>
      <dgm:spPr/>
      <dgm:t>
        <a:bodyPr/>
        <a:lstStyle/>
        <a:p>
          <a:endParaRPr lang="en-GB"/>
        </a:p>
      </dgm:t>
    </dgm:pt>
    <dgm:pt modelId="{D3894224-0634-E146-8320-4FB23665C52C}" type="sibTrans" cxnId="{D6B2BCB8-F8B7-474E-B666-6C06CC534F68}">
      <dgm:prSet/>
      <dgm:spPr/>
      <dgm:t>
        <a:bodyPr/>
        <a:lstStyle/>
        <a:p>
          <a:endParaRPr lang="en-GB"/>
        </a:p>
      </dgm:t>
    </dgm:pt>
    <dgm:pt modelId="{292A90DA-F440-8A45-90CE-67AA42B27D10}">
      <dgm:prSet phldrT="[Text]"/>
      <dgm:spPr/>
      <dgm:t>
        <a:bodyPr/>
        <a:lstStyle/>
        <a:p>
          <a:r>
            <a:rPr lang="en-GB" dirty="0"/>
            <a:t>Reduces separation anxiety</a:t>
          </a:r>
        </a:p>
      </dgm:t>
    </dgm:pt>
    <dgm:pt modelId="{9F488944-2283-0D4A-8810-B2C8C3CD68FE}" type="parTrans" cxnId="{35D23AF2-0F0A-6F49-B66C-021C905F3500}">
      <dgm:prSet/>
      <dgm:spPr/>
      <dgm:t>
        <a:bodyPr/>
        <a:lstStyle/>
        <a:p>
          <a:endParaRPr lang="en-GB"/>
        </a:p>
      </dgm:t>
    </dgm:pt>
    <dgm:pt modelId="{F5D79787-5026-0347-9B71-8AB44063B5BF}" type="sibTrans" cxnId="{35D23AF2-0F0A-6F49-B66C-021C905F3500}">
      <dgm:prSet/>
      <dgm:spPr/>
      <dgm:t>
        <a:bodyPr/>
        <a:lstStyle/>
        <a:p>
          <a:endParaRPr lang="en-GB"/>
        </a:p>
      </dgm:t>
    </dgm:pt>
    <dgm:pt modelId="{E4A9D2AC-1853-D546-83E4-CECD62984562}" type="pres">
      <dgm:prSet presAssocID="{C6375848-8E5B-B143-BE42-C1C994E01423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D1C225F7-5CA0-2641-97D6-41EACCB98D77}" type="pres">
      <dgm:prSet presAssocID="{5507472A-1662-2F41-A123-88328B2AD435}" presName="horFlow" presStyleCnt="0"/>
      <dgm:spPr/>
    </dgm:pt>
    <dgm:pt modelId="{E88E9C39-F15F-0B4F-9A45-D45B6D40E702}" type="pres">
      <dgm:prSet presAssocID="{5507472A-1662-2F41-A123-88328B2AD435}" presName="bigChev" presStyleLbl="node1" presStyleIdx="0" presStyleCnt="3"/>
      <dgm:spPr/>
    </dgm:pt>
    <dgm:pt modelId="{5922E4D1-DE1A-3444-97CC-6FAE055EAAD4}" type="pres">
      <dgm:prSet presAssocID="{D9025132-743C-2447-9035-5039D687782C}" presName="parTrans" presStyleCnt="0"/>
      <dgm:spPr/>
    </dgm:pt>
    <dgm:pt modelId="{C91C19B1-2D04-914F-B90F-F851AD1A89F2}" type="pres">
      <dgm:prSet presAssocID="{06C93282-7D6C-6E47-9B3C-67D28289D362}" presName="node" presStyleLbl="alignAccFollowNode1" presStyleIdx="0" presStyleCnt="3">
        <dgm:presLayoutVars>
          <dgm:bulletEnabled val="1"/>
        </dgm:presLayoutVars>
      </dgm:prSet>
      <dgm:spPr/>
    </dgm:pt>
    <dgm:pt modelId="{3792AC53-8D0F-504F-8E08-96FE70461B13}" type="pres">
      <dgm:prSet presAssocID="{5507472A-1662-2F41-A123-88328B2AD435}" presName="vSp" presStyleCnt="0"/>
      <dgm:spPr/>
    </dgm:pt>
    <dgm:pt modelId="{6E6F093C-BBEE-6944-B4EE-61B1C1999B14}" type="pres">
      <dgm:prSet presAssocID="{175E4824-18CF-5E4B-B6EC-302861B1AC9D}" presName="horFlow" presStyleCnt="0"/>
      <dgm:spPr/>
    </dgm:pt>
    <dgm:pt modelId="{956AE4A7-F5D9-5144-82C7-91832C9CACEB}" type="pres">
      <dgm:prSet presAssocID="{175E4824-18CF-5E4B-B6EC-302861B1AC9D}" presName="bigChev" presStyleLbl="node1" presStyleIdx="1" presStyleCnt="3"/>
      <dgm:spPr/>
    </dgm:pt>
    <dgm:pt modelId="{7E065601-9DEE-604D-AF1E-47F728B08925}" type="pres">
      <dgm:prSet presAssocID="{78164F46-441E-BD46-827F-560EF6AC834A}" presName="parTrans" presStyleCnt="0"/>
      <dgm:spPr/>
    </dgm:pt>
    <dgm:pt modelId="{53EABAE4-2DA8-9249-9629-8E480833A49C}" type="pres">
      <dgm:prSet presAssocID="{8FD254B4-BD0E-5E45-BF7C-5DA389D98255}" presName="node" presStyleLbl="alignAccFollowNode1" presStyleIdx="1" presStyleCnt="3">
        <dgm:presLayoutVars>
          <dgm:bulletEnabled val="1"/>
        </dgm:presLayoutVars>
      </dgm:prSet>
      <dgm:spPr/>
    </dgm:pt>
    <dgm:pt modelId="{2ECC2470-8C10-6541-A2B1-BF240DF39D16}" type="pres">
      <dgm:prSet presAssocID="{175E4824-18CF-5E4B-B6EC-302861B1AC9D}" presName="vSp" presStyleCnt="0"/>
      <dgm:spPr/>
    </dgm:pt>
    <dgm:pt modelId="{01D951E1-2F1E-4944-939E-CB57837CEA76}" type="pres">
      <dgm:prSet presAssocID="{84376D40-6BFF-D24F-AAE9-A36FF79849DE}" presName="horFlow" presStyleCnt="0"/>
      <dgm:spPr/>
    </dgm:pt>
    <dgm:pt modelId="{8703ADA8-653D-2541-BFB7-6D260BC294BA}" type="pres">
      <dgm:prSet presAssocID="{84376D40-6BFF-D24F-AAE9-A36FF79849DE}" presName="bigChev" presStyleLbl="node1" presStyleIdx="2" presStyleCnt="3"/>
      <dgm:spPr/>
    </dgm:pt>
    <dgm:pt modelId="{ECA56D29-38CA-0942-8692-C330821F4024}" type="pres">
      <dgm:prSet presAssocID="{9F488944-2283-0D4A-8810-B2C8C3CD68FE}" presName="parTrans" presStyleCnt="0"/>
      <dgm:spPr/>
    </dgm:pt>
    <dgm:pt modelId="{FF31FD2A-FB93-234B-8DF9-22C4438FCA3F}" type="pres">
      <dgm:prSet presAssocID="{292A90DA-F440-8A45-90CE-67AA42B27D10}" presName="node" presStyleLbl="alignAccFollowNode1" presStyleIdx="2" presStyleCnt="3">
        <dgm:presLayoutVars>
          <dgm:bulletEnabled val="1"/>
        </dgm:presLayoutVars>
      </dgm:prSet>
      <dgm:spPr/>
    </dgm:pt>
  </dgm:ptLst>
  <dgm:cxnLst>
    <dgm:cxn modelId="{75FF9747-BFBE-1549-815C-3372FD796C15}" srcId="{C6375848-8E5B-B143-BE42-C1C994E01423}" destId="{175E4824-18CF-5E4B-B6EC-302861B1AC9D}" srcOrd="1" destOrd="0" parTransId="{050DCD2E-DA62-A649-BF65-87A44B9311B8}" sibTransId="{05FB68B9-9ECB-9F4C-B10A-EEDF6B105D5B}"/>
    <dgm:cxn modelId="{70718B70-AFA7-284A-976C-B4EA0B445724}" type="presOf" srcId="{292A90DA-F440-8A45-90CE-67AA42B27D10}" destId="{FF31FD2A-FB93-234B-8DF9-22C4438FCA3F}" srcOrd="0" destOrd="0" presId="urn:microsoft.com/office/officeart/2005/8/layout/lProcess3"/>
    <dgm:cxn modelId="{652FAD70-1272-AC47-88ED-C8CD179CC709}" type="presOf" srcId="{06C93282-7D6C-6E47-9B3C-67D28289D362}" destId="{C91C19B1-2D04-914F-B90F-F851AD1A89F2}" srcOrd="0" destOrd="0" presId="urn:microsoft.com/office/officeart/2005/8/layout/lProcess3"/>
    <dgm:cxn modelId="{08BB097B-515D-B340-BEDF-62CE60D3644F}" type="presOf" srcId="{5507472A-1662-2F41-A123-88328B2AD435}" destId="{E88E9C39-F15F-0B4F-9A45-D45B6D40E702}" srcOrd="0" destOrd="0" presId="urn:microsoft.com/office/officeart/2005/8/layout/lProcess3"/>
    <dgm:cxn modelId="{9AF6C97D-0ACC-3847-B993-1FC3AC5C7606}" type="presOf" srcId="{175E4824-18CF-5E4B-B6EC-302861B1AC9D}" destId="{956AE4A7-F5D9-5144-82C7-91832C9CACEB}" srcOrd="0" destOrd="0" presId="urn:microsoft.com/office/officeart/2005/8/layout/lProcess3"/>
    <dgm:cxn modelId="{AB998891-FEA4-7F47-97AD-93320A14B072}" type="presOf" srcId="{8FD254B4-BD0E-5E45-BF7C-5DA389D98255}" destId="{53EABAE4-2DA8-9249-9629-8E480833A49C}" srcOrd="0" destOrd="0" presId="urn:microsoft.com/office/officeart/2005/8/layout/lProcess3"/>
    <dgm:cxn modelId="{887ABF93-026C-7748-9EB4-4A09F5369811}" type="presOf" srcId="{84376D40-6BFF-D24F-AAE9-A36FF79849DE}" destId="{8703ADA8-653D-2541-BFB7-6D260BC294BA}" srcOrd="0" destOrd="0" presId="urn:microsoft.com/office/officeart/2005/8/layout/lProcess3"/>
    <dgm:cxn modelId="{497C5BA0-3E5C-F44E-A7F0-CB96271678A6}" srcId="{C6375848-8E5B-B143-BE42-C1C994E01423}" destId="{5507472A-1662-2F41-A123-88328B2AD435}" srcOrd="0" destOrd="0" parTransId="{900509DA-C125-F14F-873D-2584CD3A139C}" sibTransId="{0BAD23A2-CA0D-8B4B-8354-38C5B5E7C2B1}"/>
    <dgm:cxn modelId="{D6B2BCB8-F8B7-474E-B666-6C06CC534F68}" srcId="{C6375848-8E5B-B143-BE42-C1C994E01423}" destId="{84376D40-6BFF-D24F-AAE9-A36FF79849DE}" srcOrd="2" destOrd="0" parTransId="{FEE84672-A6B7-624A-A201-8DF097E31101}" sibTransId="{D3894224-0634-E146-8320-4FB23665C52C}"/>
    <dgm:cxn modelId="{50884BD1-8E54-534C-8224-65E5FE947F60}" srcId="{5507472A-1662-2F41-A123-88328B2AD435}" destId="{06C93282-7D6C-6E47-9B3C-67D28289D362}" srcOrd="0" destOrd="0" parTransId="{D9025132-743C-2447-9035-5039D687782C}" sibTransId="{F5EAD665-AF49-E34A-8AE3-0441A6E76A60}"/>
    <dgm:cxn modelId="{06ADB1DF-118A-A54F-A028-15C6C3AEE1FF}" type="presOf" srcId="{C6375848-8E5B-B143-BE42-C1C994E01423}" destId="{E4A9D2AC-1853-D546-83E4-CECD62984562}" srcOrd="0" destOrd="0" presId="urn:microsoft.com/office/officeart/2005/8/layout/lProcess3"/>
    <dgm:cxn modelId="{6DB1AEE2-7DBC-114F-9288-8C7926C77D45}" srcId="{175E4824-18CF-5E4B-B6EC-302861B1AC9D}" destId="{8FD254B4-BD0E-5E45-BF7C-5DA389D98255}" srcOrd="0" destOrd="0" parTransId="{78164F46-441E-BD46-827F-560EF6AC834A}" sibTransId="{7CAE16F9-5C43-9940-B9E7-B54E23D06797}"/>
    <dgm:cxn modelId="{35D23AF2-0F0A-6F49-B66C-021C905F3500}" srcId="{84376D40-6BFF-D24F-AAE9-A36FF79849DE}" destId="{292A90DA-F440-8A45-90CE-67AA42B27D10}" srcOrd="0" destOrd="0" parTransId="{9F488944-2283-0D4A-8810-B2C8C3CD68FE}" sibTransId="{F5D79787-5026-0347-9B71-8AB44063B5BF}"/>
    <dgm:cxn modelId="{5B4F6447-BCB0-DA4B-AE29-D9E878689F13}" type="presParOf" srcId="{E4A9D2AC-1853-D546-83E4-CECD62984562}" destId="{D1C225F7-5CA0-2641-97D6-41EACCB98D77}" srcOrd="0" destOrd="0" presId="urn:microsoft.com/office/officeart/2005/8/layout/lProcess3"/>
    <dgm:cxn modelId="{AB1E7A63-1581-8C4B-8AFE-0DCEA58D199F}" type="presParOf" srcId="{D1C225F7-5CA0-2641-97D6-41EACCB98D77}" destId="{E88E9C39-F15F-0B4F-9A45-D45B6D40E702}" srcOrd="0" destOrd="0" presId="urn:microsoft.com/office/officeart/2005/8/layout/lProcess3"/>
    <dgm:cxn modelId="{C48E9831-C22B-B84D-B304-3632874138D0}" type="presParOf" srcId="{D1C225F7-5CA0-2641-97D6-41EACCB98D77}" destId="{5922E4D1-DE1A-3444-97CC-6FAE055EAAD4}" srcOrd="1" destOrd="0" presId="urn:microsoft.com/office/officeart/2005/8/layout/lProcess3"/>
    <dgm:cxn modelId="{FBECDB2B-729F-1A4C-89B9-7194DE1DA5A3}" type="presParOf" srcId="{D1C225F7-5CA0-2641-97D6-41EACCB98D77}" destId="{C91C19B1-2D04-914F-B90F-F851AD1A89F2}" srcOrd="2" destOrd="0" presId="urn:microsoft.com/office/officeart/2005/8/layout/lProcess3"/>
    <dgm:cxn modelId="{CD71C997-76B4-D441-9C40-0A0D78072961}" type="presParOf" srcId="{E4A9D2AC-1853-D546-83E4-CECD62984562}" destId="{3792AC53-8D0F-504F-8E08-96FE70461B13}" srcOrd="1" destOrd="0" presId="urn:microsoft.com/office/officeart/2005/8/layout/lProcess3"/>
    <dgm:cxn modelId="{93739A81-2925-FC46-B41F-CF94BEBC8E41}" type="presParOf" srcId="{E4A9D2AC-1853-D546-83E4-CECD62984562}" destId="{6E6F093C-BBEE-6944-B4EE-61B1C1999B14}" srcOrd="2" destOrd="0" presId="urn:microsoft.com/office/officeart/2005/8/layout/lProcess3"/>
    <dgm:cxn modelId="{5AF4AC3D-8706-3E47-AC96-F0ADD487AC3C}" type="presParOf" srcId="{6E6F093C-BBEE-6944-B4EE-61B1C1999B14}" destId="{956AE4A7-F5D9-5144-82C7-91832C9CACEB}" srcOrd="0" destOrd="0" presId="urn:microsoft.com/office/officeart/2005/8/layout/lProcess3"/>
    <dgm:cxn modelId="{51C5C6BB-415F-B44A-A0F6-1F2D352B8106}" type="presParOf" srcId="{6E6F093C-BBEE-6944-B4EE-61B1C1999B14}" destId="{7E065601-9DEE-604D-AF1E-47F728B08925}" srcOrd="1" destOrd="0" presId="urn:microsoft.com/office/officeart/2005/8/layout/lProcess3"/>
    <dgm:cxn modelId="{51A43048-CA6A-E248-A014-A653ED867E42}" type="presParOf" srcId="{6E6F093C-BBEE-6944-B4EE-61B1C1999B14}" destId="{53EABAE4-2DA8-9249-9629-8E480833A49C}" srcOrd="2" destOrd="0" presId="urn:microsoft.com/office/officeart/2005/8/layout/lProcess3"/>
    <dgm:cxn modelId="{D106E500-0A72-4544-A441-E22F3DE56A18}" type="presParOf" srcId="{E4A9D2AC-1853-D546-83E4-CECD62984562}" destId="{2ECC2470-8C10-6541-A2B1-BF240DF39D16}" srcOrd="3" destOrd="0" presId="urn:microsoft.com/office/officeart/2005/8/layout/lProcess3"/>
    <dgm:cxn modelId="{731AF399-DC45-BC4D-A0CB-F55EE32C2C6B}" type="presParOf" srcId="{E4A9D2AC-1853-D546-83E4-CECD62984562}" destId="{01D951E1-2F1E-4944-939E-CB57837CEA76}" srcOrd="4" destOrd="0" presId="urn:microsoft.com/office/officeart/2005/8/layout/lProcess3"/>
    <dgm:cxn modelId="{39847A28-14BA-A64F-AA27-D3941DB0A225}" type="presParOf" srcId="{01D951E1-2F1E-4944-939E-CB57837CEA76}" destId="{8703ADA8-653D-2541-BFB7-6D260BC294BA}" srcOrd="0" destOrd="0" presId="urn:microsoft.com/office/officeart/2005/8/layout/lProcess3"/>
    <dgm:cxn modelId="{19678EDE-3559-484F-9C63-6494706D2A93}" type="presParOf" srcId="{01D951E1-2F1E-4944-939E-CB57837CEA76}" destId="{ECA56D29-38CA-0942-8692-C330821F4024}" srcOrd="1" destOrd="0" presId="urn:microsoft.com/office/officeart/2005/8/layout/lProcess3"/>
    <dgm:cxn modelId="{5D946FA2-59BD-E94E-841A-12F19EC334EC}" type="presParOf" srcId="{01D951E1-2F1E-4944-939E-CB57837CEA76}" destId="{FF31FD2A-FB93-234B-8DF9-22C4438FCA3F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7AB7C5-6A29-B949-8B3E-6248A6DCCACA}" type="doc">
      <dgm:prSet loTypeId="urn:microsoft.com/office/officeart/2005/8/layout/lProcess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9E99A64-EFC1-5D44-8DD1-12390A736DD4}">
      <dgm:prSet phldrT="[Text]"/>
      <dgm:spPr/>
      <dgm:t>
        <a:bodyPr/>
        <a:lstStyle/>
        <a:p>
          <a:r>
            <a:rPr lang="en-GB" dirty="0"/>
            <a:t>Emotional  coaching</a:t>
          </a:r>
        </a:p>
      </dgm:t>
    </dgm:pt>
    <dgm:pt modelId="{4BF3DD04-09EC-F541-9AB9-4E9CFF5D4D3A}" type="parTrans" cxnId="{869B2AC9-024C-3A48-BC90-8C9A71C8CF87}">
      <dgm:prSet/>
      <dgm:spPr/>
      <dgm:t>
        <a:bodyPr/>
        <a:lstStyle/>
        <a:p>
          <a:endParaRPr lang="en-GB"/>
        </a:p>
      </dgm:t>
    </dgm:pt>
    <dgm:pt modelId="{EAC6D6AD-23BC-6E4A-993C-038A4D2603E3}" type="sibTrans" cxnId="{869B2AC9-024C-3A48-BC90-8C9A71C8CF87}">
      <dgm:prSet/>
      <dgm:spPr/>
      <dgm:t>
        <a:bodyPr/>
        <a:lstStyle/>
        <a:p>
          <a:endParaRPr lang="en-GB"/>
        </a:p>
      </dgm:t>
    </dgm:pt>
    <dgm:pt modelId="{17F7863E-C33E-5C4F-ABCC-2168B4DA7EC5}">
      <dgm:prSet phldrT="[Text]"/>
      <dgm:spPr/>
      <dgm:t>
        <a:bodyPr/>
        <a:lstStyle/>
        <a:p>
          <a:r>
            <a:rPr lang="en-GB" dirty="0"/>
            <a:t>Builds trust and regulation</a:t>
          </a:r>
        </a:p>
      </dgm:t>
    </dgm:pt>
    <dgm:pt modelId="{D26AD268-339F-134E-8A81-BE8C7EB1CC95}" type="parTrans" cxnId="{51BBD04B-5E85-EE4C-8E1B-7E577FCAC3A6}">
      <dgm:prSet/>
      <dgm:spPr/>
      <dgm:t>
        <a:bodyPr/>
        <a:lstStyle/>
        <a:p>
          <a:endParaRPr lang="en-GB"/>
        </a:p>
      </dgm:t>
    </dgm:pt>
    <dgm:pt modelId="{45148782-ECE8-0348-9EC6-D2EEE5302A45}" type="sibTrans" cxnId="{51BBD04B-5E85-EE4C-8E1B-7E577FCAC3A6}">
      <dgm:prSet/>
      <dgm:spPr/>
      <dgm:t>
        <a:bodyPr/>
        <a:lstStyle/>
        <a:p>
          <a:endParaRPr lang="en-GB"/>
        </a:p>
      </dgm:t>
    </dgm:pt>
    <dgm:pt modelId="{FFEEDF24-F92B-9447-88D7-3E1DDBF6F8A6}">
      <dgm:prSet phldrT="[Text]"/>
      <dgm:spPr/>
      <dgm:t>
        <a:bodyPr/>
        <a:lstStyle/>
        <a:p>
          <a:r>
            <a:rPr lang="en-GB" dirty="0"/>
            <a:t>Small-group play</a:t>
          </a:r>
        </a:p>
      </dgm:t>
    </dgm:pt>
    <dgm:pt modelId="{98A53982-C34A-1D4A-8EBB-B9860BE9D51F}" type="parTrans" cxnId="{1EAA7BC3-3058-7745-8903-7D6893801A06}">
      <dgm:prSet/>
      <dgm:spPr/>
      <dgm:t>
        <a:bodyPr/>
        <a:lstStyle/>
        <a:p>
          <a:endParaRPr lang="en-GB"/>
        </a:p>
      </dgm:t>
    </dgm:pt>
    <dgm:pt modelId="{06CA90EB-3206-4C46-AD93-9F0FFCB593D1}" type="sibTrans" cxnId="{1EAA7BC3-3058-7745-8903-7D6893801A06}">
      <dgm:prSet/>
      <dgm:spPr/>
      <dgm:t>
        <a:bodyPr/>
        <a:lstStyle/>
        <a:p>
          <a:endParaRPr lang="en-GB"/>
        </a:p>
      </dgm:t>
    </dgm:pt>
    <dgm:pt modelId="{1250EE9F-9085-D449-8A3E-5DCE696817B7}">
      <dgm:prSet phldrT="[Text]"/>
      <dgm:spPr/>
      <dgm:t>
        <a:bodyPr/>
        <a:lstStyle/>
        <a:p>
          <a:r>
            <a:rPr lang="en-GB" dirty="0"/>
            <a:t>Encourages confident exploration</a:t>
          </a:r>
        </a:p>
      </dgm:t>
    </dgm:pt>
    <dgm:pt modelId="{0B4DD7FB-40B7-8E40-B4F7-DBB238DA9D42}" type="parTrans" cxnId="{43CB7920-57C9-2B43-A885-F3FB986CB2F9}">
      <dgm:prSet/>
      <dgm:spPr/>
      <dgm:t>
        <a:bodyPr/>
        <a:lstStyle/>
        <a:p>
          <a:endParaRPr lang="en-GB"/>
        </a:p>
      </dgm:t>
    </dgm:pt>
    <dgm:pt modelId="{14E89823-DFE1-D246-A755-19090BF1DA0D}" type="sibTrans" cxnId="{43CB7920-57C9-2B43-A885-F3FB986CB2F9}">
      <dgm:prSet/>
      <dgm:spPr/>
      <dgm:t>
        <a:bodyPr/>
        <a:lstStyle/>
        <a:p>
          <a:endParaRPr lang="en-GB"/>
        </a:p>
      </dgm:t>
    </dgm:pt>
    <dgm:pt modelId="{36E60700-F726-3245-93AD-E669E4A4C6C7}" type="pres">
      <dgm:prSet presAssocID="{657AB7C5-6A29-B949-8B3E-6248A6DCCACA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38C1530E-30AB-664A-90A9-0C6711F4E3B0}" type="pres">
      <dgm:prSet presAssocID="{89E99A64-EFC1-5D44-8DD1-12390A736DD4}" presName="horFlow" presStyleCnt="0"/>
      <dgm:spPr/>
    </dgm:pt>
    <dgm:pt modelId="{0A88D921-CFA4-614B-8C64-53413EB26276}" type="pres">
      <dgm:prSet presAssocID="{89E99A64-EFC1-5D44-8DD1-12390A736DD4}" presName="bigChev" presStyleLbl="node1" presStyleIdx="0" presStyleCnt="2" custLinFactNeighborX="-38359" custLinFactNeighborY="1404"/>
      <dgm:spPr/>
    </dgm:pt>
    <dgm:pt modelId="{D8FF30BE-822D-814A-9225-BDA0462B34B0}" type="pres">
      <dgm:prSet presAssocID="{D26AD268-339F-134E-8A81-BE8C7EB1CC95}" presName="parTrans" presStyleCnt="0"/>
      <dgm:spPr/>
    </dgm:pt>
    <dgm:pt modelId="{AF813A26-896E-FC46-8ECA-234BC3BCB464}" type="pres">
      <dgm:prSet presAssocID="{17F7863E-C33E-5C4F-ABCC-2168B4DA7EC5}" presName="node" presStyleLbl="alignAccFollowNode1" presStyleIdx="0" presStyleCnt="2">
        <dgm:presLayoutVars>
          <dgm:bulletEnabled val="1"/>
        </dgm:presLayoutVars>
      </dgm:prSet>
      <dgm:spPr/>
    </dgm:pt>
    <dgm:pt modelId="{0D75A5DF-48C1-3948-B5F7-FD13CA12EC8C}" type="pres">
      <dgm:prSet presAssocID="{89E99A64-EFC1-5D44-8DD1-12390A736DD4}" presName="vSp" presStyleCnt="0"/>
      <dgm:spPr/>
    </dgm:pt>
    <dgm:pt modelId="{A9C8305C-50D8-6240-9F7A-B82C12664913}" type="pres">
      <dgm:prSet presAssocID="{FFEEDF24-F92B-9447-88D7-3E1DDBF6F8A6}" presName="horFlow" presStyleCnt="0"/>
      <dgm:spPr/>
    </dgm:pt>
    <dgm:pt modelId="{8DF4E8E2-C2FF-284A-B918-C339B25AABF8}" type="pres">
      <dgm:prSet presAssocID="{FFEEDF24-F92B-9447-88D7-3E1DDBF6F8A6}" presName="bigChev" presStyleLbl="node1" presStyleIdx="1" presStyleCnt="2"/>
      <dgm:spPr/>
    </dgm:pt>
    <dgm:pt modelId="{E75F35D2-16FD-DC4A-908D-010F01CA7335}" type="pres">
      <dgm:prSet presAssocID="{0B4DD7FB-40B7-8E40-B4F7-DBB238DA9D42}" presName="parTrans" presStyleCnt="0"/>
      <dgm:spPr/>
    </dgm:pt>
    <dgm:pt modelId="{BB605235-837E-D843-9C88-FAB207DFD728}" type="pres">
      <dgm:prSet presAssocID="{1250EE9F-9085-D449-8A3E-5DCE696817B7}" presName="node" presStyleLbl="alignAccFollowNode1" presStyleIdx="1" presStyleCnt="2">
        <dgm:presLayoutVars>
          <dgm:bulletEnabled val="1"/>
        </dgm:presLayoutVars>
      </dgm:prSet>
      <dgm:spPr/>
    </dgm:pt>
  </dgm:ptLst>
  <dgm:cxnLst>
    <dgm:cxn modelId="{43CB7920-57C9-2B43-A885-F3FB986CB2F9}" srcId="{FFEEDF24-F92B-9447-88D7-3E1DDBF6F8A6}" destId="{1250EE9F-9085-D449-8A3E-5DCE696817B7}" srcOrd="0" destOrd="0" parTransId="{0B4DD7FB-40B7-8E40-B4F7-DBB238DA9D42}" sibTransId="{14E89823-DFE1-D246-A755-19090BF1DA0D}"/>
    <dgm:cxn modelId="{6A989825-5C40-7749-9E0F-BE3C02A6918B}" type="presOf" srcId="{657AB7C5-6A29-B949-8B3E-6248A6DCCACA}" destId="{36E60700-F726-3245-93AD-E669E4A4C6C7}" srcOrd="0" destOrd="0" presId="urn:microsoft.com/office/officeart/2005/8/layout/lProcess3"/>
    <dgm:cxn modelId="{51BBD04B-5E85-EE4C-8E1B-7E577FCAC3A6}" srcId="{89E99A64-EFC1-5D44-8DD1-12390A736DD4}" destId="{17F7863E-C33E-5C4F-ABCC-2168B4DA7EC5}" srcOrd="0" destOrd="0" parTransId="{D26AD268-339F-134E-8A81-BE8C7EB1CC95}" sibTransId="{45148782-ECE8-0348-9EC6-D2EEE5302A45}"/>
    <dgm:cxn modelId="{0602B558-9E49-AD4E-8565-9349157B4F87}" type="presOf" srcId="{17F7863E-C33E-5C4F-ABCC-2168B4DA7EC5}" destId="{AF813A26-896E-FC46-8ECA-234BC3BCB464}" srcOrd="0" destOrd="0" presId="urn:microsoft.com/office/officeart/2005/8/layout/lProcess3"/>
    <dgm:cxn modelId="{0A0A0484-2495-B44D-BD6C-EAAB6AC30B63}" type="presOf" srcId="{89E99A64-EFC1-5D44-8DD1-12390A736DD4}" destId="{0A88D921-CFA4-614B-8C64-53413EB26276}" srcOrd="0" destOrd="0" presId="urn:microsoft.com/office/officeart/2005/8/layout/lProcess3"/>
    <dgm:cxn modelId="{A77BF58A-35FD-AD42-8956-A8A4DAB5326F}" type="presOf" srcId="{FFEEDF24-F92B-9447-88D7-3E1DDBF6F8A6}" destId="{8DF4E8E2-C2FF-284A-B918-C339B25AABF8}" srcOrd="0" destOrd="0" presId="urn:microsoft.com/office/officeart/2005/8/layout/lProcess3"/>
    <dgm:cxn modelId="{05C7A193-1AB6-4B4F-8D4D-7B06DCAEEB67}" type="presOf" srcId="{1250EE9F-9085-D449-8A3E-5DCE696817B7}" destId="{BB605235-837E-D843-9C88-FAB207DFD728}" srcOrd="0" destOrd="0" presId="urn:microsoft.com/office/officeart/2005/8/layout/lProcess3"/>
    <dgm:cxn modelId="{1EAA7BC3-3058-7745-8903-7D6893801A06}" srcId="{657AB7C5-6A29-B949-8B3E-6248A6DCCACA}" destId="{FFEEDF24-F92B-9447-88D7-3E1DDBF6F8A6}" srcOrd="1" destOrd="0" parTransId="{98A53982-C34A-1D4A-8EBB-B9860BE9D51F}" sibTransId="{06CA90EB-3206-4C46-AD93-9F0FFCB593D1}"/>
    <dgm:cxn modelId="{869B2AC9-024C-3A48-BC90-8C9A71C8CF87}" srcId="{657AB7C5-6A29-B949-8B3E-6248A6DCCACA}" destId="{89E99A64-EFC1-5D44-8DD1-12390A736DD4}" srcOrd="0" destOrd="0" parTransId="{4BF3DD04-09EC-F541-9AB9-4E9CFF5D4D3A}" sibTransId="{EAC6D6AD-23BC-6E4A-993C-038A4D2603E3}"/>
    <dgm:cxn modelId="{41D37E84-886E-8F46-8C10-D4650CB06A51}" type="presParOf" srcId="{36E60700-F726-3245-93AD-E669E4A4C6C7}" destId="{38C1530E-30AB-664A-90A9-0C6711F4E3B0}" srcOrd="0" destOrd="0" presId="urn:microsoft.com/office/officeart/2005/8/layout/lProcess3"/>
    <dgm:cxn modelId="{C4946E8B-7D00-3545-B4EC-762C99A70563}" type="presParOf" srcId="{38C1530E-30AB-664A-90A9-0C6711F4E3B0}" destId="{0A88D921-CFA4-614B-8C64-53413EB26276}" srcOrd="0" destOrd="0" presId="urn:microsoft.com/office/officeart/2005/8/layout/lProcess3"/>
    <dgm:cxn modelId="{D1FBF223-1FA2-C048-9AA4-F814CA508E4D}" type="presParOf" srcId="{38C1530E-30AB-664A-90A9-0C6711F4E3B0}" destId="{D8FF30BE-822D-814A-9225-BDA0462B34B0}" srcOrd="1" destOrd="0" presId="urn:microsoft.com/office/officeart/2005/8/layout/lProcess3"/>
    <dgm:cxn modelId="{15A88231-E099-9A4C-AAFF-E3FE60628B97}" type="presParOf" srcId="{38C1530E-30AB-664A-90A9-0C6711F4E3B0}" destId="{AF813A26-896E-FC46-8ECA-234BC3BCB464}" srcOrd="2" destOrd="0" presId="urn:microsoft.com/office/officeart/2005/8/layout/lProcess3"/>
    <dgm:cxn modelId="{E1EAB43B-BC8B-0D42-8D8A-63903B869F24}" type="presParOf" srcId="{36E60700-F726-3245-93AD-E669E4A4C6C7}" destId="{0D75A5DF-48C1-3948-B5F7-FD13CA12EC8C}" srcOrd="1" destOrd="0" presId="urn:microsoft.com/office/officeart/2005/8/layout/lProcess3"/>
    <dgm:cxn modelId="{543B15F4-A072-9E40-A018-C980AAB4DFBC}" type="presParOf" srcId="{36E60700-F726-3245-93AD-E669E4A4C6C7}" destId="{A9C8305C-50D8-6240-9F7A-B82C12664913}" srcOrd="2" destOrd="0" presId="urn:microsoft.com/office/officeart/2005/8/layout/lProcess3"/>
    <dgm:cxn modelId="{7DA92C76-87F0-0F48-816C-25AEEE0DF1D8}" type="presParOf" srcId="{A9C8305C-50D8-6240-9F7A-B82C12664913}" destId="{8DF4E8E2-C2FF-284A-B918-C339B25AABF8}" srcOrd="0" destOrd="0" presId="urn:microsoft.com/office/officeart/2005/8/layout/lProcess3"/>
    <dgm:cxn modelId="{4D623475-97F0-074A-B0E4-2C6A458CD7A6}" type="presParOf" srcId="{A9C8305C-50D8-6240-9F7A-B82C12664913}" destId="{E75F35D2-16FD-DC4A-908D-010F01CA7335}" srcOrd="1" destOrd="0" presId="urn:microsoft.com/office/officeart/2005/8/layout/lProcess3"/>
    <dgm:cxn modelId="{6E03D713-3D0C-9D4E-9AD7-F249DD4270EF}" type="presParOf" srcId="{A9C8305C-50D8-6240-9F7A-B82C12664913}" destId="{BB605235-837E-D843-9C88-FAB207DFD728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8E9C39-F15F-0B4F-9A45-D45B6D40E702}">
      <dsp:nvSpPr>
        <dsp:cNvPr id="0" name=""/>
        <dsp:cNvSpPr/>
      </dsp:nvSpPr>
      <dsp:spPr>
        <a:xfrm>
          <a:off x="1783" y="192503"/>
          <a:ext cx="3577954" cy="143118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Key worker system</a:t>
          </a:r>
        </a:p>
      </dsp:txBody>
      <dsp:txXfrm>
        <a:off x="717374" y="192503"/>
        <a:ext cx="2146773" cy="1431181"/>
      </dsp:txXfrm>
    </dsp:sp>
    <dsp:sp modelId="{C91C19B1-2D04-914F-B90F-F851AD1A89F2}">
      <dsp:nvSpPr>
        <dsp:cNvPr id="0" name=""/>
        <dsp:cNvSpPr/>
      </dsp:nvSpPr>
      <dsp:spPr>
        <a:xfrm>
          <a:off x="3114603" y="314154"/>
          <a:ext cx="2969702" cy="1187880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Provides a consistent attachment figure</a:t>
          </a:r>
        </a:p>
      </dsp:txBody>
      <dsp:txXfrm>
        <a:off x="3708543" y="314154"/>
        <a:ext cx="1781822" cy="1187880"/>
      </dsp:txXfrm>
    </dsp:sp>
    <dsp:sp modelId="{956AE4A7-F5D9-5144-82C7-91832C9CACEB}">
      <dsp:nvSpPr>
        <dsp:cNvPr id="0" name=""/>
        <dsp:cNvSpPr/>
      </dsp:nvSpPr>
      <dsp:spPr>
        <a:xfrm>
          <a:off x="1783" y="1824051"/>
          <a:ext cx="3577954" cy="143118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Predictable routines</a:t>
          </a:r>
        </a:p>
      </dsp:txBody>
      <dsp:txXfrm>
        <a:off x="717374" y="1824051"/>
        <a:ext cx="2146773" cy="1431181"/>
      </dsp:txXfrm>
    </dsp:sp>
    <dsp:sp modelId="{53EABAE4-2DA8-9249-9629-8E480833A49C}">
      <dsp:nvSpPr>
        <dsp:cNvPr id="0" name=""/>
        <dsp:cNvSpPr/>
      </dsp:nvSpPr>
      <dsp:spPr>
        <a:xfrm>
          <a:off x="3114603" y="1945701"/>
          <a:ext cx="2969702" cy="1187880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Increases sense of security</a:t>
          </a:r>
        </a:p>
      </dsp:txBody>
      <dsp:txXfrm>
        <a:off x="3708543" y="1945701"/>
        <a:ext cx="1781822" cy="1187880"/>
      </dsp:txXfrm>
    </dsp:sp>
    <dsp:sp modelId="{8703ADA8-653D-2541-BFB7-6D260BC294BA}">
      <dsp:nvSpPr>
        <dsp:cNvPr id="0" name=""/>
        <dsp:cNvSpPr/>
      </dsp:nvSpPr>
      <dsp:spPr>
        <a:xfrm>
          <a:off x="1783" y="3455598"/>
          <a:ext cx="3577954" cy="143118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Gradual separation plan</a:t>
          </a:r>
        </a:p>
      </dsp:txBody>
      <dsp:txXfrm>
        <a:off x="717374" y="3455598"/>
        <a:ext cx="2146773" cy="1431181"/>
      </dsp:txXfrm>
    </dsp:sp>
    <dsp:sp modelId="{FF31FD2A-FB93-234B-8DF9-22C4438FCA3F}">
      <dsp:nvSpPr>
        <dsp:cNvPr id="0" name=""/>
        <dsp:cNvSpPr/>
      </dsp:nvSpPr>
      <dsp:spPr>
        <a:xfrm>
          <a:off x="3114603" y="3577248"/>
          <a:ext cx="2969702" cy="1187880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Reduces separation anxiety</a:t>
          </a:r>
        </a:p>
      </dsp:txBody>
      <dsp:txXfrm>
        <a:off x="3708543" y="3577248"/>
        <a:ext cx="1781822" cy="11878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88D921-CFA4-614B-8C64-53413EB26276}">
      <dsp:nvSpPr>
        <dsp:cNvPr id="0" name=""/>
        <dsp:cNvSpPr/>
      </dsp:nvSpPr>
      <dsp:spPr>
        <a:xfrm>
          <a:off x="0" y="753300"/>
          <a:ext cx="3228316" cy="12913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19685" rIns="0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Emotional  coaching</a:t>
          </a:r>
        </a:p>
      </dsp:txBody>
      <dsp:txXfrm>
        <a:off x="645663" y="753300"/>
        <a:ext cx="1936990" cy="1291326"/>
      </dsp:txXfrm>
    </dsp:sp>
    <dsp:sp modelId="{AF813A26-896E-FC46-8ECA-234BC3BCB464}">
      <dsp:nvSpPr>
        <dsp:cNvPr id="0" name=""/>
        <dsp:cNvSpPr/>
      </dsp:nvSpPr>
      <dsp:spPr>
        <a:xfrm>
          <a:off x="2810244" y="844932"/>
          <a:ext cx="2679502" cy="107180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15240" rIns="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Builds trust and regulation</a:t>
          </a:r>
        </a:p>
      </dsp:txBody>
      <dsp:txXfrm>
        <a:off x="3346145" y="844932"/>
        <a:ext cx="1607701" cy="1071801"/>
      </dsp:txXfrm>
    </dsp:sp>
    <dsp:sp modelId="{8DF4E8E2-C2FF-284A-B918-C339B25AABF8}">
      <dsp:nvSpPr>
        <dsp:cNvPr id="0" name=""/>
        <dsp:cNvSpPr/>
      </dsp:nvSpPr>
      <dsp:spPr>
        <a:xfrm>
          <a:off x="1608" y="2207282"/>
          <a:ext cx="3228316" cy="12913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19685" rIns="0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Small-group play</a:t>
          </a:r>
        </a:p>
      </dsp:txBody>
      <dsp:txXfrm>
        <a:off x="647271" y="2207282"/>
        <a:ext cx="1936990" cy="1291326"/>
      </dsp:txXfrm>
    </dsp:sp>
    <dsp:sp modelId="{BB605235-837E-D843-9C88-FAB207DFD728}">
      <dsp:nvSpPr>
        <dsp:cNvPr id="0" name=""/>
        <dsp:cNvSpPr/>
      </dsp:nvSpPr>
      <dsp:spPr>
        <a:xfrm>
          <a:off x="2810244" y="2317045"/>
          <a:ext cx="2679502" cy="107180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15240" rIns="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Encourages confident exploration</a:t>
          </a:r>
        </a:p>
      </dsp:txBody>
      <dsp:txXfrm>
        <a:off x="3346145" y="2317045"/>
        <a:ext cx="1607701" cy="10718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A1D249-9ACE-BE4A-B560-CE9E47E76776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B5F0C6-0E6F-2D40-98AD-75BA402B6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385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B5F0C6-0E6F-2D40-98AD-75BA402B621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53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5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092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558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9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767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5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90"/>
            <a:ext cx="4184035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369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6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6" y="2737247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5" y="2737247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892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531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177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2" y="514926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5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51" indent="0">
              <a:buNone/>
              <a:defRPr sz="1400"/>
            </a:lvl2pPr>
            <a:lvl3pPr marL="914104" indent="0">
              <a:buNone/>
              <a:defRPr sz="1200"/>
            </a:lvl3pPr>
            <a:lvl4pPr marL="1371155" indent="0">
              <a:buNone/>
              <a:defRPr sz="1000"/>
            </a:lvl4pPr>
            <a:lvl5pPr marL="1828205" indent="0">
              <a:buNone/>
              <a:defRPr sz="1000"/>
            </a:lvl5pPr>
            <a:lvl6pPr marL="2285258" indent="0">
              <a:buNone/>
              <a:defRPr sz="1000"/>
            </a:lvl6pPr>
            <a:lvl7pPr marL="2742309" indent="0">
              <a:buNone/>
              <a:defRPr sz="1000"/>
            </a:lvl7pPr>
            <a:lvl8pPr marL="3199360" indent="0">
              <a:buNone/>
              <a:defRPr sz="1000"/>
            </a:lvl8pPr>
            <a:lvl9pPr marL="3656411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368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5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600"/>
            </a:lvl2pPr>
            <a:lvl3pPr marL="914377" indent="0">
              <a:buNone/>
              <a:defRPr sz="1600"/>
            </a:lvl3pPr>
            <a:lvl4pPr marL="1371566" indent="0">
              <a:buNone/>
              <a:defRPr sz="1600"/>
            </a:lvl4pPr>
            <a:lvl5pPr marL="1828754" indent="0">
              <a:buNone/>
              <a:defRPr sz="1600"/>
            </a:lvl5pPr>
            <a:lvl6pPr marL="2285943" indent="0">
              <a:buNone/>
              <a:defRPr sz="1600"/>
            </a:lvl6pPr>
            <a:lvl7pPr marL="2743131" indent="0">
              <a:buNone/>
              <a:defRPr sz="1600"/>
            </a:lvl7pPr>
            <a:lvl8pPr marL="3200320" indent="0">
              <a:buNone/>
              <a:defRPr sz="1600"/>
            </a:lvl8pPr>
            <a:lvl9pPr marL="3657509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5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026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814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189" indent="0">
              <a:buFontTx/>
              <a:buNone/>
              <a:defRPr/>
            </a:lvl2pPr>
            <a:lvl3pPr marL="914377" indent="0">
              <a:buFontTx/>
              <a:buNone/>
              <a:defRPr/>
            </a:lvl3pPr>
            <a:lvl4pPr marL="1371566" indent="0">
              <a:buFontTx/>
              <a:buNone/>
              <a:defRPr/>
            </a:lvl4pPr>
            <a:lvl5pPr marL="1828754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1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1800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175652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4467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189" indent="0">
              <a:buFontTx/>
              <a:buNone/>
              <a:defRPr/>
            </a:lvl2pPr>
            <a:lvl3pPr marL="914377" indent="0">
              <a:buFontTx/>
              <a:buNone/>
              <a:defRPr/>
            </a:lvl3pPr>
            <a:lvl4pPr marL="1371566" indent="0">
              <a:buFontTx/>
              <a:buNone/>
              <a:defRPr/>
            </a:lvl4pPr>
            <a:lvl5pPr marL="1828754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1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40975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189" indent="0">
              <a:buFontTx/>
              <a:buNone/>
              <a:defRPr/>
            </a:lvl2pPr>
            <a:lvl3pPr marL="914377" indent="0">
              <a:buFontTx/>
              <a:buNone/>
              <a:defRPr/>
            </a:lvl3pPr>
            <a:lvl4pPr marL="1371566" indent="0">
              <a:buFontTx/>
              <a:buNone/>
              <a:defRPr/>
            </a:lvl4pPr>
            <a:lvl5pPr marL="1828754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686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697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4" y="609601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1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26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2160590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496F3B-F457-AB40-9351-4D8940630E7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8FBAC13-781D-5B44-9569-57242EF6E7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275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189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891" indent="-342891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32" indent="-28574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2971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160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349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537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726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8914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103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CE0FB-B339-5459-FF25-6E2000BA7E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0757" y="575734"/>
            <a:ext cx="7766936" cy="1646302"/>
          </a:xfrm>
        </p:spPr>
        <p:txBody>
          <a:bodyPr/>
          <a:lstStyle/>
          <a:p>
            <a:pPr algn="ctr"/>
            <a:r>
              <a:rPr lang="en-GB" dirty="0"/>
              <a:t>Psychology In Health And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F09A80-F4AB-90F4-01FF-E7AB86B188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7571" y="2733312"/>
            <a:ext cx="7766936" cy="1096899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solidFill>
                  <a:schemeClr val="accent1"/>
                </a:solidFill>
                <a:latin typeface="+mj-lt"/>
              </a:rPr>
              <a:t>Student: Annette Dixon</a:t>
            </a:r>
          </a:p>
          <a:p>
            <a:pPr algn="ctr"/>
            <a:r>
              <a:rPr lang="en-GB" sz="3600" dirty="0">
                <a:solidFill>
                  <a:schemeClr val="accent1"/>
                </a:solidFill>
                <a:latin typeface="+mj-lt"/>
              </a:rPr>
              <a:t>Lecturer: Brian Mashumba</a:t>
            </a:r>
          </a:p>
          <a:p>
            <a:pPr algn="ctr"/>
            <a:r>
              <a:rPr lang="en-GB" sz="3600" dirty="0">
                <a:solidFill>
                  <a:schemeClr val="accent1"/>
                </a:solidFill>
                <a:latin typeface="+mj-lt"/>
              </a:rPr>
              <a:t> Student number:2511146</a:t>
            </a:r>
          </a:p>
          <a:p>
            <a:pPr algn="ctr"/>
            <a:r>
              <a:rPr lang="en-GB" sz="3600" dirty="0">
                <a:solidFill>
                  <a:schemeClr val="accent1"/>
                </a:solidFill>
                <a:latin typeface="+mj-lt"/>
              </a:rPr>
              <a:t>Model: LCHS4010</a:t>
            </a:r>
          </a:p>
        </p:txBody>
      </p:sp>
    </p:spTree>
    <p:extLst>
      <p:ext uri="{BB962C8B-B14F-4D97-AF65-F5344CB8AC3E}">
        <p14:creationId xmlns:p14="http://schemas.microsoft.com/office/powerpoint/2010/main" val="4193141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C86C8-1321-6925-F8E9-79C4271D6C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851569" y="0"/>
            <a:ext cx="11210693" cy="2387600"/>
          </a:xfrm>
        </p:spPr>
        <p:txBody>
          <a:bodyPr/>
          <a:lstStyle/>
          <a:p>
            <a:r>
              <a:rPr lang="en-US" dirty="0"/>
              <a:t>Case overview and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9597C2-1C22-C787-CDB5-A4CA4D9614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5136" y="3429000"/>
            <a:ext cx="10162479" cy="2843367"/>
          </a:xfrm>
        </p:spPr>
        <p:txBody>
          <a:bodyPr>
            <a:normAutofit/>
          </a:bodyPr>
          <a:lstStyle/>
          <a:p>
            <a:pPr marL="342891" indent="-342891" algn="l">
              <a:buFont typeface="Arial" panose="020B0604020202020204" pitchFamily="34" charset="0"/>
              <a:buChar char="•"/>
            </a:pPr>
            <a:r>
              <a:rPr lang="en-US" dirty="0"/>
              <a:t>Isaac is 4 years old and recently moved to London</a:t>
            </a:r>
          </a:p>
          <a:p>
            <a:pPr marL="342891" indent="-342891" algn="l">
              <a:buFont typeface="Arial" panose="020B0604020202020204" pitchFamily="34" charset="0"/>
              <a:buChar char="•"/>
            </a:pPr>
            <a:r>
              <a:rPr lang="en-US" dirty="0"/>
              <a:t>He has experienced multiple disrupted childcare arrangements</a:t>
            </a:r>
          </a:p>
          <a:p>
            <a:pPr marL="342891" indent="-342891" algn="l">
              <a:buFont typeface="Arial" panose="020B0604020202020204" pitchFamily="34" charset="0"/>
              <a:buChar char="•"/>
            </a:pPr>
            <a:r>
              <a:rPr lang="en-US" dirty="0"/>
              <a:t>His mother is experiencing post-natal depression and limited support</a:t>
            </a:r>
          </a:p>
          <a:p>
            <a:pPr marL="342891" indent="-342891" algn="l">
              <a:buFont typeface="Arial" panose="020B0604020202020204" pitchFamily="34" charset="0"/>
              <a:buChar char="•"/>
            </a:pPr>
            <a:r>
              <a:rPr lang="en-US" dirty="0"/>
              <a:t>His observed difficulties include withdrawal, language delay, limited group participation and separation distress</a:t>
            </a:r>
          </a:p>
        </p:txBody>
      </p:sp>
    </p:spTree>
    <p:extLst>
      <p:ext uri="{BB962C8B-B14F-4D97-AF65-F5344CB8AC3E}">
        <p14:creationId xmlns:p14="http://schemas.microsoft.com/office/powerpoint/2010/main" val="2101209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4FB60-8B6E-1B2C-86F1-4F0954EBA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3049" y="-6853"/>
            <a:ext cx="10515600" cy="1110825"/>
          </a:xfrm>
        </p:spPr>
        <p:txBody>
          <a:bodyPr/>
          <a:lstStyle/>
          <a:p>
            <a:r>
              <a:rPr lang="en-US" dirty="0"/>
              <a:t>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3AB50-D7F2-330E-B362-E07233DEF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03971"/>
            <a:ext cx="11353800" cy="58209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Key concepts of Bowlby’s theory:</a:t>
            </a:r>
          </a:p>
          <a:p>
            <a:r>
              <a:rPr lang="en-US" dirty="0"/>
              <a:t>Attachment (Secure vs Insecure) – the emotional bond between child and caregiver that can be securely developed through consistent and responsive caregiving </a:t>
            </a:r>
            <a:r>
              <a:rPr lang="en-US" i="1" dirty="0"/>
              <a:t>(</a:t>
            </a:r>
            <a:r>
              <a:rPr lang="en-GB" i="1" dirty="0"/>
              <a:t>Jones, N.B. and Bowlby, J. 1970) </a:t>
            </a:r>
            <a:r>
              <a:rPr lang="en-US" i="1" dirty="0"/>
              <a:t>(Ainsworth, M.D.S et al, 1978)</a:t>
            </a:r>
          </a:p>
          <a:p>
            <a:r>
              <a:rPr lang="en-US" dirty="0"/>
              <a:t>Internal working model – models that shape future relationships </a:t>
            </a:r>
            <a:r>
              <a:rPr lang="en-US" i="1" dirty="0"/>
              <a:t>(</a:t>
            </a:r>
            <a:r>
              <a:rPr lang="en-GB" i="1" dirty="0"/>
              <a:t>Jones, N.B. and Bowlby, J. 1970) </a:t>
            </a:r>
          </a:p>
          <a:p>
            <a:r>
              <a:rPr lang="en-US" dirty="0"/>
              <a:t>Monotropy – the primary attachment a child has to one main figure </a:t>
            </a:r>
            <a:r>
              <a:rPr lang="en-US" i="1" dirty="0"/>
              <a:t>(McLeod, S. 2025)</a:t>
            </a:r>
          </a:p>
          <a:p>
            <a:r>
              <a:rPr lang="en-US" dirty="0"/>
              <a:t>Separation anxiety – a normal attachment that can become heightened when security is uncertain </a:t>
            </a:r>
            <a:r>
              <a:rPr lang="en-US" i="1" dirty="0"/>
              <a:t>(</a:t>
            </a:r>
            <a:r>
              <a:rPr lang="en-GB" i="1" dirty="0"/>
              <a:t>Jones, N.B. and Bowlby, J. 1970)</a:t>
            </a:r>
            <a:endParaRPr lang="en-US" dirty="0"/>
          </a:p>
          <a:p>
            <a:r>
              <a:rPr lang="en-US" dirty="0"/>
              <a:t>Critical/sensitive period – window of time when environmental input is essential for development </a:t>
            </a:r>
            <a:r>
              <a:rPr lang="en-US" i="1" dirty="0"/>
              <a:t>(Knudsen, E.I, 2004)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Developmental assumptions suggest that:</a:t>
            </a:r>
          </a:p>
          <a:p>
            <a:r>
              <a:rPr lang="en-US" dirty="0"/>
              <a:t>Early relationships shape later emotional and social development</a:t>
            </a:r>
          </a:p>
          <a:p>
            <a:r>
              <a:rPr lang="en-US" dirty="0"/>
              <a:t>Children need a consistent and responsive caregiver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Thus, Bowlby’s theory is most sufficient in explaining Isaac’s symptoms as they closely resemble insecure attachment </a:t>
            </a:r>
            <a:r>
              <a:rPr lang="en-US" dirty="0" err="1"/>
              <a:t>behaviours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496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A05F4-D049-B256-477C-CB3F9CEDC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2259" y="1"/>
            <a:ext cx="10515600" cy="1325563"/>
          </a:xfrm>
        </p:spPr>
        <p:txBody>
          <a:bodyPr/>
          <a:lstStyle/>
          <a:p>
            <a:r>
              <a:rPr lang="en-US" dirty="0"/>
              <a:t>Applying Bowlby to Isaac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B95D747-687B-28D5-A058-AA47316990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6994676"/>
              </p:ext>
            </p:extLst>
          </p:nvPr>
        </p:nvGraphicFramePr>
        <p:xfrm>
          <a:off x="170984" y="1396050"/>
          <a:ext cx="11805426" cy="4224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02713">
                  <a:extLst>
                    <a:ext uri="{9D8B030D-6E8A-4147-A177-3AD203B41FA5}">
                      <a16:colId xmlns:a16="http://schemas.microsoft.com/office/drawing/2014/main" val="2678666787"/>
                    </a:ext>
                  </a:extLst>
                </a:gridCol>
                <a:gridCol w="5902713">
                  <a:extLst>
                    <a:ext uri="{9D8B030D-6E8A-4147-A177-3AD203B41FA5}">
                      <a16:colId xmlns:a16="http://schemas.microsoft.com/office/drawing/2014/main" val="543902425"/>
                    </a:ext>
                  </a:extLst>
                </a:gridCol>
              </a:tblGrid>
              <a:tr h="704028">
                <a:tc>
                  <a:txBody>
                    <a:bodyPr/>
                    <a:lstStyle/>
                    <a:p>
                      <a:r>
                        <a:rPr lang="en-US" sz="1300" dirty="0"/>
                        <a:t>Isaac’s </a:t>
                      </a:r>
                      <a:r>
                        <a:rPr lang="en-US" sz="1300" dirty="0" err="1"/>
                        <a:t>behaviour</a:t>
                      </a:r>
                      <a:endParaRPr lang="en-US" sz="13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1300" dirty="0"/>
                        <a:t>Bowlby’s Attachment interpretation</a:t>
                      </a:r>
                    </a:p>
                  </a:txBody>
                  <a:tcPr>
                    <a:lnL w="12700" cmpd="sng">
                      <a:noFill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864625054"/>
                  </a:ext>
                </a:extLst>
              </a:tr>
              <a:tr h="704028">
                <a:tc>
                  <a:txBody>
                    <a:bodyPr/>
                    <a:lstStyle/>
                    <a:p>
                      <a:r>
                        <a:rPr lang="en-US" sz="1300" dirty="0"/>
                        <a:t>Disrupted childcare</a:t>
                      </a:r>
                    </a:p>
                    <a:p>
                      <a:endParaRPr lang="en-US" sz="1300" dirty="0"/>
                    </a:p>
                  </a:txBody>
                  <a:tcPr>
                    <a:lnT w="381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300" dirty="0"/>
                        <a:t>Difficulty forming stable attachment relationships </a:t>
                      </a:r>
                      <a:r>
                        <a:rPr lang="en-GB" sz="1900" b="0" i="1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(Howe, D., 2011)</a:t>
                      </a:r>
                      <a:endParaRPr lang="en-US" sz="1300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3056906"/>
                  </a:ext>
                </a:extLst>
              </a:tr>
              <a:tr h="704028">
                <a:tc>
                  <a:txBody>
                    <a:bodyPr/>
                    <a:lstStyle/>
                    <a:p>
                      <a:r>
                        <a:rPr lang="en-US" sz="1300" dirty="0"/>
                        <a:t>Mother’s post-natal depression</a:t>
                      </a:r>
                    </a:p>
                  </a:txBody>
                  <a:tcPr>
                    <a:lnT w="381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00" dirty="0"/>
                        <a:t>Reduced emotional availability and responsiveness </a:t>
                      </a:r>
                      <a:r>
                        <a:rPr lang="en-US" sz="1900" dirty="0"/>
                        <a:t>(</a:t>
                      </a:r>
                      <a:r>
                        <a:rPr lang="en-GB" sz="1900" i="1" dirty="0"/>
                        <a:t>National Institute for Health and Care Excellence., 2020)</a:t>
                      </a:r>
                      <a:endParaRPr lang="en-US" sz="1900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6183052"/>
                  </a:ext>
                </a:extLst>
              </a:tr>
              <a:tr h="704028">
                <a:tc>
                  <a:txBody>
                    <a:bodyPr/>
                    <a:lstStyle/>
                    <a:p>
                      <a:r>
                        <a:rPr lang="en-US" sz="1300" dirty="0"/>
                        <a:t>Distress when separated</a:t>
                      </a:r>
                    </a:p>
                  </a:txBody>
                  <a:tcPr>
                    <a:lnT w="381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300" dirty="0"/>
                        <a:t>Insecure attachment or separation anxiety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61674"/>
                  </a:ext>
                </a:extLst>
              </a:tr>
              <a:tr h="704028">
                <a:tc>
                  <a:txBody>
                    <a:bodyPr/>
                    <a:lstStyle/>
                    <a:p>
                      <a:r>
                        <a:rPr lang="en-US" sz="1300" dirty="0"/>
                        <a:t>Withdrawal during play</a:t>
                      </a:r>
                    </a:p>
                  </a:txBody>
                  <a:tcPr>
                    <a:lnT w="381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300" dirty="0"/>
                        <a:t>Low confidence in social exploration and engagement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1963152"/>
                  </a:ext>
                </a:extLst>
              </a:tr>
              <a:tr h="704028">
                <a:tc>
                  <a:txBody>
                    <a:bodyPr/>
                    <a:lstStyle/>
                    <a:p>
                      <a:r>
                        <a:rPr lang="en-US" sz="1300" dirty="0"/>
                        <a:t>”Clingy” </a:t>
                      </a:r>
                      <a:r>
                        <a:rPr lang="en-US" sz="1300" dirty="0" err="1"/>
                        <a:t>behaviour</a:t>
                      </a:r>
                      <a:endParaRPr lang="en-US" sz="1300" dirty="0"/>
                    </a:p>
                  </a:txBody>
                  <a:tcPr>
                    <a:lnT w="381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300" dirty="0"/>
                        <a:t>Seeking reassurance and security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974132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659705D-BC53-B8C0-4465-3B4BAAC5C5A0}"/>
              </a:ext>
            </a:extLst>
          </p:cNvPr>
          <p:cNvSpPr txBox="1"/>
          <p:nvPr/>
        </p:nvSpPr>
        <p:spPr>
          <a:xfrm>
            <a:off x="170986" y="5846545"/>
            <a:ext cx="12021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highlight>
                  <a:srgbClr val="FFFF00"/>
                </a:highlight>
              </a:rPr>
              <a:t>This application of Bowlby’s theory  demonstrates that Isaac may have developed an insecure internal working model, thus expecting relationships to be inconsistent or unavailable</a:t>
            </a:r>
          </a:p>
        </p:txBody>
      </p:sp>
    </p:spTree>
    <p:extLst>
      <p:ext uri="{BB962C8B-B14F-4D97-AF65-F5344CB8AC3E}">
        <p14:creationId xmlns:p14="http://schemas.microsoft.com/office/powerpoint/2010/main" val="2568925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B1106-C75B-259E-1FD5-B2EC4E12C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6864" y="1"/>
            <a:ext cx="10515600" cy="1325563"/>
          </a:xfrm>
        </p:spPr>
        <p:txBody>
          <a:bodyPr/>
          <a:lstStyle/>
          <a:p>
            <a:r>
              <a:rPr lang="en-US" dirty="0"/>
              <a:t>Nature vs Nurture argument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17A6A-F723-2B97-7970-1F6EC6F3B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229" y="1453337"/>
            <a:ext cx="11695771" cy="50395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Nature (biological):</a:t>
            </a:r>
          </a:p>
          <a:p>
            <a:pPr marL="0" indent="0">
              <a:buNone/>
            </a:pPr>
            <a:endParaRPr lang="en-US" b="1" dirty="0"/>
          </a:p>
          <a:p>
            <a:pPr>
              <a:buFont typeface="Wingdings" pitchFamily="2" charset="2"/>
              <a:buChar char="Ø"/>
            </a:pPr>
            <a:r>
              <a:rPr lang="en-US" dirty="0"/>
              <a:t> Possible temperamental sensitivity – increase in emotional reactivity </a:t>
            </a:r>
            <a:r>
              <a:rPr lang="en-US" i="1" dirty="0"/>
              <a:t>(Howe, D., 2011)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 Early brain development affected by chronic stress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 Sleep difficulties may increase his emotional sensitivity 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Nurture (environment):</a:t>
            </a:r>
          </a:p>
          <a:p>
            <a:pPr marL="0" indent="0">
              <a:buNone/>
            </a:pPr>
            <a:endParaRPr lang="en-US" b="1" dirty="0"/>
          </a:p>
          <a:p>
            <a:pPr>
              <a:buFont typeface="Wingdings" pitchFamily="2" charset="2"/>
              <a:buChar char="Ø"/>
            </a:pPr>
            <a:r>
              <a:rPr lang="en-US" dirty="0"/>
              <a:t> Maternal mental health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 Frequent changes in childcare – affects quality of caregiving and thus security </a:t>
            </a:r>
            <a:r>
              <a:rPr lang="en-US" i="1" dirty="0"/>
              <a:t>(Ainsworth, M.D.S. et al., 1978)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 His recent relocation to London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 Limited social interaction opportunities </a:t>
            </a:r>
          </a:p>
        </p:txBody>
      </p:sp>
    </p:spTree>
    <p:extLst>
      <p:ext uri="{BB962C8B-B14F-4D97-AF65-F5344CB8AC3E}">
        <p14:creationId xmlns:p14="http://schemas.microsoft.com/office/powerpoint/2010/main" val="2222116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726CD-D111-E869-3CA7-A09B34652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7609" y="1"/>
            <a:ext cx="10515600" cy="1325563"/>
          </a:xfrm>
        </p:spPr>
        <p:txBody>
          <a:bodyPr/>
          <a:lstStyle/>
          <a:p>
            <a:r>
              <a:rPr lang="en-US" dirty="0"/>
              <a:t>Possible support plan (Bowlby)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7173985-0761-E708-A730-3E3FEB08FB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5769467"/>
              </p:ext>
            </p:extLst>
          </p:nvPr>
        </p:nvGraphicFramePr>
        <p:xfrm>
          <a:off x="19825" y="1343819"/>
          <a:ext cx="6086089" cy="5079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8CE8873-0547-0F09-3BCC-6244E82190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8792401"/>
              </p:ext>
            </p:extLst>
          </p:nvPr>
        </p:nvGraphicFramePr>
        <p:xfrm>
          <a:off x="6105913" y="984993"/>
          <a:ext cx="5491356" cy="4233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314609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9CFE0-FEEA-8B76-073F-C878E2102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303" y="34888"/>
            <a:ext cx="10515600" cy="1325563"/>
          </a:xfrm>
        </p:spPr>
        <p:txBody>
          <a:bodyPr/>
          <a:lstStyle/>
          <a:p>
            <a:r>
              <a:rPr lang="en-US" dirty="0"/>
              <a:t>Language and Family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374D6-9DB8-7D19-37AF-38231C488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0449"/>
            <a:ext cx="6333893" cy="33899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u="sng" dirty="0"/>
              <a:t>To promote language development:</a:t>
            </a:r>
          </a:p>
          <a:p>
            <a:r>
              <a:rPr lang="en-US" dirty="0"/>
              <a:t>Shared book-reading</a:t>
            </a:r>
          </a:p>
          <a:p>
            <a:r>
              <a:rPr lang="en-US" dirty="0"/>
              <a:t>Modelling vocabulary</a:t>
            </a:r>
          </a:p>
          <a:p>
            <a:r>
              <a:rPr lang="en-US" dirty="0"/>
              <a:t>Narrating play activities</a:t>
            </a:r>
          </a:p>
          <a:p>
            <a:r>
              <a:rPr lang="en-US" dirty="0"/>
              <a:t>Singing and rhymes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E7138A-53F8-DDDA-F76E-1BD0CCE51AA7}"/>
              </a:ext>
            </a:extLst>
          </p:cNvPr>
          <p:cNvSpPr txBox="1"/>
          <p:nvPr/>
        </p:nvSpPr>
        <p:spPr>
          <a:xfrm>
            <a:off x="6335751" y="1360450"/>
            <a:ext cx="633389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/>
              <a:t>Parental support:</a:t>
            </a:r>
          </a:p>
          <a:p>
            <a:pPr marL="457189" indent="-457189">
              <a:buFont typeface="Arial" panose="020B0604020202020204" pitchFamily="34" charset="0"/>
              <a:buChar char="•"/>
            </a:pPr>
            <a:r>
              <a:rPr lang="en-US" sz="2800" dirty="0"/>
              <a:t>Referral to mental health or parent supporting services (</a:t>
            </a:r>
            <a:r>
              <a:rPr lang="en-GB" sz="2800" i="1" dirty="0"/>
              <a:t>National Institute for Health and Care Excellence., 2020)</a:t>
            </a:r>
            <a:endParaRPr lang="en-US" sz="2800" i="1" dirty="0"/>
          </a:p>
          <a:p>
            <a:pPr marL="457189" indent="-457189">
              <a:buFont typeface="Arial" panose="020B0604020202020204" pitchFamily="34" charset="0"/>
              <a:buChar char="•"/>
            </a:pPr>
            <a:r>
              <a:rPr lang="en-US" sz="2800" dirty="0"/>
              <a:t>Encourage responsive communication with Isaac</a:t>
            </a:r>
          </a:p>
          <a:p>
            <a:pPr marL="457189" indent="-457189">
              <a:buFont typeface="Arial" panose="020B0604020202020204" pitchFamily="34" charset="0"/>
              <a:buChar char="•"/>
            </a:pPr>
            <a:r>
              <a:rPr lang="en-US" sz="2800" dirty="0"/>
              <a:t>Provide play ideas for home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724098-D2FE-498E-FCC0-C33EE450CA9F}"/>
              </a:ext>
            </a:extLst>
          </p:cNvPr>
          <p:cNvSpPr txBox="1"/>
          <p:nvPr/>
        </p:nvSpPr>
        <p:spPr>
          <a:xfrm>
            <a:off x="392153" y="4147519"/>
            <a:ext cx="546409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u="sng" dirty="0"/>
              <a:t>Multi-agency collaboration: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US" sz="2800" dirty="0"/>
              <a:t>Speech and Language Therapist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US" sz="2800" dirty="0"/>
              <a:t>Early years SENCO</a:t>
            </a: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US" sz="2800" dirty="0"/>
              <a:t>Family support worker</a:t>
            </a:r>
          </a:p>
        </p:txBody>
      </p:sp>
    </p:spTree>
    <p:extLst>
      <p:ext uri="{BB962C8B-B14F-4D97-AF65-F5344CB8AC3E}">
        <p14:creationId xmlns:p14="http://schemas.microsoft.com/office/powerpoint/2010/main" val="1751301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12E97-5A25-37AF-DCF1-4DEF36C81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9009"/>
            <a:ext cx="10515600" cy="1325563"/>
          </a:xfrm>
        </p:spPr>
        <p:txBody>
          <a:bodyPr/>
          <a:lstStyle/>
          <a:p>
            <a:r>
              <a:rPr lang="en-US" dirty="0"/>
              <a:t>Evaluation of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0B0F1-FA8C-6FF8-9078-3DB3D0B716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Strengths: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 Strong research evidence for importance of early attachment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 Useful for identifying children needing extra support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 Influenced early years practice and safeguarding </a:t>
            </a:r>
            <a:r>
              <a:rPr lang="en-US" i="1" dirty="0"/>
              <a:t>(</a:t>
            </a:r>
            <a:r>
              <a:rPr lang="en-GB" i="1" dirty="0"/>
              <a:t>Cassidy, J., Jones, J.D. and Shaver, P.R. 2013)</a:t>
            </a:r>
            <a:endParaRPr lang="en-US" i="1" dirty="0"/>
          </a:p>
          <a:p>
            <a:pPr>
              <a:buFont typeface="Wingdings" pitchFamily="2" charset="2"/>
              <a:buChar char="ü"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Limitations:</a:t>
            </a:r>
          </a:p>
          <a:p>
            <a:pPr>
              <a:buClr>
                <a:schemeClr val="tx1"/>
              </a:buClr>
              <a:buFont typeface="System Font Regular"/>
              <a:buChar char="⤫"/>
            </a:pPr>
            <a:r>
              <a:rPr lang="en-US" dirty="0"/>
              <a:t> Over-</a:t>
            </a:r>
            <a:r>
              <a:rPr lang="en-US" dirty="0" err="1"/>
              <a:t>emphasises</a:t>
            </a:r>
            <a:r>
              <a:rPr lang="en-US" dirty="0"/>
              <a:t> one primary attachment figure </a:t>
            </a:r>
            <a:r>
              <a:rPr lang="en-US" i="1" dirty="0"/>
              <a:t>(Mehdi Abadi, P., 2023)</a:t>
            </a:r>
          </a:p>
          <a:p>
            <a:pPr>
              <a:buClr>
                <a:schemeClr val="tx1"/>
              </a:buClr>
              <a:buFont typeface="System Font Regular"/>
              <a:buChar char="⤫"/>
            </a:pPr>
            <a:r>
              <a:rPr lang="en-US" dirty="0"/>
              <a:t> May understate resilience and later positive relationships</a:t>
            </a:r>
          </a:p>
          <a:p>
            <a:pPr>
              <a:buClr>
                <a:schemeClr val="tx1"/>
              </a:buClr>
              <a:buFont typeface="System Font Regular"/>
              <a:buChar char="⤫"/>
            </a:pPr>
            <a:r>
              <a:rPr lang="en-US" dirty="0"/>
              <a:t> Research based largely on Western family structures </a:t>
            </a:r>
            <a:r>
              <a:rPr lang="en-US" i="1" dirty="0"/>
              <a:t>(Mehdi Abadi, P.,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161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6461C-2834-A913-E2AB-355076931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751" y="334245"/>
            <a:ext cx="10515600" cy="1325563"/>
          </a:xfrm>
        </p:spPr>
        <p:txBody>
          <a:bodyPr/>
          <a:lstStyle/>
          <a:p>
            <a:r>
              <a:rPr lang="en-US" dirty="0"/>
              <a:t>Conclusions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ED6913F-599C-78DF-7331-0F00666CC8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1212" y="2690860"/>
            <a:ext cx="10942589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 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saac’s difficulties are consistent with insecure attachment experiences</a:t>
            </a:r>
          </a:p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Both biological sensitivity and environmental disruption have influenced his development</a:t>
            </a:r>
          </a:p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 consistent key worker, secure routines, language support and family intervention are recommended</a:t>
            </a:r>
          </a:p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Bowlby’s Attachment theory provides a valuable framework, but support must remain culturally sensitive and child-centered</a:t>
            </a: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475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45AB2-AD5F-834A-76B4-C1AB772AB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8961" y="1"/>
            <a:ext cx="10515600" cy="1325563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6B60F46B-EEA0-628E-5737-098E2E00CE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1806" y="1241080"/>
            <a:ext cx="10058399" cy="5616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Ainsworth, M.D.S. (1978). The Bowlby-Ainsworth attachment theory. </a:t>
            </a:r>
            <a:r>
              <a:rPr lang="en-US" altLang="en-US" sz="16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Behavioral and Brain Sciences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, 1(3), pp.436–438. doi:10.1017/s0140525x00075828.</a:t>
            </a: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100" dirty="0">
              <a:solidFill>
                <a:srgbClr val="000000"/>
              </a:solidFill>
            </a:endParaRP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Cassidy, J., Jones, J.D. and Shaver, P.R. (2013). Contributions of Attachment Theory and research: A Framework for Future research, translation, and Policy. </a:t>
            </a:r>
            <a:r>
              <a:rPr lang="en-US" altLang="en-US" sz="16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Development and Psychopathology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, [online] 25(4pt2), pp.1415–1434. doi:10.1017/s0954579413000692.</a:t>
            </a: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100" dirty="0">
              <a:solidFill>
                <a:srgbClr val="000000"/>
              </a:solidFill>
            </a:endParaRP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Howe, D. (2003). Attachment disorders: Disinhibited attachment </a:t>
            </a:r>
            <a:r>
              <a:rPr lang="en-US" altLang="en-US" sz="16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behaviours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 and secure base distortions with special reference to adopted children. </a:t>
            </a:r>
            <a:r>
              <a:rPr lang="en-US" altLang="en-US" sz="16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Attachment &amp; Human Development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, 5(3), pp.265–270. doi:10.1080/14616730310001593965.</a:t>
            </a: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100" dirty="0">
              <a:solidFill>
                <a:srgbClr val="000000"/>
              </a:solidFill>
            </a:endParaRP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Jones, N.B. and Bowlby, J. (1970). Attachment and Loss. Vol. I. Attachment. </a:t>
            </a:r>
            <a:r>
              <a:rPr lang="en-US" altLang="en-US" sz="16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Man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, 5(3), p.523. doi:10.2307/2798963.</a:t>
            </a: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100" dirty="0">
              <a:solidFill>
                <a:srgbClr val="000000"/>
              </a:solidFill>
            </a:endParaRP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Knudsen, E.I. (2004). Sensitive Periods in the Development of the Brain and Behavior. </a:t>
            </a:r>
            <a:r>
              <a:rPr lang="en-US" altLang="en-US" sz="16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Journal of Cognitive Neuroscience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, [online] 16(8), pp.1412–1425. doi:10.1162/0898929042304796.</a:t>
            </a: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100" dirty="0">
              <a:solidFill>
                <a:srgbClr val="000000"/>
              </a:solidFill>
            </a:endParaRP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McLeod, S. (2025). </a:t>
            </a:r>
            <a:r>
              <a:rPr lang="en-US" altLang="en-US" sz="16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John Bowlby’s Attachment Theory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Simply Psychology. Available at: https://</a:t>
            </a:r>
            <a:r>
              <a:rPr lang="en-US" altLang="en-US" sz="16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www.simplypsychology.org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/</a:t>
            </a:r>
            <a:r>
              <a:rPr lang="en-US" altLang="en-US" sz="16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bowlby.html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 [Accessed 12 July 2026].</a:t>
            </a: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100" dirty="0">
              <a:solidFill>
                <a:srgbClr val="000000"/>
              </a:solidFill>
            </a:endParaRP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Mehdi Abadi, P. (2023). Critique of attachment theory: A positive psychology perspective. </a:t>
            </a:r>
            <a:r>
              <a:rPr lang="en-US" altLang="en-US" sz="16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Journal of Personality and Psychosomatic Research (JPPR)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, [online] 1(2), pp.1–6. doi:10.61838/kman.jppr.1.2.1.</a:t>
            </a: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100" dirty="0">
              <a:solidFill>
                <a:srgbClr val="000000"/>
              </a:solidFill>
            </a:endParaRPr>
          </a:p>
          <a:p>
            <a:pPr marL="0" indent="0" defTabSz="914377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National Institute for Health and Care Excellence (2020). </a:t>
            </a:r>
            <a:r>
              <a:rPr lang="en-US" altLang="en-US" sz="16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Antenatal and Postnatal Mental health: Clinical Management and Service Guidance | Guidance | NICE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. [online] </a:t>
            </a:r>
            <a:r>
              <a:rPr lang="en-US" altLang="en-US" sz="16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Nice.org.uk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. Available at: https://</a:t>
            </a:r>
            <a:r>
              <a:rPr lang="en-US" altLang="en-US" sz="16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www.nice.org.uk</a:t>
            </a:r>
            <a:r>
              <a:rPr lang="en-US" altLang="en-US" sz="1600" dirty="0">
                <a:solidFill>
                  <a:srgbClr val="000000"/>
                </a:solidFill>
                <a:latin typeface="Times New Roman" panose="02020603050405020304" pitchFamily="18" charset="0"/>
              </a:rPr>
              <a:t>/guidance/cg192 [Accessed 09 July 2026].</a:t>
            </a: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2411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108</TotalTime>
  <Words>1031</Words>
  <Application>Microsoft Office PowerPoint</Application>
  <PresentationFormat>Widescreen</PresentationFormat>
  <Paragraphs>108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Aptos</vt:lpstr>
      <vt:lpstr>Arial</vt:lpstr>
      <vt:lpstr>System Font Regular</vt:lpstr>
      <vt:lpstr>Times New Roman</vt:lpstr>
      <vt:lpstr>Trebuchet MS</vt:lpstr>
      <vt:lpstr>Wingdings</vt:lpstr>
      <vt:lpstr>Wingdings 3</vt:lpstr>
      <vt:lpstr>Facet</vt:lpstr>
      <vt:lpstr>Psychology In Health And Social Care </vt:lpstr>
      <vt:lpstr>Case overview and Introduction</vt:lpstr>
      <vt:lpstr>Bowlby’s Attachment Theory</vt:lpstr>
      <vt:lpstr>Applying Bowlby to Isaac</vt:lpstr>
      <vt:lpstr>Nature vs Nurture argument</vt:lpstr>
      <vt:lpstr>Possible support plan (Bowlby)</vt:lpstr>
      <vt:lpstr>Language and Family Support</vt:lpstr>
      <vt:lpstr>Evaluation of Bowlby’s Attachment Theory</vt:lpstr>
      <vt:lpstr>Conclusions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Amelia Wiggins</dc:creator>
  <cp:lastModifiedBy>annette hamilton</cp:lastModifiedBy>
  <cp:revision>1</cp:revision>
  <dcterms:created xsi:type="dcterms:W3CDTF">2026-07-12T21:05:36Z</dcterms:created>
  <dcterms:modified xsi:type="dcterms:W3CDTF">2026-07-13T05:12:42Z</dcterms:modified>
</cp:coreProperties>
</file>