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56" r:id="rId5"/>
    <p:sldId id="257" r:id="rId6"/>
    <p:sldId id="258" r:id="rId7"/>
    <p:sldId id="264" r:id="rId8"/>
    <p:sldId id="270" r:id="rId9"/>
    <p:sldId id="259" r:id="rId10"/>
    <p:sldId id="260" r:id="rId11"/>
    <p:sldId id="261" r:id="rId12"/>
    <p:sldId id="262" r:id="rId13"/>
    <p:sldId id="268" r:id="rId14"/>
    <p:sldId id="269" r:id="rId15"/>
    <p:sldId id="271" r:id="rId16"/>
    <p:sldId id="265" r:id="rId17"/>
    <p:sldId id="266" r:id="rId18"/>
    <p:sldId id="272"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6DE3F-AA74-471B-9808-82D40BE65052}" v="8" dt="2026-03-24T14:29:14.221"/>
    <p1510:client id="{472F511E-64CC-7D21-67BC-F6FFD56611A4}" v="740" dt="2026-03-24T22:27:48.171"/>
    <p1510:client id="{48DEDB4A-EFDA-D449-6E61-E684ABD2B851}" v="301" dt="2026-03-23T17:28:52.128"/>
    <p1510:client id="{C67B6811-E7B9-4295-8C4E-BA0956FFEE80}" v="796" dt="2026-03-23T11:56:50.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AF8E8A-D820-4F60-AAE5-70F1A7375EA7}" type="doc">
      <dgm:prSet loTypeId="urn:microsoft.com/office/officeart/2018/2/layout/IconVerticalSolidList" loCatId="icon" qsTypeId="urn:microsoft.com/office/officeart/2005/8/quickstyle/simple1" qsCatId="simple" csTypeId="urn:microsoft.com/office/officeart/2005/8/colors/accent0_2" csCatId="mainScheme" phldr="1"/>
      <dgm:spPr/>
      <dgm:t>
        <a:bodyPr/>
        <a:lstStyle/>
        <a:p>
          <a:endParaRPr lang="en-US"/>
        </a:p>
      </dgm:t>
    </dgm:pt>
    <dgm:pt modelId="{F4B98758-FC91-439F-BC65-2956A536B31E}">
      <dgm:prSet/>
      <dgm:spPr/>
      <dgm:t>
        <a:bodyPr/>
        <a:lstStyle/>
        <a:p>
          <a:pPr>
            <a:lnSpc>
              <a:spcPct val="100000"/>
            </a:lnSpc>
          </a:pPr>
          <a:r>
            <a:rPr lang="en-GB"/>
            <a:t>Managed team meetings and communication between the team</a:t>
          </a:r>
          <a:endParaRPr lang="en-US"/>
        </a:p>
      </dgm:t>
    </dgm:pt>
    <dgm:pt modelId="{95185C0D-BC71-4B76-A429-40E60E26C065}" type="parTrans" cxnId="{5ECA12AA-8366-47E0-A6D5-9EBEA3138ACF}">
      <dgm:prSet/>
      <dgm:spPr/>
      <dgm:t>
        <a:bodyPr/>
        <a:lstStyle/>
        <a:p>
          <a:endParaRPr lang="en-US"/>
        </a:p>
      </dgm:t>
    </dgm:pt>
    <dgm:pt modelId="{FEE09E34-E560-4CE0-81F6-118B95949CBF}" type="sibTrans" cxnId="{5ECA12AA-8366-47E0-A6D5-9EBEA3138ACF}">
      <dgm:prSet/>
      <dgm:spPr/>
      <dgm:t>
        <a:bodyPr/>
        <a:lstStyle/>
        <a:p>
          <a:endParaRPr lang="en-US"/>
        </a:p>
      </dgm:t>
    </dgm:pt>
    <dgm:pt modelId="{6190C685-BD82-4D3D-B2BC-AC8F8B407D57}">
      <dgm:prSet/>
      <dgm:spPr/>
      <dgm:t>
        <a:bodyPr/>
        <a:lstStyle/>
        <a:p>
          <a:pPr>
            <a:lnSpc>
              <a:spcPct val="100000"/>
            </a:lnSpc>
          </a:pPr>
          <a:r>
            <a:rPr lang="en-GB"/>
            <a:t>Maintained the discussed timing plan</a:t>
          </a:r>
          <a:endParaRPr lang="en-US"/>
        </a:p>
      </dgm:t>
    </dgm:pt>
    <dgm:pt modelId="{126B1DD9-E683-47B1-A2B4-1BDFECC7CFB0}" type="parTrans" cxnId="{E99C55B2-C363-4159-B0DE-0A67CD2B9639}">
      <dgm:prSet/>
      <dgm:spPr/>
      <dgm:t>
        <a:bodyPr/>
        <a:lstStyle/>
        <a:p>
          <a:endParaRPr lang="en-US"/>
        </a:p>
      </dgm:t>
    </dgm:pt>
    <dgm:pt modelId="{14A21073-E2E7-4887-84A3-C32DEF86EC1D}" type="sibTrans" cxnId="{E99C55B2-C363-4159-B0DE-0A67CD2B9639}">
      <dgm:prSet/>
      <dgm:spPr/>
      <dgm:t>
        <a:bodyPr/>
        <a:lstStyle/>
        <a:p>
          <a:endParaRPr lang="en-US"/>
        </a:p>
      </dgm:t>
    </dgm:pt>
    <dgm:pt modelId="{16A3772E-C265-44AE-B78C-F3F334BE7F86}">
      <dgm:prSet/>
      <dgm:spPr/>
      <dgm:t>
        <a:bodyPr/>
        <a:lstStyle/>
        <a:p>
          <a:pPr rtl="0">
            <a:lnSpc>
              <a:spcPct val="100000"/>
            </a:lnSpc>
          </a:pPr>
          <a:r>
            <a:rPr lang="en-GB">
              <a:latin typeface="Aptos Display" panose="02110004020202020204"/>
            </a:rPr>
            <a:t>Allocating resources</a:t>
          </a:r>
          <a:r>
            <a:rPr lang="en-GB"/>
            <a:t> between ECU modification testing and gearing research</a:t>
          </a:r>
          <a:endParaRPr lang="en-US"/>
        </a:p>
      </dgm:t>
    </dgm:pt>
    <dgm:pt modelId="{609C7B45-C7CD-42F2-B07D-493D91C25E57}" type="parTrans" cxnId="{E502161C-E257-4392-BA58-92F23E93247A}">
      <dgm:prSet/>
      <dgm:spPr/>
      <dgm:t>
        <a:bodyPr/>
        <a:lstStyle/>
        <a:p>
          <a:endParaRPr lang="en-US"/>
        </a:p>
      </dgm:t>
    </dgm:pt>
    <dgm:pt modelId="{9F42AD64-C193-4E22-A278-EFDD3AE34AD8}" type="sibTrans" cxnId="{E502161C-E257-4392-BA58-92F23E93247A}">
      <dgm:prSet/>
      <dgm:spPr/>
      <dgm:t>
        <a:bodyPr/>
        <a:lstStyle/>
        <a:p>
          <a:endParaRPr lang="en-US"/>
        </a:p>
      </dgm:t>
    </dgm:pt>
    <dgm:pt modelId="{71713BF4-6CDA-4745-BCFD-C243361FCEA1}" type="pres">
      <dgm:prSet presAssocID="{08AF8E8A-D820-4F60-AAE5-70F1A7375EA7}" presName="root" presStyleCnt="0">
        <dgm:presLayoutVars>
          <dgm:dir/>
          <dgm:resizeHandles val="exact"/>
        </dgm:presLayoutVars>
      </dgm:prSet>
      <dgm:spPr/>
    </dgm:pt>
    <dgm:pt modelId="{8C27E181-CDB0-445D-BE54-CF87954D1593}" type="pres">
      <dgm:prSet presAssocID="{F4B98758-FC91-439F-BC65-2956A536B31E}" presName="compNode" presStyleCnt="0"/>
      <dgm:spPr/>
    </dgm:pt>
    <dgm:pt modelId="{0B8C7F1E-A689-4C11-B831-76FB660F7231}" type="pres">
      <dgm:prSet presAssocID="{F4B98758-FC91-439F-BC65-2956A536B31E}" presName="bgRect" presStyleLbl="bgShp" presStyleIdx="0" presStyleCnt="3"/>
      <dgm:spPr/>
    </dgm:pt>
    <dgm:pt modelId="{60AAAB85-C286-4E7C-885A-8D9C2FF1E286}" type="pres">
      <dgm:prSet presAssocID="{F4B98758-FC91-439F-BC65-2956A536B31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s"/>
        </a:ext>
      </dgm:extLst>
    </dgm:pt>
    <dgm:pt modelId="{9D36A319-342A-4B6C-A5F6-14A9FAE647CD}" type="pres">
      <dgm:prSet presAssocID="{F4B98758-FC91-439F-BC65-2956A536B31E}" presName="spaceRect" presStyleCnt="0"/>
      <dgm:spPr/>
    </dgm:pt>
    <dgm:pt modelId="{5737EF44-019A-47DD-9622-A9650D700E1F}" type="pres">
      <dgm:prSet presAssocID="{F4B98758-FC91-439F-BC65-2956A536B31E}" presName="parTx" presStyleLbl="revTx" presStyleIdx="0" presStyleCnt="3">
        <dgm:presLayoutVars>
          <dgm:chMax val="0"/>
          <dgm:chPref val="0"/>
        </dgm:presLayoutVars>
      </dgm:prSet>
      <dgm:spPr/>
    </dgm:pt>
    <dgm:pt modelId="{67630029-356E-489E-BA36-0A99CBB5EB2A}" type="pres">
      <dgm:prSet presAssocID="{FEE09E34-E560-4CE0-81F6-118B95949CBF}" presName="sibTrans" presStyleCnt="0"/>
      <dgm:spPr/>
    </dgm:pt>
    <dgm:pt modelId="{93459267-53AC-4565-B3AA-1E53926B543A}" type="pres">
      <dgm:prSet presAssocID="{6190C685-BD82-4D3D-B2BC-AC8F8B407D57}" presName="compNode" presStyleCnt="0"/>
      <dgm:spPr/>
    </dgm:pt>
    <dgm:pt modelId="{766B6709-99C4-43E9-879C-C8654B061251}" type="pres">
      <dgm:prSet presAssocID="{6190C685-BD82-4D3D-B2BC-AC8F8B407D57}" presName="bgRect" presStyleLbl="bgShp" presStyleIdx="1" presStyleCnt="3"/>
      <dgm:spPr/>
    </dgm:pt>
    <dgm:pt modelId="{3B3D82AB-9FE6-4B0E-8663-719A964D4C42}" type="pres">
      <dgm:prSet presAssocID="{6190C685-BD82-4D3D-B2BC-AC8F8B407D5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91AA5143-1CE2-4CF6-B473-C85F468DDAFE}" type="pres">
      <dgm:prSet presAssocID="{6190C685-BD82-4D3D-B2BC-AC8F8B407D57}" presName="spaceRect" presStyleCnt="0"/>
      <dgm:spPr/>
    </dgm:pt>
    <dgm:pt modelId="{B8CEFF96-4E9D-410D-9BA2-F030DFC135F3}" type="pres">
      <dgm:prSet presAssocID="{6190C685-BD82-4D3D-B2BC-AC8F8B407D57}" presName="parTx" presStyleLbl="revTx" presStyleIdx="1" presStyleCnt="3">
        <dgm:presLayoutVars>
          <dgm:chMax val="0"/>
          <dgm:chPref val="0"/>
        </dgm:presLayoutVars>
      </dgm:prSet>
      <dgm:spPr/>
    </dgm:pt>
    <dgm:pt modelId="{3833A000-CD67-4F42-BC47-6228D326F597}" type="pres">
      <dgm:prSet presAssocID="{14A21073-E2E7-4887-84A3-C32DEF86EC1D}" presName="sibTrans" presStyleCnt="0"/>
      <dgm:spPr/>
    </dgm:pt>
    <dgm:pt modelId="{5A9BDC5E-96BB-41F0-81E2-ACE0BDA04840}" type="pres">
      <dgm:prSet presAssocID="{16A3772E-C265-44AE-B78C-F3F334BE7F86}" presName="compNode" presStyleCnt="0"/>
      <dgm:spPr/>
    </dgm:pt>
    <dgm:pt modelId="{5FD5A56E-DCEA-4EF0-819C-4D27621D02A4}" type="pres">
      <dgm:prSet presAssocID="{16A3772E-C265-44AE-B78C-F3F334BE7F86}" presName="bgRect" presStyleLbl="bgShp" presStyleIdx="2" presStyleCnt="3"/>
      <dgm:spPr/>
    </dgm:pt>
    <dgm:pt modelId="{A26FA101-E040-4B36-BC21-DF4309C9AF96}" type="pres">
      <dgm:prSet presAssocID="{16A3772E-C265-44AE-B78C-F3F334BE7F8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ears"/>
        </a:ext>
      </dgm:extLst>
    </dgm:pt>
    <dgm:pt modelId="{FA0AFB84-7CAE-4662-9373-5EEF36AFAC8D}" type="pres">
      <dgm:prSet presAssocID="{16A3772E-C265-44AE-B78C-F3F334BE7F86}" presName="spaceRect" presStyleCnt="0"/>
      <dgm:spPr/>
    </dgm:pt>
    <dgm:pt modelId="{66721589-EE0E-4AC1-A439-6A41AE0A4CED}" type="pres">
      <dgm:prSet presAssocID="{16A3772E-C265-44AE-B78C-F3F334BE7F86}" presName="parTx" presStyleLbl="revTx" presStyleIdx="2" presStyleCnt="3">
        <dgm:presLayoutVars>
          <dgm:chMax val="0"/>
          <dgm:chPref val="0"/>
        </dgm:presLayoutVars>
      </dgm:prSet>
      <dgm:spPr/>
    </dgm:pt>
  </dgm:ptLst>
  <dgm:cxnLst>
    <dgm:cxn modelId="{32F1150B-35D1-450A-809E-C8E594EB6B98}" type="presOf" srcId="{F4B98758-FC91-439F-BC65-2956A536B31E}" destId="{5737EF44-019A-47DD-9622-A9650D700E1F}" srcOrd="0" destOrd="0" presId="urn:microsoft.com/office/officeart/2018/2/layout/IconVerticalSolidList"/>
    <dgm:cxn modelId="{E502161C-E257-4392-BA58-92F23E93247A}" srcId="{08AF8E8A-D820-4F60-AAE5-70F1A7375EA7}" destId="{16A3772E-C265-44AE-B78C-F3F334BE7F86}" srcOrd="2" destOrd="0" parTransId="{609C7B45-C7CD-42F2-B07D-493D91C25E57}" sibTransId="{9F42AD64-C193-4E22-A278-EFDD3AE34AD8}"/>
    <dgm:cxn modelId="{1BF52721-946C-4C95-BABE-031371E457CF}" type="presOf" srcId="{16A3772E-C265-44AE-B78C-F3F334BE7F86}" destId="{66721589-EE0E-4AC1-A439-6A41AE0A4CED}" srcOrd="0" destOrd="0" presId="urn:microsoft.com/office/officeart/2018/2/layout/IconVerticalSolidList"/>
    <dgm:cxn modelId="{3261A327-092C-436E-B68F-4DAE295FD52C}" type="presOf" srcId="{6190C685-BD82-4D3D-B2BC-AC8F8B407D57}" destId="{B8CEFF96-4E9D-410D-9BA2-F030DFC135F3}" srcOrd="0" destOrd="0" presId="urn:microsoft.com/office/officeart/2018/2/layout/IconVerticalSolidList"/>
    <dgm:cxn modelId="{B77D9432-52AC-446C-A8E9-7109B4D23CF9}" type="presOf" srcId="{08AF8E8A-D820-4F60-AAE5-70F1A7375EA7}" destId="{71713BF4-6CDA-4745-BCFD-C243361FCEA1}" srcOrd="0" destOrd="0" presId="urn:microsoft.com/office/officeart/2018/2/layout/IconVerticalSolidList"/>
    <dgm:cxn modelId="{5ECA12AA-8366-47E0-A6D5-9EBEA3138ACF}" srcId="{08AF8E8A-D820-4F60-AAE5-70F1A7375EA7}" destId="{F4B98758-FC91-439F-BC65-2956A536B31E}" srcOrd="0" destOrd="0" parTransId="{95185C0D-BC71-4B76-A429-40E60E26C065}" sibTransId="{FEE09E34-E560-4CE0-81F6-118B95949CBF}"/>
    <dgm:cxn modelId="{E99C55B2-C363-4159-B0DE-0A67CD2B9639}" srcId="{08AF8E8A-D820-4F60-AAE5-70F1A7375EA7}" destId="{6190C685-BD82-4D3D-B2BC-AC8F8B407D57}" srcOrd="1" destOrd="0" parTransId="{126B1DD9-E683-47B1-A2B4-1BDFECC7CFB0}" sibTransId="{14A21073-E2E7-4887-84A3-C32DEF86EC1D}"/>
    <dgm:cxn modelId="{F2DADA39-F85B-4A6E-9472-ED6D61D65EE1}" type="presParOf" srcId="{71713BF4-6CDA-4745-BCFD-C243361FCEA1}" destId="{8C27E181-CDB0-445D-BE54-CF87954D1593}" srcOrd="0" destOrd="0" presId="urn:microsoft.com/office/officeart/2018/2/layout/IconVerticalSolidList"/>
    <dgm:cxn modelId="{81C24599-38B1-4AB2-AC81-1B4265E7DBBB}" type="presParOf" srcId="{8C27E181-CDB0-445D-BE54-CF87954D1593}" destId="{0B8C7F1E-A689-4C11-B831-76FB660F7231}" srcOrd="0" destOrd="0" presId="urn:microsoft.com/office/officeart/2018/2/layout/IconVerticalSolidList"/>
    <dgm:cxn modelId="{F6A26EC9-A579-4795-8301-76D51B927809}" type="presParOf" srcId="{8C27E181-CDB0-445D-BE54-CF87954D1593}" destId="{60AAAB85-C286-4E7C-885A-8D9C2FF1E286}" srcOrd="1" destOrd="0" presId="urn:microsoft.com/office/officeart/2018/2/layout/IconVerticalSolidList"/>
    <dgm:cxn modelId="{2F28A6A1-C57A-4DB6-AEF3-3E2CF457557C}" type="presParOf" srcId="{8C27E181-CDB0-445D-BE54-CF87954D1593}" destId="{9D36A319-342A-4B6C-A5F6-14A9FAE647CD}" srcOrd="2" destOrd="0" presId="urn:microsoft.com/office/officeart/2018/2/layout/IconVerticalSolidList"/>
    <dgm:cxn modelId="{7B886918-7E97-4BA3-9807-098B2E5171D5}" type="presParOf" srcId="{8C27E181-CDB0-445D-BE54-CF87954D1593}" destId="{5737EF44-019A-47DD-9622-A9650D700E1F}" srcOrd="3" destOrd="0" presId="urn:microsoft.com/office/officeart/2018/2/layout/IconVerticalSolidList"/>
    <dgm:cxn modelId="{35157882-5B8A-4E1F-B9E8-592AC87071E4}" type="presParOf" srcId="{71713BF4-6CDA-4745-BCFD-C243361FCEA1}" destId="{67630029-356E-489E-BA36-0A99CBB5EB2A}" srcOrd="1" destOrd="0" presId="urn:microsoft.com/office/officeart/2018/2/layout/IconVerticalSolidList"/>
    <dgm:cxn modelId="{1975F2E6-941B-471F-B63F-250C0A7D3C46}" type="presParOf" srcId="{71713BF4-6CDA-4745-BCFD-C243361FCEA1}" destId="{93459267-53AC-4565-B3AA-1E53926B543A}" srcOrd="2" destOrd="0" presId="urn:microsoft.com/office/officeart/2018/2/layout/IconVerticalSolidList"/>
    <dgm:cxn modelId="{D0B06EB2-1927-459C-898F-02EE95D7726E}" type="presParOf" srcId="{93459267-53AC-4565-B3AA-1E53926B543A}" destId="{766B6709-99C4-43E9-879C-C8654B061251}" srcOrd="0" destOrd="0" presId="urn:microsoft.com/office/officeart/2018/2/layout/IconVerticalSolidList"/>
    <dgm:cxn modelId="{B5C0F590-B44D-4798-B871-DC0BCB2B80A4}" type="presParOf" srcId="{93459267-53AC-4565-B3AA-1E53926B543A}" destId="{3B3D82AB-9FE6-4B0E-8663-719A964D4C42}" srcOrd="1" destOrd="0" presId="urn:microsoft.com/office/officeart/2018/2/layout/IconVerticalSolidList"/>
    <dgm:cxn modelId="{D01E6E50-CBCA-4665-B39D-840183A8CBFA}" type="presParOf" srcId="{93459267-53AC-4565-B3AA-1E53926B543A}" destId="{91AA5143-1CE2-4CF6-B473-C85F468DDAFE}" srcOrd="2" destOrd="0" presId="urn:microsoft.com/office/officeart/2018/2/layout/IconVerticalSolidList"/>
    <dgm:cxn modelId="{D9DCA945-E473-4D4B-8456-C9C2B70013BB}" type="presParOf" srcId="{93459267-53AC-4565-B3AA-1E53926B543A}" destId="{B8CEFF96-4E9D-410D-9BA2-F030DFC135F3}" srcOrd="3" destOrd="0" presId="urn:microsoft.com/office/officeart/2018/2/layout/IconVerticalSolidList"/>
    <dgm:cxn modelId="{4645F3DC-E91D-4C33-9630-2E2E1EBF94FC}" type="presParOf" srcId="{71713BF4-6CDA-4745-BCFD-C243361FCEA1}" destId="{3833A000-CD67-4F42-BC47-6228D326F597}" srcOrd="3" destOrd="0" presId="urn:microsoft.com/office/officeart/2018/2/layout/IconVerticalSolidList"/>
    <dgm:cxn modelId="{B0B6BB55-3E48-4973-A3F8-3CE38A4CB637}" type="presParOf" srcId="{71713BF4-6CDA-4745-BCFD-C243361FCEA1}" destId="{5A9BDC5E-96BB-41F0-81E2-ACE0BDA04840}" srcOrd="4" destOrd="0" presId="urn:microsoft.com/office/officeart/2018/2/layout/IconVerticalSolidList"/>
    <dgm:cxn modelId="{EFFA2D23-E1E3-4518-A582-755F184513CF}" type="presParOf" srcId="{5A9BDC5E-96BB-41F0-81E2-ACE0BDA04840}" destId="{5FD5A56E-DCEA-4EF0-819C-4D27621D02A4}" srcOrd="0" destOrd="0" presId="urn:microsoft.com/office/officeart/2018/2/layout/IconVerticalSolidList"/>
    <dgm:cxn modelId="{AFFA7CD4-BD8D-4223-BD0E-EB3BDD9FDD8B}" type="presParOf" srcId="{5A9BDC5E-96BB-41F0-81E2-ACE0BDA04840}" destId="{A26FA101-E040-4B36-BC21-DF4309C9AF96}" srcOrd="1" destOrd="0" presId="urn:microsoft.com/office/officeart/2018/2/layout/IconVerticalSolidList"/>
    <dgm:cxn modelId="{81B93A95-267B-42AE-AC19-31D2394E66A5}" type="presParOf" srcId="{5A9BDC5E-96BB-41F0-81E2-ACE0BDA04840}" destId="{FA0AFB84-7CAE-4662-9373-5EEF36AFAC8D}" srcOrd="2" destOrd="0" presId="urn:microsoft.com/office/officeart/2018/2/layout/IconVerticalSolidList"/>
    <dgm:cxn modelId="{0731B61C-A95D-4AAB-BDE0-CDCDB14D81C0}" type="presParOf" srcId="{5A9BDC5E-96BB-41F0-81E2-ACE0BDA04840}" destId="{66721589-EE0E-4AC1-A439-6A41AE0A4C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C7F1E-A689-4C11-B831-76FB660F7231}">
      <dsp:nvSpPr>
        <dsp:cNvPr id="0" name=""/>
        <dsp:cNvSpPr/>
      </dsp:nvSpPr>
      <dsp:spPr>
        <a:xfrm>
          <a:off x="0" y="675"/>
          <a:ext cx="6900512" cy="1581368"/>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AAAB85-C286-4E7C-885A-8D9C2FF1E286}">
      <dsp:nvSpPr>
        <dsp:cNvPr id="0" name=""/>
        <dsp:cNvSpPr/>
      </dsp:nvSpPr>
      <dsp:spPr>
        <a:xfrm>
          <a:off x="478363" y="356483"/>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7EF44-019A-47DD-9622-A9650D700E1F}">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100000"/>
            </a:lnSpc>
            <a:spcBef>
              <a:spcPct val="0"/>
            </a:spcBef>
            <a:spcAft>
              <a:spcPct val="35000"/>
            </a:spcAft>
            <a:buNone/>
          </a:pPr>
          <a:r>
            <a:rPr lang="en-GB" sz="2500" kern="1200"/>
            <a:t>Managed team meetings and communication between the team</a:t>
          </a:r>
          <a:endParaRPr lang="en-US" sz="2500" kern="1200"/>
        </a:p>
      </dsp:txBody>
      <dsp:txXfrm>
        <a:off x="1826480" y="675"/>
        <a:ext cx="5074031" cy="1581368"/>
      </dsp:txXfrm>
    </dsp:sp>
    <dsp:sp modelId="{766B6709-99C4-43E9-879C-C8654B061251}">
      <dsp:nvSpPr>
        <dsp:cNvPr id="0" name=""/>
        <dsp:cNvSpPr/>
      </dsp:nvSpPr>
      <dsp:spPr>
        <a:xfrm>
          <a:off x="0" y="1977386"/>
          <a:ext cx="6900512" cy="1581368"/>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3D82AB-9FE6-4B0E-8663-719A964D4C42}">
      <dsp:nvSpPr>
        <dsp:cNvPr id="0" name=""/>
        <dsp:cNvSpPr/>
      </dsp:nvSpPr>
      <dsp:spPr>
        <a:xfrm>
          <a:off x="478363" y="233319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CEFF96-4E9D-410D-9BA2-F030DFC135F3}">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100000"/>
            </a:lnSpc>
            <a:spcBef>
              <a:spcPct val="0"/>
            </a:spcBef>
            <a:spcAft>
              <a:spcPct val="35000"/>
            </a:spcAft>
            <a:buNone/>
          </a:pPr>
          <a:r>
            <a:rPr lang="en-GB" sz="2500" kern="1200"/>
            <a:t>Maintained the discussed timing plan</a:t>
          </a:r>
          <a:endParaRPr lang="en-US" sz="2500" kern="1200"/>
        </a:p>
      </dsp:txBody>
      <dsp:txXfrm>
        <a:off x="1826480" y="1977386"/>
        <a:ext cx="5074031" cy="1581368"/>
      </dsp:txXfrm>
    </dsp:sp>
    <dsp:sp modelId="{5FD5A56E-DCEA-4EF0-819C-4D27621D02A4}">
      <dsp:nvSpPr>
        <dsp:cNvPr id="0" name=""/>
        <dsp:cNvSpPr/>
      </dsp:nvSpPr>
      <dsp:spPr>
        <a:xfrm>
          <a:off x="0" y="3954096"/>
          <a:ext cx="6900512" cy="1581368"/>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FA101-E040-4B36-BC21-DF4309C9AF96}">
      <dsp:nvSpPr>
        <dsp:cNvPr id="0" name=""/>
        <dsp:cNvSpPr/>
      </dsp:nvSpPr>
      <dsp:spPr>
        <a:xfrm>
          <a:off x="478363" y="4309904"/>
          <a:ext cx="869752" cy="8697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21589-EE0E-4AC1-A439-6A41AE0A4CED}">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rtl="0">
            <a:lnSpc>
              <a:spcPct val="100000"/>
            </a:lnSpc>
            <a:spcBef>
              <a:spcPct val="0"/>
            </a:spcBef>
            <a:spcAft>
              <a:spcPct val="35000"/>
            </a:spcAft>
            <a:buNone/>
          </a:pPr>
          <a:r>
            <a:rPr lang="en-GB" sz="2500" kern="1200">
              <a:latin typeface="Aptos Display" panose="02110004020202020204"/>
            </a:rPr>
            <a:t>Allocating resources</a:t>
          </a:r>
          <a:r>
            <a:rPr lang="en-GB" sz="2500" kern="1200"/>
            <a:t> between ECU modification testing and gearing research</a:t>
          </a:r>
          <a:endParaRPr lang="en-US" sz="2500" kern="120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6AAD5-A5BE-4947-A72B-D4D86C5F74BC}" type="datetimeFigureOut">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C89CF-CE5F-4C4B-86E0-FE387805E845}" type="slidenum">
              <a:t>‹#›</a:t>
            </a:fld>
            <a:endParaRPr lang="en-GB"/>
          </a:p>
        </p:txBody>
      </p:sp>
    </p:spTree>
    <p:extLst>
      <p:ext uri="{BB962C8B-B14F-4D97-AF65-F5344CB8AC3E}">
        <p14:creationId xmlns:p14="http://schemas.microsoft.com/office/powerpoint/2010/main" val="3619701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CC89CF-CE5F-4C4B-86E0-FE387805E845}" type="slidenum">
              <a:t>2</a:t>
            </a:fld>
            <a:endParaRPr lang="en-GB"/>
          </a:p>
        </p:txBody>
      </p:sp>
    </p:spTree>
    <p:extLst>
      <p:ext uri="{BB962C8B-B14F-4D97-AF65-F5344CB8AC3E}">
        <p14:creationId xmlns:p14="http://schemas.microsoft.com/office/powerpoint/2010/main" val="2495943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Talk about the hiccups and setbacks and how the timeline was adjusted accordingly to the new conditions of the project</a:t>
            </a:r>
          </a:p>
        </p:txBody>
      </p:sp>
      <p:sp>
        <p:nvSpPr>
          <p:cNvPr id="4" name="Slide Number Placeholder 3"/>
          <p:cNvSpPr>
            <a:spLocks noGrp="1"/>
          </p:cNvSpPr>
          <p:nvPr>
            <p:ph type="sldNum" sz="quarter" idx="5"/>
          </p:nvPr>
        </p:nvSpPr>
        <p:spPr/>
        <p:txBody>
          <a:bodyPr/>
          <a:lstStyle/>
          <a:p>
            <a:fld id="{D2CC89CF-CE5F-4C4B-86E0-FE387805E845}" type="slidenum">
              <a:t>3</a:t>
            </a:fld>
            <a:endParaRPr lang="en-GB"/>
          </a:p>
        </p:txBody>
      </p:sp>
    </p:spTree>
    <p:extLst>
      <p:ext uri="{BB962C8B-B14F-4D97-AF65-F5344CB8AC3E}">
        <p14:creationId xmlns:p14="http://schemas.microsoft.com/office/powerpoint/2010/main" val="3313600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Mention team coordination, the ups and the downs. Maybe mention the loss of a team member so the work-load was a little more than planned. Stuck to the new timing plan we worked out together. Talk about the time spent on our respective parts of the project and how that increased efficiency of the project.</a:t>
            </a:r>
          </a:p>
        </p:txBody>
      </p:sp>
      <p:sp>
        <p:nvSpPr>
          <p:cNvPr id="4" name="Slide Number Placeholder 3"/>
          <p:cNvSpPr>
            <a:spLocks noGrp="1"/>
          </p:cNvSpPr>
          <p:nvPr>
            <p:ph type="sldNum" sz="quarter" idx="5"/>
          </p:nvPr>
        </p:nvSpPr>
        <p:spPr/>
        <p:txBody>
          <a:bodyPr/>
          <a:lstStyle/>
          <a:p>
            <a:fld id="{D2CC89CF-CE5F-4C4B-86E0-FE387805E845}" type="slidenum">
              <a:t>14</a:t>
            </a:fld>
            <a:endParaRPr lang="en-GB"/>
          </a:p>
        </p:txBody>
      </p:sp>
    </p:spTree>
    <p:extLst>
      <p:ext uri="{BB962C8B-B14F-4D97-AF65-F5344CB8AC3E}">
        <p14:creationId xmlns:p14="http://schemas.microsoft.com/office/powerpoint/2010/main" val="877091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Top = First run</a:t>
            </a:r>
          </a:p>
          <a:p>
            <a:r>
              <a:rPr lang="en-US">
                <a:ea typeface="Calibri"/>
                <a:cs typeface="Calibri"/>
              </a:rPr>
              <a:t>Middle = Middle run</a:t>
            </a:r>
          </a:p>
          <a:p>
            <a:r>
              <a:rPr lang="en-US">
                <a:ea typeface="Calibri"/>
                <a:cs typeface="Calibri"/>
              </a:rPr>
              <a:t>Bottom = Last Run</a:t>
            </a:r>
            <a:endParaRPr lang="en-US" dirty="0">
              <a:ea typeface="Calibri"/>
              <a:cs typeface="Calibri"/>
            </a:endParaRPr>
          </a:p>
          <a:p>
            <a:endParaRPr lang="en-US" dirty="0">
              <a:ea typeface="Calibri"/>
              <a:cs typeface="Calibri"/>
            </a:endParaRPr>
          </a:p>
          <a:p>
            <a:r>
              <a:rPr lang="en-US" dirty="0">
                <a:ea typeface="Calibri"/>
                <a:cs typeface="Calibri"/>
              </a:rPr>
              <a:t>Talk about how the graph is RPM vs Speed and how the lower gears tend to get used less at lower RPMs and more in higher RPMs. Also mention how the higher gears are used for longer at higher RPMs and hardly used at lower RPMS. Link this to the track and riding style of Ian and the different sizes of each gear. Mention the stock gears already in the bike. Mention the gap in 5th, anomalous result or </a:t>
            </a:r>
            <a:r>
              <a:rPr lang="en-US" dirty="0" err="1">
                <a:ea typeface="Calibri"/>
                <a:cs typeface="Calibri"/>
              </a:rPr>
              <a:t>purposful</a:t>
            </a:r>
            <a:r>
              <a:rPr lang="en-US" dirty="0">
                <a:ea typeface="Calibri"/>
                <a:cs typeface="Calibri"/>
              </a:rPr>
              <a:t>? I'm not sure.</a:t>
            </a:r>
          </a:p>
        </p:txBody>
      </p:sp>
      <p:sp>
        <p:nvSpPr>
          <p:cNvPr id="4" name="Slide Number Placeholder 3"/>
          <p:cNvSpPr>
            <a:spLocks noGrp="1"/>
          </p:cNvSpPr>
          <p:nvPr>
            <p:ph type="sldNum" sz="quarter" idx="5"/>
          </p:nvPr>
        </p:nvSpPr>
        <p:spPr/>
        <p:txBody>
          <a:bodyPr/>
          <a:lstStyle/>
          <a:p>
            <a:fld id="{D2CC89CF-CE5F-4C4B-86E0-FE387805E845}" type="slidenum">
              <a:t>12</a:t>
            </a:fld>
            <a:endParaRPr lang="en-GB"/>
          </a:p>
        </p:txBody>
      </p:sp>
    </p:spTree>
    <p:extLst>
      <p:ext uri="{BB962C8B-B14F-4D97-AF65-F5344CB8AC3E}">
        <p14:creationId xmlns:p14="http://schemas.microsoft.com/office/powerpoint/2010/main" val="3920955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Images from the NSF "Purple Bible" Owners handbook. All available gears from Honda for the NSF. Using the gear calculator I made to see what ratios work better where.</a:t>
            </a:r>
          </a:p>
        </p:txBody>
      </p:sp>
      <p:sp>
        <p:nvSpPr>
          <p:cNvPr id="4" name="Slide Number Placeholder 3"/>
          <p:cNvSpPr>
            <a:spLocks noGrp="1"/>
          </p:cNvSpPr>
          <p:nvPr>
            <p:ph type="sldNum" sz="quarter" idx="5"/>
          </p:nvPr>
        </p:nvSpPr>
        <p:spPr/>
        <p:txBody>
          <a:bodyPr/>
          <a:lstStyle/>
          <a:p>
            <a:fld id="{D2CC89CF-CE5F-4C4B-86E0-FE387805E845}" type="slidenum">
              <a:t>14</a:t>
            </a:fld>
            <a:endParaRPr lang="en-GB"/>
          </a:p>
        </p:txBody>
      </p:sp>
    </p:spTree>
    <p:extLst>
      <p:ext uri="{BB962C8B-B14F-4D97-AF65-F5344CB8AC3E}">
        <p14:creationId xmlns:p14="http://schemas.microsoft.com/office/powerpoint/2010/main" val="2117978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Constant mesh definition = All gears are paired together but only the selected gear transmits power. When moved, the dog clutch slides along the output shaft and locks onto the desired gear. Allows for s</a:t>
            </a:r>
            <a:r>
              <a:rPr lang="en-US">
                <a:ea typeface="Calibri"/>
                <a:cs typeface="Calibri"/>
              </a:rPr>
              <a:t>moother shifting with less wear and noise. It helps for smoother shifting which is an advantage with the quick shifter.</a:t>
            </a:r>
            <a:endParaRPr lang="en-US" dirty="0"/>
          </a:p>
          <a:p>
            <a:r>
              <a:rPr lang="en-US">
                <a:ea typeface="Calibri"/>
                <a:cs typeface="Calibri"/>
              </a:rPr>
              <a:t>Proposed Gear Ratio = smaller first gear, larger second gear (helps with increased torque on corner entry and exit), larger third gear, larger fourth gear, larger fifth gear, and smaller sixth gear.</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CC89CF-CE5F-4C4B-86E0-FE387805E845}" type="slidenum">
              <a:t>13</a:t>
            </a:fld>
            <a:endParaRPr lang="en-GB"/>
          </a:p>
        </p:txBody>
      </p:sp>
    </p:spTree>
    <p:extLst>
      <p:ext uri="{BB962C8B-B14F-4D97-AF65-F5344CB8AC3E}">
        <p14:creationId xmlns:p14="http://schemas.microsoft.com/office/powerpoint/2010/main" val="218191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68360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8519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62062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6291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25216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92761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63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5370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4195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61996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39699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846CE7D5-CF57-46EF-B807-FDD0502418D4}" type="datetimeFigureOut">
              <a:rPr lang="en-GB" smtClean="0"/>
              <a:t>24/03/2026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4554244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50B100-5507-2BA4-B0AD-97611A47A258}"/>
              </a:ext>
            </a:extLst>
          </p:cNvPr>
          <p:cNvPicPr>
            <a:picLocks noChangeAspect="1"/>
          </p:cNvPicPr>
          <p:nvPr/>
        </p:nvPicPr>
        <p:blipFill>
          <a:blip r:embed="rId2">
            <a:extLst>
              <a:ext uri="{28A0092B-C50C-407E-A947-70E740481C1C}">
                <a14:useLocalDpi xmlns:a14="http://schemas.microsoft.com/office/drawing/2010/main" val="0"/>
              </a:ext>
            </a:extLst>
          </a:blip>
          <a:srcRect t="9425" b="6305"/>
          <a:stretch>
            <a:fillRect/>
          </a:stretch>
        </p:blipFill>
        <p:spPr>
          <a:xfrm>
            <a:off x="20" y="-22"/>
            <a:ext cx="12191977" cy="6858022"/>
          </a:xfrm>
          <a:prstGeom prst="rect">
            <a:avLst/>
          </a:prstGeom>
        </p:spPr>
      </p:pic>
      <p:sp>
        <p:nvSpPr>
          <p:cNvPr id="2" name="Title 1"/>
          <p:cNvSpPr>
            <a:spLocks noGrp="1"/>
          </p:cNvSpPr>
          <p:nvPr>
            <p:ph type="ctrTitle"/>
          </p:nvPr>
        </p:nvSpPr>
        <p:spPr>
          <a:xfrm>
            <a:off x="6554514" y="843215"/>
            <a:ext cx="5452529" cy="3569242"/>
          </a:xfrm>
        </p:spPr>
        <p:txBody>
          <a:bodyPr anchor="t">
            <a:normAutofit/>
          </a:bodyPr>
          <a:lstStyle/>
          <a:p>
            <a:r>
              <a:rPr lang="en-GB" sz="5200">
                <a:solidFill>
                  <a:srgbClr val="FFFFFF"/>
                </a:solidFill>
              </a:rPr>
              <a:t>Honda NSF250 Group Project</a:t>
            </a:r>
            <a:endParaRPr lang="en-US"/>
          </a:p>
        </p:txBody>
      </p:sp>
      <p:sp>
        <p:nvSpPr>
          <p:cNvPr id="3" name="Subtitle 2"/>
          <p:cNvSpPr>
            <a:spLocks noGrp="1"/>
          </p:cNvSpPr>
          <p:nvPr>
            <p:ph type="subTitle" idx="1"/>
          </p:nvPr>
        </p:nvSpPr>
        <p:spPr>
          <a:xfrm>
            <a:off x="177388" y="4972726"/>
            <a:ext cx="5449479" cy="941821"/>
          </a:xfrm>
        </p:spPr>
        <p:txBody>
          <a:bodyPr anchor="b">
            <a:normAutofit/>
          </a:bodyPr>
          <a:lstStyle/>
          <a:p>
            <a:pPr algn="l"/>
            <a:r>
              <a:rPr lang="en-GB">
                <a:solidFill>
                  <a:srgbClr val="FFFFFF"/>
                </a:solidFill>
              </a:rPr>
              <a:t>Charlie Morrish</a:t>
            </a:r>
          </a:p>
          <a:p>
            <a:pPr algn="l"/>
            <a:r>
              <a:rPr lang="en-GB">
                <a:solidFill>
                  <a:srgbClr val="FFFFFF"/>
                </a:solidFill>
              </a:rPr>
              <a:t>Reuben Pearson-Warder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F6A53-34F1-5867-7AED-224C5339F12B}"/>
              </a:ext>
            </a:extLst>
          </p:cNvPr>
          <p:cNvSpPr>
            <a:spLocks noGrp="1"/>
          </p:cNvSpPr>
          <p:nvPr>
            <p:ph type="title"/>
          </p:nvPr>
        </p:nvSpPr>
        <p:spPr>
          <a:xfrm>
            <a:off x="640080" y="325369"/>
            <a:ext cx="4368602" cy="1956841"/>
          </a:xfrm>
        </p:spPr>
        <p:txBody>
          <a:bodyPr anchor="b">
            <a:normAutofit/>
          </a:bodyPr>
          <a:lstStyle/>
          <a:p>
            <a:r>
              <a:rPr lang="en-GB" sz="5400"/>
              <a:t>Introduction</a:t>
            </a:r>
          </a:p>
        </p:txBody>
      </p:sp>
      <p:sp>
        <p:nvSpPr>
          <p:cNvPr id="4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ntent Placeholder 14">
            <a:extLst>
              <a:ext uri="{FF2B5EF4-FFF2-40B4-BE49-F238E27FC236}">
                <a16:creationId xmlns:a16="http://schemas.microsoft.com/office/drawing/2014/main" id="{9D64AB41-7AD2-2A37-F0CE-87B908DF175C}"/>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ECU Modifications</a:t>
            </a:r>
          </a:p>
          <a:p>
            <a:r>
              <a:rPr lang="en-US" sz="2200"/>
              <a:t>Refined Simulations</a:t>
            </a:r>
          </a:p>
          <a:p>
            <a:r>
              <a:rPr lang="en-US" sz="2200"/>
              <a:t>Team Coordination</a:t>
            </a:r>
          </a:p>
          <a:p>
            <a:r>
              <a:rPr lang="en-US" sz="2200"/>
              <a:t>Researched available gears from Honda</a:t>
            </a:r>
          </a:p>
          <a:p>
            <a:r>
              <a:rPr lang="en-US" sz="2200"/>
              <a:t>Data Analysis</a:t>
            </a:r>
          </a:p>
        </p:txBody>
      </p:sp>
      <p:pic>
        <p:nvPicPr>
          <p:cNvPr id="11" name="Content Placeholder 10">
            <a:extLst>
              <a:ext uri="{FF2B5EF4-FFF2-40B4-BE49-F238E27FC236}">
                <a16:creationId xmlns:a16="http://schemas.microsoft.com/office/drawing/2014/main" id="{E9979914-76C3-B132-497F-8D98803643DA}"/>
              </a:ext>
            </a:extLst>
          </p:cNvPr>
          <p:cNvPicPr>
            <a:picLocks noChangeAspect="1"/>
          </p:cNvPicPr>
          <p:nvPr/>
        </p:nvPicPr>
        <p:blipFill>
          <a:blip r:embed="rId3">
            <a:extLst>
              <a:ext uri="{28A0092B-C50C-407E-A947-70E740481C1C}">
                <a14:useLocalDpi xmlns:a14="http://schemas.microsoft.com/office/drawing/2010/main" val="0"/>
              </a:ext>
            </a:extLst>
          </a:blip>
          <a:srcRect l="15955" r="1709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79928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77C2A-2526-50BD-B33C-775C65E4CCC4}"/>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Timing Plan</a:t>
            </a:r>
          </a:p>
        </p:txBody>
      </p:sp>
      <p:sp>
        <p:nvSpPr>
          <p:cNvPr id="7"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alendar&#10;&#10;AI-generated content may be incorrect.">
            <a:extLst>
              <a:ext uri="{FF2B5EF4-FFF2-40B4-BE49-F238E27FC236}">
                <a16:creationId xmlns:a16="http://schemas.microsoft.com/office/drawing/2014/main" id="{4953F584-97F3-0C67-574C-EA4FF94D940A}"/>
              </a:ext>
            </a:extLst>
          </p:cNvPr>
          <p:cNvPicPr>
            <a:picLocks noChangeAspect="1"/>
          </p:cNvPicPr>
          <p:nvPr/>
        </p:nvPicPr>
        <p:blipFill>
          <a:blip r:embed="rId3"/>
          <a:stretch>
            <a:fillRect/>
          </a:stretch>
        </p:blipFill>
        <p:spPr>
          <a:xfrm>
            <a:off x="934256" y="2633472"/>
            <a:ext cx="10320439" cy="3586353"/>
          </a:xfrm>
          <a:prstGeom prst="rect">
            <a:avLst/>
          </a:prstGeom>
        </p:spPr>
      </p:pic>
    </p:spTree>
    <p:extLst>
      <p:ext uri="{BB962C8B-B14F-4D97-AF65-F5344CB8AC3E}">
        <p14:creationId xmlns:p14="http://schemas.microsoft.com/office/powerpoint/2010/main" val="103948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A67AB-442C-BE92-4CC4-76B4360899E5}"/>
              </a:ext>
            </a:extLst>
          </p:cNvPr>
          <p:cNvSpPr>
            <a:spLocks noGrp="1"/>
          </p:cNvSpPr>
          <p:nvPr>
            <p:ph type="title"/>
          </p:nvPr>
        </p:nvSpPr>
        <p:spPr>
          <a:xfrm>
            <a:off x="635000" y="640823"/>
            <a:ext cx="3418659" cy="5583148"/>
          </a:xfrm>
        </p:spPr>
        <p:txBody>
          <a:bodyPr anchor="ctr">
            <a:normAutofit/>
          </a:bodyPr>
          <a:lstStyle/>
          <a:p>
            <a:r>
              <a:rPr lang="en-GB" sz="4600"/>
              <a:t>Team Management</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4">
            <a:extLst>
              <a:ext uri="{FF2B5EF4-FFF2-40B4-BE49-F238E27FC236}">
                <a16:creationId xmlns:a16="http://schemas.microsoft.com/office/drawing/2014/main" id="{74E47ED8-702F-F041-31D5-EE4D8114FC75}"/>
              </a:ext>
            </a:extLst>
          </p:cNvPr>
          <p:cNvGraphicFramePr>
            <a:graphicFrameLocks noGrp="1"/>
          </p:cNvGraphicFramePr>
          <p:nvPr>
            <p:ph idx="1"/>
            <p:extLst>
              <p:ext uri="{D42A27DB-BD31-4B8C-83A1-F6EECF244321}">
                <p14:modId xmlns:p14="http://schemas.microsoft.com/office/powerpoint/2010/main" val="232317496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0228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ears of a machine">
            <a:extLst>
              <a:ext uri="{FF2B5EF4-FFF2-40B4-BE49-F238E27FC236}">
                <a16:creationId xmlns:a16="http://schemas.microsoft.com/office/drawing/2014/main" id="{742AA838-ACFA-BE52-821B-EE4391B1F815}"/>
              </a:ext>
            </a:extLst>
          </p:cNvPr>
          <p:cNvPicPr>
            <a:picLocks noChangeAspect="1"/>
          </p:cNvPicPr>
          <p:nvPr/>
        </p:nvPicPr>
        <p:blipFill>
          <a:blip r:embed="rId2">
            <a:alphaModFix amt="50000"/>
          </a:blip>
          <a:srcRect r="-1" b="7383"/>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106404F7-A526-EDDF-200A-34EA3987972B}"/>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Engine Mapping</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A68649B-FA09-0906-664C-EFD7533E43C3}"/>
              </a:ext>
            </a:extLst>
          </p:cNvPr>
          <p:cNvSpPr txBox="1"/>
          <p:nvPr/>
        </p:nvSpPr>
        <p:spPr>
          <a:xfrm>
            <a:off x="4717775" y="45768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solidFill>
                  <a:schemeClr val="bg1"/>
                </a:solidFill>
              </a:rPr>
              <a:t>Reuben Pearson-</a:t>
            </a:r>
            <a:r>
              <a:rPr lang="en-GB" b="1" dirty="0" err="1">
                <a:solidFill>
                  <a:schemeClr val="bg1"/>
                </a:solidFill>
              </a:rPr>
              <a:t>Wa</a:t>
            </a:r>
            <a:r>
              <a:rPr lang="en-GB" b="1" dirty="0">
                <a:solidFill>
                  <a:schemeClr val="bg1"/>
                </a:solidFill>
              </a:rPr>
              <a:t>rder</a:t>
            </a:r>
            <a:endParaRPr lang="en-US" b="1">
              <a:solidFill>
                <a:schemeClr val="bg1"/>
              </a:solidFill>
            </a:endParaRPr>
          </a:p>
        </p:txBody>
      </p:sp>
    </p:spTree>
    <p:extLst>
      <p:ext uri="{BB962C8B-B14F-4D97-AF65-F5344CB8AC3E}">
        <p14:creationId xmlns:p14="http://schemas.microsoft.com/office/powerpoint/2010/main" val="399883764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486EE-9C9E-45D8-F368-18DE56DA7458}"/>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4800" kern="1200">
                <a:solidFill>
                  <a:schemeClr val="tx1"/>
                </a:solidFill>
                <a:latin typeface="+mj-lt"/>
                <a:ea typeface="+mj-ea"/>
                <a:cs typeface="+mj-cs"/>
              </a:rPr>
              <a:t>Refined Wave Model</a:t>
            </a:r>
          </a:p>
        </p:txBody>
      </p:sp>
      <p:sp>
        <p:nvSpPr>
          <p:cNvPr id="1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375F87E-5136-42AC-DFCA-84D6DA28C631}"/>
              </a:ext>
            </a:extLst>
          </p:cNvPr>
          <p:cNvSpPr txBox="1"/>
          <p:nvPr/>
        </p:nvSpPr>
        <p:spPr>
          <a:xfrm>
            <a:off x="4654295" y="502920"/>
            <a:ext cx="6894576" cy="1463040"/>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200"/>
              <a:t>Corrected Exhaust length</a:t>
            </a:r>
          </a:p>
          <a:p>
            <a:pPr indent="-228600" defTabSz="914400">
              <a:lnSpc>
                <a:spcPct val="90000"/>
              </a:lnSpc>
              <a:spcAft>
                <a:spcPts val="600"/>
              </a:spcAft>
              <a:buFont typeface="Arial" panose="020B0604020202020204" pitchFamily="34" charset="0"/>
              <a:buChar char="•"/>
            </a:pPr>
            <a:r>
              <a:rPr lang="en-US" sz="2200"/>
              <a:t>Addition of Bottom Injector</a:t>
            </a:r>
          </a:p>
          <a:p>
            <a:pPr indent="-228600" defTabSz="914400">
              <a:lnSpc>
                <a:spcPct val="90000"/>
              </a:lnSpc>
              <a:spcAft>
                <a:spcPts val="600"/>
              </a:spcAft>
              <a:buFont typeface="Arial" panose="020B0604020202020204" pitchFamily="34" charset="0"/>
              <a:buChar char="•"/>
            </a:pPr>
            <a:r>
              <a:rPr lang="en-US" sz="2200"/>
              <a:t>Valve Profiles improved </a:t>
            </a:r>
          </a:p>
        </p:txBody>
      </p:sp>
      <p:pic>
        <p:nvPicPr>
          <p:cNvPr id="4" name="Content Placeholder 3" descr="A diagram of a blue and grey line&#10;&#10;AI-generated content may be incorrect.">
            <a:extLst>
              <a:ext uri="{FF2B5EF4-FFF2-40B4-BE49-F238E27FC236}">
                <a16:creationId xmlns:a16="http://schemas.microsoft.com/office/drawing/2014/main" id="{A4E3D74D-282E-F94E-D3C0-753B23154FB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522738" y="2514600"/>
            <a:ext cx="11360724" cy="2811780"/>
          </a:xfrm>
          <a:prstGeom prst="rect">
            <a:avLst/>
          </a:prstGeom>
          <a:noFill/>
        </p:spPr>
      </p:pic>
    </p:spTree>
    <p:extLst>
      <p:ext uri="{BB962C8B-B14F-4D97-AF65-F5344CB8AC3E}">
        <p14:creationId xmlns:p14="http://schemas.microsoft.com/office/powerpoint/2010/main" val="3946287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212A-E904-9A77-85CE-41D7C07D624D}"/>
              </a:ext>
            </a:extLst>
          </p:cNvPr>
          <p:cNvSpPr>
            <a:spLocks noGrp="1"/>
          </p:cNvSpPr>
          <p:nvPr>
            <p:ph type="title"/>
          </p:nvPr>
        </p:nvSpPr>
        <p:spPr/>
        <p:txBody>
          <a:bodyPr/>
          <a:lstStyle/>
          <a:p>
            <a:r>
              <a:rPr lang="en-GB"/>
              <a:t>Simulated Power and Torque Curve</a:t>
            </a:r>
          </a:p>
        </p:txBody>
      </p:sp>
      <p:pic>
        <p:nvPicPr>
          <p:cNvPr id="4" name="Content Placeholder 3" descr="A graph with red and green dots&#10;&#10;AI-generated content may be incorrect.">
            <a:extLst>
              <a:ext uri="{FF2B5EF4-FFF2-40B4-BE49-F238E27FC236}">
                <a16:creationId xmlns:a16="http://schemas.microsoft.com/office/drawing/2014/main" id="{231E53EC-AC66-71BE-E602-D6936230EF3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6347" y="1825625"/>
            <a:ext cx="10159306" cy="4351338"/>
          </a:xfrm>
          <a:prstGeom prst="rect">
            <a:avLst/>
          </a:prstGeom>
          <a:noFill/>
          <a:ln>
            <a:noFill/>
          </a:ln>
        </p:spPr>
      </p:pic>
    </p:spTree>
    <p:extLst>
      <p:ext uri="{BB962C8B-B14F-4D97-AF65-F5344CB8AC3E}">
        <p14:creationId xmlns:p14="http://schemas.microsoft.com/office/powerpoint/2010/main" val="2249016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6AC1EA8-B120-9BAD-EE2B-31358ED85B9D}"/>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rPr>
              <a:t>ECU Modifications</a:t>
            </a:r>
          </a:p>
        </p:txBody>
      </p:sp>
      <p:sp>
        <p:nvSpPr>
          <p:cNvPr id="3" name="Content Placeholder 2">
            <a:extLst>
              <a:ext uri="{FF2B5EF4-FFF2-40B4-BE49-F238E27FC236}">
                <a16:creationId xmlns:a16="http://schemas.microsoft.com/office/drawing/2014/main" id="{683572B4-62DB-259D-868F-8E78C1F2AA06}"/>
              </a:ext>
            </a:extLst>
          </p:cNvPr>
          <p:cNvSpPr>
            <a:spLocks noGrp="1"/>
          </p:cNvSpPr>
          <p:nvPr>
            <p:ph idx="1"/>
          </p:nvPr>
        </p:nvSpPr>
        <p:spPr>
          <a:xfrm>
            <a:off x="6095999" y="882315"/>
            <a:ext cx="5254754" cy="5294647"/>
          </a:xfrm>
        </p:spPr>
        <p:txBody>
          <a:bodyPr>
            <a:normAutofit/>
          </a:bodyPr>
          <a:lstStyle/>
          <a:p>
            <a:pPr marL="0" indent="0">
              <a:buNone/>
            </a:pPr>
            <a:r>
              <a:rPr lang="en-GB" sz="2200"/>
              <a:t>Configuration 1: Ignition Advance</a:t>
            </a:r>
          </a:p>
          <a:p>
            <a:r>
              <a:rPr lang="en-GB" sz="2200"/>
              <a:t>Map 1 – 0 Degrees</a:t>
            </a:r>
          </a:p>
          <a:p>
            <a:r>
              <a:rPr lang="en-GB" sz="2200"/>
              <a:t>Map 2 – 2 Degrees</a:t>
            </a:r>
          </a:p>
          <a:p>
            <a:r>
              <a:rPr lang="en-GB" sz="2200"/>
              <a:t>Map 3 – 4 Degrees </a:t>
            </a:r>
          </a:p>
          <a:p>
            <a:endParaRPr lang="en-GB" sz="2200"/>
          </a:p>
          <a:p>
            <a:endParaRPr lang="en-GB" sz="2200"/>
          </a:p>
          <a:p>
            <a:pPr marL="0" indent="0">
              <a:buNone/>
            </a:pPr>
            <a:r>
              <a:rPr lang="en-GB" sz="2200"/>
              <a:t>Configuration 2 : Injection timing</a:t>
            </a:r>
          </a:p>
          <a:p>
            <a:r>
              <a:rPr lang="en-GB" sz="2200"/>
              <a:t>Map 1 : 0% Increase</a:t>
            </a:r>
          </a:p>
          <a:p>
            <a:r>
              <a:rPr lang="en-GB" sz="2200"/>
              <a:t>Map 2 : 2% Increase</a:t>
            </a:r>
          </a:p>
          <a:p>
            <a:r>
              <a:rPr lang="en-GB" sz="2200"/>
              <a:t>Map 3 : 5% Increase</a:t>
            </a:r>
          </a:p>
          <a:p>
            <a:endParaRPr lang="en-GB" sz="2200"/>
          </a:p>
        </p:txBody>
      </p:sp>
    </p:spTree>
    <p:extLst>
      <p:ext uri="{BB962C8B-B14F-4D97-AF65-F5344CB8AC3E}">
        <p14:creationId xmlns:p14="http://schemas.microsoft.com/office/powerpoint/2010/main" val="1008871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E712D-F92D-DA75-4058-AEFE1D2E412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Ignition Advance Curves</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33035BF-7E9D-ADEA-C9E2-612676572F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19977" y="2343089"/>
            <a:ext cx="5214478" cy="3905311"/>
          </a:xfrm>
          <a:prstGeom prst="rect">
            <a:avLst/>
          </a:prstGeom>
          <a:noFill/>
        </p:spPr>
      </p:pic>
      <p:pic>
        <p:nvPicPr>
          <p:cNvPr id="4" name="Content Placeholder 3">
            <a:extLst>
              <a:ext uri="{FF2B5EF4-FFF2-40B4-BE49-F238E27FC236}">
                <a16:creationId xmlns:a16="http://schemas.microsoft.com/office/drawing/2014/main" id="{D36FA194-A42A-86C3-1ED4-FE767A67C4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254497" y="2343089"/>
            <a:ext cx="5214478" cy="3905311"/>
          </a:xfrm>
          <a:prstGeom prst="rect">
            <a:avLst/>
          </a:prstGeom>
          <a:noFill/>
        </p:spPr>
      </p:pic>
    </p:spTree>
    <p:extLst>
      <p:ext uri="{BB962C8B-B14F-4D97-AF65-F5344CB8AC3E}">
        <p14:creationId xmlns:p14="http://schemas.microsoft.com/office/powerpoint/2010/main" val="340040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AA478-D1AD-7912-20C1-906AEDA1FE21}"/>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Injection Timing Curves</a:t>
            </a:r>
          </a:p>
        </p:txBody>
      </p:sp>
      <p:sp>
        <p:nvSpPr>
          <p:cNvPr id="19"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D911A9F-23B6-03DC-183E-2FC1EAB02E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725016" y="2338679"/>
            <a:ext cx="5209439" cy="3909721"/>
          </a:xfrm>
          <a:prstGeom prst="rect">
            <a:avLst/>
          </a:prstGeom>
          <a:noFill/>
        </p:spPr>
      </p:pic>
      <p:pic>
        <p:nvPicPr>
          <p:cNvPr id="5" name="Picture 4">
            <a:extLst>
              <a:ext uri="{FF2B5EF4-FFF2-40B4-BE49-F238E27FC236}">
                <a16:creationId xmlns:a16="http://schemas.microsoft.com/office/drawing/2014/main" id="{45C5CEBB-DD93-70BD-85CF-C56111D26D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289280" y="2368498"/>
            <a:ext cx="5259241" cy="3947098"/>
          </a:xfrm>
          <a:prstGeom prst="rect">
            <a:avLst/>
          </a:prstGeom>
          <a:noFill/>
        </p:spPr>
      </p:pic>
    </p:spTree>
    <p:extLst>
      <p:ext uri="{BB962C8B-B14F-4D97-AF65-F5344CB8AC3E}">
        <p14:creationId xmlns:p14="http://schemas.microsoft.com/office/powerpoint/2010/main" val="2569109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D0146-4BFA-3E28-13D7-F4452B4FC1F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Ideal Maps</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8AA772B-44F5-50E2-AF6D-1F43D9BED0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54330" y="2363058"/>
            <a:ext cx="5173585" cy="3885342"/>
          </a:xfrm>
          <a:prstGeom prst="rect">
            <a:avLst/>
          </a:prstGeom>
          <a:noFill/>
        </p:spPr>
      </p:pic>
      <p:pic>
        <p:nvPicPr>
          <p:cNvPr id="4" name="Content Placeholder 3">
            <a:extLst>
              <a:ext uri="{FF2B5EF4-FFF2-40B4-BE49-F238E27FC236}">
                <a16:creationId xmlns:a16="http://schemas.microsoft.com/office/drawing/2014/main" id="{91331C13-A3E2-A1D2-67CA-91B29991A62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288786" y="2363058"/>
            <a:ext cx="5173585" cy="3885342"/>
          </a:xfrm>
          <a:prstGeom prst="rect">
            <a:avLst/>
          </a:prstGeom>
          <a:noFill/>
        </p:spPr>
      </p:pic>
    </p:spTree>
    <p:extLst>
      <p:ext uri="{BB962C8B-B14F-4D97-AF65-F5344CB8AC3E}">
        <p14:creationId xmlns:p14="http://schemas.microsoft.com/office/powerpoint/2010/main" val="435882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Interlocking cogs">
            <a:extLst>
              <a:ext uri="{FF2B5EF4-FFF2-40B4-BE49-F238E27FC236}">
                <a16:creationId xmlns:a16="http://schemas.microsoft.com/office/drawing/2014/main" id="{384E594B-B779-65FE-5D47-D6967DA4C976}"/>
              </a:ext>
            </a:extLst>
          </p:cNvPr>
          <p:cNvPicPr>
            <a:picLocks noChangeAspect="1"/>
          </p:cNvPicPr>
          <p:nvPr/>
        </p:nvPicPr>
        <p:blipFill>
          <a:blip r:embed="rId2">
            <a:alphaModFix amt="50000"/>
          </a:blip>
          <a:srcRect t="8755" r="-1" b="16225"/>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B301AAEF-A85E-9680-340D-E61778D3C018}"/>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Gearing Development</a:t>
            </a:r>
          </a:p>
        </p:txBody>
      </p:sp>
      <p:sp>
        <p:nvSpPr>
          <p:cNvPr id="2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313C27B-DBD5-D7EB-F27A-359E0FB4DB8E}"/>
              </a:ext>
            </a:extLst>
          </p:cNvPr>
          <p:cNvSpPr txBox="1"/>
          <p:nvPr/>
        </p:nvSpPr>
        <p:spPr>
          <a:xfrm>
            <a:off x="4717775" y="45768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solidFill>
                  <a:schemeClr val="bg1"/>
                </a:solidFill>
              </a:rPr>
              <a:t>Charlie </a:t>
            </a:r>
            <a:r>
              <a:rPr lang="en-GB" b="1">
                <a:solidFill>
                  <a:schemeClr val="bg1"/>
                </a:solidFill>
              </a:rPr>
              <a:t>Morrish</a:t>
            </a:r>
            <a:endParaRPr lang="en-GB" b="1" dirty="0">
              <a:solidFill>
                <a:schemeClr val="bg1"/>
              </a:solidFill>
            </a:endParaRPr>
          </a:p>
        </p:txBody>
      </p:sp>
    </p:spTree>
    <p:extLst>
      <p:ext uri="{BB962C8B-B14F-4D97-AF65-F5344CB8AC3E}">
        <p14:creationId xmlns:p14="http://schemas.microsoft.com/office/powerpoint/2010/main" val="29314682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E12AD-ADD0-51D3-4BE4-8D2BA90C036D}"/>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a:t>Data Gathering + Analysis</a:t>
            </a:r>
          </a:p>
        </p:txBody>
      </p:sp>
      <p:sp>
        <p:nvSpPr>
          <p:cNvPr id="4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37DF1BF-81BF-2630-2B1F-1EC3E3FF3D34}"/>
              </a:ext>
            </a:extLst>
          </p:cNvPr>
          <p:cNvSpPr txBox="1"/>
          <p:nvPr/>
        </p:nvSpPr>
        <p:spPr>
          <a:xfrm>
            <a:off x="426891" y="3427851"/>
            <a:ext cx="5498700" cy="19290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114300" defTabSz="914400">
              <a:lnSpc>
                <a:spcPct val="90000"/>
              </a:lnSpc>
              <a:spcAft>
                <a:spcPts val="600"/>
              </a:spcAft>
            </a:pPr>
            <a:endParaRPr lang="en-US" sz="2200" dirty="0"/>
          </a:p>
          <a:p>
            <a:pPr marL="342900" indent="-228600" defTabSz="914400">
              <a:lnSpc>
                <a:spcPct val="90000"/>
              </a:lnSpc>
              <a:spcAft>
                <a:spcPts val="600"/>
              </a:spcAft>
              <a:buFont typeface="Arial" panose="020B0604020202020204" pitchFamily="34" charset="0"/>
              <a:buChar char="•"/>
            </a:pPr>
            <a:r>
              <a:rPr lang="en-US" sz="2200" dirty="0"/>
              <a:t>Data suggests peak performance is </a:t>
            </a:r>
            <a:r>
              <a:rPr lang="en-US" sz="2200"/>
              <a:t>needed</a:t>
            </a:r>
            <a:r>
              <a:rPr lang="en-US" sz="2200" dirty="0"/>
              <a:t> at wide-open throttle</a:t>
            </a:r>
          </a:p>
          <a:p>
            <a:pPr marL="342900" indent="-228600" defTabSz="914400">
              <a:lnSpc>
                <a:spcPct val="90000"/>
              </a:lnSpc>
              <a:spcAft>
                <a:spcPts val="600"/>
              </a:spcAft>
              <a:buFont typeface="Arial" panose="020B0604020202020204" pitchFamily="34" charset="0"/>
              <a:buChar char="•"/>
            </a:pPr>
            <a:r>
              <a:rPr lang="en-US" sz="2200"/>
              <a:t>Standard Gear Ratio</a:t>
            </a:r>
            <a:endParaRPr lang="en-US" sz="2200" dirty="0"/>
          </a:p>
          <a:p>
            <a:pPr marL="342900" indent="-228600" defTabSz="914400">
              <a:lnSpc>
                <a:spcPct val="90000"/>
              </a:lnSpc>
              <a:spcAft>
                <a:spcPts val="600"/>
              </a:spcAft>
              <a:buFont typeface="Arial" panose="020B0604020202020204" pitchFamily="34" charset="0"/>
              <a:buChar char="•"/>
            </a:pPr>
            <a:endParaRPr lang="en-US" sz="2200"/>
          </a:p>
        </p:txBody>
      </p:sp>
      <p:pic>
        <p:nvPicPr>
          <p:cNvPr id="3" name="Picture 2" descr="A screen shot of a graph&#10;&#10;AI-generated content may be incorrect.">
            <a:extLst>
              <a:ext uri="{FF2B5EF4-FFF2-40B4-BE49-F238E27FC236}">
                <a16:creationId xmlns:a16="http://schemas.microsoft.com/office/drawing/2014/main" id="{8D2A3A7D-2C64-06AE-164F-84ED36E4F7EC}"/>
              </a:ext>
            </a:extLst>
          </p:cNvPr>
          <p:cNvPicPr>
            <a:picLocks noChangeAspect="1"/>
          </p:cNvPicPr>
          <p:nvPr/>
        </p:nvPicPr>
        <p:blipFill>
          <a:blip r:embed="rId3"/>
          <a:srcRect t="15277" b="4167"/>
          <a:stretch>
            <a:fillRect/>
          </a:stretch>
        </p:blipFill>
        <p:spPr>
          <a:xfrm>
            <a:off x="6674885" y="324583"/>
            <a:ext cx="5303752" cy="2202865"/>
          </a:xfrm>
          <a:prstGeom prst="rect">
            <a:avLst/>
          </a:prstGeom>
        </p:spPr>
      </p:pic>
      <p:pic>
        <p:nvPicPr>
          <p:cNvPr id="4" name="Picture 3" descr="A screen shot of a graph&#10;&#10;AI-generated content may be incorrect.">
            <a:extLst>
              <a:ext uri="{FF2B5EF4-FFF2-40B4-BE49-F238E27FC236}">
                <a16:creationId xmlns:a16="http://schemas.microsoft.com/office/drawing/2014/main" id="{FE0EB957-0BFA-1975-F719-328086A59CC2}"/>
              </a:ext>
            </a:extLst>
          </p:cNvPr>
          <p:cNvPicPr>
            <a:picLocks noChangeAspect="1"/>
          </p:cNvPicPr>
          <p:nvPr/>
        </p:nvPicPr>
        <p:blipFill>
          <a:blip r:embed="rId4"/>
          <a:stretch>
            <a:fillRect/>
          </a:stretch>
        </p:blipFill>
        <p:spPr>
          <a:xfrm>
            <a:off x="6677450" y="4775957"/>
            <a:ext cx="5299902" cy="1904618"/>
          </a:xfrm>
          <a:prstGeom prst="rect">
            <a:avLst/>
          </a:prstGeom>
        </p:spPr>
      </p:pic>
      <p:pic>
        <p:nvPicPr>
          <p:cNvPr id="7" name="Picture 6" descr="A screen shot of a graph&#10;&#10;AI-generated content may be incorrect.">
            <a:extLst>
              <a:ext uri="{FF2B5EF4-FFF2-40B4-BE49-F238E27FC236}">
                <a16:creationId xmlns:a16="http://schemas.microsoft.com/office/drawing/2014/main" id="{B0ABF920-630D-6B6F-C862-56E43DD0EE79}"/>
              </a:ext>
            </a:extLst>
          </p:cNvPr>
          <p:cNvPicPr>
            <a:picLocks noChangeAspect="1"/>
          </p:cNvPicPr>
          <p:nvPr/>
        </p:nvPicPr>
        <p:blipFill>
          <a:blip r:embed="rId5"/>
          <a:stretch>
            <a:fillRect/>
          </a:stretch>
        </p:blipFill>
        <p:spPr>
          <a:xfrm>
            <a:off x="6674842" y="2647370"/>
            <a:ext cx="5300188" cy="2014641"/>
          </a:xfrm>
          <a:prstGeom prst="rect">
            <a:avLst/>
          </a:prstGeom>
        </p:spPr>
      </p:pic>
    </p:spTree>
    <p:extLst>
      <p:ext uri="{BB962C8B-B14F-4D97-AF65-F5344CB8AC3E}">
        <p14:creationId xmlns:p14="http://schemas.microsoft.com/office/powerpoint/2010/main" val="1566973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EE285D5-8110-4AE6-AF36-F83E457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FE9A2-7A64-C520-0558-BD18F0DC4041}"/>
              </a:ext>
            </a:extLst>
          </p:cNvPr>
          <p:cNvSpPr>
            <a:spLocks noGrp="1"/>
          </p:cNvSpPr>
          <p:nvPr>
            <p:ph type="title"/>
          </p:nvPr>
        </p:nvSpPr>
        <p:spPr>
          <a:xfrm>
            <a:off x="629328" y="464408"/>
            <a:ext cx="4399872" cy="1642533"/>
          </a:xfrm>
        </p:spPr>
        <p:txBody>
          <a:bodyPr anchor="b">
            <a:normAutofit/>
          </a:bodyPr>
          <a:lstStyle/>
          <a:p>
            <a:r>
              <a:rPr lang="en-GB" sz="5400"/>
              <a:t>Gearing Research</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57800"/>
            <a:ext cx="3877056" cy="18288"/>
          </a:xfrm>
          <a:custGeom>
            <a:avLst/>
            <a:gdLst>
              <a:gd name="csX0" fmla="*/ 0 w 3877056"/>
              <a:gd name="csY0" fmla="*/ 0 h 18288"/>
              <a:gd name="csX1" fmla="*/ 723717 w 3877056"/>
              <a:gd name="csY1" fmla="*/ 0 h 18288"/>
              <a:gd name="csX2" fmla="*/ 1447434 w 3877056"/>
              <a:gd name="csY2" fmla="*/ 0 h 18288"/>
              <a:gd name="csX3" fmla="*/ 1977299 w 3877056"/>
              <a:gd name="csY3" fmla="*/ 0 h 18288"/>
              <a:gd name="csX4" fmla="*/ 2623475 w 3877056"/>
              <a:gd name="csY4" fmla="*/ 0 h 18288"/>
              <a:gd name="csX5" fmla="*/ 3192109 w 3877056"/>
              <a:gd name="csY5" fmla="*/ 0 h 18288"/>
              <a:gd name="csX6" fmla="*/ 3877056 w 3877056"/>
              <a:gd name="csY6" fmla="*/ 0 h 18288"/>
              <a:gd name="csX7" fmla="*/ 3877056 w 3877056"/>
              <a:gd name="csY7" fmla="*/ 18288 h 18288"/>
              <a:gd name="csX8" fmla="*/ 3230880 w 3877056"/>
              <a:gd name="csY8" fmla="*/ 18288 h 18288"/>
              <a:gd name="csX9" fmla="*/ 2662245 w 3877056"/>
              <a:gd name="csY9" fmla="*/ 18288 h 18288"/>
              <a:gd name="csX10" fmla="*/ 2016069 w 3877056"/>
              <a:gd name="csY10" fmla="*/ 18288 h 18288"/>
              <a:gd name="csX11" fmla="*/ 1408664 w 3877056"/>
              <a:gd name="csY11" fmla="*/ 18288 h 18288"/>
              <a:gd name="csX12" fmla="*/ 840029 w 3877056"/>
              <a:gd name="csY12" fmla="*/ 18288 h 18288"/>
              <a:gd name="csX13" fmla="*/ 0 w 3877056"/>
              <a:gd name="csY13" fmla="*/ 18288 h 18288"/>
              <a:gd name="csX14" fmla="*/ 0 w 3877056"/>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18957C-8860-C51E-22E7-E5B594236269}"/>
              </a:ext>
            </a:extLst>
          </p:cNvPr>
          <p:cNvSpPr>
            <a:spLocks noGrp="1"/>
          </p:cNvSpPr>
          <p:nvPr>
            <p:ph idx="1"/>
          </p:nvPr>
        </p:nvSpPr>
        <p:spPr>
          <a:xfrm>
            <a:off x="629489" y="2741264"/>
            <a:ext cx="4404039" cy="3386399"/>
          </a:xfrm>
        </p:spPr>
        <p:txBody>
          <a:bodyPr vert="horz" lIns="91440" tIns="45720" rIns="91440" bIns="45720" rtlCol="0">
            <a:normAutofit/>
          </a:bodyPr>
          <a:lstStyle/>
          <a:p>
            <a:r>
              <a:rPr lang="en-GB" sz="2200"/>
              <a:t>Looking into available gears</a:t>
            </a:r>
          </a:p>
          <a:p>
            <a:r>
              <a:rPr lang="en-GB" sz="2200"/>
              <a:t>Looking into output of similar engines</a:t>
            </a:r>
          </a:p>
          <a:p>
            <a:endParaRPr lang="en-GB" sz="2200"/>
          </a:p>
        </p:txBody>
      </p:sp>
      <p:pic>
        <p:nvPicPr>
          <p:cNvPr id="6" name="Picture 5" descr="A white paper with black text&#10;&#10;AI-generated content may be incorrect.">
            <a:extLst>
              <a:ext uri="{FF2B5EF4-FFF2-40B4-BE49-F238E27FC236}">
                <a16:creationId xmlns:a16="http://schemas.microsoft.com/office/drawing/2014/main" id="{F7BAC24A-7C24-A4A7-CFC4-B80981EE6DBE}"/>
              </a:ext>
            </a:extLst>
          </p:cNvPr>
          <p:cNvPicPr>
            <a:picLocks noChangeAspect="1"/>
          </p:cNvPicPr>
          <p:nvPr/>
        </p:nvPicPr>
        <p:blipFill>
          <a:blip r:embed="rId3"/>
          <a:srcRect l="8584" t="10457" r="14093" b="23321"/>
          <a:stretch>
            <a:fillRect/>
          </a:stretch>
        </p:blipFill>
        <p:spPr>
          <a:xfrm>
            <a:off x="5152531" y="265909"/>
            <a:ext cx="3211625" cy="2033300"/>
          </a:xfrm>
          <a:custGeom>
            <a:avLst/>
            <a:gdLst/>
            <a:ahLst/>
            <a:cxnLst/>
            <a:rect l="l" t="t" r="r" b="b"/>
            <a:pathLst>
              <a:path w="2800021" h="2607952">
                <a:moveTo>
                  <a:pt x="1896921" y="1283"/>
                </a:moveTo>
                <a:cubicBezTo>
                  <a:pt x="1964079" y="3763"/>
                  <a:pt x="2031133" y="9836"/>
                  <a:pt x="2097856" y="19493"/>
                </a:cubicBezTo>
                <a:cubicBezTo>
                  <a:pt x="2197875" y="35580"/>
                  <a:pt x="2298741" y="25628"/>
                  <a:pt x="2399244" y="18812"/>
                </a:cubicBezTo>
                <a:cubicBezTo>
                  <a:pt x="2520913" y="10497"/>
                  <a:pt x="2642460" y="5999"/>
                  <a:pt x="2764369" y="19631"/>
                </a:cubicBezTo>
                <a:lnTo>
                  <a:pt x="2781331" y="20066"/>
                </a:lnTo>
                <a:lnTo>
                  <a:pt x="2771027" y="223244"/>
                </a:lnTo>
                <a:cubicBezTo>
                  <a:pt x="2770027" y="306498"/>
                  <a:pt x="2772785" y="389724"/>
                  <a:pt x="2780906" y="472842"/>
                </a:cubicBezTo>
                <a:cubicBezTo>
                  <a:pt x="2793852" y="625932"/>
                  <a:pt x="2795719" y="779623"/>
                  <a:pt x="2786483" y="932933"/>
                </a:cubicBezTo>
                <a:cubicBezTo>
                  <a:pt x="2780058" y="1071462"/>
                  <a:pt x="2764299" y="1209772"/>
                  <a:pt x="2777754" y="1348629"/>
                </a:cubicBezTo>
                <a:cubicBezTo>
                  <a:pt x="2782361" y="1396405"/>
                  <a:pt x="2793512" y="1443308"/>
                  <a:pt x="2796058" y="1491412"/>
                </a:cubicBezTo>
                <a:cubicBezTo>
                  <a:pt x="2808180" y="1716767"/>
                  <a:pt x="2789997" y="1941359"/>
                  <a:pt x="2775088" y="2165950"/>
                </a:cubicBezTo>
                <a:cubicBezTo>
                  <a:pt x="2769633" y="2247759"/>
                  <a:pt x="2762966" y="2329567"/>
                  <a:pt x="2777876" y="2411376"/>
                </a:cubicBezTo>
                <a:cubicBezTo>
                  <a:pt x="2783785" y="2445894"/>
                  <a:pt x="2787349" y="2480670"/>
                  <a:pt x="2788562" y="2515512"/>
                </a:cubicBezTo>
                <a:lnTo>
                  <a:pt x="2785862" y="2598193"/>
                </a:lnTo>
                <a:lnTo>
                  <a:pt x="2765823" y="2598670"/>
                </a:lnTo>
                <a:cubicBezTo>
                  <a:pt x="2658539" y="2600165"/>
                  <a:pt x="2550823" y="2613972"/>
                  <a:pt x="2444081" y="2598670"/>
                </a:cubicBezTo>
                <a:cubicBezTo>
                  <a:pt x="2255735" y="2573645"/>
                  <a:pt x="2065408" y="2570205"/>
                  <a:pt x="1876379" y="2588429"/>
                </a:cubicBezTo>
                <a:cubicBezTo>
                  <a:pt x="1663187" y="2606148"/>
                  <a:pt x="1449075" y="2607414"/>
                  <a:pt x="1235711" y="2592226"/>
                </a:cubicBezTo>
                <a:cubicBezTo>
                  <a:pt x="1077655" y="2581411"/>
                  <a:pt x="919274" y="2573358"/>
                  <a:pt x="760677" y="2583023"/>
                </a:cubicBezTo>
                <a:cubicBezTo>
                  <a:pt x="699945" y="2586819"/>
                  <a:pt x="640728" y="2603387"/>
                  <a:pt x="580211" y="2605228"/>
                </a:cubicBezTo>
                <a:cubicBezTo>
                  <a:pt x="409739" y="2610520"/>
                  <a:pt x="239309" y="2608104"/>
                  <a:pt x="68912" y="2597979"/>
                </a:cubicBezTo>
                <a:lnTo>
                  <a:pt x="9851" y="2595036"/>
                </a:lnTo>
                <a:lnTo>
                  <a:pt x="14918" y="2533474"/>
                </a:lnTo>
                <a:cubicBezTo>
                  <a:pt x="24226" y="2470964"/>
                  <a:pt x="33057" y="2409078"/>
                  <a:pt x="21123" y="2345943"/>
                </a:cubicBezTo>
                <a:cubicBezTo>
                  <a:pt x="15873" y="2318439"/>
                  <a:pt x="11935" y="2290684"/>
                  <a:pt x="9189" y="2262929"/>
                </a:cubicBezTo>
                <a:cubicBezTo>
                  <a:pt x="3723" y="2192068"/>
                  <a:pt x="5681" y="2120806"/>
                  <a:pt x="15036" y="2050394"/>
                </a:cubicBezTo>
                <a:cubicBezTo>
                  <a:pt x="23988" y="1968631"/>
                  <a:pt x="9428" y="1886367"/>
                  <a:pt x="21362" y="1804853"/>
                </a:cubicBezTo>
                <a:cubicBezTo>
                  <a:pt x="29835" y="1739206"/>
                  <a:pt x="30157" y="1672681"/>
                  <a:pt x="22317" y="1606945"/>
                </a:cubicBezTo>
                <a:cubicBezTo>
                  <a:pt x="8211" y="1482675"/>
                  <a:pt x="9093" y="1357041"/>
                  <a:pt x="24942" y="1233009"/>
                </a:cubicBezTo>
                <a:cubicBezTo>
                  <a:pt x="34728" y="1160621"/>
                  <a:pt x="40337" y="1086110"/>
                  <a:pt x="22794" y="1015097"/>
                </a:cubicBezTo>
                <a:cubicBezTo>
                  <a:pt x="-18498" y="848195"/>
                  <a:pt x="5610" y="681043"/>
                  <a:pt x="22794" y="515015"/>
                </a:cubicBezTo>
                <a:cubicBezTo>
                  <a:pt x="33236" y="425851"/>
                  <a:pt x="33475" y="335698"/>
                  <a:pt x="23510" y="246472"/>
                </a:cubicBezTo>
                <a:cubicBezTo>
                  <a:pt x="14667" y="180579"/>
                  <a:pt x="9392" y="114270"/>
                  <a:pt x="7698" y="47862"/>
                </a:cubicBezTo>
                <a:lnTo>
                  <a:pt x="8577" y="16981"/>
                </a:lnTo>
                <a:lnTo>
                  <a:pt x="105876" y="19483"/>
                </a:lnTo>
                <a:cubicBezTo>
                  <a:pt x="269744" y="18941"/>
                  <a:pt x="433357" y="6953"/>
                  <a:pt x="596356" y="8998"/>
                </a:cubicBezTo>
                <a:cubicBezTo>
                  <a:pt x="687063" y="10088"/>
                  <a:pt x="777528" y="30535"/>
                  <a:pt x="868476" y="26719"/>
                </a:cubicBezTo>
                <a:cubicBezTo>
                  <a:pt x="1144104" y="15541"/>
                  <a:pt x="1419853" y="19221"/>
                  <a:pt x="1695360" y="4635"/>
                </a:cubicBezTo>
                <a:cubicBezTo>
                  <a:pt x="1762501" y="-82"/>
                  <a:pt x="1829763" y="-1196"/>
                  <a:pt x="1896921" y="1283"/>
                </a:cubicBezTo>
                <a:close/>
              </a:path>
            </a:pathLst>
          </a:custGeom>
        </p:spPr>
      </p:pic>
      <p:pic>
        <p:nvPicPr>
          <p:cNvPr id="4" name="Picture 3" descr="A person holding a book&#10;&#10;AI-generated content may be incorrect.">
            <a:extLst>
              <a:ext uri="{FF2B5EF4-FFF2-40B4-BE49-F238E27FC236}">
                <a16:creationId xmlns:a16="http://schemas.microsoft.com/office/drawing/2014/main" id="{C0B0384A-E0D3-07AF-5C92-A22F3A89652E}"/>
              </a:ext>
            </a:extLst>
          </p:cNvPr>
          <p:cNvPicPr>
            <a:picLocks noChangeAspect="1"/>
          </p:cNvPicPr>
          <p:nvPr/>
        </p:nvPicPr>
        <p:blipFill>
          <a:blip r:embed="rId4"/>
          <a:srcRect l="18666" r="4981" b="18673"/>
          <a:stretch>
            <a:fillRect/>
          </a:stretch>
        </p:blipFill>
        <p:spPr>
          <a:xfrm>
            <a:off x="5215786" y="2528389"/>
            <a:ext cx="3089202" cy="2467858"/>
          </a:xfrm>
          <a:custGeom>
            <a:avLst/>
            <a:gdLst/>
            <a:ahLst/>
            <a:cxnLst/>
            <a:rect l="l" t="t" r="r" b="b"/>
            <a:pathLst>
              <a:path w="2809123" h="3034623">
                <a:moveTo>
                  <a:pt x="909359" y="1412"/>
                </a:moveTo>
                <a:cubicBezTo>
                  <a:pt x="958144" y="-855"/>
                  <a:pt x="1007041" y="-392"/>
                  <a:pt x="1055844" y="2812"/>
                </a:cubicBezTo>
                <a:cubicBezTo>
                  <a:pt x="1188892" y="11671"/>
                  <a:pt x="1321724" y="23752"/>
                  <a:pt x="1455098" y="27433"/>
                </a:cubicBezTo>
                <a:cubicBezTo>
                  <a:pt x="1585007" y="30886"/>
                  <a:pt x="1714916" y="19724"/>
                  <a:pt x="1844174" y="11211"/>
                </a:cubicBezTo>
                <a:cubicBezTo>
                  <a:pt x="2032760" y="-1215"/>
                  <a:pt x="2221452" y="7644"/>
                  <a:pt x="2410145" y="15353"/>
                </a:cubicBezTo>
                <a:cubicBezTo>
                  <a:pt x="2481555" y="18287"/>
                  <a:pt x="2552964" y="17014"/>
                  <a:pt x="2624374" y="15060"/>
                </a:cubicBezTo>
                <a:lnTo>
                  <a:pt x="2784992" y="11774"/>
                </a:lnTo>
                <a:lnTo>
                  <a:pt x="2785432" y="38761"/>
                </a:lnTo>
                <a:cubicBezTo>
                  <a:pt x="2800584" y="206742"/>
                  <a:pt x="2808948" y="374831"/>
                  <a:pt x="2808827" y="543247"/>
                </a:cubicBezTo>
                <a:cubicBezTo>
                  <a:pt x="2810305" y="612173"/>
                  <a:pt x="2806257" y="681111"/>
                  <a:pt x="2796705" y="749514"/>
                </a:cubicBezTo>
                <a:cubicBezTo>
                  <a:pt x="2780583" y="847684"/>
                  <a:pt x="2768461" y="946836"/>
                  <a:pt x="2778522" y="1046533"/>
                </a:cubicBezTo>
                <a:cubicBezTo>
                  <a:pt x="2785553" y="1115252"/>
                  <a:pt x="2789675" y="1183862"/>
                  <a:pt x="2789432" y="1252908"/>
                </a:cubicBezTo>
                <a:cubicBezTo>
                  <a:pt x="2789432" y="1411618"/>
                  <a:pt x="2787978" y="1570434"/>
                  <a:pt x="2791008" y="1729144"/>
                </a:cubicBezTo>
                <a:cubicBezTo>
                  <a:pt x="2793675" y="1870399"/>
                  <a:pt x="2799493" y="2011110"/>
                  <a:pt x="2784826" y="2152475"/>
                </a:cubicBezTo>
                <a:cubicBezTo>
                  <a:pt x="2763249" y="2361141"/>
                  <a:pt x="2770159" y="2570898"/>
                  <a:pt x="2772704" y="2780218"/>
                </a:cubicBezTo>
                <a:lnTo>
                  <a:pt x="2785201" y="3024103"/>
                </a:lnTo>
                <a:lnTo>
                  <a:pt x="2729575" y="3019707"/>
                </a:lnTo>
                <a:cubicBezTo>
                  <a:pt x="2664468" y="3010397"/>
                  <a:pt x="2600011" y="3001566"/>
                  <a:pt x="2534253" y="3013501"/>
                </a:cubicBezTo>
                <a:cubicBezTo>
                  <a:pt x="2505606" y="3018752"/>
                  <a:pt x="2476698" y="3022690"/>
                  <a:pt x="2447790" y="3025435"/>
                </a:cubicBezTo>
                <a:cubicBezTo>
                  <a:pt x="2373985" y="3030901"/>
                  <a:pt x="2299762" y="3028945"/>
                  <a:pt x="2226426" y="3019587"/>
                </a:cubicBezTo>
                <a:cubicBezTo>
                  <a:pt x="2141266" y="3010636"/>
                  <a:pt x="2055584" y="3025196"/>
                  <a:pt x="1970684" y="3013262"/>
                </a:cubicBezTo>
                <a:cubicBezTo>
                  <a:pt x="1902309" y="3004788"/>
                  <a:pt x="1833021" y="3004466"/>
                  <a:pt x="1764554" y="3012307"/>
                </a:cubicBezTo>
                <a:cubicBezTo>
                  <a:pt x="1635120" y="3026413"/>
                  <a:pt x="1504268" y="3025530"/>
                  <a:pt x="1375082" y="3009682"/>
                </a:cubicBezTo>
                <a:cubicBezTo>
                  <a:pt x="1299687" y="2999895"/>
                  <a:pt x="1222081" y="2994286"/>
                  <a:pt x="1148118" y="3011830"/>
                </a:cubicBezTo>
                <a:cubicBezTo>
                  <a:pt x="974281" y="3053123"/>
                  <a:pt x="800184" y="3029015"/>
                  <a:pt x="627259" y="3011830"/>
                </a:cubicBezTo>
                <a:cubicBezTo>
                  <a:pt x="534391" y="3001387"/>
                  <a:pt x="440493" y="3001148"/>
                  <a:pt x="347559" y="3011113"/>
                </a:cubicBezTo>
                <a:cubicBezTo>
                  <a:pt x="278929" y="3019957"/>
                  <a:pt x="209866" y="3025232"/>
                  <a:pt x="140699" y="3026927"/>
                </a:cubicBezTo>
                <a:lnTo>
                  <a:pt x="44501" y="3024299"/>
                </a:lnTo>
                <a:lnTo>
                  <a:pt x="26973" y="2893528"/>
                </a:lnTo>
                <a:cubicBezTo>
                  <a:pt x="-4174" y="2764506"/>
                  <a:pt x="-10619" y="2635110"/>
                  <a:pt x="19693" y="2504963"/>
                </a:cubicBezTo>
                <a:cubicBezTo>
                  <a:pt x="48311" y="2384006"/>
                  <a:pt x="46914" y="2257385"/>
                  <a:pt x="15637" y="2137152"/>
                </a:cubicBezTo>
                <a:cubicBezTo>
                  <a:pt x="8714" y="2106022"/>
                  <a:pt x="4478" y="2074304"/>
                  <a:pt x="2986" y="2042386"/>
                </a:cubicBezTo>
                <a:cubicBezTo>
                  <a:pt x="-6442" y="1925867"/>
                  <a:pt x="9430" y="1810973"/>
                  <a:pt x="22676" y="1695829"/>
                </a:cubicBezTo>
                <a:cubicBezTo>
                  <a:pt x="31508" y="1622442"/>
                  <a:pt x="44993" y="1548304"/>
                  <a:pt x="22676" y="1475668"/>
                </a:cubicBezTo>
                <a:cubicBezTo>
                  <a:pt x="7389" y="1425047"/>
                  <a:pt x="3989" y="1371313"/>
                  <a:pt x="12773" y="1319017"/>
                </a:cubicBezTo>
                <a:cubicBezTo>
                  <a:pt x="27582" y="1226202"/>
                  <a:pt x="30672" y="1131749"/>
                  <a:pt x="21961" y="1038096"/>
                </a:cubicBezTo>
                <a:cubicBezTo>
                  <a:pt x="16209" y="976348"/>
                  <a:pt x="17092" y="914112"/>
                  <a:pt x="24587" y="852564"/>
                </a:cubicBezTo>
                <a:cubicBezTo>
                  <a:pt x="34491" y="769801"/>
                  <a:pt x="49886" y="685536"/>
                  <a:pt x="31150" y="602524"/>
                </a:cubicBezTo>
                <a:cubicBezTo>
                  <a:pt x="1315" y="470626"/>
                  <a:pt x="7282" y="338854"/>
                  <a:pt x="19217" y="205958"/>
                </a:cubicBezTo>
                <a:cubicBezTo>
                  <a:pt x="23692" y="156512"/>
                  <a:pt x="28406" y="106785"/>
                  <a:pt x="29763" y="56918"/>
                </a:cubicBezTo>
                <a:lnTo>
                  <a:pt x="29335" y="22484"/>
                </a:lnTo>
                <a:lnTo>
                  <a:pt x="182423" y="11326"/>
                </a:lnTo>
                <a:cubicBezTo>
                  <a:pt x="307134" y="-180"/>
                  <a:pt x="431415" y="11326"/>
                  <a:pt x="556126" y="18689"/>
                </a:cubicBezTo>
                <a:cubicBezTo>
                  <a:pt x="625195" y="22602"/>
                  <a:pt x="694588" y="27319"/>
                  <a:pt x="763549" y="16388"/>
                </a:cubicBezTo>
                <a:cubicBezTo>
                  <a:pt x="811902" y="8674"/>
                  <a:pt x="860574" y="3678"/>
                  <a:pt x="909359" y="1412"/>
                </a:cubicBezTo>
                <a:close/>
              </a:path>
            </a:pathLst>
          </a:custGeom>
        </p:spPr>
      </p:pic>
      <p:pic>
        <p:nvPicPr>
          <p:cNvPr id="7" name="Picture 6" descr="A person holding a book&#10;&#10;AI-generated content may be incorrect.">
            <a:extLst>
              <a:ext uri="{FF2B5EF4-FFF2-40B4-BE49-F238E27FC236}">
                <a16:creationId xmlns:a16="http://schemas.microsoft.com/office/drawing/2014/main" id="{C887ED55-0A96-9B6C-7594-08203261659A}"/>
              </a:ext>
            </a:extLst>
          </p:cNvPr>
          <p:cNvPicPr>
            <a:picLocks noChangeAspect="1"/>
          </p:cNvPicPr>
          <p:nvPr/>
        </p:nvPicPr>
        <p:blipFill>
          <a:blip r:embed="rId5"/>
          <a:srcRect l="32469" t="11165" r="6226" b="27771"/>
          <a:stretch>
            <a:fillRect/>
          </a:stretch>
        </p:blipFill>
        <p:spPr>
          <a:xfrm>
            <a:off x="8501625" y="1284874"/>
            <a:ext cx="3391711" cy="2486758"/>
          </a:xfrm>
          <a:custGeom>
            <a:avLst/>
            <a:gdLst/>
            <a:ahLst/>
            <a:cxnLst/>
            <a:rect l="l" t="t" r="r" b="b"/>
            <a:pathLst>
              <a:path w="3451906" h="3553662">
                <a:moveTo>
                  <a:pt x="723689" y="906"/>
                </a:moveTo>
                <a:cubicBezTo>
                  <a:pt x="772066" y="2729"/>
                  <a:pt x="820443" y="7023"/>
                  <a:pt x="868820" y="11181"/>
                </a:cubicBezTo>
                <a:cubicBezTo>
                  <a:pt x="1039107" y="26039"/>
                  <a:pt x="1209273" y="19359"/>
                  <a:pt x="1379198" y="8454"/>
                </a:cubicBezTo>
                <a:cubicBezTo>
                  <a:pt x="1496186" y="1474"/>
                  <a:pt x="1613486" y="5305"/>
                  <a:pt x="1729930" y="19904"/>
                </a:cubicBezTo>
                <a:lnTo>
                  <a:pt x="1770732" y="22354"/>
                </a:lnTo>
                <a:lnTo>
                  <a:pt x="1793470" y="25525"/>
                </a:lnTo>
                <a:lnTo>
                  <a:pt x="1895014" y="29765"/>
                </a:lnTo>
                <a:lnTo>
                  <a:pt x="1895984" y="30265"/>
                </a:lnTo>
                <a:lnTo>
                  <a:pt x="1908078" y="30265"/>
                </a:lnTo>
                <a:lnTo>
                  <a:pt x="1909048" y="29667"/>
                </a:lnTo>
                <a:lnTo>
                  <a:pt x="2008240" y="25525"/>
                </a:lnTo>
                <a:lnTo>
                  <a:pt x="2081672" y="15283"/>
                </a:lnTo>
                <a:lnTo>
                  <a:pt x="2184918" y="9562"/>
                </a:lnTo>
                <a:cubicBezTo>
                  <a:pt x="2268544" y="8356"/>
                  <a:pt x="2352209" y="10573"/>
                  <a:pt x="2435750" y="16224"/>
                </a:cubicBezTo>
                <a:cubicBezTo>
                  <a:pt x="2589588" y="24540"/>
                  <a:pt x="2743185" y="15952"/>
                  <a:pt x="2896904" y="5864"/>
                </a:cubicBezTo>
                <a:cubicBezTo>
                  <a:pt x="2988276" y="-133"/>
                  <a:pt x="3079618" y="1639"/>
                  <a:pt x="3170959" y="5268"/>
                </a:cubicBezTo>
                <a:lnTo>
                  <a:pt x="3437940" y="15543"/>
                </a:lnTo>
                <a:lnTo>
                  <a:pt x="3440062" y="77084"/>
                </a:lnTo>
                <a:cubicBezTo>
                  <a:pt x="3439759" y="207598"/>
                  <a:pt x="3426999" y="337557"/>
                  <a:pt x="3419542" y="467764"/>
                </a:cubicBezTo>
                <a:cubicBezTo>
                  <a:pt x="3416314" y="527314"/>
                  <a:pt x="3411472" y="587156"/>
                  <a:pt x="3410666" y="646723"/>
                </a:cubicBezTo>
                <a:cubicBezTo>
                  <a:pt x="3409858" y="706293"/>
                  <a:pt x="3413086" y="765586"/>
                  <a:pt x="3425999" y="824040"/>
                </a:cubicBezTo>
                <a:cubicBezTo>
                  <a:pt x="3458153" y="973974"/>
                  <a:pt x="3447305" y="1120693"/>
                  <a:pt x="3425999" y="1269168"/>
                </a:cubicBezTo>
                <a:cubicBezTo>
                  <a:pt x="3415281" y="1344279"/>
                  <a:pt x="3402111" y="1421878"/>
                  <a:pt x="3425353" y="1494944"/>
                </a:cubicBezTo>
                <a:cubicBezTo>
                  <a:pt x="3464867" y="1616236"/>
                  <a:pt x="3452342" y="1736506"/>
                  <a:pt x="3438266" y="1858381"/>
                </a:cubicBezTo>
                <a:cubicBezTo>
                  <a:pt x="3429228" y="1937294"/>
                  <a:pt x="3419930" y="2017084"/>
                  <a:pt x="3430518" y="2095996"/>
                </a:cubicBezTo>
                <a:cubicBezTo>
                  <a:pt x="3446660" y="2216411"/>
                  <a:pt x="3439170" y="2335949"/>
                  <a:pt x="3431293" y="2456072"/>
                </a:cubicBezTo>
                <a:cubicBezTo>
                  <a:pt x="3426129" y="2537469"/>
                  <a:pt x="3413086" y="2619889"/>
                  <a:pt x="3430002" y="2700556"/>
                </a:cubicBezTo>
                <a:cubicBezTo>
                  <a:pt x="3441812" y="2765790"/>
                  <a:pt x="3444254" y="2832749"/>
                  <a:pt x="3437233" y="2898861"/>
                </a:cubicBezTo>
                <a:cubicBezTo>
                  <a:pt x="3429485" y="3003493"/>
                  <a:pt x="3415798" y="3108125"/>
                  <a:pt x="3435297" y="3213050"/>
                </a:cubicBezTo>
                <a:cubicBezTo>
                  <a:pt x="3445497" y="3268582"/>
                  <a:pt x="3441754" y="3324843"/>
                  <a:pt x="3438137" y="3380812"/>
                </a:cubicBezTo>
                <a:lnTo>
                  <a:pt x="3429447" y="3533975"/>
                </a:lnTo>
                <a:lnTo>
                  <a:pt x="3428457" y="3533971"/>
                </a:lnTo>
                <a:cubicBezTo>
                  <a:pt x="3362736" y="3534214"/>
                  <a:pt x="3297429" y="3530092"/>
                  <a:pt x="3232020" y="3523062"/>
                </a:cubicBezTo>
                <a:cubicBezTo>
                  <a:pt x="3137124" y="3513000"/>
                  <a:pt x="3042746" y="3525122"/>
                  <a:pt x="2949304" y="3541245"/>
                </a:cubicBezTo>
                <a:cubicBezTo>
                  <a:pt x="2884196" y="3550796"/>
                  <a:pt x="2818577" y="3554844"/>
                  <a:pt x="2752970" y="3553366"/>
                </a:cubicBezTo>
                <a:cubicBezTo>
                  <a:pt x="2592664" y="3553487"/>
                  <a:pt x="2432670" y="3545124"/>
                  <a:pt x="2272778" y="3529971"/>
                </a:cubicBezTo>
                <a:cubicBezTo>
                  <a:pt x="2213920" y="3526298"/>
                  <a:pt x="2154916" y="3527959"/>
                  <a:pt x="2096275" y="3534941"/>
                </a:cubicBezTo>
                <a:cubicBezTo>
                  <a:pt x="2030066" y="3541923"/>
                  <a:pt x="1963369" y="3539486"/>
                  <a:pt x="1897658" y="3527668"/>
                </a:cubicBezTo>
                <a:cubicBezTo>
                  <a:pt x="1858723" y="3520213"/>
                  <a:pt x="1819789" y="3518153"/>
                  <a:pt x="1780854" y="3518637"/>
                </a:cubicBezTo>
                <a:cubicBezTo>
                  <a:pt x="1741920" y="3519123"/>
                  <a:pt x="1702985" y="3522153"/>
                  <a:pt x="1664051" y="3524880"/>
                </a:cubicBezTo>
                <a:cubicBezTo>
                  <a:pt x="1450275" y="3539790"/>
                  <a:pt x="1236498" y="3557973"/>
                  <a:pt x="1021996" y="3545850"/>
                </a:cubicBezTo>
                <a:cubicBezTo>
                  <a:pt x="976208" y="3543304"/>
                  <a:pt x="931564" y="3532154"/>
                  <a:pt x="886089" y="3527546"/>
                </a:cubicBezTo>
                <a:cubicBezTo>
                  <a:pt x="753918" y="3514091"/>
                  <a:pt x="622269" y="3529851"/>
                  <a:pt x="490410" y="3536275"/>
                </a:cubicBezTo>
                <a:cubicBezTo>
                  <a:pt x="344484" y="3545511"/>
                  <a:pt x="198194" y="3543645"/>
                  <a:pt x="52476" y="3530699"/>
                </a:cubicBezTo>
                <a:lnTo>
                  <a:pt x="16096" y="3528137"/>
                </a:lnTo>
                <a:lnTo>
                  <a:pt x="13820" y="3457111"/>
                </a:lnTo>
                <a:cubicBezTo>
                  <a:pt x="6425" y="3369848"/>
                  <a:pt x="-1454" y="3282586"/>
                  <a:pt x="8728" y="3195323"/>
                </a:cubicBezTo>
                <a:cubicBezTo>
                  <a:pt x="18037" y="3120746"/>
                  <a:pt x="19541" y="3045559"/>
                  <a:pt x="13214" y="2970732"/>
                </a:cubicBezTo>
                <a:cubicBezTo>
                  <a:pt x="6911" y="2888880"/>
                  <a:pt x="6911" y="2806721"/>
                  <a:pt x="13214" y="2724870"/>
                </a:cubicBezTo>
                <a:cubicBezTo>
                  <a:pt x="18062" y="2646442"/>
                  <a:pt x="26184" y="2567797"/>
                  <a:pt x="17457" y="2489589"/>
                </a:cubicBezTo>
                <a:cubicBezTo>
                  <a:pt x="5335" y="2379639"/>
                  <a:pt x="9335" y="2270015"/>
                  <a:pt x="16729" y="2160282"/>
                </a:cubicBezTo>
                <a:cubicBezTo>
                  <a:pt x="22790" y="2069639"/>
                  <a:pt x="31640" y="1978667"/>
                  <a:pt x="17335" y="1888460"/>
                </a:cubicBezTo>
                <a:cubicBezTo>
                  <a:pt x="159" y="1768104"/>
                  <a:pt x="-4267" y="1646557"/>
                  <a:pt x="4122" y="1525448"/>
                </a:cubicBezTo>
                <a:cubicBezTo>
                  <a:pt x="17093" y="1276969"/>
                  <a:pt x="13820" y="1028271"/>
                  <a:pt x="23760" y="779682"/>
                </a:cubicBezTo>
                <a:cubicBezTo>
                  <a:pt x="27153" y="697655"/>
                  <a:pt x="8971" y="616065"/>
                  <a:pt x="8002" y="534256"/>
                </a:cubicBezTo>
                <a:cubicBezTo>
                  <a:pt x="6790" y="436250"/>
                  <a:pt x="11124" y="337998"/>
                  <a:pt x="14291" y="239596"/>
                </a:cubicBezTo>
                <a:lnTo>
                  <a:pt x="13744" y="13183"/>
                </a:lnTo>
                <a:lnTo>
                  <a:pt x="56934" y="10499"/>
                </a:lnTo>
                <a:cubicBezTo>
                  <a:pt x="147688" y="3411"/>
                  <a:pt x="238784" y="3411"/>
                  <a:pt x="329538" y="10499"/>
                </a:cubicBezTo>
                <a:cubicBezTo>
                  <a:pt x="412505" y="17614"/>
                  <a:pt x="495870" y="15924"/>
                  <a:pt x="578558" y="5455"/>
                </a:cubicBezTo>
                <a:cubicBezTo>
                  <a:pt x="626936" y="-270"/>
                  <a:pt x="675313" y="-917"/>
                  <a:pt x="723689" y="906"/>
                </a:cubicBezTo>
                <a:close/>
              </a:path>
            </a:pathLst>
          </a:custGeom>
        </p:spPr>
      </p:pic>
      <p:pic>
        <p:nvPicPr>
          <p:cNvPr id="8" name="Picture 7" descr="A hand holding a book&#10;&#10;AI-generated content may be incorrect.">
            <a:extLst>
              <a:ext uri="{FF2B5EF4-FFF2-40B4-BE49-F238E27FC236}">
                <a16:creationId xmlns:a16="http://schemas.microsoft.com/office/drawing/2014/main" id="{05462ECE-D81E-A212-A3F0-D07FB0AC3E1A}"/>
              </a:ext>
            </a:extLst>
          </p:cNvPr>
          <p:cNvPicPr>
            <a:picLocks noChangeAspect="1"/>
          </p:cNvPicPr>
          <p:nvPr/>
        </p:nvPicPr>
        <p:blipFill>
          <a:blip r:embed="rId6"/>
          <a:srcRect l="20998" t="9624" r="6259" b="23944"/>
          <a:stretch>
            <a:fillRect/>
          </a:stretch>
        </p:blipFill>
        <p:spPr>
          <a:xfrm>
            <a:off x="8365496" y="3999603"/>
            <a:ext cx="3659550" cy="2451277"/>
          </a:xfrm>
          <a:custGeom>
            <a:avLst/>
            <a:gdLst/>
            <a:ahLst/>
            <a:cxnLst/>
            <a:rect l="l" t="t" r="r" b="b"/>
            <a:pathLst>
              <a:path w="3434858" h="2084130">
                <a:moveTo>
                  <a:pt x="1225971" y="1141"/>
                </a:moveTo>
                <a:cubicBezTo>
                  <a:pt x="1283624" y="3345"/>
                  <a:pt x="1341187" y="8746"/>
                  <a:pt x="1398467" y="17334"/>
                </a:cubicBezTo>
                <a:cubicBezTo>
                  <a:pt x="1484331" y="31639"/>
                  <a:pt x="1570921" y="22789"/>
                  <a:pt x="1657200" y="16728"/>
                </a:cubicBezTo>
                <a:cubicBezTo>
                  <a:pt x="1761649" y="9334"/>
                  <a:pt x="1865993" y="5334"/>
                  <a:pt x="1970648" y="17456"/>
                </a:cubicBezTo>
                <a:cubicBezTo>
                  <a:pt x="2045091" y="26183"/>
                  <a:pt x="2119948" y="18061"/>
                  <a:pt x="2194600" y="13213"/>
                </a:cubicBezTo>
                <a:cubicBezTo>
                  <a:pt x="2272509" y="6910"/>
                  <a:pt x="2350711" y="6910"/>
                  <a:pt x="2428622" y="13213"/>
                </a:cubicBezTo>
                <a:cubicBezTo>
                  <a:pt x="2499846" y="19540"/>
                  <a:pt x="2571412" y="18037"/>
                  <a:pt x="2642398" y="8727"/>
                </a:cubicBezTo>
                <a:cubicBezTo>
                  <a:pt x="2725458" y="-1455"/>
                  <a:pt x="2808518" y="6424"/>
                  <a:pt x="2891579" y="13819"/>
                </a:cubicBezTo>
                <a:cubicBezTo>
                  <a:pt x="3037765" y="27031"/>
                  <a:pt x="3183847" y="21092"/>
                  <a:pt x="3329721" y="11394"/>
                </a:cubicBezTo>
                <a:lnTo>
                  <a:pt x="3422995" y="10092"/>
                </a:lnTo>
                <a:lnTo>
                  <a:pt x="3423106" y="30386"/>
                </a:lnTo>
                <a:cubicBezTo>
                  <a:pt x="3435867" y="237971"/>
                  <a:pt x="3438238" y="446198"/>
                  <a:pt x="3430208" y="654090"/>
                </a:cubicBezTo>
                <a:cubicBezTo>
                  <a:pt x="3423106" y="827990"/>
                  <a:pt x="3429304" y="1002474"/>
                  <a:pt x="3417295" y="1176228"/>
                </a:cubicBezTo>
                <a:cubicBezTo>
                  <a:pt x="3411355" y="1261425"/>
                  <a:pt x="3404770" y="1348083"/>
                  <a:pt x="3419490" y="1431526"/>
                </a:cubicBezTo>
                <a:cubicBezTo>
                  <a:pt x="3444413" y="1572253"/>
                  <a:pt x="3430724" y="1710643"/>
                  <a:pt x="3415229" y="1849910"/>
                </a:cubicBezTo>
                <a:cubicBezTo>
                  <a:pt x="3410101" y="1894678"/>
                  <a:pt x="3408864" y="1939801"/>
                  <a:pt x="3411481" y="1984635"/>
                </a:cubicBezTo>
                <a:lnTo>
                  <a:pt x="3420281" y="2045052"/>
                </a:lnTo>
                <a:lnTo>
                  <a:pt x="3334389" y="2032837"/>
                </a:lnTo>
                <a:cubicBezTo>
                  <a:pt x="3297879" y="2029644"/>
                  <a:pt x="3261227" y="2028419"/>
                  <a:pt x="3224622" y="2029160"/>
                </a:cubicBezTo>
                <a:cubicBezTo>
                  <a:pt x="3151412" y="2030641"/>
                  <a:pt x="3078391" y="2039983"/>
                  <a:pt x="3007079" y="2057157"/>
                </a:cubicBezTo>
                <a:cubicBezTo>
                  <a:pt x="2872697" y="2088306"/>
                  <a:pt x="2737925" y="2094750"/>
                  <a:pt x="2602371" y="2064436"/>
                </a:cubicBezTo>
                <a:cubicBezTo>
                  <a:pt x="2476389" y="2035818"/>
                  <a:pt x="2344507" y="2037215"/>
                  <a:pt x="2219280" y="2068494"/>
                </a:cubicBezTo>
                <a:cubicBezTo>
                  <a:pt x="2186857" y="2075416"/>
                  <a:pt x="2153821" y="2079653"/>
                  <a:pt x="2120577" y="2081145"/>
                </a:cubicBezTo>
                <a:cubicBezTo>
                  <a:pt x="1999217" y="2090573"/>
                  <a:pt x="1879549" y="2074701"/>
                  <a:pt x="1759622" y="2061453"/>
                </a:cubicBezTo>
                <a:cubicBezTo>
                  <a:pt x="1683186" y="2052622"/>
                  <a:pt x="1605969" y="2039136"/>
                  <a:pt x="1530313" y="2061453"/>
                </a:cubicBezTo>
                <a:cubicBezTo>
                  <a:pt x="1477590" y="2076742"/>
                  <a:pt x="1421623" y="2080142"/>
                  <a:pt x="1367155" y="2071358"/>
                </a:cubicBezTo>
                <a:cubicBezTo>
                  <a:pt x="1270484" y="2056548"/>
                  <a:pt x="1172107" y="2053457"/>
                  <a:pt x="1074563" y="2062169"/>
                </a:cubicBezTo>
                <a:cubicBezTo>
                  <a:pt x="1010251" y="2067921"/>
                  <a:pt x="945429" y="2067038"/>
                  <a:pt x="881325" y="2059543"/>
                </a:cubicBezTo>
                <a:cubicBezTo>
                  <a:pt x="795121" y="2049639"/>
                  <a:pt x="707357" y="2034243"/>
                  <a:pt x="620895" y="2052980"/>
                </a:cubicBezTo>
                <a:cubicBezTo>
                  <a:pt x="483518" y="2082816"/>
                  <a:pt x="346272" y="2076848"/>
                  <a:pt x="207854" y="2064914"/>
                </a:cubicBezTo>
                <a:cubicBezTo>
                  <a:pt x="156354" y="2060439"/>
                  <a:pt x="104562" y="2055725"/>
                  <a:pt x="52622" y="2054367"/>
                </a:cubicBezTo>
                <a:lnTo>
                  <a:pt x="12047" y="2054851"/>
                </a:lnTo>
                <a:lnTo>
                  <a:pt x="2957" y="1815310"/>
                </a:lnTo>
                <a:cubicBezTo>
                  <a:pt x="-270" y="1732929"/>
                  <a:pt x="-1846" y="1650548"/>
                  <a:pt x="3487" y="1568139"/>
                </a:cubicBezTo>
                <a:cubicBezTo>
                  <a:pt x="12457" y="1429500"/>
                  <a:pt x="20094" y="1290971"/>
                  <a:pt x="12700" y="1152224"/>
                </a:cubicBezTo>
                <a:cubicBezTo>
                  <a:pt x="7675" y="1076879"/>
                  <a:pt x="5703" y="1001421"/>
                  <a:pt x="6775" y="925999"/>
                </a:cubicBezTo>
                <a:lnTo>
                  <a:pt x="11863" y="832882"/>
                </a:lnTo>
                <a:lnTo>
                  <a:pt x="20970" y="766654"/>
                </a:lnTo>
                <a:lnTo>
                  <a:pt x="24654" y="677192"/>
                </a:lnTo>
                <a:lnTo>
                  <a:pt x="25185" y="676317"/>
                </a:lnTo>
                <a:lnTo>
                  <a:pt x="25185" y="665409"/>
                </a:lnTo>
                <a:lnTo>
                  <a:pt x="24741" y="664535"/>
                </a:lnTo>
                <a:lnTo>
                  <a:pt x="20970" y="572951"/>
                </a:lnTo>
                <a:lnTo>
                  <a:pt x="18150" y="552445"/>
                </a:lnTo>
                <a:lnTo>
                  <a:pt x="15972" y="515645"/>
                </a:lnTo>
                <a:cubicBezTo>
                  <a:pt x="2990" y="410624"/>
                  <a:pt x="-416" y="304831"/>
                  <a:pt x="5790" y="199319"/>
                </a:cubicBezTo>
                <a:lnTo>
                  <a:pt x="13901" y="9025"/>
                </a:lnTo>
                <a:lnTo>
                  <a:pt x="109477" y="8001"/>
                </a:lnTo>
                <a:cubicBezTo>
                  <a:pt x="187346" y="8970"/>
                  <a:pt x="265007" y="27152"/>
                  <a:pt x="343084" y="23759"/>
                </a:cubicBezTo>
                <a:cubicBezTo>
                  <a:pt x="579702" y="13819"/>
                  <a:pt x="816423" y="17092"/>
                  <a:pt x="1052937" y="4121"/>
                </a:cubicBezTo>
                <a:cubicBezTo>
                  <a:pt x="1110576" y="-73"/>
                  <a:pt x="1168318" y="-1064"/>
                  <a:pt x="1225971" y="1141"/>
                </a:cubicBezTo>
                <a:close/>
              </a:path>
            </a:pathLst>
          </a:custGeom>
        </p:spPr>
      </p:pic>
    </p:spTree>
    <p:extLst>
      <p:ext uri="{BB962C8B-B14F-4D97-AF65-F5344CB8AC3E}">
        <p14:creationId xmlns:p14="http://schemas.microsoft.com/office/powerpoint/2010/main" val="2677752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CA9CF-B230-B165-15F4-313B8257F4BB}"/>
              </a:ext>
            </a:extLst>
          </p:cNvPr>
          <p:cNvSpPr>
            <a:spLocks noGrp="1"/>
          </p:cNvSpPr>
          <p:nvPr>
            <p:ph type="title"/>
          </p:nvPr>
        </p:nvSpPr>
        <p:spPr>
          <a:xfrm>
            <a:off x="2219960" y="639445"/>
            <a:ext cx="7731760" cy="1345883"/>
          </a:xfrm>
        </p:spPr>
        <p:txBody>
          <a:bodyPr/>
          <a:lstStyle/>
          <a:p>
            <a:r>
              <a:rPr lang="en-GB" u="sng"/>
              <a:t>Standard vs Proposed Gear Ratio</a:t>
            </a:r>
          </a:p>
        </p:txBody>
      </p:sp>
      <p:sp>
        <p:nvSpPr>
          <p:cNvPr id="3" name="Content Placeholder 2">
            <a:extLst>
              <a:ext uri="{FF2B5EF4-FFF2-40B4-BE49-F238E27FC236}">
                <a16:creationId xmlns:a16="http://schemas.microsoft.com/office/drawing/2014/main" id="{A29E8E75-3B69-3B47-8717-EC79C322FA53}"/>
              </a:ext>
            </a:extLst>
          </p:cNvPr>
          <p:cNvSpPr>
            <a:spLocks noGrp="1"/>
          </p:cNvSpPr>
          <p:nvPr>
            <p:ph idx="1"/>
          </p:nvPr>
        </p:nvSpPr>
        <p:spPr>
          <a:xfrm>
            <a:off x="1173480" y="2698461"/>
            <a:ext cx="3747655" cy="520557"/>
          </a:xfrm>
        </p:spPr>
        <p:txBody>
          <a:bodyPr vert="horz" lIns="91440" tIns="45720" rIns="91440" bIns="45720" rtlCol="0" anchor="t">
            <a:normAutofit/>
          </a:bodyPr>
          <a:lstStyle/>
          <a:p>
            <a:pPr marL="0" indent="0">
              <a:buNone/>
            </a:pPr>
            <a:r>
              <a:rPr lang="en-GB"/>
              <a:t>Standard Gear Ratio</a:t>
            </a:r>
            <a:endParaRPr lang="en-US"/>
          </a:p>
        </p:txBody>
      </p:sp>
      <p:sp>
        <p:nvSpPr>
          <p:cNvPr id="7" name="Content Placeholder 2">
            <a:extLst>
              <a:ext uri="{FF2B5EF4-FFF2-40B4-BE49-F238E27FC236}">
                <a16:creationId xmlns:a16="http://schemas.microsoft.com/office/drawing/2014/main" id="{B259BF9A-D2D6-BA0B-532E-6A273CF5F127}"/>
              </a:ext>
            </a:extLst>
          </p:cNvPr>
          <p:cNvSpPr txBox="1">
            <a:spLocks/>
          </p:cNvSpPr>
          <p:nvPr/>
        </p:nvSpPr>
        <p:spPr>
          <a:xfrm>
            <a:off x="7273636" y="2698461"/>
            <a:ext cx="3747655" cy="52055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t>Proposed Gear Ratio</a:t>
            </a:r>
            <a:endParaRPr lang="en-US"/>
          </a:p>
        </p:txBody>
      </p:sp>
      <p:pic>
        <p:nvPicPr>
          <p:cNvPr id="8" name="Picture 7" descr="A table with numbers and symbols&#10;&#10;AI-generated content may be incorrect.">
            <a:extLst>
              <a:ext uri="{FF2B5EF4-FFF2-40B4-BE49-F238E27FC236}">
                <a16:creationId xmlns:a16="http://schemas.microsoft.com/office/drawing/2014/main" id="{DB223B2D-279C-CCE0-9F1F-07BC720142C5}"/>
              </a:ext>
            </a:extLst>
          </p:cNvPr>
          <p:cNvPicPr>
            <a:picLocks noChangeAspect="1"/>
          </p:cNvPicPr>
          <p:nvPr/>
        </p:nvPicPr>
        <p:blipFill>
          <a:blip r:embed="rId3"/>
          <a:stretch>
            <a:fillRect/>
          </a:stretch>
        </p:blipFill>
        <p:spPr>
          <a:xfrm>
            <a:off x="6560820" y="3480118"/>
            <a:ext cx="5186680" cy="3067685"/>
          </a:xfrm>
          <a:prstGeom prst="rect">
            <a:avLst/>
          </a:prstGeom>
        </p:spPr>
      </p:pic>
      <p:pic>
        <p:nvPicPr>
          <p:cNvPr id="9" name="Picture 8" descr="A table with numbers and symbols&#10;&#10;AI-generated content may be incorrect.">
            <a:extLst>
              <a:ext uri="{FF2B5EF4-FFF2-40B4-BE49-F238E27FC236}">
                <a16:creationId xmlns:a16="http://schemas.microsoft.com/office/drawing/2014/main" id="{FB6B1909-B0EF-14BD-A85B-76B01729A12F}"/>
              </a:ext>
            </a:extLst>
          </p:cNvPr>
          <p:cNvPicPr>
            <a:picLocks noChangeAspect="1"/>
          </p:cNvPicPr>
          <p:nvPr/>
        </p:nvPicPr>
        <p:blipFill>
          <a:blip r:embed="rId4"/>
          <a:stretch>
            <a:fillRect/>
          </a:stretch>
        </p:blipFill>
        <p:spPr>
          <a:xfrm>
            <a:off x="466407" y="3475355"/>
            <a:ext cx="5173345" cy="3077210"/>
          </a:xfrm>
          <a:prstGeom prst="rect">
            <a:avLst/>
          </a:prstGeom>
        </p:spPr>
      </p:pic>
    </p:spTree>
    <p:extLst>
      <p:ext uri="{BB962C8B-B14F-4D97-AF65-F5344CB8AC3E}">
        <p14:creationId xmlns:p14="http://schemas.microsoft.com/office/powerpoint/2010/main" val="530053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0529C-22A0-4ADD-DC22-BF1B51E67B59}"/>
              </a:ext>
            </a:extLst>
          </p:cNvPr>
          <p:cNvSpPr>
            <a:spLocks noGrp="1"/>
          </p:cNvSpPr>
          <p:nvPr>
            <p:ph type="title"/>
          </p:nvPr>
        </p:nvSpPr>
        <p:spPr>
          <a:xfrm>
            <a:off x="838201" y="365125"/>
            <a:ext cx="5251316" cy="1807305"/>
          </a:xfrm>
        </p:spPr>
        <p:txBody>
          <a:bodyPr>
            <a:normAutofit/>
          </a:bodyPr>
          <a:lstStyle/>
          <a:p>
            <a:r>
              <a:rPr lang="en-GB"/>
              <a:t>Further Work</a:t>
            </a:r>
          </a:p>
        </p:txBody>
      </p:sp>
      <p:sp>
        <p:nvSpPr>
          <p:cNvPr id="9" name="Content Placeholder 8">
            <a:extLst>
              <a:ext uri="{FF2B5EF4-FFF2-40B4-BE49-F238E27FC236}">
                <a16:creationId xmlns:a16="http://schemas.microsoft.com/office/drawing/2014/main" id="{7F91118E-7956-2036-D3CE-84C5948D4797}"/>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a:t>Re-run on the Dyno with different Lambda Sensor</a:t>
            </a:r>
          </a:p>
          <a:p>
            <a:r>
              <a:rPr lang="en-US" sz="2000"/>
              <a:t>Test Modifications on track</a:t>
            </a:r>
          </a:p>
          <a:p>
            <a:r>
              <a:rPr lang="en-US" sz="2000"/>
              <a:t>Test Injector Split %</a:t>
            </a:r>
            <a:endParaRPr lang="en-US" sz="2000" dirty="0"/>
          </a:p>
          <a:p>
            <a:endParaRPr lang="en-US" sz="2000" dirty="0"/>
          </a:p>
          <a:p>
            <a:endParaRPr lang="en-US" sz="2000" dirty="0"/>
          </a:p>
          <a:p>
            <a:r>
              <a:rPr lang="en-US" sz="2000"/>
              <a:t>Ratio optimization</a:t>
            </a:r>
            <a:endParaRPr lang="en-US" sz="2000" dirty="0"/>
          </a:p>
          <a:p>
            <a:r>
              <a:rPr lang="en-US" sz="2000"/>
              <a:t>Shift point analysis</a:t>
            </a:r>
            <a:endParaRPr lang="en-US" sz="2000" dirty="0"/>
          </a:p>
          <a:p>
            <a:r>
              <a:rPr lang="en-US" sz="2000" dirty="0"/>
              <a:t>Final drive </a:t>
            </a:r>
            <a:r>
              <a:rPr lang="en-US" sz="2000"/>
              <a:t>calibration</a:t>
            </a:r>
            <a:endParaRPr lang="en-US" sz="2000" dirty="0"/>
          </a:p>
          <a:p>
            <a:endParaRPr lang="en-US" sz="2000" dirty="0"/>
          </a:p>
        </p:txBody>
      </p:sp>
      <p:pic>
        <p:nvPicPr>
          <p:cNvPr id="5" name="Content Placeholder 4">
            <a:extLst>
              <a:ext uri="{FF2B5EF4-FFF2-40B4-BE49-F238E27FC236}">
                <a16:creationId xmlns:a16="http://schemas.microsoft.com/office/drawing/2014/main" id="{FD5FD859-C857-6E46-8CBF-1D535868E332}"/>
              </a:ext>
            </a:extLst>
          </p:cNvPr>
          <p:cNvPicPr>
            <a:picLocks noChangeAspect="1"/>
          </p:cNvPicPr>
          <p:nvPr/>
        </p:nvPicPr>
        <p:blipFill>
          <a:blip r:embed="rId2">
            <a:extLst>
              <a:ext uri="{28A0092B-C50C-407E-A947-70E740481C1C}">
                <a14:useLocalDpi xmlns:a14="http://schemas.microsoft.com/office/drawing/2010/main" val="0"/>
              </a:ext>
            </a:extLst>
          </a:blip>
          <a:srcRect l="14323" t="78" r="21876" b="-290"/>
          <a:stretch>
            <a:fillRect/>
          </a:stretch>
        </p:blipFill>
        <p:spPr>
          <a:xfrm>
            <a:off x="5632867" y="-1307"/>
            <a:ext cx="6555026" cy="6872514"/>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10871402"/>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256653E3523C4F9A0565EB1E8EE891" ma:contentTypeVersion="3" ma:contentTypeDescription="Create a new document." ma:contentTypeScope="" ma:versionID="a94747da2d6743e0d7e27c066e4bbc1c">
  <xsd:schema xmlns:xsd="http://www.w3.org/2001/XMLSchema" xmlns:xs="http://www.w3.org/2001/XMLSchema" xmlns:p="http://schemas.microsoft.com/office/2006/metadata/properties" xmlns:ns2="5380908c-2095-4110-986a-366a2cbd6535" targetNamespace="http://schemas.microsoft.com/office/2006/metadata/properties" ma:root="true" ma:fieldsID="8e1e42a45576ffa7ea0e427bd213ff42" ns2:_="">
    <xsd:import namespace="5380908c-2095-4110-986a-366a2cbd653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80908c-2095-4110-986a-366a2cbd653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CA49E4-382C-4116-AFF8-EB904E43975D}">
  <ds:schemaRefs>
    <ds:schemaRef ds:uri="5380908c-2095-4110-986a-366a2cbd653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CB91FC5-607D-478E-8842-B55138DC32AE}">
  <ds:schemaRefs>
    <ds:schemaRef ds:uri="http://schemas.microsoft.com/sharepoint/v3/contenttype/forms"/>
  </ds:schemaRefs>
</ds:datastoreItem>
</file>

<file path=customXml/itemProps3.xml><?xml version="1.0" encoding="utf-8"?>
<ds:datastoreItem xmlns:ds="http://schemas.openxmlformats.org/officeDocument/2006/customXml" ds:itemID="{B5AA3851-B5A7-4B60-BE44-4654B72E8A87}">
  <ds:schemaRefs>
    <ds:schemaRef ds:uri="5380908c-2095-4110-986a-366a2cbd653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Honda NSF250 Group Project</vt:lpstr>
      <vt:lpstr>Introduction</vt:lpstr>
      <vt:lpstr>Timing Plan</vt:lpstr>
      <vt:lpstr>Team Management</vt:lpstr>
      <vt:lpstr>Engine Mapping</vt:lpstr>
      <vt:lpstr>Refined Wave Model</vt:lpstr>
      <vt:lpstr>Simulated Power and Torque Curve</vt:lpstr>
      <vt:lpstr>ECU Modifications</vt:lpstr>
      <vt:lpstr>Ignition Advance Curves</vt:lpstr>
      <vt:lpstr>Injection Timing Curves</vt:lpstr>
      <vt:lpstr>Ideal Maps</vt:lpstr>
      <vt:lpstr>Gearing Development</vt:lpstr>
      <vt:lpstr>Data Gathering + Analysis</vt:lpstr>
      <vt:lpstr>Gearing Research</vt:lpstr>
      <vt:lpstr>Standard vs Proposed Gear Ratio</vt:lpstr>
      <vt:lpstr>Further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422</cp:revision>
  <dcterms:created xsi:type="dcterms:W3CDTF">2026-03-23T11:04:35Z</dcterms:created>
  <dcterms:modified xsi:type="dcterms:W3CDTF">2026-03-24T22:51:17Z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0x01010003256653E3523C4F9A0565EB1E8EE891</vt:lpwstr>
  </property>
</Properties>
</file>