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6" r:id="rId2"/>
    <p:sldId id="257" r:id="rId3"/>
    <p:sldId id="258" r:id="rId4"/>
    <p:sldId id="259" r:id="rId5"/>
    <p:sldId id="261" r:id="rId6"/>
    <p:sldId id="262" r:id="rId7"/>
    <p:sldId id="263" r:id="rId8"/>
    <p:sldId id="260" r:id="rId9"/>
    <p:sldId id="264" r:id="rId10"/>
    <p:sldId id="268" r:id="rId11"/>
    <p:sldId id="271" r:id="rId12"/>
    <p:sldId id="269" r:id="rId13"/>
    <p:sldId id="272" r:id="rId14"/>
    <p:sldId id="273" r:id="rId15"/>
    <p:sldId id="274" r:id="rId16"/>
    <p:sldId id="276" r:id="rId17"/>
    <p:sldId id="277" r:id="rId18"/>
    <p:sldId id="278" r:id="rId19"/>
    <p:sldId id="279" r:id="rId20"/>
    <p:sldId id="280" r:id="rId21"/>
    <p:sldId id="281" r:id="rId22"/>
    <p:sldId id="282" r:id="rId23"/>
    <p:sldId id="283" r:id="rId24"/>
    <p:sldId id="284" r:id="rId25"/>
    <p:sldId id="285"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Yousouf Boukra (1700055)" initials="YB(" lastIdx="1" clrIdx="0">
    <p:extLst>
      <p:ext uri="{19B8F6BF-5375-455C-9EA6-DF929625EA0E}">
        <p15:presenceInfo xmlns:p15="http://schemas.microsoft.com/office/powerpoint/2012/main" userId="Yousouf Boukra (1700055)"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7EFAFC"/>
    <a:srgbClr val="62CAD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0" autoAdjust="0"/>
    <p:restoredTop sz="96005" autoAdjust="0"/>
  </p:normalViewPr>
  <p:slideViewPr>
    <p:cSldViewPr snapToGrid="0">
      <p:cViewPr varScale="1">
        <p:scale>
          <a:sx n="109" d="100"/>
          <a:sy n="109" d="100"/>
        </p:scale>
        <p:origin x="672" y="114"/>
      </p:cViewPr>
      <p:guideLst/>
    </p:cSldViewPr>
  </p:slideViewPr>
  <p:notesTextViewPr>
    <p:cViewPr>
      <p:scale>
        <a:sx n="1" d="1"/>
        <a:sy n="1" d="1"/>
      </p:scale>
      <p:origin x="0" y="0"/>
    </p:cViewPr>
  </p:notesTextViewPr>
  <p:notesViewPr>
    <p:cSldViewPr snapToGrid="0">
      <p:cViewPr varScale="1">
        <p:scale>
          <a:sx n="87" d="100"/>
          <a:sy n="87" d="100"/>
        </p:scale>
        <p:origin x="3840"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9DCE3D-B6D5-4CBB-984C-E0E1407E969E}" type="datetimeFigureOut">
              <a:rPr lang="en-GB" smtClean="0"/>
              <a:t>25/03/2020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err="1"/>
              <a:t>K;kl;lkl;hjhjkh</a:t>
            </a:r>
            <a:endParaRPr lang="en-US" dirty="0"/>
          </a:p>
          <a:p>
            <a:pPr lvl="0"/>
            <a:r>
              <a:rPr lang="en-US" dirty="0" err="1"/>
              <a:t>Jklljkljkl</a:t>
            </a:r>
            <a:endParaRPr lang="en-US" dirty="0"/>
          </a:p>
          <a:p>
            <a:pPr lvl="0"/>
            <a:endParaRPr lang="en-GB" dirty="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B47C4A-16A8-486D-ACC6-F915C85DF7E0}" type="slidenum">
              <a:rPr lang="en-GB" smtClean="0"/>
              <a:t>‹#›</a:t>
            </a:fld>
            <a:endParaRPr lang="en-GB"/>
          </a:p>
        </p:txBody>
      </p:sp>
    </p:spTree>
    <p:extLst>
      <p:ext uri="{BB962C8B-B14F-4D97-AF65-F5344CB8AC3E}">
        <p14:creationId xmlns:p14="http://schemas.microsoft.com/office/powerpoint/2010/main" val="3841821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B47C4A-16A8-486D-ACC6-F915C85DF7E0}" type="slidenum">
              <a:rPr lang="en-GB" smtClean="0"/>
              <a:t>1</a:t>
            </a:fld>
            <a:endParaRPr lang="en-GB"/>
          </a:p>
        </p:txBody>
      </p:sp>
    </p:spTree>
    <p:extLst>
      <p:ext uri="{BB962C8B-B14F-4D97-AF65-F5344CB8AC3E}">
        <p14:creationId xmlns:p14="http://schemas.microsoft.com/office/powerpoint/2010/main" val="25429443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GB" sz="1200" b="1" dirty="0"/>
              <a:t>Figure1 </a:t>
            </a:r>
          </a:p>
          <a:p>
            <a:pPr marL="171450" indent="-171450">
              <a:buFontTx/>
              <a:buChar char="-"/>
            </a:pPr>
            <a:r>
              <a:rPr lang="en-GB" dirty="0"/>
              <a:t>The aerodynamic characteristics of a formula one car has been considerably developed, through external geometry optimisation. As highlighted in the picture, massive design changes were applied to the external geometry of formula one car, from the early 1950s till the current time, including downforce devices such as wings.</a:t>
            </a:r>
          </a:p>
          <a:p>
            <a:pPr marL="171450" indent="-171450">
              <a:buFontTx/>
              <a:buChar char="-"/>
            </a:pPr>
            <a:r>
              <a:rPr lang="en-GB" dirty="0"/>
              <a:t>And as Katz, 2006, mentioned ‘’the aerodynamic downforce can be generated by adding wings or by using the vehicle’s body’’.   </a:t>
            </a:r>
          </a:p>
          <a:p>
            <a:pPr marL="0" indent="0">
              <a:buFontTx/>
              <a:buNone/>
            </a:pPr>
            <a:r>
              <a:rPr lang="en-GB" b="1" dirty="0"/>
              <a:t>Figure2</a:t>
            </a:r>
          </a:p>
          <a:p>
            <a:r>
              <a:rPr lang="en-GB" dirty="0"/>
              <a:t>-  </a:t>
            </a:r>
            <a:r>
              <a:rPr lang="en-GB" sz="1200" b="0" i="0" u="none" strike="noStrike" kern="1200" baseline="0" dirty="0">
                <a:solidFill>
                  <a:schemeClr val="tx1"/>
                </a:solidFill>
                <a:latin typeface="+mn-lt"/>
                <a:ea typeface="+mn-ea"/>
                <a:cs typeface="+mn-cs"/>
              </a:rPr>
              <a:t>Wings as downforce generating aerodynamic devices appeared in the 1960s, as evident in the presented graph (Katz, 2006; Zhang, Toet and Zerihan, 2006).</a:t>
            </a:r>
            <a:endParaRPr lang="en-GB" dirty="0"/>
          </a:p>
          <a:p>
            <a:pPr marL="171450" indent="-171450">
              <a:buFontTx/>
              <a:buChar char="-"/>
            </a:pPr>
            <a:r>
              <a:rPr lang="en-GB" dirty="0"/>
              <a:t>This graph illustrates the increasing cornering acceleration over years, and particularly the significant inclination as a result of aerodynamic downforce. </a:t>
            </a:r>
          </a:p>
          <a:p>
            <a:pPr marL="171450" indent="-171450">
              <a:buFontTx/>
              <a:buChar char="-"/>
            </a:pPr>
            <a:r>
              <a:rPr lang="en-GB" dirty="0"/>
              <a:t>As Metz, 1985; and Katz, 2006, explained it is true that the generation of aerodynamic downforce will result in an increased drag. However, the big advantage is the ability to corner faster and control vehicle stability, which facilitated the increased speed. </a:t>
            </a:r>
          </a:p>
          <a:p>
            <a:pPr marL="0" indent="0">
              <a:buFontTx/>
              <a:buNone/>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order to understand the handling characteristics and the aerodynamic capabilities, or the overall performance of a racecar. This presentation will discuss the critical analysis conducted based on the data obtained from the practical testing of Formula-2 car, within a simulation platform.  Furthermore, this work will highlight an advanced data-analysis technique which were used to critically evaluate the collated data. </a:t>
            </a:r>
          </a:p>
          <a:p>
            <a:pPr marL="0" indent="0">
              <a:buFontTx/>
              <a:buNone/>
            </a:pPr>
            <a:r>
              <a:rPr lang="en-GB" dirty="0"/>
              <a:t> </a:t>
            </a:r>
          </a:p>
        </p:txBody>
      </p:sp>
      <p:sp>
        <p:nvSpPr>
          <p:cNvPr id="4" name="Slide Number Placeholder 3"/>
          <p:cNvSpPr>
            <a:spLocks noGrp="1"/>
          </p:cNvSpPr>
          <p:nvPr>
            <p:ph type="sldNum" sz="quarter" idx="5"/>
          </p:nvPr>
        </p:nvSpPr>
        <p:spPr/>
        <p:txBody>
          <a:bodyPr/>
          <a:lstStyle/>
          <a:p>
            <a:fld id="{13B47C4A-16A8-486D-ACC6-F915C85DF7E0}" type="slidenum">
              <a:rPr lang="en-GB" smtClean="0"/>
              <a:t>2</a:t>
            </a:fld>
            <a:endParaRPr lang="en-GB"/>
          </a:p>
        </p:txBody>
      </p:sp>
    </p:spTree>
    <p:extLst>
      <p:ext uri="{BB962C8B-B14F-4D97-AF65-F5344CB8AC3E}">
        <p14:creationId xmlns:p14="http://schemas.microsoft.com/office/powerpoint/2010/main" val="7231305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Figure1 </a:t>
            </a:r>
            <a:endParaRPr lang="en-GB" dirty="0"/>
          </a:p>
          <a:p>
            <a:pPr marL="171450" indent="-171450">
              <a:buFontTx/>
              <a:buChar char="-"/>
            </a:pPr>
            <a:r>
              <a:rPr lang="en-GB" dirty="0"/>
              <a:t>A practical investigation of a Formula-2 race car was conducted.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Figure2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All practical testing were operated within the base performance simulator at the university Sim-Room.</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The whole external geometry of a race car contributes to its aerodynamics performance as previously described. However, wings are the most efficient aerodynamic device (Pehan and Kegl, 2002), and suspension parameters are vital when it comes to platform control, due to its dominant aerodynamic effects (Willis, 2019).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Therefore, both wings and suspension parameters were examined in this assignment.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Figure3</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Front wing and front suspension, front wings operate in extreme ground effect and are affected by vehicle pitch (Casiraghi Corrado, 2010), which is why suspension or ride height in particular, play a critical role here.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Figure4</a:t>
            </a:r>
            <a:endParaRPr lang="en-GB"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b="0" dirty="0"/>
              <a:t>Meanwhile, the rear wing and rear suspension parameters were investigated, and further data analysis were completed to investigate to what extent those devices alter the aerodynamic performance of the car.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indent="0">
              <a:buFontTx/>
              <a:buNone/>
            </a:pPr>
            <a:r>
              <a:rPr lang="en-GB" dirty="0"/>
              <a:t> </a:t>
            </a:r>
          </a:p>
          <a:p>
            <a:pPr marL="171450" indent="-171450">
              <a:buFontTx/>
              <a:buChar char="-"/>
            </a:pPr>
            <a:endParaRPr lang="en-GB" dirty="0"/>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13B47C4A-16A8-486D-ACC6-F915C85DF7E0}" type="slidenum">
              <a:rPr lang="en-GB" smtClean="0"/>
              <a:t>3</a:t>
            </a:fld>
            <a:endParaRPr lang="en-GB"/>
          </a:p>
        </p:txBody>
      </p:sp>
    </p:spTree>
    <p:extLst>
      <p:ext uri="{BB962C8B-B14F-4D97-AF65-F5344CB8AC3E}">
        <p14:creationId xmlns:p14="http://schemas.microsoft.com/office/powerpoint/2010/main" val="15804169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Figure1-A </a:t>
            </a:r>
            <a:endParaRPr lang="en-GB" dirty="0"/>
          </a:p>
          <a:p>
            <a:pPr marL="171450" indent="-171450">
              <a:buFontTx/>
              <a:buChar char="-"/>
            </a:pPr>
            <a:r>
              <a:rPr lang="en-GB" dirty="0"/>
              <a:t>During the first test session plan, 9 wings set-ups were designed to be conducted for the straight-line investigation, following that with 9 suspension set-ups.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Figure1-B</a:t>
            </a:r>
            <a:endParaRPr lang="en-GB" dirty="0"/>
          </a:p>
          <a:p>
            <a:pPr marL="171450" indent="-171450">
              <a:buFontTx/>
              <a:buChar char="-"/>
            </a:pPr>
            <a:r>
              <a:rPr lang="en-GB" dirty="0"/>
              <a:t>The straight-line test combined 20 set-ups in total.  </a:t>
            </a:r>
          </a:p>
          <a:p>
            <a:pPr marL="171450" indent="-171450">
              <a:buFontTx/>
              <a:buChar char="-"/>
            </a:pPr>
            <a:r>
              <a:rPr lang="en-GB" dirty="0"/>
              <a:t>The two Wings set-ups (f30/r30 &amp; f35/r35) were examined at the end of the session, which unfortunately were not considered for further analysis due to the extensive amount of data gathered. </a:t>
            </a:r>
          </a:p>
          <a:p>
            <a:pPr marL="171450" indent="-171450">
              <a:buFontTx/>
              <a:buChar char="-"/>
            </a:pPr>
            <a:r>
              <a:rPr lang="en-GB" dirty="0"/>
              <a:t>Therefore, only 18 set-ups (9 wing &amp; 9 suspension) were thoroughly analysed.  </a:t>
            </a:r>
          </a:p>
        </p:txBody>
      </p:sp>
      <p:sp>
        <p:nvSpPr>
          <p:cNvPr id="4" name="Slide Number Placeholder 3"/>
          <p:cNvSpPr>
            <a:spLocks noGrp="1"/>
          </p:cNvSpPr>
          <p:nvPr>
            <p:ph type="sldNum" sz="quarter" idx="5"/>
          </p:nvPr>
        </p:nvSpPr>
        <p:spPr/>
        <p:txBody>
          <a:bodyPr/>
          <a:lstStyle/>
          <a:p>
            <a:fld id="{13B47C4A-16A8-486D-ACC6-F915C85DF7E0}" type="slidenum">
              <a:rPr lang="en-GB" smtClean="0"/>
              <a:t>4</a:t>
            </a:fld>
            <a:endParaRPr lang="en-GB"/>
          </a:p>
        </p:txBody>
      </p:sp>
    </p:spTree>
    <p:extLst>
      <p:ext uri="{BB962C8B-B14F-4D97-AF65-F5344CB8AC3E}">
        <p14:creationId xmlns:p14="http://schemas.microsoft.com/office/powerpoint/2010/main" val="40353893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Figure1 </a:t>
            </a:r>
            <a:endParaRPr lang="en-GB" dirty="0"/>
          </a:p>
          <a:p>
            <a:pPr marL="171450" indent="-171450">
              <a:buFontTx/>
              <a:buChar char="-"/>
            </a:pPr>
            <a:r>
              <a:rPr lang="en-GB" dirty="0"/>
              <a:t> Before starting the aerodynamics analysis of Wings and suspension set-ups, a coast down data needed to be collated, for the calculation of drag coefficient. As this graph elucidates, the vehicle was driven to a high speed (3</a:t>
            </a:r>
            <a:r>
              <a:rPr lang="en-GB" baseline="30000" dirty="0"/>
              <a:t>rd</a:t>
            </a:r>
            <a:r>
              <a:rPr lang="en-GB" dirty="0"/>
              <a:t> gear) and then set freely to decelerate till stop while it’s in neutral.       </a:t>
            </a:r>
          </a:p>
          <a:p>
            <a:pPr marL="171450" indent="-171450">
              <a:buFontTx/>
              <a:buChar char="-"/>
            </a:pPr>
            <a:r>
              <a:rPr lang="en-GB" dirty="0"/>
              <a:t>This obtained graph was then utilised to determine both the coefficient of drag and the rolling resistance of the Formula-2 Car.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Figure2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The gradient between the two points in the graph at high, will identify the coefficient of drag. Whereas, the other at the bottom of the graph, will be used to obtain the rolling resistance.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By utilising simultaneous equations, the drag and rolling-resistance forces which decelerates the vehicle can be calculated (Eq2 &amp; Eq4), based on the acceleration obtained from the change in velocity over time (Eq1 &amp; Eq3), and vehicle mass.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Figure3</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As expressed by Symonds, 1996, coast down testing is a proven method, used by engineers to obtain drag coefficient. The figure indicates a similar trend of a coast down testing determined by the mentioned author.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Figure4</a:t>
            </a:r>
            <a:endParaRPr lang="en-GB"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b="0" dirty="0"/>
              <a:t>Crewe, 2017, also utilised the coast down analysis method to determine drag, as highlighted in this figure.     </a:t>
            </a:r>
            <a:endParaRPr lang="en-GB" dirty="0"/>
          </a:p>
        </p:txBody>
      </p:sp>
      <p:sp>
        <p:nvSpPr>
          <p:cNvPr id="4" name="Slide Number Placeholder 3"/>
          <p:cNvSpPr>
            <a:spLocks noGrp="1"/>
          </p:cNvSpPr>
          <p:nvPr>
            <p:ph type="sldNum" sz="quarter" idx="5"/>
          </p:nvPr>
        </p:nvSpPr>
        <p:spPr/>
        <p:txBody>
          <a:bodyPr/>
          <a:lstStyle/>
          <a:p>
            <a:fld id="{13B47C4A-16A8-486D-ACC6-F915C85DF7E0}" type="slidenum">
              <a:rPr lang="en-GB" smtClean="0"/>
              <a:t>5</a:t>
            </a:fld>
            <a:endParaRPr lang="en-GB"/>
          </a:p>
        </p:txBody>
      </p:sp>
    </p:spTree>
    <p:extLst>
      <p:ext uri="{BB962C8B-B14F-4D97-AF65-F5344CB8AC3E}">
        <p14:creationId xmlns:p14="http://schemas.microsoft.com/office/powerpoint/2010/main" val="11306550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Figure1 </a:t>
            </a:r>
            <a:endParaRPr lang="en-GB" dirty="0"/>
          </a:p>
          <a:p>
            <a:pPr marL="171450" indent="-171450">
              <a:buFontTx/>
              <a:buChar char="-"/>
            </a:pPr>
            <a:r>
              <a:rPr lang="en-GB" dirty="0"/>
              <a:t>Post calculating the required parameters mentioned before (CdA &amp; Roll-</a:t>
            </a:r>
            <a:r>
              <a:rPr lang="en-GB" dirty="0" err="1"/>
              <a:t>Resis</a:t>
            </a:r>
            <a:r>
              <a:rPr lang="en-GB" dirty="0"/>
              <a:t>), Motec-i2 Pro was utilised to further analyse the collated data.</a:t>
            </a:r>
          </a:p>
          <a:p>
            <a:pPr marL="171450" indent="-171450">
              <a:buFontTx/>
              <a:buChar char="-"/>
            </a:pPr>
            <a:r>
              <a:rPr lang="en-GB" dirty="0"/>
              <a:t>The figures on the right-hand side highlight all of the Math channels implemented within the software in order to complete a thorough technical analysis, which reveals the aerodynamic performance of each investigated Wing/Suspension Set-up.  </a:t>
            </a:r>
          </a:p>
        </p:txBody>
      </p:sp>
      <p:sp>
        <p:nvSpPr>
          <p:cNvPr id="4" name="Slide Number Placeholder 3"/>
          <p:cNvSpPr>
            <a:spLocks noGrp="1"/>
          </p:cNvSpPr>
          <p:nvPr>
            <p:ph type="sldNum" sz="quarter" idx="5"/>
          </p:nvPr>
        </p:nvSpPr>
        <p:spPr/>
        <p:txBody>
          <a:bodyPr/>
          <a:lstStyle/>
          <a:p>
            <a:fld id="{13B47C4A-16A8-486D-ACC6-F915C85DF7E0}" type="slidenum">
              <a:rPr lang="en-GB" smtClean="0"/>
              <a:t>6</a:t>
            </a:fld>
            <a:endParaRPr lang="en-GB"/>
          </a:p>
        </p:txBody>
      </p:sp>
    </p:spTree>
    <p:extLst>
      <p:ext uri="{BB962C8B-B14F-4D97-AF65-F5344CB8AC3E}">
        <p14:creationId xmlns:p14="http://schemas.microsoft.com/office/powerpoint/2010/main" val="20294218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Figure1 </a:t>
            </a:r>
            <a:endParaRPr lang="en-GB" dirty="0"/>
          </a:p>
          <a:p>
            <a:pPr marL="171450" indent="-171450">
              <a:buFontTx/>
              <a:buChar char="-"/>
            </a:pPr>
            <a:r>
              <a:rPr lang="en-GB" dirty="0"/>
              <a:t>Following the creation of all the math channels, CdA was imported to the excel work sheet which is linked to Motec Setup sheets. </a:t>
            </a:r>
          </a:p>
          <a:p>
            <a:pPr marL="171450" indent="-171450">
              <a:buFontTx/>
              <a:buChar char="-"/>
            </a:pPr>
            <a:r>
              <a:rPr lang="en-GB" dirty="0"/>
              <a:t>This will enable CdA channel to read the appropriate CdA value of each aerodynamic set-ups.   </a:t>
            </a:r>
          </a:p>
        </p:txBody>
      </p:sp>
      <p:sp>
        <p:nvSpPr>
          <p:cNvPr id="4" name="Slide Number Placeholder 3"/>
          <p:cNvSpPr>
            <a:spLocks noGrp="1"/>
          </p:cNvSpPr>
          <p:nvPr>
            <p:ph type="sldNum" sz="quarter" idx="5"/>
          </p:nvPr>
        </p:nvSpPr>
        <p:spPr/>
        <p:txBody>
          <a:bodyPr/>
          <a:lstStyle/>
          <a:p>
            <a:fld id="{13B47C4A-16A8-486D-ACC6-F915C85DF7E0}" type="slidenum">
              <a:rPr lang="en-GB" smtClean="0"/>
              <a:t>7</a:t>
            </a:fld>
            <a:endParaRPr lang="en-GB"/>
          </a:p>
        </p:txBody>
      </p:sp>
    </p:spTree>
    <p:extLst>
      <p:ext uri="{BB962C8B-B14F-4D97-AF65-F5344CB8AC3E}">
        <p14:creationId xmlns:p14="http://schemas.microsoft.com/office/powerpoint/2010/main" val="16133345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Figure1 </a:t>
            </a:r>
            <a:endParaRPr lang="en-GB" dirty="0"/>
          </a:p>
          <a:p>
            <a:pPr marL="171450" indent="-171450">
              <a:buFontTx/>
              <a:buChar char="-"/>
            </a:pPr>
            <a:r>
              <a:rPr lang="en-GB" dirty="0"/>
              <a:t>Continuing the discussion of the straight-line testing (18 set-ups), at this stage all the necessary tools were established to aid on the analysis of the obtained data (Motec Worksheets and Math channels).</a:t>
            </a:r>
          </a:p>
          <a:p>
            <a:pPr marL="171450" indent="-171450">
              <a:buFontTx/>
              <a:buChar char="-"/>
            </a:pPr>
            <a:r>
              <a:rPr lang="en-GB" dirty="0"/>
              <a:t>The excel tables display all of the information required to compare the straight-line results, which will be detailed further down…  </a:t>
            </a:r>
          </a:p>
        </p:txBody>
      </p:sp>
      <p:sp>
        <p:nvSpPr>
          <p:cNvPr id="4" name="Slide Number Placeholder 3"/>
          <p:cNvSpPr>
            <a:spLocks noGrp="1"/>
          </p:cNvSpPr>
          <p:nvPr>
            <p:ph type="sldNum" sz="quarter" idx="5"/>
          </p:nvPr>
        </p:nvSpPr>
        <p:spPr/>
        <p:txBody>
          <a:bodyPr/>
          <a:lstStyle/>
          <a:p>
            <a:fld id="{13B47C4A-16A8-486D-ACC6-F915C85DF7E0}" type="slidenum">
              <a:rPr lang="en-GB" smtClean="0"/>
              <a:t>8</a:t>
            </a:fld>
            <a:endParaRPr lang="en-GB"/>
          </a:p>
        </p:txBody>
      </p:sp>
    </p:spTree>
    <p:extLst>
      <p:ext uri="{BB962C8B-B14F-4D97-AF65-F5344CB8AC3E}">
        <p14:creationId xmlns:p14="http://schemas.microsoft.com/office/powerpoint/2010/main" val="36151004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Figure1 </a:t>
            </a:r>
            <a:endParaRPr lang="en-GB" dirty="0"/>
          </a:p>
          <a:p>
            <a:pPr marL="171450" indent="-171450">
              <a:buFontTx/>
              <a:buChar char="-"/>
            </a:pPr>
            <a:r>
              <a:rPr lang="en-GB" dirty="0"/>
              <a:t>This excel figure elucidates the 4 important aerodynamics characteristics, and how they differ with the variation of rear wing angle of attack and front wing (splitter). </a:t>
            </a:r>
          </a:p>
          <a:p>
            <a:pPr marL="171450" indent="-171450">
              <a:buFontTx/>
              <a:buChar char="-"/>
            </a:pPr>
            <a:r>
              <a:rPr lang="en-GB" dirty="0"/>
              <a:t>The set-ups variation were created using a 3 x 3 Matrix based on: 3 front wing positions which are, Min(1°), Mid(20°), and Max (40°). With 3 rear wing positions, Min(1°), Mid(20°), and Max (40°).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Figure2</a:t>
            </a:r>
            <a:endParaRPr lang="en-GB" dirty="0"/>
          </a:p>
          <a:p>
            <a:pPr marL="171450" indent="-171450">
              <a:buFontTx/>
              <a:buChar char="-"/>
            </a:pPr>
            <a:r>
              <a:rPr lang="en-GB" dirty="0"/>
              <a:t>This figure shows similar information/data, but this time against suspension parameters variation. </a:t>
            </a:r>
          </a:p>
          <a:p>
            <a:pPr marL="171450" indent="-171450">
              <a:buFontTx/>
              <a:buChar char="-"/>
            </a:pPr>
            <a:r>
              <a:rPr lang="en-GB" dirty="0"/>
              <a:t>The matrix was constructed from: 3 front suspension parameters  [Min(2cm), Mid(4cm), Max (6cm)], and 3 rear suspension parameters [Min(3cm), Mid(5cm), Max (7cm)].  </a:t>
            </a:r>
          </a:p>
        </p:txBody>
      </p:sp>
      <p:sp>
        <p:nvSpPr>
          <p:cNvPr id="4" name="Slide Number Placeholder 3"/>
          <p:cNvSpPr>
            <a:spLocks noGrp="1"/>
          </p:cNvSpPr>
          <p:nvPr>
            <p:ph type="sldNum" sz="quarter" idx="5"/>
          </p:nvPr>
        </p:nvSpPr>
        <p:spPr/>
        <p:txBody>
          <a:bodyPr/>
          <a:lstStyle/>
          <a:p>
            <a:fld id="{13B47C4A-16A8-486D-ACC6-F915C85DF7E0}" type="slidenum">
              <a:rPr lang="en-GB" smtClean="0"/>
              <a:t>9</a:t>
            </a:fld>
            <a:endParaRPr lang="en-GB"/>
          </a:p>
        </p:txBody>
      </p:sp>
    </p:spTree>
    <p:extLst>
      <p:ext uri="{BB962C8B-B14F-4D97-AF65-F5344CB8AC3E}">
        <p14:creationId xmlns:p14="http://schemas.microsoft.com/office/powerpoint/2010/main" val="4044139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For a more comprehensive understanding and interpretation of the data, the matrix figures were plotted as a 3D graph, starting with the aerodynamic down force as we can observe in the left figure. </a:t>
            </a:r>
          </a:p>
          <a:p>
            <a:pPr marL="171450" indent="-171450">
              <a:buFontTx/>
              <a:buChar char="-"/>
            </a:pPr>
            <a:r>
              <a:rPr lang="en-GB" dirty="0"/>
              <a:t>This downforce figure reveals an important point, which can be explained as: by increasing the front-wing angle of attack the car experiences more downforce than from increasing rear-wing angle of attack. Front wing is designed to increase the front downforce, pushing the complete front-end toward the ground. Similarly, rear wing increases the aerodynamics downforce, but they tend to be designed to give the air a smooth exit from the rear of the car to decrease the drag effect (Fast car magazine, 2014). Also as mentioned by totalism experts, 2016, the front wing is the only major device that generates downforce from an undisturbed air as it is in the front of the vehicle.</a:t>
            </a:r>
          </a:p>
          <a:p>
            <a:pPr marL="171450" indent="-171450">
              <a:buFontTx/>
              <a:buChar char="-"/>
            </a:pPr>
            <a:r>
              <a:rPr lang="en-GB" dirty="0"/>
              <a:t>The total downforce is at its maximum when both wings are at max angle of attack (f40°/r40°) and decreases to its minimum when both wings are at 0° angle. </a:t>
            </a:r>
          </a:p>
          <a:p>
            <a:pPr marL="171450" indent="-171450">
              <a:buFontTx/>
              <a:buChar char="-"/>
            </a:pPr>
            <a:r>
              <a:rPr lang="en-GB" dirty="0"/>
              <a:t>Regarding CoP figure in the right, we can notice that cop deviates 11.6% toward the back when rear wing is at its max angle. However, it deviates by 12.7% (slightly higher) toward the front and that is due to the higher aerodynamic downforce generated by the front wing compared to the rear wing. </a:t>
            </a:r>
          </a:p>
          <a:p>
            <a:pPr marL="171450" indent="-171450">
              <a:buFontTx/>
              <a:buChar char="-"/>
            </a:pPr>
            <a:r>
              <a:rPr lang="en-GB" dirty="0"/>
              <a:t>We can also observe that when both wings are at mid angle; centre of pressure deviates from 42.86 (0 angle of attack both wings) to 44.05%, and only deviates by 0.57% when both wings are at maximum angle. Therefore, we can say that CoP is balanced to a certain extent when both wing’s angle is changed proportionally.         </a:t>
            </a:r>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13B47C4A-16A8-486D-ACC6-F915C85DF7E0}" type="slidenum">
              <a:rPr lang="en-GB" smtClean="0"/>
              <a:t>10</a:t>
            </a:fld>
            <a:endParaRPr lang="en-GB"/>
          </a:p>
        </p:txBody>
      </p:sp>
    </p:spTree>
    <p:extLst>
      <p:ext uri="{BB962C8B-B14F-4D97-AF65-F5344CB8AC3E}">
        <p14:creationId xmlns:p14="http://schemas.microsoft.com/office/powerpoint/2010/main" val="8300724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a:t>
            </a:r>
            <a:r>
              <a:rPr lang="en-GB" sz="1200" b="0" i="0" kern="1200" dirty="0">
                <a:solidFill>
                  <a:schemeClr val="tx1"/>
                </a:solidFill>
                <a:effectLst/>
                <a:latin typeface="+mn-lt"/>
                <a:ea typeface="+mn-ea"/>
                <a:cs typeface="+mn-cs"/>
              </a:rPr>
              <a:t>Initially both CL and CD increase as the angle of attack increases’’ (</a:t>
            </a:r>
            <a:r>
              <a:rPr lang="en-GB" sz="1200" dirty="0"/>
              <a:t>formula1-dictionary.net, 2020)</a:t>
            </a:r>
            <a:r>
              <a:rPr lang="en-GB" sz="1200" b="0" i="0" kern="1200" dirty="0">
                <a:solidFill>
                  <a:schemeClr val="tx1"/>
                </a:solidFill>
                <a:effectLst/>
                <a:latin typeface="+mn-lt"/>
                <a:ea typeface="+mn-ea"/>
                <a:cs typeface="+mn-cs"/>
              </a:rPr>
              <a:t>. This is exactly what the results of this testing reveals, both Cd and Cl increases as downforce increase, as seen in the previous slide. </a:t>
            </a:r>
          </a:p>
          <a:p>
            <a:pPr marL="171450" indent="-171450">
              <a:buFontTx/>
              <a:buChar char="-"/>
            </a:pPr>
            <a:r>
              <a:rPr lang="en-GB" sz="1200" b="0" i="0" kern="1200" dirty="0">
                <a:solidFill>
                  <a:schemeClr val="tx1"/>
                </a:solidFill>
                <a:effectLst/>
                <a:latin typeface="+mn-lt"/>
                <a:ea typeface="+mn-ea"/>
                <a:cs typeface="+mn-cs"/>
              </a:rPr>
              <a:t>Clt: coefficient of lift increases slightly higher when front wing is at its maximum angle and rear at its minimum, compared to the opposing set-up (f40/r1=</a:t>
            </a:r>
            <a:r>
              <a:rPr lang="en-GB" sz="1200" b="1" i="0" kern="1200" dirty="0">
                <a:solidFill>
                  <a:schemeClr val="tx1"/>
                </a:solidFill>
                <a:effectLst/>
                <a:latin typeface="+mn-lt"/>
                <a:ea typeface="+mn-ea"/>
                <a:cs typeface="+mn-cs"/>
              </a:rPr>
              <a:t>3.2</a:t>
            </a:r>
            <a:r>
              <a:rPr lang="en-GB" sz="1200" b="0" i="0" kern="1200" dirty="0">
                <a:solidFill>
                  <a:schemeClr val="tx1"/>
                </a:solidFill>
                <a:effectLst/>
                <a:latin typeface="+mn-lt"/>
                <a:ea typeface="+mn-ea"/>
                <a:cs typeface="+mn-cs"/>
              </a:rPr>
              <a:t> – f1/r40 = </a:t>
            </a:r>
            <a:r>
              <a:rPr lang="en-GB" sz="1200" b="1" i="0" kern="1200" dirty="0">
                <a:solidFill>
                  <a:schemeClr val="tx1"/>
                </a:solidFill>
                <a:effectLst/>
                <a:latin typeface="+mn-lt"/>
                <a:ea typeface="+mn-ea"/>
                <a:cs typeface="+mn-cs"/>
              </a:rPr>
              <a:t>2.9</a:t>
            </a:r>
            <a:r>
              <a:rPr lang="en-GB" sz="1200" b="0" i="0" kern="1200" dirty="0">
                <a:solidFill>
                  <a:schemeClr val="tx1"/>
                </a:solidFill>
                <a:effectLst/>
                <a:latin typeface="+mn-lt"/>
                <a:ea typeface="+mn-ea"/>
                <a:cs typeface="+mn-cs"/>
              </a:rPr>
              <a:t>)</a:t>
            </a:r>
          </a:p>
          <a:p>
            <a:pPr marL="171450" indent="-171450">
              <a:buFontTx/>
              <a:buChar char="-"/>
            </a:pPr>
            <a:r>
              <a:rPr lang="en-GB" sz="1200" b="0" i="0" kern="1200" dirty="0">
                <a:solidFill>
                  <a:schemeClr val="tx1"/>
                </a:solidFill>
                <a:effectLst/>
                <a:latin typeface="+mn-lt"/>
                <a:ea typeface="+mn-ea"/>
                <a:cs typeface="+mn-cs"/>
              </a:rPr>
              <a:t>Coefficient of drag reacted same as Clt, regarding front and rear wings adjustment (f40/r1=</a:t>
            </a:r>
            <a:r>
              <a:rPr lang="en-GB" sz="1200" b="1" i="0" kern="1200" dirty="0">
                <a:solidFill>
                  <a:schemeClr val="tx1"/>
                </a:solidFill>
                <a:effectLst/>
                <a:latin typeface="+mn-lt"/>
                <a:ea typeface="+mn-ea"/>
                <a:cs typeface="+mn-cs"/>
              </a:rPr>
              <a:t>0.77</a:t>
            </a:r>
            <a:r>
              <a:rPr lang="en-GB" sz="1200" b="0" i="0" kern="1200" dirty="0">
                <a:solidFill>
                  <a:schemeClr val="tx1"/>
                </a:solidFill>
                <a:effectLst/>
                <a:latin typeface="+mn-lt"/>
                <a:ea typeface="+mn-ea"/>
                <a:cs typeface="+mn-cs"/>
              </a:rPr>
              <a:t> – f1/r40 = </a:t>
            </a:r>
            <a:r>
              <a:rPr lang="en-GB" sz="1200" b="1" i="0" kern="1200" dirty="0">
                <a:solidFill>
                  <a:schemeClr val="tx1"/>
                </a:solidFill>
                <a:effectLst/>
                <a:latin typeface="+mn-lt"/>
                <a:ea typeface="+mn-ea"/>
                <a:cs typeface="+mn-cs"/>
              </a:rPr>
              <a:t>0.74</a:t>
            </a:r>
            <a:r>
              <a:rPr lang="en-GB" sz="1200" b="0" i="0" kern="1200" dirty="0">
                <a:solidFill>
                  <a:schemeClr val="tx1"/>
                </a:solidFill>
                <a:effectLst/>
                <a:latin typeface="+mn-lt"/>
                <a:ea typeface="+mn-ea"/>
                <a:cs typeface="+mn-cs"/>
              </a:rPr>
              <a:t>)</a:t>
            </a:r>
          </a:p>
        </p:txBody>
      </p:sp>
      <p:sp>
        <p:nvSpPr>
          <p:cNvPr id="4" name="Slide Number Placeholder 3"/>
          <p:cNvSpPr>
            <a:spLocks noGrp="1"/>
          </p:cNvSpPr>
          <p:nvPr>
            <p:ph type="sldNum" sz="quarter" idx="5"/>
          </p:nvPr>
        </p:nvSpPr>
        <p:spPr/>
        <p:txBody>
          <a:bodyPr/>
          <a:lstStyle/>
          <a:p>
            <a:fld id="{13B47C4A-16A8-486D-ACC6-F915C85DF7E0}" type="slidenum">
              <a:rPr lang="en-GB" smtClean="0"/>
              <a:t>11</a:t>
            </a:fld>
            <a:endParaRPr lang="en-GB"/>
          </a:p>
        </p:txBody>
      </p:sp>
    </p:spTree>
    <p:extLst>
      <p:ext uri="{BB962C8B-B14F-4D97-AF65-F5344CB8AC3E}">
        <p14:creationId xmlns:p14="http://schemas.microsoft.com/office/powerpoint/2010/main" val="34947974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The trend in those graphs of the aerodynamics characteristics, with the variation of suspension set-ups is interesting.</a:t>
            </a:r>
          </a:p>
          <a:p>
            <a:pPr marL="171450" indent="-171450">
              <a:buFontTx/>
              <a:buChar char="-"/>
            </a:pPr>
            <a:r>
              <a:rPr lang="en-GB" dirty="0"/>
              <a:t>Downforce is at its maximum when front suspension is at minimum and rear at maximum (f2cm/r7cm), and downforce decreases to its minimum when rear suspension is at minimum and front at maximum (f6cm/r7cm).</a:t>
            </a:r>
          </a:p>
          <a:p>
            <a:pPr marL="171450" indent="-171450">
              <a:buFontTx/>
              <a:buChar char="-"/>
            </a:pPr>
            <a:r>
              <a:rPr lang="en-GB" dirty="0"/>
              <a:t>The conclusion here is that downforce increases as the rake angle increase (positive rake). </a:t>
            </a:r>
          </a:p>
          <a:p>
            <a:pPr marL="171450" indent="-171450">
              <a:buFontTx/>
              <a:buChar char="-"/>
            </a:pPr>
            <a:r>
              <a:rPr lang="en-GB" dirty="0"/>
              <a:t>As mentioned in fast car magazine, 2014, the front wing is designed to increase downforce, that by positioning the flat surfaces of it, in a way that enables the air to put a downward pressure, similarly for the rear wing, the design depends on the flat surface of the device. From here it can be understood that the by increasing the positive rake of the car, the flat surface of both wings will be exposed to more direct air pressure, which indeed results in more aerodynamics downforce. </a:t>
            </a:r>
          </a:p>
          <a:p>
            <a:pPr marL="171450" indent="-171450">
              <a:buFontTx/>
              <a:buChar char="-"/>
            </a:pPr>
            <a:r>
              <a:rPr lang="en-GB" dirty="0"/>
              <a:t>CoP in the other hand, did not deviates with suspension parameters changes, except at maximum front and rear hight.   </a:t>
            </a:r>
          </a:p>
          <a:p>
            <a:pPr marL="171450" indent="-171450">
              <a:buFontTx/>
              <a:buChar char="-"/>
            </a:pPr>
            <a:r>
              <a:rPr lang="en-GB" dirty="0"/>
              <a:t>Another point to highlight about the observed sudden increase and decrease of aerodynamic characteristics in term of ride height, is that a small variation of the front ride height can lead to relatively large changes in front wing ground proximity as mentioned by totalism, 2016, specifically the front ride height is vital as it effects the front wing which operates in ground effect, the phenomenon of which the proximity between ground and the front wing diminishes (Totalsimulation, 2016).   </a:t>
            </a:r>
          </a:p>
        </p:txBody>
      </p:sp>
      <p:sp>
        <p:nvSpPr>
          <p:cNvPr id="4" name="Slide Number Placeholder 3"/>
          <p:cNvSpPr>
            <a:spLocks noGrp="1"/>
          </p:cNvSpPr>
          <p:nvPr>
            <p:ph type="sldNum" sz="quarter" idx="5"/>
          </p:nvPr>
        </p:nvSpPr>
        <p:spPr/>
        <p:txBody>
          <a:bodyPr/>
          <a:lstStyle/>
          <a:p>
            <a:fld id="{13B47C4A-16A8-486D-ACC6-F915C85DF7E0}" type="slidenum">
              <a:rPr lang="en-GB" smtClean="0"/>
              <a:t>12</a:t>
            </a:fld>
            <a:endParaRPr lang="en-GB"/>
          </a:p>
        </p:txBody>
      </p:sp>
    </p:spTree>
    <p:extLst>
      <p:ext uri="{BB962C8B-B14F-4D97-AF65-F5344CB8AC3E}">
        <p14:creationId xmlns:p14="http://schemas.microsoft.com/office/powerpoint/2010/main" val="26066529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 1, 2, and 3:</a:t>
            </a:r>
            <a:endParaRPr lang="en-GB" dirty="0"/>
          </a:p>
          <a:p>
            <a:pPr marL="171450" indent="-171450">
              <a:buFontTx/>
              <a:buChar char="-"/>
            </a:pPr>
            <a:r>
              <a:rPr lang="en-GB" dirty="0"/>
              <a:t>What these traces show is that the aerodynamics downforce increases with wing angle of attack inclination from min to max.</a:t>
            </a:r>
          </a:p>
          <a:p>
            <a:pPr marL="171450" indent="-171450">
              <a:buFontTx/>
              <a:buChar char="-"/>
            </a:pPr>
            <a:r>
              <a:rPr lang="en-GB" dirty="0"/>
              <a:t>By sorting these traces with relation to rear wing configuration changes (1°, 20°, and 40°) and fixing the front wing at min, mid, and max configuration, the differences in downforce can be clearly observed.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 4</a:t>
            </a:r>
            <a:endParaRPr lang="en-GB"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b="0" dirty="0"/>
              <a:t>This last figure highlights the complete 9 set-ups downforce traces.    </a:t>
            </a:r>
            <a:endParaRPr lang="en-GB" dirty="0"/>
          </a:p>
        </p:txBody>
      </p:sp>
      <p:sp>
        <p:nvSpPr>
          <p:cNvPr id="4" name="Slide Number Placeholder 3"/>
          <p:cNvSpPr>
            <a:spLocks noGrp="1"/>
          </p:cNvSpPr>
          <p:nvPr>
            <p:ph type="sldNum" sz="quarter" idx="5"/>
          </p:nvPr>
        </p:nvSpPr>
        <p:spPr/>
        <p:txBody>
          <a:bodyPr/>
          <a:lstStyle/>
          <a:p>
            <a:fld id="{13B47C4A-16A8-486D-ACC6-F915C85DF7E0}" type="slidenum">
              <a:rPr lang="en-GB" smtClean="0"/>
              <a:t>14</a:t>
            </a:fld>
            <a:endParaRPr lang="en-GB"/>
          </a:p>
        </p:txBody>
      </p:sp>
    </p:spTree>
    <p:extLst>
      <p:ext uri="{BB962C8B-B14F-4D97-AF65-F5344CB8AC3E}">
        <p14:creationId xmlns:p14="http://schemas.microsoft.com/office/powerpoint/2010/main" val="2649425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 1, 2, and 3:</a:t>
            </a:r>
            <a:endParaRPr lang="en-GB" dirty="0"/>
          </a:p>
          <a:p>
            <a:pPr marL="171450" indent="-171450">
              <a:buFontTx/>
              <a:buChar char="-"/>
            </a:pPr>
            <a:r>
              <a:rPr lang="en-GB" dirty="0"/>
              <a:t>These drag traces show a proportional change in comparison to previous downforce data, as we can see, the drag forces simultaneously increase with the increased angle of attack of both wings.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 4:</a:t>
            </a:r>
            <a:endParaRPr lang="en-GB"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b="0" dirty="0"/>
              <a:t>We can also observe that drag and downforce (previous slide) are proportional to velocity, which is logical as the car approaches the corners with lower drag and downforce than through straight lines.  </a:t>
            </a:r>
            <a:endParaRPr lang="en-GB" dirty="0"/>
          </a:p>
        </p:txBody>
      </p:sp>
      <p:sp>
        <p:nvSpPr>
          <p:cNvPr id="4" name="Slide Number Placeholder 3"/>
          <p:cNvSpPr>
            <a:spLocks noGrp="1"/>
          </p:cNvSpPr>
          <p:nvPr>
            <p:ph type="sldNum" sz="quarter" idx="5"/>
          </p:nvPr>
        </p:nvSpPr>
        <p:spPr/>
        <p:txBody>
          <a:bodyPr/>
          <a:lstStyle/>
          <a:p>
            <a:fld id="{13B47C4A-16A8-486D-ACC6-F915C85DF7E0}" type="slidenum">
              <a:rPr lang="en-GB" smtClean="0"/>
              <a:t>15</a:t>
            </a:fld>
            <a:endParaRPr lang="en-GB"/>
          </a:p>
        </p:txBody>
      </p:sp>
    </p:spTree>
    <p:extLst>
      <p:ext uri="{BB962C8B-B14F-4D97-AF65-F5344CB8AC3E}">
        <p14:creationId xmlns:p14="http://schemas.microsoft.com/office/powerpoint/2010/main" val="41543720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Figure1 </a:t>
            </a:r>
            <a:endParaRPr lang="en-GB" dirty="0"/>
          </a:p>
          <a:p>
            <a:pPr marL="171450" indent="-171450">
              <a:buFontTx/>
              <a:buChar char="-"/>
            </a:pPr>
            <a:r>
              <a:rPr lang="en-GB" dirty="0"/>
              <a:t>Those Clt figures convey the increased wing angle (increased downforce) resulted to an overall higher lift however, putting those traces against speed shows the following behaviours:</a:t>
            </a:r>
          </a:p>
          <a:p>
            <a:pPr marL="171450" indent="-171450">
              <a:buFontTx/>
              <a:buChar char="-"/>
            </a:pPr>
            <a:r>
              <a:rPr lang="en-GB" dirty="0"/>
              <a:t>1. When the car is under lower downforce, Clt tends to increase with the speed.</a:t>
            </a:r>
          </a:p>
          <a:p>
            <a:pPr marL="171450" indent="-171450">
              <a:buFontTx/>
              <a:buChar char="-"/>
            </a:pPr>
            <a:r>
              <a:rPr lang="en-GB" dirty="0"/>
              <a:t>2. When rear wing is set at medium (green trace), the increased aerodynamic downforce tends to hold the coefficient of lift from increasing at high speed (Clt is around </a:t>
            </a:r>
            <a:r>
              <a:rPr lang="en-GB" b="1" dirty="0"/>
              <a:t>2.55</a:t>
            </a:r>
            <a:r>
              <a:rPr lang="en-GB" dirty="0"/>
              <a:t> regardless of the speed of the car). </a:t>
            </a:r>
          </a:p>
          <a:p>
            <a:pPr marL="171450" indent="-171450">
              <a:buFontTx/>
              <a:buChar char="-"/>
            </a:pPr>
            <a:r>
              <a:rPr lang="en-GB" dirty="0"/>
              <a:t>3. Whereas, when the rear wing is at its maximum angle, the generated downforce tends to overcome the total coefficient of lift. That last one declines at high speed as the blue traces shows.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Figure2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The red traces, which represents mid front wing angle and min rear wing angle, shows a slightly steep inclination of lift at higher speed, compared to when both wings are at medium angle (green trace).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When rear wing is at max and front is at mid, lift tend to stagnate at one value regardless of the speed.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Figure3</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At these three set-ups, an aggressive inclination is observed when front wing is at max and rear at min, this inclination marginally decreases as the rear wing angle of attack increases.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Figure4</a:t>
            </a:r>
            <a:endParaRPr lang="en-GB"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b="0" dirty="0"/>
              <a:t>The conclusion which can be taken from those traces is that: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b="0" dirty="0"/>
              <a:t>The car tends to lift more at higher speeds when the front wing angle of attack increases, and that coefficient of lift slightly decreases as the rear wing angle of attack increases.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b="0" dirty="0"/>
              <a:t>This means that in order to maintain a controllable coefficient of lift; the wings need to be balanced in term of the amount of downforce generated from each device. </a:t>
            </a:r>
            <a:endParaRPr lang="en-GB" dirty="0"/>
          </a:p>
          <a:p>
            <a:endParaRPr lang="en-GB" dirty="0"/>
          </a:p>
        </p:txBody>
      </p:sp>
      <p:sp>
        <p:nvSpPr>
          <p:cNvPr id="4" name="Slide Number Placeholder 3"/>
          <p:cNvSpPr>
            <a:spLocks noGrp="1"/>
          </p:cNvSpPr>
          <p:nvPr>
            <p:ph type="sldNum" sz="quarter" idx="5"/>
          </p:nvPr>
        </p:nvSpPr>
        <p:spPr/>
        <p:txBody>
          <a:bodyPr/>
          <a:lstStyle/>
          <a:p>
            <a:fld id="{13B47C4A-16A8-486D-ACC6-F915C85DF7E0}" type="slidenum">
              <a:rPr lang="en-GB" smtClean="0"/>
              <a:t>16</a:t>
            </a:fld>
            <a:endParaRPr lang="en-GB"/>
          </a:p>
        </p:txBody>
      </p:sp>
    </p:spTree>
    <p:extLst>
      <p:ext uri="{BB962C8B-B14F-4D97-AF65-F5344CB8AC3E}">
        <p14:creationId xmlns:p14="http://schemas.microsoft.com/office/powerpoint/2010/main" val="14715722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We can clearly see that at maximum wing angles the car generates higher lateral g force, compared to minimum wings angle where both wings are set almost flat (1degree).</a:t>
            </a:r>
          </a:p>
          <a:p>
            <a:pPr marL="171450" indent="-171450">
              <a:buFontTx/>
              <a:buChar char="-"/>
            </a:pPr>
            <a:r>
              <a:rPr lang="en-GB" dirty="0"/>
              <a:t>As Harish, 2020, explained in an article published in SIMSCALE; wing surfaces when they are set at steep configuration, will help the car generate the maximum possible downforce, which will allow it to drive faster through the corners.</a:t>
            </a:r>
          </a:p>
          <a:p>
            <a:pPr marL="171450" indent="-171450">
              <a:buFontTx/>
              <a:buChar char="-"/>
            </a:pPr>
            <a:r>
              <a:rPr lang="en-GB" dirty="0"/>
              <a:t>Higher downforce, will lead to higher lateral g force, which results in higher speed through corners. </a:t>
            </a:r>
          </a:p>
          <a:p>
            <a:pPr marL="171450" indent="-171450">
              <a:buFontTx/>
              <a:buChar char="-"/>
            </a:pPr>
            <a:r>
              <a:rPr lang="en-GB" dirty="0"/>
              <a:t>However, this may not be the perfect configuration with circuit that has more straight lines than corners, because higher downforce will negatively influence the speed of the car at those straight. As Harish, 2020 said ‘’</a:t>
            </a:r>
            <a:r>
              <a:rPr lang="en-GB" sz="1200" b="0" i="0" kern="1200" dirty="0">
                <a:solidFill>
                  <a:schemeClr val="tx1"/>
                </a:solidFill>
                <a:effectLst/>
                <a:latin typeface="+mn-lt"/>
                <a:ea typeface="+mn-ea"/>
                <a:cs typeface="+mn-cs"/>
              </a:rPr>
              <a:t> For example, the Italian Grand Prix in Monza has long straights and fast corners, and it is considered a high-speed circuit. Here, the teams use flat wings to gain the highest possible speeds’’. </a:t>
            </a:r>
            <a:endParaRPr lang="en-GB" dirty="0"/>
          </a:p>
          <a:p>
            <a:endParaRPr lang="en-GB" dirty="0"/>
          </a:p>
        </p:txBody>
      </p:sp>
      <p:sp>
        <p:nvSpPr>
          <p:cNvPr id="4" name="Slide Number Placeholder 3"/>
          <p:cNvSpPr>
            <a:spLocks noGrp="1"/>
          </p:cNvSpPr>
          <p:nvPr>
            <p:ph type="sldNum" sz="quarter" idx="5"/>
          </p:nvPr>
        </p:nvSpPr>
        <p:spPr/>
        <p:txBody>
          <a:bodyPr/>
          <a:lstStyle/>
          <a:p>
            <a:fld id="{13B47C4A-16A8-486D-ACC6-F915C85DF7E0}" type="slidenum">
              <a:rPr lang="en-GB" smtClean="0"/>
              <a:t>17</a:t>
            </a:fld>
            <a:endParaRPr lang="en-GB"/>
          </a:p>
        </p:txBody>
      </p:sp>
    </p:spTree>
    <p:extLst>
      <p:ext uri="{BB962C8B-B14F-4D97-AF65-F5344CB8AC3E}">
        <p14:creationId xmlns:p14="http://schemas.microsoft.com/office/powerpoint/2010/main" val="23637007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Figure1 </a:t>
            </a:r>
            <a:endParaRPr lang="en-GB" dirty="0"/>
          </a:p>
          <a:p>
            <a:pPr marL="171450" indent="-171450">
              <a:buFontTx/>
              <a:buChar char="-"/>
            </a:pPr>
            <a:r>
              <a:rPr lang="en-GB" dirty="0"/>
              <a:t>This histogram of centre of pressure demonstrates the difference between low and high downforce set-ups, and how that affects the deviation of CoP over one complete lap.  </a:t>
            </a:r>
          </a:p>
        </p:txBody>
      </p:sp>
      <p:sp>
        <p:nvSpPr>
          <p:cNvPr id="4" name="Slide Number Placeholder 3"/>
          <p:cNvSpPr>
            <a:spLocks noGrp="1"/>
          </p:cNvSpPr>
          <p:nvPr>
            <p:ph type="sldNum" sz="quarter" idx="5"/>
          </p:nvPr>
        </p:nvSpPr>
        <p:spPr/>
        <p:txBody>
          <a:bodyPr/>
          <a:lstStyle/>
          <a:p>
            <a:fld id="{13B47C4A-16A8-486D-ACC6-F915C85DF7E0}" type="slidenum">
              <a:rPr lang="en-GB" smtClean="0"/>
              <a:t>18</a:t>
            </a:fld>
            <a:endParaRPr lang="en-GB"/>
          </a:p>
        </p:txBody>
      </p:sp>
    </p:spTree>
    <p:extLst>
      <p:ext uri="{BB962C8B-B14F-4D97-AF65-F5344CB8AC3E}">
        <p14:creationId xmlns:p14="http://schemas.microsoft.com/office/powerpoint/2010/main" val="16747959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 1, 2, and 3:</a:t>
            </a:r>
            <a:endParaRPr lang="en-GB" dirty="0"/>
          </a:p>
          <a:p>
            <a:pPr marL="171450" indent="-171450">
              <a:buFontTx/>
              <a:buChar char="-"/>
            </a:pPr>
            <a:r>
              <a:rPr lang="en-GB" dirty="0"/>
              <a:t>The above figures indicate that the total aerodynamic downforce is proportional to velocity.</a:t>
            </a:r>
          </a:p>
          <a:p>
            <a:pPr marL="171450" indent="-171450">
              <a:buFontTx/>
              <a:buChar char="-"/>
            </a:pPr>
            <a:r>
              <a:rPr lang="en-GB" dirty="0"/>
              <a:t>Downforce increases as angle of attack of both wings increase.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 4:</a:t>
            </a:r>
            <a:endParaRPr lang="en-GB"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b="0" dirty="0"/>
              <a:t>This figure, which combines all of the 9 set-ups indicates that; maximum front wing angle generates more downforce at high speed compared to maximum rear wing angle.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b="0" dirty="0"/>
              <a:t>As an example of that, a comparison of two opposite set-ups can be made as follow: S3/f1-r40 (light blue traces) which represent max rear wing angle and S7/f40-r1 (yellow traces) which represents max front wing angle. Clear difference of downforce value between these two opposing wings configuration.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Figure 5:</a:t>
            </a:r>
            <a:endParaRPr lang="en-GB" sz="1200"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 Toet Willem, professor and aerodynamics specialist at Sauber Aerodynamik AG, validates and confirms this point through his figure, where he demonstrates that the percentage of the downforce generated by a formula-1 front wing assembly is higher than the rear wing assembly. </a:t>
            </a:r>
          </a:p>
        </p:txBody>
      </p:sp>
      <p:sp>
        <p:nvSpPr>
          <p:cNvPr id="4" name="Slide Number Placeholder 3"/>
          <p:cNvSpPr>
            <a:spLocks noGrp="1"/>
          </p:cNvSpPr>
          <p:nvPr>
            <p:ph type="sldNum" sz="quarter" idx="5"/>
          </p:nvPr>
        </p:nvSpPr>
        <p:spPr/>
        <p:txBody>
          <a:bodyPr/>
          <a:lstStyle/>
          <a:p>
            <a:fld id="{13B47C4A-16A8-486D-ACC6-F915C85DF7E0}" type="slidenum">
              <a:rPr lang="en-GB" smtClean="0"/>
              <a:t>19</a:t>
            </a:fld>
            <a:endParaRPr lang="en-GB"/>
          </a:p>
        </p:txBody>
      </p:sp>
    </p:spTree>
    <p:extLst>
      <p:ext uri="{BB962C8B-B14F-4D97-AF65-F5344CB8AC3E}">
        <p14:creationId xmlns:p14="http://schemas.microsoft.com/office/powerpoint/2010/main" val="26113869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Figure 1 underscores the aerodynamics efficiency of three different wings set-ups; 1. maximum rear angle with minimum front angle, 2. maximum front angle with minimum rear angle, and 3. maximum front and rear wings angle.</a:t>
            </a:r>
          </a:p>
          <a:p>
            <a:pPr marL="171450" indent="-171450">
              <a:buFontTx/>
              <a:buChar char="-"/>
            </a:pPr>
            <a:r>
              <a:rPr lang="en-GB" dirty="0"/>
              <a:t>Aerodynamics efficiency tends to decrease with the increase of downforce at maximum rear wing angle. Whereas, at maximum front wing angle, aero efficiency increases as the total downforce increase. </a:t>
            </a:r>
          </a:p>
          <a:p>
            <a:pPr marL="171450" indent="-171450">
              <a:buFontTx/>
              <a:buChar char="-"/>
            </a:pPr>
            <a:r>
              <a:rPr lang="en-GB" dirty="0"/>
              <a:t>That can be explained by looking at the mathematical formula of aero efficiency in the math channel figure presented here. Drag coefficient is a key element in this formula, higher drag value will result in a lower aerodynamics efficiency.</a:t>
            </a:r>
          </a:p>
          <a:p>
            <a:pPr marL="171450" indent="-171450">
              <a:buFontTx/>
              <a:buChar char="-"/>
            </a:pPr>
            <a:r>
              <a:rPr lang="en-GB" dirty="0"/>
              <a:t>Supported by Toet, 2015 figure, which reveals that the rear wing assembly produces more drag compared to the front wing, it can be concluded that the result of the performed testing are logical in terms of the aerodynamic principles. </a:t>
            </a:r>
          </a:p>
          <a:p>
            <a:pPr marL="171450" indent="-171450">
              <a:buFontTx/>
              <a:buChar char="-"/>
            </a:pPr>
            <a:r>
              <a:rPr lang="en-GB" dirty="0"/>
              <a:t>Despite the overall decrease in aero efficiency of set-up-9 (f40/r40) which is normal as both wings are at maximum angle (40°) which will generate higher drag value, aerodynamic efficiency traces tend to be more stable with the increase of downforce (light blue traces).</a:t>
            </a:r>
          </a:p>
        </p:txBody>
      </p:sp>
      <p:sp>
        <p:nvSpPr>
          <p:cNvPr id="4" name="Slide Number Placeholder 3"/>
          <p:cNvSpPr>
            <a:spLocks noGrp="1"/>
          </p:cNvSpPr>
          <p:nvPr>
            <p:ph type="sldNum" sz="quarter" idx="5"/>
          </p:nvPr>
        </p:nvSpPr>
        <p:spPr/>
        <p:txBody>
          <a:bodyPr/>
          <a:lstStyle/>
          <a:p>
            <a:fld id="{13B47C4A-16A8-486D-ACC6-F915C85DF7E0}" type="slidenum">
              <a:rPr lang="en-GB" smtClean="0"/>
              <a:t>20</a:t>
            </a:fld>
            <a:endParaRPr lang="en-GB"/>
          </a:p>
        </p:txBody>
      </p:sp>
    </p:spTree>
    <p:extLst>
      <p:ext uri="{BB962C8B-B14F-4D97-AF65-F5344CB8AC3E}">
        <p14:creationId xmlns:p14="http://schemas.microsoft.com/office/powerpoint/2010/main" val="24685455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B47C4A-16A8-486D-ACC6-F915C85DF7E0}" type="slidenum">
              <a:rPr lang="en-GB" smtClean="0"/>
              <a:t>21</a:t>
            </a:fld>
            <a:endParaRPr lang="en-GB"/>
          </a:p>
        </p:txBody>
      </p:sp>
    </p:spTree>
    <p:extLst>
      <p:ext uri="{BB962C8B-B14F-4D97-AF65-F5344CB8AC3E}">
        <p14:creationId xmlns:p14="http://schemas.microsoft.com/office/powerpoint/2010/main" val="33138223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As evident in the figure, it can be observed that at maximum wings angle (green line), rake angle does not massively change compared to when the wings are at minimum wings angle (red line). </a:t>
            </a:r>
          </a:p>
          <a:p>
            <a:pPr marL="171450" indent="-171450">
              <a:buFontTx/>
              <a:buChar char="-"/>
            </a:pPr>
            <a:r>
              <a:rPr lang="en-GB" dirty="0"/>
              <a:t>This is due to the maximum downforce generated by the wings, which pushes the car down where the suspension is not left with large clearance for movement, therefore, when the car approaches the corner, the braking forces or the opposing acceleration forces do not massively effect the rake angle.</a:t>
            </a:r>
          </a:p>
          <a:p>
            <a:pPr marL="171450" indent="-171450">
              <a:buFontTx/>
              <a:buChar char="-"/>
            </a:pPr>
            <a:r>
              <a:rPr lang="en-GB" dirty="0"/>
              <a:t>In contrast, where there is low downforce, the suspension has enough clearance which will allow braking force to push the car towards pitching, resulting in a deviation in rake angle.    </a:t>
            </a:r>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13B47C4A-16A8-486D-ACC6-F915C85DF7E0}" type="slidenum">
              <a:rPr lang="en-GB" smtClean="0"/>
              <a:t>22</a:t>
            </a:fld>
            <a:endParaRPr lang="en-GB"/>
          </a:p>
        </p:txBody>
      </p:sp>
    </p:spTree>
    <p:extLst>
      <p:ext uri="{BB962C8B-B14F-4D97-AF65-F5344CB8AC3E}">
        <p14:creationId xmlns:p14="http://schemas.microsoft.com/office/powerpoint/2010/main" val="11137291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With relation to the previous slide, where rake angle was discussed, this slide explains more the difference in the longitudinal g force and how this can be affected by wings configuration.</a:t>
            </a:r>
          </a:p>
          <a:p>
            <a:pPr marL="171450" indent="-171450">
              <a:buFontTx/>
              <a:buChar char="-"/>
            </a:pPr>
            <a:r>
              <a:rPr lang="en-GB" dirty="0"/>
              <a:t>As observed in this figure, at maximum wings angle where higher downforce is generated, the longitudinal g force is 1.7g lower than that where both wings are at minimum angle and lower downforce is generated.</a:t>
            </a:r>
          </a:p>
          <a:p>
            <a:pPr marL="171450" indent="-171450">
              <a:buFontTx/>
              <a:buChar char="-"/>
            </a:pPr>
            <a:r>
              <a:rPr lang="en-GB" dirty="0"/>
              <a:t>Thus, a high longitudinal g force will increase the deviation of rake angle at corner entre and exit.  </a:t>
            </a:r>
          </a:p>
          <a:p>
            <a:pPr marL="171450" indent="-171450">
              <a:buFontTx/>
              <a:buChar char="-"/>
            </a:pPr>
            <a:endParaRPr lang="en-GB" dirty="0"/>
          </a:p>
          <a:p>
            <a:endParaRPr lang="en-GB" dirty="0"/>
          </a:p>
        </p:txBody>
      </p:sp>
      <p:sp>
        <p:nvSpPr>
          <p:cNvPr id="4" name="Slide Number Placeholder 3"/>
          <p:cNvSpPr>
            <a:spLocks noGrp="1"/>
          </p:cNvSpPr>
          <p:nvPr>
            <p:ph type="sldNum" sz="quarter" idx="5"/>
          </p:nvPr>
        </p:nvSpPr>
        <p:spPr/>
        <p:txBody>
          <a:bodyPr/>
          <a:lstStyle/>
          <a:p>
            <a:fld id="{13B47C4A-16A8-486D-ACC6-F915C85DF7E0}" type="slidenum">
              <a:rPr lang="en-GB" smtClean="0"/>
              <a:t>23</a:t>
            </a:fld>
            <a:endParaRPr lang="en-GB"/>
          </a:p>
        </p:txBody>
      </p:sp>
    </p:spTree>
    <p:extLst>
      <p:ext uri="{BB962C8B-B14F-4D97-AF65-F5344CB8AC3E}">
        <p14:creationId xmlns:p14="http://schemas.microsoft.com/office/powerpoint/2010/main" val="88904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I would like to present this histogram which highlights lap-time per wing setup, and briefly discuss some of the important key factors:</a:t>
            </a:r>
          </a:p>
          <a:p>
            <a:pPr marL="171450" indent="-171450">
              <a:buFontTx/>
              <a:buChar char="-"/>
            </a:pPr>
            <a:r>
              <a:rPr lang="en-GB" dirty="0"/>
              <a:t>It can be clearly seen that the last wings configuration (max front and max rear angle) produced the best lap time, which is due to; one, the maximum downforce aids the car to drive faster around corners compared to other set-ups, and two, better car balance in terms of aero force generated by front and rear wing. </a:t>
            </a:r>
          </a:p>
          <a:p>
            <a:pPr marL="171450" indent="-171450">
              <a:buFontTx/>
              <a:buChar char="-"/>
            </a:pPr>
            <a:r>
              <a:rPr lang="en-GB" dirty="0"/>
              <a:t>By analysing the colour scale of Lap time matrix, CoP matrix, and downforce matrix simultaneously, it can be found that as the centre of pressure deviates towards the front, and downforce optimises due to higher front wing angle only, lap time increases from 46.1 to 47.964 sec. Similarly, when downforce increases due to higher rear wing angle only, and CoP deviates towards the rear, lap time increases as well from 46.1 to 48.231 sec. This is due to the car being unbalanced (unequal distribution of aero downforce between both wings). </a:t>
            </a:r>
          </a:p>
          <a:p>
            <a:pPr marL="171450" indent="-171450">
              <a:buFontTx/>
              <a:buChar char="-"/>
            </a:pPr>
            <a:r>
              <a:rPr lang="en-GB" dirty="0"/>
              <a:t>However, when both wings are at maximum angle, and downforce is at its maximum value, while CoP does not deviate too far away from centre of gravity, the results are an ideal handling performance and therefore, a decreased lap time as seen in the figures here (from 46.1 to 43.806 sec). </a:t>
            </a:r>
          </a:p>
          <a:p>
            <a:pPr marL="171450" indent="-171450">
              <a:buFontTx/>
              <a:buChar char="-"/>
            </a:pPr>
            <a:r>
              <a:rPr lang="en-GB" dirty="0"/>
              <a:t>As Hasanovic, 2018, emphasises ‘’</a:t>
            </a:r>
            <a:r>
              <a:rPr lang="en-GB" sz="1200" dirty="0">
                <a:solidFill>
                  <a:schemeClr val="bg1"/>
                </a:solidFill>
              </a:rPr>
              <a:t>If you create downforce only on rear or front end of the car it will have even more under steer or over steer respectfully and this would make a car very tough to handle. You need an overall aerodynamic balance – in other words your centre of pressure (CoP) needs to be very close to car’s centre of gravity (CoG)’’. </a:t>
            </a:r>
            <a:endParaRPr lang="en-GB" dirty="0"/>
          </a:p>
          <a:p>
            <a:pPr marL="0" indent="0">
              <a:buFontTx/>
              <a:buNone/>
            </a:pPr>
            <a:endParaRPr lang="en-GB" dirty="0"/>
          </a:p>
        </p:txBody>
      </p:sp>
      <p:sp>
        <p:nvSpPr>
          <p:cNvPr id="4" name="Slide Number Placeholder 3"/>
          <p:cNvSpPr>
            <a:spLocks noGrp="1"/>
          </p:cNvSpPr>
          <p:nvPr>
            <p:ph type="sldNum" sz="quarter" idx="5"/>
          </p:nvPr>
        </p:nvSpPr>
        <p:spPr/>
        <p:txBody>
          <a:bodyPr/>
          <a:lstStyle/>
          <a:p>
            <a:fld id="{13B47C4A-16A8-486D-ACC6-F915C85DF7E0}" type="slidenum">
              <a:rPr lang="en-GB" smtClean="0"/>
              <a:t>24</a:t>
            </a:fld>
            <a:endParaRPr lang="en-GB"/>
          </a:p>
        </p:txBody>
      </p:sp>
    </p:spTree>
    <p:extLst>
      <p:ext uri="{BB962C8B-B14F-4D97-AF65-F5344CB8AC3E}">
        <p14:creationId xmlns:p14="http://schemas.microsoft.com/office/powerpoint/2010/main" val="34212814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B47C4A-16A8-486D-ACC6-F915C85DF7E0}" type="slidenum">
              <a:rPr lang="en-GB" smtClean="0"/>
              <a:t>25</a:t>
            </a:fld>
            <a:endParaRPr lang="en-GB"/>
          </a:p>
        </p:txBody>
      </p:sp>
    </p:spTree>
    <p:extLst>
      <p:ext uri="{BB962C8B-B14F-4D97-AF65-F5344CB8AC3E}">
        <p14:creationId xmlns:p14="http://schemas.microsoft.com/office/powerpoint/2010/main" val="21635008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317B4455-F932-4681-929A-5B5982765C5A}" type="datetimeFigureOut">
              <a:rPr lang="en-GB" smtClean="0"/>
              <a:t>25/03/2020</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95C7F411-48D3-4F94-8F0D-D8C8ECB14E8C}" type="slidenum">
              <a:rPr lang="en-GB" smtClean="0"/>
              <a:t>‹#›</a:t>
            </a:fld>
            <a:endParaRPr lang="en-GB"/>
          </a:p>
        </p:txBody>
      </p:sp>
    </p:spTree>
    <p:extLst>
      <p:ext uri="{BB962C8B-B14F-4D97-AF65-F5344CB8AC3E}">
        <p14:creationId xmlns:p14="http://schemas.microsoft.com/office/powerpoint/2010/main" val="1704624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7B4455-F932-4681-929A-5B5982765C5A}" type="datetimeFigureOut">
              <a:rPr lang="en-GB" smtClean="0"/>
              <a:t>25/03/2020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7F411-48D3-4F94-8F0D-D8C8ECB14E8C}" type="slidenum">
              <a:rPr lang="en-GB" smtClean="0"/>
              <a:t>‹#›</a:t>
            </a:fld>
            <a:endParaRPr lang="en-GB"/>
          </a:p>
        </p:txBody>
      </p:sp>
    </p:spTree>
    <p:extLst>
      <p:ext uri="{BB962C8B-B14F-4D97-AF65-F5344CB8AC3E}">
        <p14:creationId xmlns:p14="http://schemas.microsoft.com/office/powerpoint/2010/main" val="1193888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17B4455-F932-4681-929A-5B5982765C5A}" type="datetimeFigureOut">
              <a:rPr lang="en-GB" smtClean="0"/>
              <a:t>25/03/2020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7F411-48D3-4F94-8F0D-D8C8ECB14E8C}" type="slidenum">
              <a:rPr lang="en-GB" smtClean="0"/>
              <a:t>‹#›</a:t>
            </a:fld>
            <a:endParaRPr lang="en-GB"/>
          </a:p>
        </p:txBody>
      </p:sp>
    </p:spTree>
    <p:extLst>
      <p:ext uri="{BB962C8B-B14F-4D97-AF65-F5344CB8AC3E}">
        <p14:creationId xmlns:p14="http://schemas.microsoft.com/office/powerpoint/2010/main" val="1587953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7B4455-F932-4681-929A-5B5982765C5A}" type="datetimeFigureOut">
              <a:rPr lang="en-GB" smtClean="0"/>
              <a:t>25/03/2020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C7F411-48D3-4F94-8F0D-D8C8ECB14E8C}" type="slidenum">
              <a:rPr lang="en-GB" smtClean="0"/>
              <a:t>‹#›</a:t>
            </a:fld>
            <a:endParaRPr lang="en-GB"/>
          </a:p>
        </p:txBody>
      </p:sp>
    </p:spTree>
    <p:extLst>
      <p:ext uri="{BB962C8B-B14F-4D97-AF65-F5344CB8AC3E}">
        <p14:creationId xmlns:p14="http://schemas.microsoft.com/office/powerpoint/2010/main" val="3176672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17B4455-F932-4681-929A-5B5982765C5A}" type="datetimeFigureOut">
              <a:rPr lang="en-GB" smtClean="0"/>
              <a:t>25/03/2020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C7F411-48D3-4F94-8F0D-D8C8ECB14E8C}" type="slidenum">
              <a:rPr lang="en-GB" smtClean="0"/>
              <a:t>‹#›</a:t>
            </a:fld>
            <a:endParaRPr lang="en-GB"/>
          </a:p>
        </p:txBody>
      </p:sp>
    </p:spTree>
    <p:extLst>
      <p:ext uri="{BB962C8B-B14F-4D97-AF65-F5344CB8AC3E}">
        <p14:creationId xmlns:p14="http://schemas.microsoft.com/office/powerpoint/2010/main" val="3006199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7B4455-F932-4681-929A-5B5982765C5A}" type="datetimeFigureOut">
              <a:rPr lang="en-GB" smtClean="0"/>
              <a:t>25/03/2020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C7F411-48D3-4F94-8F0D-D8C8ECB14E8C}" type="slidenum">
              <a:rPr lang="en-GB" smtClean="0"/>
              <a:t>‹#›</a:t>
            </a:fld>
            <a:endParaRPr lang="en-GB"/>
          </a:p>
        </p:txBody>
      </p:sp>
    </p:spTree>
    <p:extLst>
      <p:ext uri="{BB962C8B-B14F-4D97-AF65-F5344CB8AC3E}">
        <p14:creationId xmlns:p14="http://schemas.microsoft.com/office/powerpoint/2010/main" val="2223544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7B4455-F932-4681-929A-5B5982765C5A}" type="datetimeFigureOut">
              <a:rPr lang="en-GB" smtClean="0"/>
              <a:t>25/03/2020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C7F411-48D3-4F94-8F0D-D8C8ECB14E8C}" type="slidenum">
              <a:rPr lang="en-GB" smtClean="0"/>
              <a:t>‹#›</a:t>
            </a:fld>
            <a:endParaRPr lang="en-GB"/>
          </a:p>
        </p:txBody>
      </p:sp>
    </p:spTree>
    <p:extLst>
      <p:ext uri="{BB962C8B-B14F-4D97-AF65-F5344CB8AC3E}">
        <p14:creationId xmlns:p14="http://schemas.microsoft.com/office/powerpoint/2010/main" val="1630264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17B4455-F932-4681-929A-5B5982765C5A}" type="datetimeFigureOut">
              <a:rPr lang="en-GB" smtClean="0"/>
              <a:t>25/03/2020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C7F411-48D3-4F94-8F0D-D8C8ECB14E8C}" type="slidenum">
              <a:rPr lang="en-GB" smtClean="0"/>
              <a:t>‹#›</a:t>
            </a:fld>
            <a:endParaRPr lang="en-GB"/>
          </a:p>
        </p:txBody>
      </p:sp>
    </p:spTree>
    <p:extLst>
      <p:ext uri="{BB962C8B-B14F-4D97-AF65-F5344CB8AC3E}">
        <p14:creationId xmlns:p14="http://schemas.microsoft.com/office/powerpoint/2010/main" val="250152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17B4455-F932-4681-929A-5B5982765C5A}" type="datetimeFigureOut">
              <a:rPr lang="en-GB" smtClean="0"/>
              <a:t>25/03/2020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C7F411-48D3-4F94-8F0D-D8C8ECB14E8C}" type="slidenum">
              <a:rPr lang="en-GB" smtClean="0"/>
              <a:t>‹#›</a:t>
            </a:fld>
            <a:endParaRPr lang="en-GB"/>
          </a:p>
        </p:txBody>
      </p:sp>
    </p:spTree>
    <p:extLst>
      <p:ext uri="{BB962C8B-B14F-4D97-AF65-F5344CB8AC3E}">
        <p14:creationId xmlns:p14="http://schemas.microsoft.com/office/powerpoint/2010/main" val="2696772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17B4455-F932-4681-929A-5B5982765C5A}" type="datetimeFigureOut">
              <a:rPr lang="en-GB" smtClean="0"/>
              <a:t>25/03/2020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C7F411-48D3-4F94-8F0D-D8C8ECB14E8C}" type="slidenum">
              <a:rPr lang="en-GB" smtClean="0"/>
              <a:t>‹#›</a:t>
            </a:fld>
            <a:endParaRPr lang="en-GB"/>
          </a:p>
        </p:txBody>
      </p:sp>
    </p:spTree>
    <p:extLst>
      <p:ext uri="{BB962C8B-B14F-4D97-AF65-F5344CB8AC3E}">
        <p14:creationId xmlns:p14="http://schemas.microsoft.com/office/powerpoint/2010/main" val="1843976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17B4455-F932-4681-929A-5B5982765C5A}" type="datetimeFigureOut">
              <a:rPr lang="en-GB" smtClean="0"/>
              <a:t>25/03/2020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C7F411-48D3-4F94-8F0D-D8C8ECB14E8C}" type="slidenum">
              <a:rPr lang="en-GB" smtClean="0"/>
              <a:t>‹#›</a:t>
            </a:fld>
            <a:endParaRPr lang="en-GB"/>
          </a:p>
        </p:txBody>
      </p:sp>
    </p:spTree>
    <p:extLst>
      <p:ext uri="{BB962C8B-B14F-4D97-AF65-F5344CB8AC3E}">
        <p14:creationId xmlns:p14="http://schemas.microsoft.com/office/powerpoint/2010/main" val="112173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17B4455-F932-4681-929A-5B5982765C5A}" type="datetimeFigureOut">
              <a:rPr lang="en-GB" smtClean="0"/>
              <a:t>25/03/2020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C7F411-48D3-4F94-8F0D-D8C8ECB14E8C}"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015432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17B4455-F932-4681-929A-5B5982765C5A}" type="datetimeFigureOut">
              <a:rPr lang="en-GB" smtClean="0"/>
              <a:t>25/03/2020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C7F411-48D3-4F94-8F0D-D8C8ECB14E8C}" type="slidenum">
              <a:rPr lang="en-GB" smtClean="0"/>
              <a:t>‹#›</a:t>
            </a:fld>
            <a:endParaRPr lang="en-GB"/>
          </a:p>
        </p:txBody>
      </p:sp>
    </p:spTree>
    <p:extLst>
      <p:ext uri="{BB962C8B-B14F-4D97-AF65-F5344CB8AC3E}">
        <p14:creationId xmlns:p14="http://schemas.microsoft.com/office/powerpoint/2010/main" val="19595306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17B4455-F932-4681-929A-5B5982765C5A}" type="datetimeFigureOut">
              <a:rPr lang="en-GB" smtClean="0"/>
              <a:t>25/03/2020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C7F411-48D3-4F94-8F0D-D8C8ECB14E8C}" type="slidenum">
              <a:rPr lang="en-GB" smtClean="0"/>
              <a:t>‹#›</a:t>
            </a:fld>
            <a:endParaRPr lang="en-GB"/>
          </a:p>
        </p:txBody>
      </p:sp>
    </p:spTree>
    <p:extLst>
      <p:ext uri="{BB962C8B-B14F-4D97-AF65-F5344CB8AC3E}">
        <p14:creationId xmlns:p14="http://schemas.microsoft.com/office/powerpoint/2010/main" val="8814780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17B4455-F932-4681-929A-5B5982765C5A}" type="datetimeFigureOut">
              <a:rPr lang="en-GB" smtClean="0"/>
              <a:t>25/03/2020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C7F411-48D3-4F94-8F0D-D8C8ECB14E8C}" type="slidenum">
              <a:rPr lang="en-GB" smtClean="0"/>
              <a:t>‹#›</a:t>
            </a:fld>
            <a:endParaRPr lang="en-GB"/>
          </a:p>
        </p:txBody>
      </p:sp>
    </p:spTree>
    <p:extLst>
      <p:ext uri="{BB962C8B-B14F-4D97-AF65-F5344CB8AC3E}">
        <p14:creationId xmlns:p14="http://schemas.microsoft.com/office/powerpoint/2010/main" val="14608488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7B4455-F932-4681-929A-5B5982765C5A}" type="datetimeFigureOut">
              <a:rPr lang="en-GB" smtClean="0"/>
              <a:t>25/03/2020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7F411-48D3-4F94-8F0D-D8C8ECB14E8C}" type="slidenum">
              <a:rPr lang="en-GB" smtClean="0"/>
              <a:t>‹#›</a:t>
            </a:fld>
            <a:endParaRPr lang="en-GB"/>
          </a:p>
        </p:txBody>
      </p:sp>
    </p:spTree>
    <p:extLst>
      <p:ext uri="{BB962C8B-B14F-4D97-AF65-F5344CB8AC3E}">
        <p14:creationId xmlns:p14="http://schemas.microsoft.com/office/powerpoint/2010/main" val="8016685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7B4455-F932-4681-929A-5B5982765C5A}" type="datetimeFigureOut">
              <a:rPr lang="en-GB" smtClean="0"/>
              <a:t>25/03/2020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C7F411-48D3-4F94-8F0D-D8C8ECB14E8C}" type="slidenum">
              <a:rPr lang="en-GB" smtClean="0"/>
              <a:t>‹#›</a:t>
            </a:fld>
            <a:endParaRPr lang="en-GB"/>
          </a:p>
        </p:txBody>
      </p:sp>
    </p:spTree>
    <p:extLst>
      <p:ext uri="{BB962C8B-B14F-4D97-AF65-F5344CB8AC3E}">
        <p14:creationId xmlns:p14="http://schemas.microsoft.com/office/powerpoint/2010/main" val="12068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17B4455-F932-4681-929A-5B5982765C5A}" type="datetimeFigureOut">
              <a:rPr lang="en-GB" smtClean="0"/>
              <a:t>25/03/2020</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5C7F411-48D3-4F94-8F0D-D8C8ECB14E8C}" type="slidenum">
              <a:rPr lang="en-GB" smtClean="0"/>
              <a:t>‹#›</a:t>
            </a:fld>
            <a:endParaRPr lang="en-GB"/>
          </a:p>
        </p:txBody>
      </p:sp>
    </p:spTree>
    <p:extLst>
      <p:ext uri="{BB962C8B-B14F-4D97-AF65-F5344CB8AC3E}">
        <p14:creationId xmlns:p14="http://schemas.microsoft.com/office/powerpoint/2010/main" val="126938602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5.xml.rels><?xml version="1.0" encoding="UTF-8" standalone="yes"?>
<Relationships xmlns="http://schemas.openxmlformats.org/package/2006/relationships"><Relationship Id="rId3" Type="http://schemas.openxmlformats.org/officeDocument/2006/relationships/image" Target="../media/image12.jpg"/><Relationship Id="rId7"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5.jpg"/><Relationship Id="rId5" Type="http://schemas.openxmlformats.org/officeDocument/2006/relationships/image" Target="../media/image14.jpg"/><Relationship Id="rId4" Type="http://schemas.openxmlformats.org/officeDocument/2006/relationships/image" Target="../media/image13.jpg"/></Relationships>
</file>

<file path=ppt/slides/_rels/slide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9.jpg"/><Relationship Id="rId4" Type="http://schemas.openxmlformats.org/officeDocument/2006/relationships/image" Target="../media/image18.JP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0.JP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2.jpg"/></Relationships>
</file>

<file path=ppt/slides/_rels/slide9.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4.JPG"/></Relationships>
</file>

<file path=ppt/slides/_rels/slide10.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6.jpg"/></Relationships>
</file>

<file path=ppt/slides/_rels/slide11.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29.JPG"/><Relationship Id="rId4" Type="http://schemas.openxmlformats.org/officeDocument/2006/relationships/image" Target="../media/image28.jpg"/></Relationships>
</file>

<file path=ppt/slides/_rels/slide12.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33.JPG"/><Relationship Id="rId5" Type="http://schemas.openxmlformats.org/officeDocument/2006/relationships/image" Target="../media/image32.JPG"/><Relationship Id="rId4" Type="http://schemas.openxmlformats.org/officeDocument/2006/relationships/image" Target="../media/image31.JP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5.jpg"/><Relationship Id="rId4" Type="http://schemas.openxmlformats.org/officeDocument/2006/relationships/image" Target="../media/image34.jpg"/></Relationships>
</file>

<file path=ppt/slides/_rels/slide14.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39.JPG"/><Relationship Id="rId5" Type="http://schemas.openxmlformats.org/officeDocument/2006/relationships/image" Target="../media/image38.JPG"/><Relationship Id="rId4" Type="http://schemas.openxmlformats.org/officeDocument/2006/relationships/image" Target="../media/image37.JPG"/></Relationships>
</file>

<file path=ppt/slides/_rels/slide15.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43.JPG"/><Relationship Id="rId5" Type="http://schemas.openxmlformats.org/officeDocument/2006/relationships/image" Target="../media/image42.JPG"/><Relationship Id="rId4" Type="http://schemas.openxmlformats.org/officeDocument/2006/relationships/image" Target="../media/image41.JPG"/></Relationships>
</file>

<file path=ppt/slides/_rels/slide16.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47.JPG"/><Relationship Id="rId5" Type="http://schemas.openxmlformats.org/officeDocument/2006/relationships/image" Target="../media/image46.JPG"/><Relationship Id="rId4" Type="http://schemas.openxmlformats.org/officeDocument/2006/relationships/image" Target="../media/image45.JPG"/></Relationships>
</file>

<file path=ppt/slides/_rels/slide17.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0.JPG"/><Relationship Id="rId7" Type="http://schemas.openxmlformats.org/officeDocument/2006/relationships/image" Target="../media/image54.jp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53.JPG"/><Relationship Id="rId5" Type="http://schemas.openxmlformats.org/officeDocument/2006/relationships/image" Target="../media/image52.JPG"/><Relationship Id="rId4" Type="http://schemas.openxmlformats.org/officeDocument/2006/relationships/image" Target="../media/image51.JPG"/></Relationships>
</file>

<file path=ppt/slides/_rels/slide20.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57.jpg"/><Relationship Id="rId4" Type="http://schemas.openxmlformats.org/officeDocument/2006/relationships/image" Target="../media/image56.JPG"/></Relationships>
</file>

<file path=ppt/slides/_rels/slide21.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60.JPG"/><Relationship Id="rId4" Type="http://schemas.openxmlformats.org/officeDocument/2006/relationships/image" Target="../media/image59.JPG"/></Relationships>
</file>

<file path=ppt/slides/_rels/slide22.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2.JP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3.JPG"/><Relationship Id="rId7" Type="http://schemas.openxmlformats.org/officeDocument/2006/relationships/image" Target="../media/image67.JP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66.JPG"/><Relationship Id="rId5" Type="http://schemas.openxmlformats.org/officeDocument/2006/relationships/image" Target="../media/image65.JPG"/><Relationship Id="rId4" Type="http://schemas.openxmlformats.org/officeDocument/2006/relationships/image" Target="../media/image64.JP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2E148-BF32-4563-88F8-F608751DA243}"/>
              </a:ext>
            </a:extLst>
          </p:cNvPr>
          <p:cNvSpPr>
            <a:spLocks noGrp="1"/>
          </p:cNvSpPr>
          <p:nvPr>
            <p:ph type="ctrTitle"/>
          </p:nvPr>
        </p:nvSpPr>
        <p:spPr>
          <a:xfrm>
            <a:off x="4932102" y="203849"/>
            <a:ext cx="5679347" cy="1510018"/>
          </a:xfrm>
          <a:ln w="28575">
            <a:solidFill>
              <a:schemeClr val="tx2"/>
            </a:solidFill>
          </a:ln>
        </p:spPr>
        <p:txBody>
          <a:bodyPr>
            <a:normAutofit fontScale="90000"/>
          </a:bodyPr>
          <a:lstStyle/>
          <a:p>
            <a:pPr algn="ctr"/>
            <a:r>
              <a:rPr lang="en-GB" dirty="0">
                <a:solidFill>
                  <a:schemeClr val="bg1"/>
                </a:solidFill>
              </a:rPr>
              <a:t>Aerodynamic vehicle testing and analysis</a:t>
            </a:r>
            <a:br>
              <a:rPr lang="en-GB" dirty="0">
                <a:solidFill>
                  <a:schemeClr val="bg1"/>
                </a:solidFill>
              </a:rPr>
            </a:br>
            <a:r>
              <a:rPr lang="en-GB" sz="2700" dirty="0">
                <a:solidFill>
                  <a:schemeClr val="bg1"/>
                </a:solidFill>
              </a:rPr>
              <a:t>Formula 2 racecar</a:t>
            </a:r>
            <a:endParaRPr lang="en-GB" dirty="0">
              <a:solidFill>
                <a:schemeClr val="bg1"/>
              </a:solidFill>
            </a:endParaRPr>
          </a:p>
        </p:txBody>
      </p:sp>
      <p:sp>
        <p:nvSpPr>
          <p:cNvPr id="3" name="Subtitle 2">
            <a:extLst>
              <a:ext uri="{FF2B5EF4-FFF2-40B4-BE49-F238E27FC236}">
                <a16:creationId xmlns:a16="http://schemas.microsoft.com/office/drawing/2014/main" id="{08C502F6-6E35-4DC5-85EF-8F2A1AAB1AB4}"/>
              </a:ext>
            </a:extLst>
          </p:cNvPr>
          <p:cNvSpPr>
            <a:spLocks noGrp="1"/>
          </p:cNvSpPr>
          <p:nvPr>
            <p:ph type="subTitle" idx="1"/>
          </p:nvPr>
        </p:nvSpPr>
        <p:spPr>
          <a:xfrm>
            <a:off x="3647233" y="5144132"/>
            <a:ext cx="8249088" cy="2426515"/>
          </a:xfrm>
        </p:spPr>
        <p:txBody>
          <a:bodyPr>
            <a:normAutofit/>
          </a:bodyPr>
          <a:lstStyle/>
          <a:p>
            <a:pPr algn="ctr"/>
            <a:r>
              <a:rPr lang="en-GB" dirty="0"/>
              <a:t>YOUSOUF BOUKRA – 1700055 – Faculty of Engineering </a:t>
            </a:r>
          </a:p>
          <a:p>
            <a:pPr algn="ctr"/>
            <a:r>
              <a:rPr lang="en-GB" dirty="0"/>
              <a:t>Automotive &amp; Motorsport Department – Race Engineering Module    </a:t>
            </a:r>
          </a:p>
          <a:p>
            <a:pPr algn="ctr"/>
            <a:r>
              <a:rPr lang="en-GB" dirty="0"/>
              <a:t>University of Wales Trinity Saint David</a:t>
            </a:r>
          </a:p>
          <a:p>
            <a:pPr algn="ctr"/>
            <a:r>
              <a:rPr lang="en-GB" dirty="0"/>
              <a:t> </a:t>
            </a:r>
          </a:p>
          <a:p>
            <a:pPr algn="ctr"/>
            <a:endParaRPr lang="en-GB" dirty="0"/>
          </a:p>
        </p:txBody>
      </p:sp>
      <p:pic>
        <p:nvPicPr>
          <p:cNvPr id="9" name="Picture 8">
            <a:extLst>
              <a:ext uri="{FF2B5EF4-FFF2-40B4-BE49-F238E27FC236}">
                <a16:creationId xmlns:a16="http://schemas.microsoft.com/office/drawing/2014/main" id="{50B364B4-8DAB-4BA2-BB6B-3B673FABE289}"/>
              </a:ext>
            </a:extLst>
          </p:cNvPr>
          <p:cNvPicPr>
            <a:picLocks noChangeAspect="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5153791" y="1946244"/>
            <a:ext cx="5235971" cy="2965511"/>
          </a:xfrm>
          <a:prstGeom prst="rect">
            <a:avLst/>
          </a:prstGeom>
        </p:spPr>
      </p:pic>
      <p:pic>
        <p:nvPicPr>
          <p:cNvPr id="10" name="Picture 9">
            <a:extLst>
              <a:ext uri="{FF2B5EF4-FFF2-40B4-BE49-F238E27FC236}">
                <a16:creationId xmlns:a16="http://schemas.microsoft.com/office/drawing/2014/main" id="{0CF7805B-033F-4BC5-9DA3-4DE9A7B438FC}"/>
              </a:ext>
            </a:extLst>
          </p:cNvPr>
          <p:cNvPicPr>
            <a:picLocks noChangeAspect="1"/>
          </p:cNvPicPr>
          <p:nvPr/>
        </p:nvPicPr>
        <p:blipFill>
          <a:blip r:embed="rId4">
            <a:duotone>
              <a:prstClr val="black"/>
              <a:schemeClr val="tx2">
                <a:tint val="45000"/>
                <a:satMod val="400000"/>
              </a:schemeClr>
            </a:duotone>
            <a:extLst>
              <a:ext uri="{28A0092B-C50C-407E-A947-70E740481C1C}">
                <a14:useLocalDpi xmlns:a14="http://schemas.microsoft.com/office/drawing/2010/main" val="0"/>
              </a:ext>
            </a:extLst>
          </a:blip>
          <a:stretch>
            <a:fillRect/>
          </a:stretch>
        </p:blipFill>
        <p:spPr>
          <a:xfrm>
            <a:off x="1669391" y="2651317"/>
            <a:ext cx="2260842" cy="1222077"/>
          </a:xfrm>
          <a:prstGeom prst="rect">
            <a:avLst/>
          </a:prstGeom>
        </p:spPr>
      </p:pic>
      <p:pic>
        <p:nvPicPr>
          <p:cNvPr id="12" name="Picture 11">
            <a:extLst>
              <a:ext uri="{FF2B5EF4-FFF2-40B4-BE49-F238E27FC236}">
                <a16:creationId xmlns:a16="http://schemas.microsoft.com/office/drawing/2014/main" id="{B4C18AAC-A6EB-447E-9718-62BDD115981D}"/>
              </a:ext>
            </a:extLst>
          </p:cNvPr>
          <p:cNvPicPr>
            <a:picLocks noChangeAspect="1"/>
          </p:cNvPicPr>
          <p:nvPr/>
        </p:nvPicPr>
        <p:blipFill>
          <a:blip r:embed="rId5">
            <a:duotone>
              <a:prstClr val="black"/>
              <a:schemeClr val="tx2">
                <a:tint val="45000"/>
                <a:satMod val="400000"/>
              </a:schemeClr>
            </a:duotone>
            <a:extLst>
              <a:ext uri="{28A0092B-C50C-407E-A947-70E740481C1C}">
                <a14:useLocalDpi xmlns:a14="http://schemas.microsoft.com/office/drawing/2010/main" val="0"/>
              </a:ext>
            </a:extLst>
          </a:blip>
          <a:stretch>
            <a:fillRect/>
          </a:stretch>
        </p:blipFill>
        <p:spPr>
          <a:xfrm>
            <a:off x="3099723" y="1480780"/>
            <a:ext cx="1661020" cy="1094468"/>
          </a:xfrm>
          <a:prstGeom prst="rect">
            <a:avLst/>
          </a:prstGeom>
        </p:spPr>
      </p:pic>
      <p:pic>
        <p:nvPicPr>
          <p:cNvPr id="14" name="Picture 13">
            <a:extLst>
              <a:ext uri="{FF2B5EF4-FFF2-40B4-BE49-F238E27FC236}">
                <a16:creationId xmlns:a16="http://schemas.microsoft.com/office/drawing/2014/main" id="{E28CF14E-3BD8-41C9-8251-552C4F7DF6DA}"/>
              </a:ext>
            </a:extLst>
          </p:cNvPr>
          <p:cNvPicPr>
            <a:picLocks noChangeAspect="1"/>
          </p:cNvPicPr>
          <p:nvPr/>
        </p:nvPicPr>
        <p:blipFill>
          <a:blip r:embed="rId6">
            <a:duotone>
              <a:prstClr val="black"/>
              <a:schemeClr val="tx2">
                <a:tint val="45000"/>
                <a:satMod val="400000"/>
              </a:schemeClr>
            </a:duotone>
            <a:extLst>
              <a:ext uri="{28A0092B-C50C-407E-A947-70E740481C1C}">
                <a14:useLocalDpi xmlns:a14="http://schemas.microsoft.com/office/drawing/2010/main" val="0"/>
              </a:ext>
            </a:extLst>
          </a:blip>
          <a:stretch>
            <a:fillRect/>
          </a:stretch>
        </p:blipFill>
        <p:spPr>
          <a:xfrm>
            <a:off x="3099723" y="3949463"/>
            <a:ext cx="1661020" cy="1109397"/>
          </a:xfrm>
          <a:prstGeom prst="rect">
            <a:avLst/>
          </a:prstGeom>
        </p:spPr>
      </p:pic>
    </p:spTree>
    <p:extLst>
      <p:ext uri="{BB962C8B-B14F-4D97-AF65-F5344CB8AC3E}">
        <p14:creationId xmlns:p14="http://schemas.microsoft.com/office/powerpoint/2010/main" val="27285664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58D52FF-69FE-49E9-9EE0-7865F227B6D0}"/>
              </a:ext>
            </a:extLst>
          </p:cNvPr>
          <p:cNvPicPr>
            <a:picLocks noChangeAspect="1"/>
          </p:cNvPicPr>
          <p:nvPr/>
        </p:nvPicPr>
        <p:blipFill>
          <a:blip r:embed="rId3"/>
          <a:stretch>
            <a:fillRect/>
          </a:stretch>
        </p:blipFill>
        <p:spPr>
          <a:xfrm>
            <a:off x="7735128" y="367408"/>
            <a:ext cx="3580571" cy="3583808"/>
          </a:xfrm>
          <a:prstGeom prst="rect">
            <a:avLst/>
          </a:prstGeom>
        </p:spPr>
      </p:pic>
      <p:sp>
        <p:nvSpPr>
          <p:cNvPr id="5" name="TextBox 4">
            <a:extLst>
              <a:ext uri="{FF2B5EF4-FFF2-40B4-BE49-F238E27FC236}">
                <a16:creationId xmlns:a16="http://schemas.microsoft.com/office/drawing/2014/main" id="{A3B49EB8-49A1-452B-AD99-59C17E9E6018}"/>
              </a:ext>
            </a:extLst>
          </p:cNvPr>
          <p:cNvSpPr txBox="1"/>
          <p:nvPr/>
        </p:nvSpPr>
        <p:spPr>
          <a:xfrm>
            <a:off x="7656354" y="3907876"/>
            <a:ext cx="3663962" cy="646331"/>
          </a:xfrm>
          <a:prstGeom prst="rect">
            <a:avLst/>
          </a:prstGeom>
          <a:noFill/>
        </p:spPr>
        <p:txBody>
          <a:bodyPr wrap="square" rtlCol="0">
            <a:spAutoFit/>
          </a:bodyPr>
          <a:lstStyle/>
          <a:p>
            <a:pPr algn="ctr"/>
            <a:r>
              <a:rPr lang="en-GB" dirty="0"/>
              <a:t>Figure2: Trends in maximum cornering acceleration over years </a:t>
            </a:r>
            <a:r>
              <a:rPr lang="en-GB" sz="1400" dirty="0"/>
              <a:t>(Katz, 2006) </a:t>
            </a:r>
            <a:endParaRPr lang="en-GB" dirty="0"/>
          </a:p>
        </p:txBody>
      </p:sp>
      <p:pic>
        <p:nvPicPr>
          <p:cNvPr id="7" name="Picture 6">
            <a:extLst>
              <a:ext uri="{FF2B5EF4-FFF2-40B4-BE49-F238E27FC236}">
                <a16:creationId xmlns:a16="http://schemas.microsoft.com/office/drawing/2014/main" id="{9C21F5D3-7F0B-4C91-8F26-EA94D9CEF61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46453" y="367407"/>
            <a:ext cx="6371216" cy="3583809"/>
          </a:xfrm>
          <a:prstGeom prst="rect">
            <a:avLst/>
          </a:prstGeom>
        </p:spPr>
      </p:pic>
      <p:sp>
        <p:nvSpPr>
          <p:cNvPr id="8" name="TextBox 7">
            <a:extLst>
              <a:ext uri="{FF2B5EF4-FFF2-40B4-BE49-F238E27FC236}">
                <a16:creationId xmlns:a16="http://schemas.microsoft.com/office/drawing/2014/main" id="{AD016E38-5C20-459C-9689-94EF24551002}"/>
              </a:ext>
            </a:extLst>
          </p:cNvPr>
          <p:cNvSpPr txBox="1"/>
          <p:nvPr/>
        </p:nvSpPr>
        <p:spPr>
          <a:xfrm>
            <a:off x="969032" y="3907876"/>
            <a:ext cx="6899317" cy="369332"/>
          </a:xfrm>
          <a:prstGeom prst="rect">
            <a:avLst/>
          </a:prstGeom>
          <a:noFill/>
        </p:spPr>
        <p:txBody>
          <a:bodyPr wrap="square" rtlCol="0">
            <a:spAutoFit/>
          </a:bodyPr>
          <a:lstStyle/>
          <a:p>
            <a:pPr algn="ctr"/>
            <a:r>
              <a:rPr lang="en-GB" dirty="0"/>
              <a:t>Figure1: Formula One racecar aerodynamic development </a:t>
            </a:r>
            <a:r>
              <a:rPr lang="en-GB" sz="1400" dirty="0"/>
              <a:t>(formula1.com) </a:t>
            </a:r>
            <a:endParaRPr lang="en-GB" dirty="0"/>
          </a:p>
        </p:txBody>
      </p:sp>
      <p:sp>
        <p:nvSpPr>
          <p:cNvPr id="9" name="TextBox 8">
            <a:extLst>
              <a:ext uri="{FF2B5EF4-FFF2-40B4-BE49-F238E27FC236}">
                <a16:creationId xmlns:a16="http://schemas.microsoft.com/office/drawing/2014/main" id="{715A6031-5A60-4C9A-80BF-F8292027DC3A}"/>
              </a:ext>
            </a:extLst>
          </p:cNvPr>
          <p:cNvSpPr txBox="1"/>
          <p:nvPr/>
        </p:nvSpPr>
        <p:spPr>
          <a:xfrm>
            <a:off x="1519682" y="4655988"/>
            <a:ext cx="5824757" cy="646331"/>
          </a:xfrm>
          <a:prstGeom prst="rect">
            <a:avLst/>
          </a:prstGeom>
          <a:noFill/>
          <a:ln w="28575">
            <a:solidFill>
              <a:schemeClr val="tx2"/>
            </a:solidFill>
          </a:ln>
        </p:spPr>
        <p:txBody>
          <a:bodyPr wrap="square" rtlCol="0">
            <a:spAutoFit/>
          </a:bodyPr>
          <a:lstStyle/>
          <a:p>
            <a:r>
              <a:rPr lang="en-GB" dirty="0"/>
              <a:t>‘’The motion of air around a moving vehicle affects all of its components in one form of another’’ </a:t>
            </a:r>
            <a:r>
              <a:rPr lang="en-GB" sz="1400" dirty="0"/>
              <a:t>(Katz, 2006)</a:t>
            </a:r>
            <a:endParaRPr lang="en-GB" dirty="0"/>
          </a:p>
        </p:txBody>
      </p:sp>
    </p:spTree>
    <p:extLst>
      <p:ext uri="{BB962C8B-B14F-4D97-AF65-F5344CB8AC3E}">
        <p14:creationId xmlns:p14="http://schemas.microsoft.com/office/powerpoint/2010/main" val="3822362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D27A96B-4B90-43F4-860E-2804455981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5886" y="414420"/>
            <a:ext cx="3981452" cy="2152136"/>
          </a:xfrm>
          <a:prstGeom prst="rect">
            <a:avLst/>
          </a:prstGeom>
        </p:spPr>
      </p:pic>
      <p:pic>
        <p:nvPicPr>
          <p:cNvPr id="9" name="Picture 8">
            <a:extLst>
              <a:ext uri="{FF2B5EF4-FFF2-40B4-BE49-F238E27FC236}">
                <a16:creationId xmlns:a16="http://schemas.microsoft.com/office/drawing/2014/main" id="{D52D3042-072F-49E7-9275-2552265129E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94663" y="414420"/>
            <a:ext cx="3873403" cy="2152136"/>
          </a:xfrm>
          <a:prstGeom prst="rect">
            <a:avLst/>
          </a:prstGeom>
        </p:spPr>
      </p:pic>
      <p:sp>
        <p:nvSpPr>
          <p:cNvPr id="4" name="TextBox 3">
            <a:extLst>
              <a:ext uri="{FF2B5EF4-FFF2-40B4-BE49-F238E27FC236}">
                <a16:creationId xmlns:a16="http://schemas.microsoft.com/office/drawing/2014/main" id="{59C1175B-A263-4C0C-B3EE-1D80533A1FD3}"/>
              </a:ext>
            </a:extLst>
          </p:cNvPr>
          <p:cNvSpPr txBox="1"/>
          <p:nvPr/>
        </p:nvSpPr>
        <p:spPr>
          <a:xfrm>
            <a:off x="1396169" y="2566556"/>
            <a:ext cx="3715762" cy="369332"/>
          </a:xfrm>
          <a:prstGeom prst="rect">
            <a:avLst/>
          </a:prstGeom>
          <a:noFill/>
          <a:ln w="28575">
            <a:noFill/>
          </a:ln>
        </p:spPr>
        <p:txBody>
          <a:bodyPr wrap="square" rtlCol="0">
            <a:spAutoFit/>
          </a:bodyPr>
          <a:lstStyle/>
          <a:p>
            <a:r>
              <a:rPr lang="en-GB" dirty="0"/>
              <a:t>Formula 2 Racecar </a:t>
            </a:r>
            <a:r>
              <a:rPr lang="en-GB" sz="1200" dirty="0"/>
              <a:t>(fiaformula2.com) </a:t>
            </a:r>
            <a:endParaRPr lang="en-GB" dirty="0"/>
          </a:p>
        </p:txBody>
      </p:sp>
      <p:sp>
        <p:nvSpPr>
          <p:cNvPr id="6" name="TextBox 5">
            <a:extLst>
              <a:ext uri="{FF2B5EF4-FFF2-40B4-BE49-F238E27FC236}">
                <a16:creationId xmlns:a16="http://schemas.microsoft.com/office/drawing/2014/main" id="{913F1AB3-A99C-43A2-8F5E-FC8A5106FA93}"/>
              </a:ext>
            </a:extLst>
          </p:cNvPr>
          <p:cNvSpPr txBox="1"/>
          <p:nvPr/>
        </p:nvSpPr>
        <p:spPr>
          <a:xfrm>
            <a:off x="6724649" y="2566556"/>
            <a:ext cx="3551465" cy="369332"/>
          </a:xfrm>
          <a:prstGeom prst="rect">
            <a:avLst/>
          </a:prstGeom>
          <a:noFill/>
          <a:ln w="28575">
            <a:noFill/>
          </a:ln>
        </p:spPr>
        <p:txBody>
          <a:bodyPr wrap="square" rtlCol="0">
            <a:spAutoFit/>
          </a:bodyPr>
          <a:lstStyle/>
          <a:p>
            <a:r>
              <a:rPr lang="en-GB" dirty="0"/>
              <a:t>UWTSD Simulator Lab </a:t>
            </a:r>
            <a:r>
              <a:rPr lang="en-GB" sz="1200" dirty="0"/>
              <a:t>(the-educator.org) </a:t>
            </a:r>
            <a:endParaRPr lang="en-GB" dirty="0"/>
          </a:p>
        </p:txBody>
      </p:sp>
      <p:pic>
        <p:nvPicPr>
          <p:cNvPr id="3" name="Picture 2">
            <a:extLst>
              <a:ext uri="{FF2B5EF4-FFF2-40B4-BE49-F238E27FC236}">
                <a16:creationId xmlns:a16="http://schemas.microsoft.com/office/drawing/2014/main" id="{59F2A45A-8425-4874-B18C-D49BACDE569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98348" y="3428999"/>
            <a:ext cx="2902406" cy="1938521"/>
          </a:xfrm>
          <a:prstGeom prst="rect">
            <a:avLst/>
          </a:prstGeom>
        </p:spPr>
      </p:pic>
      <p:pic>
        <p:nvPicPr>
          <p:cNvPr id="8" name="Picture 7">
            <a:extLst>
              <a:ext uri="{FF2B5EF4-FFF2-40B4-BE49-F238E27FC236}">
                <a16:creationId xmlns:a16="http://schemas.microsoft.com/office/drawing/2014/main" id="{6A41B23B-B7AD-4757-9004-B2782668593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1248" y="3428999"/>
            <a:ext cx="2902407" cy="1938521"/>
          </a:xfrm>
          <a:prstGeom prst="rect">
            <a:avLst/>
          </a:prstGeom>
        </p:spPr>
      </p:pic>
      <p:sp>
        <p:nvSpPr>
          <p:cNvPr id="10" name="TextBox 9">
            <a:extLst>
              <a:ext uri="{FF2B5EF4-FFF2-40B4-BE49-F238E27FC236}">
                <a16:creationId xmlns:a16="http://schemas.microsoft.com/office/drawing/2014/main" id="{6BEB0D0D-AF32-47F1-863F-987BE550F6C6}"/>
              </a:ext>
            </a:extLst>
          </p:cNvPr>
          <p:cNvSpPr txBox="1"/>
          <p:nvPr/>
        </p:nvSpPr>
        <p:spPr>
          <a:xfrm>
            <a:off x="2179050" y="3428999"/>
            <a:ext cx="1297577" cy="923330"/>
          </a:xfrm>
          <a:prstGeom prst="rect">
            <a:avLst/>
          </a:prstGeom>
          <a:solidFill>
            <a:schemeClr val="tx1"/>
          </a:solidFill>
        </p:spPr>
        <p:txBody>
          <a:bodyPr wrap="square" rtlCol="0">
            <a:spAutoFit/>
          </a:bodyPr>
          <a:lstStyle/>
          <a:p>
            <a:pPr algn="ctr"/>
            <a:r>
              <a:rPr lang="en-GB" b="1" dirty="0">
                <a:solidFill>
                  <a:schemeClr val="bg1"/>
                </a:solidFill>
              </a:rPr>
              <a:t>Front Wing</a:t>
            </a:r>
          </a:p>
          <a:p>
            <a:pPr algn="ctr"/>
            <a:r>
              <a:rPr lang="en-GB" b="1" dirty="0">
                <a:solidFill>
                  <a:schemeClr val="bg1"/>
                </a:solidFill>
              </a:rPr>
              <a:t>&amp;</a:t>
            </a:r>
          </a:p>
          <a:p>
            <a:pPr algn="ctr"/>
            <a:r>
              <a:rPr lang="en-GB" b="1" dirty="0">
                <a:solidFill>
                  <a:schemeClr val="bg1"/>
                </a:solidFill>
              </a:rPr>
              <a:t>Suspension</a:t>
            </a:r>
          </a:p>
        </p:txBody>
      </p:sp>
      <p:sp>
        <p:nvSpPr>
          <p:cNvPr id="11" name="TextBox 10">
            <a:extLst>
              <a:ext uri="{FF2B5EF4-FFF2-40B4-BE49-F238E27FC236}">
                <a16:creationId xmlns:a16="http://schemas.microsoft.com/office/drawing/2014/main" id="{4C0C67F5-9BF7-416C-9364-1F2757305456}"/>
              </a:ext>
            </a:extLst>
          </p:cNvPr>
          <p:cNvSpPr txBox="1"/>
          <p:nvPr/>
        </p:nvSpPr>
        <p:spPr>
          <a:xfrm>
            <a:off x="8635360" y="3428999"/>
            <a:ext cx="1297577" cy="923330"/>
          </a:xfrm>
          <a:prstGeom prst="rect">
            <a:avLst/>
          </a:prstGeom>
          <a:solidFill>
            <a:schemeClr val="tx1"/>
          </a:solidFill>
        </p:spPr>
        <p:txBody>
          <a:bodyPr wrap="square" rtlCol="0">
            <a:spAutoFit/>
          </a:bodyPr>
          <a:lstStyle/>
          <a:p>
            <a:pPr algn="ctr"/>
            <a:r>
              <a:rPr lang="en-GB" b="1" dirty="0">
                <a:solidFill>
                  <a:schemeClr val="bg1"/>
                </a:solidFill>
              </a:rPr>
              <a:t>Rear Wing</a:t>
            </a:r>
          </a:p>
          <a:p>
            <a:pPr algn="ctr"/>
            <a:r>
              <a:rPr lang="en-GB" b="1" dirty="0">
                <a:solidFill>
                  <a:schemeClr val="bg1"/>
                </a:solidFill>
              </a:rPr>
              <a:t>&amp;</a:t>
            </a:r>
          </a:p>
          <a:p>
            <a:pPr algn="ctr"/>
            <a:r>
              <a:rPr lang="en-GB" b="1" dirty="0">
                <a:solidFill>
                  <a:schemeClr val="bg1"/>
                </a:solidFill>
              </a:rPr>
              <a:t>Suspension</a:t>
            </a:r>
          </a:p>
        </p:txBody>
      </p:sp>
      <p:sp>
        <p:nvSpPr>
          <p:cNvPr id="12" name="TextBox 11">
            <a:extLst>
              <a:ext uri="{FF2B5EF4-FFF2-40B4-BE49-F238E27FC236}">
                <a16:creationId xmlns:a16="http://schemas.microsoft.com/office/drawing/2014/main" id="{DBDA2547-70B5-47F6-A42F-F70E34D872C9}"/>
              </a:ext>
            </a:extLst>
          </p:cNvPr>
          <p:cNvSpPr txBox="1"/>
          <p:nvPr/>
        </p:nvSpPr>
        <p:spPr>
          <a:xfrm>
            <a:off x="4772133" y="5367519"/>
            <a:ext cx="1390439" cy="276999"/>
          </a:xfrm>
          <a:prstGeom prst="rect">
            <a:avLst/>
          </a:prstGeom>
          <a:noFill/>
          <a:ln w="28575">
            <a:noFill/>
          </a:ln>
        </p:spPr>
        <p:txBody>
          <a:bodyPr wrap="square" rtlCol="0">
            <a:spAutoFit/>
          </a:bodyPr>
          <a:lstStyle/>
          <a:p>
            <a:r>
              <a:rPr lang="en-GB" sz="1200" dirty="0"/>
              <a:t>(fiaformula2.com) </a:t>
            </a:r>
            <a:endParaRPr lang="en-GB" dirty="0"/>
          </a:p>
        </p:txBody>
      </p:sp>
      <p:sp>
        <p:nvSpPr>
          <p:cNvPr id="13" name="TextBox 12">
            <a:extLst>
              <a:ext uri="{FF2B5EF4-FFF2-40B4-BE49-F238E27FC236}">
                <a16:creationId xmlns:a16="http://schemas.microsoft.com/office/drawing/2014/main" id="{521A3018-7634-44CF-AA1D-1B89464FCAEF}"/>
              </a:ext>
            </a:extLst>
          </p:cNvPr>
          <p:cNvSpPr txBox="1"/>
          <p:nvPr/>
        </p:nvSpPr>
        <p:spPr>
          <a:xfrm>
            <a:off x="7893709" y="5367519"/>
            <a:ext cx="1390439" cy="276999"/>
          </a:xfrm>
          <a:prstGeom prst="rect">
            <a:avLst/>
          </a:prstGeom>
          <a:noFill/>
          <a:ln w="28575">
            <a:noFill/>
          </a:ln>
        </p:spPr>
        <p:txBody>
          <a:bodyPr wrap="square" rtlCol="0">
            <a:spAutoFit/>
          </a:bodyPr>
          <a:lstStyle/>
          <a:p>
            <a:r>
              <a:rPr lang="en-GB" sz="1200" dirty="0"/>
              <a:t>(fiaformula2.com) </a:t>
            </a:r>
            <a:endParaRPr lang="en-GB" dirty="0"/>
          </a:p>
        </p:txBody>
      </p:sp>
    </p:spTree>
    <p:extLst>
      <p:ext uri="{BB962C8B-B14F-4D97-AF65-F5344CB8AC3E}">
        <p14:creationId xmlns:p14="http://schemas.microsoft.com/office/powerpoint/2010/main" val="3390332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fade">
                                      <p:cBhvr>
                                        <p:cTn id="26" dur="500"/>
                                        <p:tgtEl>
                                          <p:spTgt spid="8"/>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animBg="1"/>
      <p:bldP spid="11" grpId="0" animBg="1"/>
      <p:bldP spid="12"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BFCB8BA-999F-4901-9330-3573371769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94377" y="1297576"/>
            <a:ext cx="1569526" cy="3278565"/>
          </a:xfrm>
          <a:prstGeom prst="rect">
            <a:avLst/>
          </a:prstGeom>
        </p:spPr>
      </p:pic>
      <p:pic>
        <p:nvPicPr>
          <p:cNvPr id="15" name="Picture 14">
            <a:extLst>
              <a:ext uri="{FF2B5EF4-FFF2-40B4-BE49-F238E27FC236}">
                <a16:creationId xmlns:a16="http://schemas.microsoft.com/office/drawing/2014/main" id="{5C1B3794-4925-4C9D-9EB1-6244FA99DFE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56252" y="1297577"/>
            <a:ext cx="5485867" cy="3278564"/>
          </a:xfrm>
          <a:prstGeom prst="rect">
            <a:avLst/>
          </a:prstGeom>
        </p:spPr>
      </p:pic>
      <p:sp>
        <p:nvSpPr>
          <p:cNvPr id="17" name="Left Brace 16">
            <a:extLst>
              <a:ext uri="{FF2B5EF4-FFF2-40B4-BE49-F238E27FC236}">
                <a16:creationId xmlns:a16="http://schemas.microsoft.com/office/drawing/2014/main" id="{E93A93DD-8F2A-4119-91EC-71E13B99A840}"/>
              </a:ext>
            </a:extLst>
          </p:cNvPr>
          <p:cNvSpPr/>
          <p:nvPr/>
        </p:nvSpPr>
        <p:spPr>
          <a:xfrm>
            <a:off x="2537325" y="1611084"/>
            <a:ext cx="357052" cy="1297577"/>
          </a:xfrm>
          <a:prstGeom prst="leftBrace">
            <a:avLst>
              <a:gd name="adj1" fmla="val 54674"/>
              <a:gd name="adj2" fmla="val 51111"/>
            </a:avLst>
          </a:prstGeom>
        </p:spPr>
        <p:style>
          <a:lnRef idx="3">
            <a:schemeClr val="dk1"/>
          </a:lnRef>
          <a:fillRef idx="0">
            <a:schemeClr val="dk1"/>
          </a:fillRef>
          <a:effectRef idx="2">
            <a:schemeClr val="dk1"/>
          </a:effectRef>
          <a:fontRef idx="minor">
            <a:schemeClr val="tx1"/>
          </a:fontRef>
        </p:style>
        <p:txBody>
          <a:bodyPr rtlCol="0" anchor="ctr"/>
          <a:lstStyle/>
          <a:p>
            <a:pPr algn="ctr"/>
            <a:endParaRPr lang="en-GB"/>
          </a:p>
        </p:txBody>
      </p:sp>
      <p:sp>
        <p:nvSpPr>
          <p:cNvPr id="18" name="Left Brace 17">
            <a:extLst>
              <a:ext uri="{FF2B5EF4-FFF2-40B4-BE49-F238E27FC236}">
                <a16:creationId xmlns:a16="http://schemas.microsoft.com/office/drawing/2014/main" id="{B9BBF09A-EC71-472C-B568-2F5402C2721C}"/>
              </a:ext>
            </a:extLst>
          </p:cNvPr>
          <p:cNvSpPr/>
          <p:nvPr/>
        </p:nvSpPr>
        <p:spPr>
          <a:xfrm>
            <a:off x="2537325" y="3291839"/>
            <a:ext cx="357052" cy="1210492"/>
          </a:xfrm>
          <a:prstGeom prst="leftBrace">
            <a:avLst>
              <a:gd name="adj1" fmla="val 54674"/>
              <a:gd name="adj2" fmla="val 51111"/>
            </a:avLst>
          </a:prstGeom>
        </p:spPr>
        <p:style>
          <a:lnRef idx="3">
            <a:schemeClr val="dk1"/>
          </a:lnRef>
          <a:fillRef idx="0">
            <a:schemeClr val="dk1"/>
          </a:fillRef>
          <a:effectRef idx="2">
            <a:schemeClr val="dk1"/>
          </a:effectRef>
          <a:fontRef idx="minor">
            <a:schemeClr val="tx1"/>
          </a:fontRef>
        </p:style>
        <p:txBody>
          <a:bodyPr rtlCol="0" anchor="ctr"/>
          <a:lstStyle/>
          <a:p>
            <a:pPr algn="ctr"/>
            <a:endParaRPr lang="en-GB"/>
          </a:p>
        </p:txBody>
      </p:sp>
      <p:sp>
        <p:nvSpPr>
          <p:cNvPr id="20" name="TextBox 19">
            <a:extLst>
              <a:ext uri="{FF2B5EF4-FFF2-40B4-BE49-F238E27FC236}">
                <a16:creationId xmlns:a16="http://schemas.microsoft.com/office/drawing/2014/main" id="{58D1791C-6178-4D61-8ED8-1A812F8DD261}"/>
              </a:ext>
            </a:extLst>
          </p:cNvPr>
          <p:cNvSpPr txBox="1"/>
          <p:nvPr/>
        </p:nvSpPr>
        <p:spPr>
          <a:xfrm>
            <a:off x="873717" y="2075206"/>
            <a:ext cx="1959700" cy="369332"/>
          </a:xfrm>
          <a:prstGeom prst="rect">
            <a:avLst/>
          </a:prstGeom>
          <a:noFill/>
          <a:ln w="28575">
            <a:noFill/>
          </a:ln>
        </p:spPr>
        <p:txBody>
          <a:bodyPr wrap="square" rtlCol="0">
            <a:spAutoFit/>
          </a:bodyPr>
          <a:lstStyle/>
          <a:p>
            <a:r>
              <a:rPr lang="en-GB" dirty="0">
                <a:solidFill>
                  <a:schemeClr val="bg1"/>
                </a:solidFill>
              </a:rPr>
              <a:t>9 Wings Set-up</a:t>
            </a:r>
          </a:p>
        </p:txBody>
      </p:sp>
      <p:sp>
        <p:nvSpPr>
          <p:cNvPr id="21" name="TextBox 20">
            <a:extLst>
              <a:ext uri="{FF2B5EF4-FFF2-40B4-BE49-F238E27FC236}">
                <a16:creationId xmlns:a16="http://schemas.microsoft.com/office/drawing/2014/main" id="{9D1D3D18-9DF0-4EFF-A119-4ABDE3BA6C3A}"/>
              </a:ext>
            </a:extLst>
          </p:cNvPr>
          <p:cNvSpPr txBox="1"/>
          <p:nvPr/>
        </p:nvSpPr>
        <p:spPr>
          <a:xfrm>
            <a:off x="873717" y="3712419"/>
            <a:ext cx="1959700" cy="369332"/>
          </a:xfrm>
          <a:prstGeom prst="rect">
            <a:avLst/>
          </a:prstGeom>
          <a:noFill/>
          <a:ln w="28575">
            <a:noFill/>
          </a:ln>
        </p:spPr>
        <p:txBody>
          <a:bodyPr wrap="square" rtlCol="0">
            <a:spAutoFit/>
          </a:bodyPr>
          <a:lstStyle/>
          <a:p>
            <a:r>
              <a:rPr lang="en-GB" dirty="0">
                <a:solidFill>
                  <a:schemeClr val="bg1"/>
                </a:solidFill>
              </a:rPr>
              <a:t>9 Suspen Set-up</a:t>
            </a:r>
          </a:p>
        </p:txBody>
      </p:sp>
      <p:sp>
        <p:nvSpPr>
          <p:cNvPr id="23" name="Left Brace 22">
            <a:extLst>
              <a:ext uri="{FF2B5EF4-FFF2-40B4-BE49-F238E27FC236}">
                <a16:creationId xmlns:a16="http://schemas.microsoft.com/office/drawing/2014/main" id="{C7874347-0DFD-48B2-BBC5-8EC6676ACE69}"/>
              </a:ext>
            </a:extLst>
          </p:cNvPr>
          <p:cNvSpPr/>
          <p:nvPr/>
        </p:nvSpPr>
        <p:spPr>
          <a:xfrm rot="10800000">
            <a:off x="9942119" y="1611084"/>
            <a:ext cx="357052" cy="2891247"/>
          </a:xfrm>
          <a:prstGeom prst="leftBrace">
            <a:avLst>
              <a:gd name="adj1" fmla="val 54674"/>
              <a:gd name="adj2" fmla="val 51111"/>
            </a:avLst>
          </a:prstGeom>
        </p:spPr>
        <p:style>
          <a:lnRef idx="3">
            <a:schemeClr val="dk1"/>
          </a:lnRef>
          <a:fillRef idx="0">
            <a:schemeClr val="dk1"/>
          </a:fillRef>
          <a:effectRef idx="2">
            <a:schemeClr val="dk1"/>
          </a:effectRef>
          <a:fontRef idx="minor">
            <a:schemeClr val="tx1"/>
          </a:fontRef>
        </p:style>
        <p:txBody>
          <a:bodyPr rtlCol="0" anchor="ctr"/>
          <a:lstStyle/>
          <a:p>
            <a:pPr algn="ctr"/>
            <a:endParaRPr lang="en-GB"/>
          </a:p>
        </p:txBody>
      </p:sp>
      <p:sp>
        <p:nvSpPr>
          <p:cNvPr id="24" name="TextBox 23">
            <a:extLst>
              <a:ext uri="{FF2B5EF4-FFF2-40B4-BE49-F238E27FC236}">
                <a16:creationId xmlns:a16="http://schemas.microsoft.com/office/drawing/2014/main" id="{BE43555E-A3B1-428F-B200-FB968AEA193F}"/>
              </a:ext>
            </a:extLst>
          </p:cNvPr>
          <p:cNvSpPr txBox="1"/>
          <p:nvPr/>
        </p:nvSpPr>
        <p:spPr>
          <a:xfrm>
            <a:off x="10120645" y="2733541"/>
            <a:ext cx="1518151" cy="646331"/>
          </a:xfrm>
          <a:prstGeom prst="rect">
            <a:avLst/>
          </a:prstGeom>
          <a:noFill/>
          <a:ln w="28575">
            <a:noFill/>
          </a:ln>
        </p:spPr>
        <p:txBody>
          <a:bodyPr wrap="square" rtlCol="0">
            <a:spAutoFit/>
          </a:bodyPr>
          <a:lstStyle/>
          <a:p>
            <a:pPr algn="ctr"/>
            <a:r>
              <a:rPr lang="en-GB" dirty="0">
                <a:solidFill>
                  <a:schemeClr val="bg1"/>
                </a:solidFill>
              </a:rPr>
              <a:t>20 Set-up</a:t>
            </a:r>
          </a:p>
          <a:p>
            <a:pPr algn="ctr"/>
            <a:r>
              <a:rPr lang="en-GB" dirty="0">
                <a:solidFill>
                  <a:schemeClr val="bg1"/>
                </a:solidFill>
              </a:rPr>
              <a:t>Total</a:t>
            </a:r>
          </a:p>
        </p:txBody>
      </p:sp>
      <p:sp>
        <p:nvSpPr>
          <p:cNvPr id="25" name="TextBox 24">
            <a:extLst>
              <a:ext uri="{FF2B5EF4-FFF2-40B4-BE49-F238E27FC236}">
                <a16:creationId xmlns:a16="http://schemas.microsoft.com/office/drawing/2014/main" id="{249D486B-7204-4C9C-905E-334F7D16665E}"/>
              </a:ext>
            </a:extLst>
          </p:cNvPr>
          <p:cNvSpPr txBox="1"/>
          <p:nvPr/>
        </p:nvSpPr>
        <p:spPr>
          <a:xfrm>
            <a:off x="8834709" y="4551685"/>
            <a:ext cx="1390439" cy="276999"/>
          </a:xfrm>
          <a:prstGeom prst="rect">
            <a:avLst/>
          </a:prstGeom>
          <a:noFill/>
          <a:ln w="28575">
            <a:noFill/>
          </a:ln>
        </p:spPr>
        <p:txBody>
          <a:bodyPr wrap="square" rtlCol="0">
            <a:spAutoFit/>
          </a:bodyPr>
          <a:lstStyle/>
          <a:p>
            <a:r>
              <a:rPr lang="en-GB" sz="1200" dirty="0"/>
              <a:t>(Yousouf, 2020) </a:t>
            </a:r>
            <a:endParaRPr lang="en-GB" dirty="0"/>
          </a:p>
        </p:txBody>
      </p:sp>
      <p:sp>
        <p:nvSpPr>
          <p:cNvPr id="26" name="TextBox 25">
            <a:extLst>
              <a:ext uri="{FF2B5EF4-FFF2-40B4-BE49-F238E27FC236}">
                <a16:creationId xmlns:a16="http://schemas.microsoft.com/office/drawing/2014/main" id="{BDF5B3A0-7787-4E4C-A66F-AB8A9B341073}"/>
              </a:ext>
            </a:extLst>
          </p:cNvPr>
          <p:cNvSpPr txBox="1"/>
          <p:nvPr/>
        </p:nvSpPr>
        <p:spPr>
          <a:xfrm>
            <a:off x="3679140" y="249450"/>
            <a:ext cx="5651087" cy="369332"/>
          </a:xfrm>
          <a:prstGeom prst="rect">
            <a:avLst/>
          </a:prstGeom>
          <a:noFill/>
          <a:ln w="28575">
            <a:solidFill>
              <a:schemeClr val="tx2"/>
            </a:solidFill>
          </a:ln>
        </p:spPr>
        <p:txBody>
          <a:bodyPr wrap="square" rtlCol="0">
            <a:spAutoFit/>
          </a:bodyPr>
          <a:lstStyle/>
          <a:p>
            <a:pPr algn="ctr"/>
            <a:r>
              <a:rPr lang="en-GB" dirty="0">
                <a:solidFill>
                  <a:schemeClr val="bg2">
                    <a:lumMod val="75000"/>
                  </a:schemeClr>
                </a:solidFill>
              </a:rPr>
              <a:t>Wing and Suspension Set-ups – Straight-Line Testing Details   </a:t>
            </a:r>
          </a:p>
        </p:txBody>
      </p:sp>
    </p:spTree>
    <p:extLst>
      <p:ext uri="{BB962C8B-B14F-4D97-AF65-F5344CB8AC3E}">
        <p14:creationId xmlns:p14="http://schemas.microsoft.com/office/powerpoint/2010/main" val="2227920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500"/>
                                        <p:tgtEl>
                                          <p:spTgt spid="2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3"/>
                                        </p:tgtEl>
                                        <p:attrNameLst>
                                          <p:attrName>style.visibility</p:attrName>
                                        </p:attrNameLst>
                                      </p:cBhvr>
                                      <p:to>
                                        <p:strVal val="visible"/>
                                      </p:to>
                                    </p:set>
                                    <p:animEffect transition="in" filter="fade">
                                      <p:cBhvr>
                                        <p:cTn id="13" dur="500"/>
                                        <p:tgtEl>
                                          <p:spTgt spid="23"/>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5"/>
                                        </p:tgtEl>
                                        <p:attrNameLst>
                                          <p:attrName>style.visibility</p:attrName>
                                        </p:attrNameLst>
                                      </p:cBhvr>
                                      <p:to>
                                        <p:strVal val="visible"/>
                                      </p:to>
                                    </p:set>
                                    <p:animEffect transition="in" filter="fade">
                                      <p:cBhvr>
                                        <p:cTn id="16"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4" grpId="0"/>
      <p:bldP spid="2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52AE321-07B8-4BDF-B82B-0C2F43C1278B}"/>
              </a:ext>
            </a:extLst>
          </p:cNvPr>
          <p:cNvSpPr txBox="1"/>
          <p:nvPr/>
        </p:nvSpPr>
        <p:spPr>
          <a:xfrm>
            <a:off x="4426015" y="240741"/>
            <a:ext cx="3339969" cy="369332"/>
          </a:xfrm>
          <a:prstGeom prst="rect">
            <a:avLst/>
          </a:prstGeom>
          <a:noFill/>
          <a:ln w="28575">
            <a:solidFill>
              <a:schemeClr val="tx2"/>
            </a:solidFill>
          </a:ln>
        </p:spPr>
        <p:txBody>
          <a:bodyPr wrap="square" rtlCol="0">
            <a:spAutoFit/>
          </a:bodyPr>
          <a:lstStyle/>
          <a:p>
            <a:pPr algn="ctr"/>
            <a:r>
              <a:rPr lang="en-GB" dirty="0">
                <a:solidFill>
                  <a:schemeClr val="bg2">
                    <a:lumMod val="75000"/>
                  </a:schemeClr>
                </a:solidFill>
              </a:rPr>
              <a:t>Coast Down Testing – Straight-Line     </a:t>
            </a:r>
          </a:p>
        </p:txBody>
      </p:sp>
      <p:pic>
        <p:nvPicPr>
          <p:cNvPr id="6" name="Picture 5">
            <a:extLst>
              <a:ext uri="{FF2B5EF4-FFF2-40B4-BE49-F238E27FC236}">
                <a16:creationId xmlns:a16="http://schemas.microsoft.com/office/drawing/2014/main" id="{2B3C70D8-B2A8-4C86-B52A-6F79567251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9872" y="1699442"/>
            <a:ext cx="6877259" cy="3459115"/>
          </a:xfrm>
          <a:prstGeom prst="rect">
            <a:avLst/>
          </a:prstGeom>
        </p:spPr>
      </p:pic>
      <p:pic>
        <p:nvPicPr>
          <p:cNvPr id="3" name="Picture 2">
            <a:extLst>
              <a:ext uri="{FF2B5EF4-FFF2-40B4-BE49-F238E27FC236}">
                <a16:creationId xmlns:a16="http://schemas.microsoft.com/office/drawing/2014/main" id="{8CCCFB1E-3754-4E02-86A0-4E11B51829D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37728" y="1917156"/>
            <a:ext cx="3434400" cy="930547"/>
          </a:xfrm>
          <a:prstGeom prst="rect">
            <a:avLst/>
          </a:prstGeom>
        </p:spPr>
      </p:pic>
      <p:pic>
        <p:nvPicPr>
          <p:cNvPr id="8" name="Picture 7">
            <a:extLst>
              <a:ext uri="{FF2B5EF4-FFF2-40B4-BE49-F238E27FC236}">
                <a16:creationId xmlns:a16="http://schemas.microsoft.com/office/drawing/2014/main" id="{9C64E1AB-6F05-4B7C-A4C2-3CE118EEF89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33499" y="4010298"/>
            <a:ext cx="3449837" cy="930548"/>
          </a:xfrm>
          <a:prstGeom prst="rect">
            <a:avLst/>
          </a:prstGeom>
        </p:spPr>
      </p:pic>
      <p:pic>
        <p:nvPicPr>
          <p:cNvPr id="9" name="Picture 8" descr="A close up of text on a white background&#10;&#10;Description automatically generated">
            <a:extLst>
              <a:ext uri="{FF2B5EF4-FFF2-40B4-BE49-F238E27FC236}">
                <a16:creationId xmlns:a16="http://schemas.microsoft.com/office/drawing/2014/main" id="{FFA3C9CF-BF70-4DD2-805C-A107F84BABF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96838" y="1699441"/>
            <a:ext cx="3522775" cy="3459115"/>
          </a:xfrm>
          <a:prstGeom prst="rect">
            <a:avLst/>
          </a:prstGeom>
        </p:spPr>
      </p:pic>
      <p:pic>
        <p:nvPicPr>
          <p:cNvPr id="10" name="Picture 9">
            <a:extLst>
              <a:ext uri="{FF2B5EF4-FFF2-40B4-BE49-F238E27FC236}">
                <a16:creationId xmlns:a16="http://schemas.microsoft.com/office/drawing/2014/main" id="{F3E4C3A5-F14A-4741-B3C8-E2DC09B7B38D}"/>
              </a:ext>
            </a:extLst>
          </p:cNvPr>
          <p:cNvPicPr>
            <a:picLocks noChangeAspect="1"/>
          </p:cNvPicPr>
          <p:nvPr/>
        </p:nvPicPr>
        <p:blipFill>
          <a:blip r:embed="rId7"/>
          <a:stretch>
            <a:fillRect/>
          </a:stretch>
        </p:blipFill>
        <p:spPr>
          <a:xfrm>
            <a:off x="7996838" y="1699441"/>
            <a:ext cx="3522775" cy="3459114"/>
          </a:xfrm>
          <a:prstGeom prst="rect">
            <a:avLst/>
          </a:prstGeom>
        </p:spPr>
      </p:pic>
      <p:sp>
        <p:nvSpPr>
          <p:cNvPr id="11" name="TextBox 10">
            <a:extLst>
              <a:ext uri="{FF2B5EF4-FFF2-40B4-BE49-F238E27FC236}">
                <a16:creationId xmlns:a16="http://schemas.microsoft.com/office/drawing/2014/main" id="{4B144A71-9E29-4AA6-BED8-357BCBE8D339}"/>
              </a:ext>
            </a:extLst>
          </p:cNvPr>
          <p:cNvSpPr txBox="1"/>
          <p:nvPr/>
        </p:nvSpPr>
        <p:spPr>
          <a:xfrm>
            <a:off x="6486526" y="5158557"/>
            <a:ext cx="1404998" cy="276999"/>
          </a:xfrm>
          <a:prstGeom prst="rect">
            <a:avLst/>
          </a:prstGeom>
          <a:noFill/>
          <a:ln w="28575">
            <a:noFill/>
          </a:ln>
        </p:spPr>
        <p:txBody>
          <a:bodyPr wrap="square" rtlCol="0">
            <a:spAutoFit/>
          </a:bodyPr>
          <a:lstStyle/>
          <a:p>
            <a:r>
              <a:rPr lang="en-GB" sz="1200" dirty="0"/>
              <a:t>(Yousouf, 2020) </a:t>
            </a:r>
            <a:endParaRPr lang="en-GB" dirty="0"/>
          </a:p>
        </p:txBody>
      </p:sp>
      <p:sp>
        <p:nvSpPr>
          <p:cNvPr id="12" name="TextBox 11">
            <a:extLst>
              <a:ext uri="{FF2B5EF4-FFF2-40B4-BE49-F238E27FC236}">
                <a16:creationId xmlns:a16="http://schemas.microsoft.com/office/drawing/2014/main" id="{21F561B1-7B74-45E7-8216-4BA607D7D5B7}"/>
              </a:ext>
            </a:extLst>
          </p:cNvPr>
          <p:cNvSpPr txBox="1"/>
          <p:nvPr/>
        </p:nvSpPr>
        <p:spPr>
          <a:xfrm>
            <a:off x="10378946" y="5155335"/>
            <a:ext cx="1390439" cy="276999"/>
          </a:xfrm>
          <a:prstGeom prst="rect">
            <a:avLst/>
          </a:prstGeom>
          <a:noFill/>
          <a:ln w="28575">
            <a:noFill/>
          </a:ln>
        </p:spPr>
        <p:txBody>
          <a:bodyPr wrap="square" rtlCol="0">
            <a:spAutoFit/>
          </a:bodyPr>
          <a:lstStyle/>
          <a:p>
            <a:r>
              <a:rPr lang="en-GB" sz="1200" dirty="0"/>
              <a:t>(Symonds, 1996) </a:t>
            </a:r>
            <a:endParaRPr lang="en-GB" dirty="0"/>
          </a:p>
        </p:txBody>
      </p:sp>
      <p:sp>
        <p:nvSpPr>
          <p:cNvPr id="13" name="TextBox 12">
            <a:extLst>
              <a:ext uri="{FF2B5EF4-FFF2-40B4-BE49-F238E27FC236}">
                <a16:creationId xmlns:a16="http://schemas.microsoft.com/office/drawing/2014/main" id="{B9EB0F43-9B3E-44F9-97CD-218779D49E7E}"/>
              </a:ext>
            </a:extLst>
          </p:cNvPr>
          <p:cNvSpPr txBox="1"/>
          <p:nvPr/>
        </p:nvSpPr>
        <p:spPr>
          <a:xfrm>
            <a:off x="10390238" y="5155334"/>
            <a:ext cx="1129375" cy="276999"/>
          </a:xfrm>
          <a:prstGeom prst="rect">
            <a:avLst/>
          </a:prstGeom>
          <a:solidFill>
            <a:schemeClr val="tx1"/>
          </a:solidFill>
          <a:ln w="28575">
            <a:noFill/>
          </a:ln>
        </p:spPr>
        <p:txBody>
          <a:bodyPr wrap="square" rtlCol="0">
            <a:spAutoFit/>
          </a:bodyPr>
          <a:lstStyle/>
          <a:p>
            <a:r>
              <a:rPr lang="en-GB" sz="1200" dirty="0">
                <a:solidFill>
                  <a:schemeClr val="bg1"/>
                </a:solidFill>
              </a:rPr>
              <a:t>(Crewe, 2017) </a:t>
            </a:r>
            <a:endParaRPr lang="en-GB" dirty="0">
              <a:solidFill>
                <a:schemeClr val="bg1"/>
              </a:solidFill>
            </a:endParaRPr>
          </a:p>
        </p:txBody>
      </p:sp>
    </p:spTree>
    <p:extLst>
      <p:ext uri="{BB962C8B-B14F-4D97-AF65-F5344CB8AC3E}">
        <p14:creationId xmlns:p14="http://schemas.microsoft.com/office/powerpoint/2010/main" val="284408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10"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creenshot of a cell phone&#10;&#10;Description automatically generated">
            <a:extLst>
              <a:ext uri="{FF2B5EF4-FFF2-40B4-BE49-F238E27FC236}">
                <a16:creationId xmlns:a16="http://schemas.microsoft.com/office/drawing/2014/main" id="{A8340A95-411A-44EC-AC8C-31E0B49AEF23}"/>
              </a:ext>
            </a:extLst>
          </p:cNvPr>
          <p:cNvPicPr>
            <a:picLocks noChangeAspect="1"/>
          </p:cNvPicPr>
          <p:nvPr/>
        </p:nvPicPr>
        <p:blipFill rotWithShape="1">
          <a:blip r:embed="rId3">
            <a:extLst>
              <a:ext uri="{28A0092B-C50C-407E-A947-70E740481C1C}">
                <a14:useLocalDpi xmlns:a14="http://schemas.microsoft.com/office/drawing/2010/main" val="0"/>
              </a:ext>
            </a:extLst>
          </a:blip>
          <a:srcRect r="162" b="3"/>
          <a:stretch/>
        </p:blipFill>
        <p:spPr>
          <a:xfrm>
            <a:off x="5622233" y="10"/>
            <a:ext cx="6569769" cy="3750724"/>
          </a:xfrm>
          <a:custGeom>
            <a:avLst/>
            <a:gdLst/>
            <a:ahLst/>
            <a:cxnLst/>
            <a:rect l="l" t="t" r="r" b="b"/>
            <a:pathLst>
              <a:path w="6569769" h="3750734">
                <a:moveTo>
                  <a:pt x="1738471" y="0"/>
                </a:moveTo>
                <a:lnTo>
                  <a:pt x="6569769" y="0"/>
                </a:lnTo>
                <a:lnTo>
                  <a:pt x="6569769" y="3750734"/>
                </a:lnTo>
                <a:lnTo>
                  <a:pt x="0" y="3750734"/>
                </a:ln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5" name="Picture 4" descr="A screenshot of a social media post&#10;&#10;Description automatically generated">
            <a:extLst>
              <a:ext uri="{FF2B5EF4-FFF2-40B4-BE49-F238E27FC236}">
                <a16:creationId xmlns:a16="http://schemas.microsoft.com/office/drawing/2014/main" id="{5DA094F2-FED1-4874-BD51-C6116F63751A}"/>
              </a:ext>
            </a:extLst>
          </p:cNvPr>
          <p:cNvPicPr>
            <a:picLocks noChangeAspect="1"/>
          </p:cNvPicPr>
          <p:nvPr/>
        </p:nvPicPr>
        <p:blipFill rotWithShape="1">
          <a:blip r:embed="rId4">
            <a:extLst>
              <a:ext uri="{28A0092B-C50C-407E-A947-70E740481C1C}">
                <a14:useLocalDpi xmlns:a14="http://schemas.microsoft.com/office/drawing/2010/main" val="0"/>
              </a:ext>
            </a:extLst>
          </a:blip>
          <a:srcRect b="1120"/>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11" name="Picture 10" descr="A close up of a sign&#10;&#10;Description automatically generated">
            <a:extLst>
              <a:ext uri="{FF2B5EF4-FFF2-40B4-BE49-F238E27FC236}">
                <a16:creationId xmlns:a16="http://schemas.microsoft.com/office/drawing/2014/main" id="{5D223C60-179F-4DFA-B12E-0CA1FA230393}"/>
              </a:ext>
            </a:extLst>
          </p:cNvPr>
          <p:cNvPicPr>
            <a:picLocks noChangeAspect="1"/>
          </p:cNvPicPr>
          <p:nvPr/>
        </p:nvPicPr>
        <p:blipFill rotWithShape="1">
          <a:blip r:embed="rId5">
            <a:extLst>
              <a:ext uri="{28A0092B-C50C-407E-A947-70E740481C1C}">
                <a14:useLocalDpi xmlns:a14="http://schemas.microsoft.com/office/drawing/2010/main" val="0"/>
              </a:ext>
            </a:extLst>
          </a:blip>
          <a:srcRect l="9771" r="8174"/>
          <a:stretch/>
        </p:blipFill>
        <p:spPr>
          <a:xfrm>
            <a:off x="20" y="10"/>
            <a:ext cx="7503091" cy="6857990"/>
          </a:xfrm>
          <a:custGeom>
            <a:avLst/>
            <a:gdLst/>
            <a:ahLst/>
            <a:cxnLst/>
            <a:rect l="l" t="t" r="r" b="b"/>
            <a:pathLst>
              <a:path w="7503111" h="6858000">
                <a:moveTo>
                  <a:pt x="0" y="0"/>
                </a:moveTo>
                <a:lnTo>
                  <a:pt x="677334" y="0"/>
                </a:lnTo>
                <a:lnTo>
                  <a:pt x="1168036" y="0"/>
                </a:lnTo>
                <a:lnTo>
                  <a:pt x="1205499" y="0"/>
                </a:lnTo>
                <a:lnTo>
                  <a:pt x="1647632" y="0"/>
                </a:lnTo>
                <a:lnTo>
                  <a:pt x="7215401" y="0"/>
                </a:lnTo>
                <a:lnTo>
                  <a:pt x="4041567" y="6852993"/>
                </a:lnTo>
                <a:lnTo>
                  <a:pt x="7503111" y="6852993"/>
                </a:lnTo>
                <a:lnTo>
                  <a:pt x="7503111" y="6852994"/>
                </a:lnTo>
                <a:lnTo>
                  <a:pt x="1647632" y="6852994"/>
                </a:lnTo>
                <a:lnTo>
                  <a:pt x="1647632" y="6858000"/>
                </a:lnTo>
                <a:lnTo>
                  <a:pt x="0" y="6858000"/>
                </a:lnTo>
                <a:close/>
              </a:path>
            </a:pathLst>
          </a:custGeom>
        </p:spPr>
      </p:pic>
      <p:sp>
        <p:nvSpPr>
          <p:cNvPr id="6" name="TextBox 5">
            <a:extLst>
              <a:ext uri="{FF2B5EF4-FFF2-40B4-BE49-F238E27FC236}">
                <a16:creationId xmlns:a16="http://schemas.microsoft.com/office/drawing/2014/main" id="{8C49400E-74F4-4420-938C-690DAB2DD56E}"/>
              </a:ext>
            </a:extLst>
          </p:cNvPr>
          <p:cNvSpPr txBox="1"/>
          <p:nvPr/>
        </p:nvSpPr>
        <p:spPr>
          <a:xfrm>
            <a:off x="10190213" y="3152001"/>
            <a:ext cx="1129375" cy="276999"/>
          </a:xfrm>
          <a:prstGeom prst="rect">
            <a:avLst/>
          </a:prstGeom>
          <a:solidFill>
            <a:schemeClr val="tx1"/>
          </a:solidFill>
          <a:ln w="28575">
            <a:noFill/>
          </a:ln>
        </p:spPr>
        <p:txBody>
          <a:bodyPr wrap="square" rtlCol="0">
            <a:spAutoFit/>
          </a:bodyPr>
          <a:lstStyle/>
          <a:p>
            <a:r>
              <a:rPr lang="en-GB" sz="1200" dirty="0">
                <a:solidFill>
                  <a:schemeClr val="bg1"/>
                </a:solidFill>
              </a:rPr>
              <a:t>(Yousouf, 2020) </a:t>
            </a:r>
            <a:endParaRPr lang="en-GB" dirty="0">
              <a:solidFill>
                <a:schemeClr val="bg1"/>
              </a:solidFill>
            </a:endParaRPr>
          </a:p>
        </p:txBody>
      </p:sp>
      <p:sp>
        <p:nvSpPr>
          <p:cNvPr id="8" name="TextBox 7">
            <a:extLst>
              <a:ext uri="{FF2B5EF4-FFF2-40B4-BE49-F238E27FC236}">
                <a16:creationId xmlns:a16="http://schemas.microsoft.com/office/drawing/2014/main" id="{58A31B3A-7D93-4FE3-AB40-C0F1075F3CEA}"/>
              </a:ext>
            </a:extLst>
          </p:cNvPr>
          <p:cNvSpPr txBox="1"/>
          <p:nvPr/>
        </p:nvSpPr>
        <p:spPr>
          <a:xfrm>
            <a:off x="10229488" y="6303992"/>
            <a:ext cx="1129375" cy="276999"/>
          </a:xfrm>
          <a:prstGeom prst="rect">
            <a:avLst/>
          </a:prstGeom>
          <a:solidFill>
            <a:schemeClr val="tx1"/>
          </a:solidFill>
          <a:ln w="28575">
            <a:noFill/>
          </a:ln>
        </p:spPr>
        <p:txBody>
          <a:bodyPr wrap="square" rtlCol="0">
            <a:spAutoFit/>
          </a:bodyPr>
          <a:lstStyle/>
          <a:p>
            <a:r>
              <a:rPr lang="en-GB" sz="1200" dirty="0">
                <a:solidFill>
                  <a:schemeClr val="bg1"/>
                </a:solidFill>
              </a:rPr>
              <a:t>(Yousouf, 2020) </a:t>
            </a:r>
            <a:endParaRPr lang="en-GB" dirty="0">
              <a:solidFill>
                <a:schemeClr val="bg1"/>
              </a:solidFill>
            </a:endParaRPr>
          </a:p>
        </p:txBody>
      </p:sp>
    </p:spTree>
    <p:extLst>
      <p:ext uri="{BB962C8B-B14F-4D97-AF65-F5344CB8AC3E}">
        <p14:creationId xmlns:p14="http://schemas.microsoft.com/office/powerpoint/2010/main" val="282911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2" name="Picture 2">
            <a:extLst>
              <a:ext uri="{FF2B5EF4-FFF2-40B4-BE49-F238E27FC236}">
                <a16:creationId xmlns:a16="http://schemas.microsoft.com/office/drawing/2014/main" id="{6551C300-1D7A-46C3-9EF6-0EAC9B1E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14" name="Group 13">
            <a:extLst>
              <a:ext uri="{FF2B5EF4-FFF2-40B4-BE49-F238E27FC236}">
                <a16:creationId xmlns:a16="http://schemas.microsoft.com/office/drawing/2014/main" id="{8EC1EDC6-1B42-4FCD-BC53-B1D05BFF2E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5" name="Group 14">
              <a:extLst>
                <a:ext uri="{FF2B5EF4-FFF2-40B4-BE49-F238E27FC236}">
                  <a16:creationId xmlns:a16="http://schemas.microsoft.com/office/drawing/2014/main" id="{633EFBCB-98A2-4F16-B3BB-BF9EC17846B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7" name="Rectangle 5">
                <a:extLst>
                  <a:ext uri="{FF2B5EF4-FFF2-40B4-BE49-F238E27FC236}">
                    <a16:creationId xmlns:a16="http://schemas.microsoft.com/office/drawing/2014/main" id="{B399E29C-9CF8-4BD1-8750-949BA21268E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6">
                <a:extLst>
                  <a:ext uri="{FF2B5EF4-FFF2-40B4-BE49-F238E27FC236}">
                    <a16:creationId xmlns:a16="http://schemas.microsoft.com/office/drawing/2014/main" id="{CB02DFF7-56DA-42B6-B49A-C8926B841A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7">
                <a:extLst>
                  <a:ext uri="{FF2B5EF4-FFF2-40B4-BE49-F238E27FC236}">
                    <a16:creationId xmlns:a16="http://schemas.microsoft.com/office/drawing/2014/main" id="{07F77B45-21CD-43DB-AD58-24F8145021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8">
                <a:extLst>
                  <a:ext uri="{FF2B5EF4-FFF2-40B4-BE49-F238E27FC236}">
                    <a16:creationId xmlns:a16="http://schemas.microsoft.com/office/drawing/2014/main" id="{F0151C40-12A4-4A09-A8B6-179A062EF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9">
                <a:extLst>
                  <a:ext uri="{FF2B5EF4-FFF2-40B4-BE49-F238E27FC236}">
                    <a16:creationId xmlns:a16="http://schemas.microsoft.com/office/drawing/2014/main" id="{F0146EA7-EB82-410D-A6ED-7C10C525AD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10">
                <a:extLst>
                  <a:ext uri="{FF2B5EF4-FFF2-40B4-BE49-F238E27FC236}">
                    <a16:creationId xmlns:a16="http://schemas.microsoft.com/office/drawing/2014/main" id="{20DD5C02-0C86-4FA9-B82A-254EF58D3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11">
                <a:extLst>
                  <a:ext uri="{FF2B5EF4-FFF2-40B4-BE49-F238E27FC236}">
                    <a16:creationId xmlns:a16="http://schemas.microsoft.com/office/drawing/2014/main" id="{19ED9FD5-1147-400A-8A32-82A74F7AD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12">
                <a:extLst>
                  <a:ext uri="{FF2B5EF4-FFF2-40B4-BE49-F238E27FC236}">
                    <a16:creationId xmlns:a16="http://schemas.microsoft.com/office/drawing/2014/main" id="{E79E6A0D-4D79-4788-8769-B989488019F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13">
                <a:extLst>
                  <a:ext uri="{FF2B5EF4-FFF2-40B4-BE49-F238E27FC236}">
                    <a16:creationId xmlns:a16="http://schemas.microsoft.com/office/drawing/2014/main" id="{A6F42038-BF59-409A-902B-AD7799149A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14">
                <a:extLst>
                  <a:ext uri="{FF2B5EF4-FFF2-40B4-BE49-F238E27FC236}">
                    <a16:creationId xmlns:a16="http://schemas.microsoft.com/office/drawing/2014/main" id="{D8B0BD48-5982-4C95-A7C8-E0D230645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15">
                <a:extLst>
                  <a:ext uri="{FF2B5EF4-FFF2-40B4-BE49-F238E27FC236}">
                    <a16:creationId xmlns:a16="http://schemas.microsoft.com/office/drawing/2014/main" id="{F6C539D3-C6BD-4FB0-AA91-5AF1BF14C5F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8" name="Line 16">
                <a:extLst>
                  <a:ext uri="{FF2B5EF4-FFF2-40B4-BE49-F238E27FC236}">
                    <a16:creationId xmlns:a16="http://schemas.microsoft.com/office/drawing/2014/main" id="{34F70AD6-B8F4-4F9D-8593-D4047107BD90}"/>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9" name="Freeform 17">
                <a:extLst>
                  <a:ext uri="{FF2B5EF4-FFF2-40B4-BE49-F238E27FC236}">
                    <a16:creationId xmlns:a16="http://schemas.microsoft.com/office/drawing/2014/main" id="{51EAB0E0-5DE2-4906-80B0-211A62478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0" name="Freeform 18">
                <a:extLst>
                  <a:ext uri="{FF2B5EF4-FFF2-40B4-BE49-F238E27FC236}">
                    <a16:creationId xmlns:a16="http://schemas.microsoft.com/office/drawing/2014/main" id="{38E8B65E-526B-458D-85A5-21C0A1A74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1" name="Freeform 19">
                <a:extLst>
                  <a:ext uri="{FF2B5EF4-FFF2-40B4-BE49-F238E27FC236}">
                    <a16:creationId xmlns:a16="http://schemas.microsoft.com/office/drawing/2014/main" id="{CCE331A2-5388-42F4-A175-69310C1BE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2" name="Freeform 20">
                <a:extLst>
                  <a:ext uri="{FF2B5EF4-FFF2-40B4-BE49-F238E27FC236}">
                    <a16:creationId xmlns:a16="http://schemas.microsoft.com/office/drawing/2014/main" id="{4E758D69-ACA2-4888-84BB-B05B1FAF2A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Rectangle 21">
                <a:extLst>
                  <a:ext uri="{FF2B5EF4-FFF2-40B4-BE49-F238E27FC236}">
                    <a16:creationId xmlns:a16="http://schemas.microsoft.com/office/drawing/2014/main" id="{078AAA22-796B-4F0E-85DA-B8B0E81115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44" name="Freeform 22">
                <a:extLst>
                  <a:ext uri="{FF2B5EF4-FFF2-40B4-BE49-F238E27FC236}">
                    <a16:creationId xmlns:a16="http://schemas.microsoft.com/office/drawing/2014/main" id="{D1254A9A-3E31-4A25-9A91-F9BC6CF6A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23">
                <a:extLst>
                  <a:ext uri="{FF2B5EF4-FFF2-40B4-BE49-F238E27FC236}">
                    <a16:creationId xmlns:a16="http://schemas.microsoft.com/office/drawing/2014/main" id="{18CADB3C-936C-476A-A261-28DD5ABA734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24">
                <a:extLst>
                  <a:ext uri="{FF2B5EF4-FFF2-40B4-BE49-F238E27FC236}">
                    <a16:creationId xmlns:a16="http://schemas.microsoft.com/office/drawing/2014/main" id="{771961D1-28D7-4CC1-A720-2933E8B913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25">
                <a:extLst>
                  <a:ext uri="{FF2B5EF4-FFF2-40B4-BE49-F238E27FC236}">
                    <a16:creationId xmlns:a16="http://schemas.microsoft.com/office/drawing/2014/main" id="{E7B8B616-B89E-4A1C-98DE-13B8B93947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26">
                <a:extLst>
                  <a:ext uri="{FF2B5EF4-FFF2-40B4-BE49-F238E27FC236}">
                    <a16:creationId xmlns:a16="http://schemas.microsoft.com/office/drawing/2014/main" id="{5D6CC1A1-D003-44BA-87E4-B3A7F3D30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27">
                <a:extLst>
                  <a:ext uri="{FF2B5EF4-FFF2-40B4-BE49-F238E27FC236}">
                    <a16:creationId xmlns:a16="http://schemas.microsoft.com/office/drawing/2014/main" id="{FF32749B-B34C-4FCB-A33A-0478844A9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28">
                <a:extLst>
                  <a:ext uri="{FF2B5EF4-FFF2-40B4-BE49-F238E27FC236}">
                    <a16:creationId xmlns:a16="http://schemas.microsoft.com/office/drawing/2014/main" id="{4455F261-AC57-4085-8989-4DBED747F15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Freeform 29">
                <a:extLst>
                  <a:ext uri="{FF2B5EF4-FFF2-40B4-BE49-F238E27FC236}">
                    <a16:creationId xmlns:a16="http://schemas.microsoft.com/office/drawing/2014/main" id="{57CEA90D-DB58-4EC0-A55C-15FAF59E04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2" name="Freeform 30">
                <a:extLst>
                  <a:ext uri="{FF2B5EF4-FFF2-40B4-BE49-F238E27FC236}">
                    <a16:creationId xmlns:a16="http://schemas.microsoft.com/office/drawing/2014/main" id="{66BBB005-2E38-496A-A46C-FD2B0605C1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3" name="Freeform 31">
                <a:extLst>
                  <a:ext uri="{FF2B5EF4-FFF2-40B4-BE49-F238E27FC236}">
                    <a16:creationId xmlns:a16="http://schemas.microsoft.com/office/drawing/2014/main" id="{E1A7618C-DE9D-401A-AD7A-784F19DA85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16" name="Group 15">
              <a:extLst>
                <a:ext uri="{FF2B5EF4-FFF2-40B4-BE49-F238E27FC236}">
                  <a16:creationId xmlns:a16="http://schemas.microsoft.com/office/drawing/2014/main" id="{5E441C57-A0CF-4D49-9609-55CB4646BD6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7" name="Freeform 32">
                <a:extLst>
                  <a:ext uri="{FF2B5EF4-FFF2-40B4-BE49-F238E27FC236}">
                    <a16:creationId xmlns:a16="http://schemas.microsoft.com/office/drawing/2014/main" id="{2D3240AD-75B9-452B-9967-D05B40DE5F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33">
                <a:extLst>
                  <a:ext uri="{FF2B5EF4-FFF2-40B4-BE49-F238E27FC236}">
                    <a16:creationId xmlns:a16="http://schemas.microsoft.com/office/drawing/2014/main" id="{6A557EE5-4777-4655-A433-05006D8410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34">
                <a:extLst>
                  <a:ext uri="{FF2B5EF4-FFF2-40B4-BE49-F238E27FC236}">
                    <a16:creationId xmlns:a16="http://schemas.microsoft.com/office/drawing/2014/main" id="{6B721B6E-8FF2-470B-A180-C594E82718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35">
                <a:extLst>
                  <a:ext uri="{FF2B5EF4-FFF2-40B4-BE49-F238E27FC236}">
                    <a16:creationId xmlns:a16="http://schemas.microsoft.com/office/drawing/2014/main" id="{23E045A6-2D54-488D-B5F0-688518430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36">
                <a:extLst>
                  <a:ext uri="{FF2B5EF4-FFF2-40B4-BE49-F238E27FC236}">
                    <a16:creationId xmlns:a16="http://schemas.microsoft.com/office/drawing/2014/main" id="{2A4F07ED-57C7-4FF7-ABF8-793FC03A24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Freeform 37">
                <a:extLst>
                  <a:ext uri="{FF2B5EF4-FFF2-40B4-BE49-F238E27FC236}">
                    <a16:creationId xmlns:a16="http://schemas.microsoft.com/office/drawing/2014/main" id="{8829D0E6-D04F-4297-A784-6837F13EC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 name="Freeform 38">
                <a:extLst>
                  <a:ext uri="{FF2B5EF4-FFF2-40B4-BE49-F238E27FC236}">
                    <a16:creationId xmlns:a16="http://schemas.microsoft.com/office/drawing/2014/main" id="{9477D3D3-AA00-446F-B05D-EBBA25D3C9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39">
                <a:extLst>
                  <a:ext uri="{FF2B5EF4-FFF2-40B4-BE49-F238E27FC236}">
                    <a16:creationId xmlns:a16="http://schemas.microsoft.com/office/drawing/2014/main" id="{5AC450AD-A350-42FA-B7EA-103D4416B4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40">
                <a:extLst>
                  <a:ext uri="{FF2B5EF4-FFF2-40B4-BE49-F238E27FC236}">
                    <a16:creationId xmlns:a16="http://schemas.microsoft.com/office/drawing/2014/main" id="{A10F783A-EC27-47BE-A21D-3531A036FA6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Rectangle 41">
                <a:extLst>
                  <a:ext uri="{FF2B5EF4-FFF2-40B4-BE49-F238E27FC236}">
                    <a16:creationId xmlns:a16="http://schemas.microsoft.com/office/drawing/2014/main" id="{A2CBE444-D00C-4C80-9F29-42A250C500B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pic>
        <p:nvPicPr>
          <p:cNvPr id="7" name="Picture 6" descr="A screenshot of a computer&#10;&#10;Description automatically generated">
            <a:extLst>
              <a:ext uri="{FF2B5EF4-FFF2-40B4-BE49-F238E27FC236}">
                <a16:creationId xmlns:a16="http://schemas.microsoft.com/office/drawing/2014/main" id="{C292178E-FD19-409D-BC7C-2584B6F181AA}"/>
              </a:ext>
            </a:extLst>
          </p:cNvPr>
          <p:cNvPicPr>
            <a:picLocks noChangeAspect="1"/>
          </p:cNvPicPr>
          <p:nvPr/>
        </p:nvPicPr>
        <p:blipFill rotWithShape="1">
          <a:blip r:embed="rId5">
            <a:extLst>
              <a:ext uri="{28A0092B-C50C-407E-A947-70E740481C1C}">
                <a14:useLocalDpi xmlns:a14="http://schemas.microsoft.com/office/drawing/2010/main" val="0"/>
              </a:ext>
            </a:extLst>
          </a:blip>
          <a:srcRect r="444"/>
          <a:stretch/>
        </p:blipFill>
        <p:spPr>
          <a:xfrm>
            <a:off x="20" y="10"/>
            <a:ext cx="12191980" cy="6857990"/>
          </a:xfrm>
          <a:prstGeom prst="rect">
            <a:avLst/>
          </a:prstGeom>
        </p:spPr>
      </p:pic>
    </p:spTree>
    <p:extLst>
      <p:ext uri="{BB962C8B-B14F-4D97-AF65-F5344CB8AC3E}">
        <p14:creationId xmlns:p14="http://schemas.microsoft.com/office/powerpoint/2010/main" val="36118771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close up of a screen&#10;&#10;Description automatically generated">
            <a:extLst>
              <a:ext uri="{FF2B5EF4-FFF2-40B4-BE49-F238E27FC236}">
                <a16:creationId xmlns:a16="http://schemas.microsoft.com/office/drawing/2014/main" id="{1CC86E07-84A9-4229-B5E3-7CBF5F83AD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061" y="582237"/>
            <a:ext cx="9286216" cy="2932488"/>
          </a:xfrm>
          <a:prstGeom prst="rect">
            <a:avLst/>
          </a:prstGeom>
        </p:spPr>
      </p:pic>
      <p:pic>
        <p:nvPicPr>
          <p:cNvPr id="58" name="Picture 57" descr="A screenshot of a building&#10;&#10;Description automatically generated">
            <a:extLst>
              <a:ext uri="{FF2B5EF4-FFF2-40B4-BE49-F238E27FC236}">
                <a16:creationId xmlns:a16="http://schemas.microsoft.com/office/drawing/2014/main" id="{412EF346-C910-4029-9ED8-61E1701839D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80971" y="3694712"/>
            <a:ext cx="9286216" cy="3036486"/>
          </a:xfrm>
          <a:prstGeom prst="rect">
            <a:avLst/>
          </a:prstGeom>
        </p:spPr>
      </p:pic>
      <p:sp>
        <p:nvSpPr>
          <p:cNvPr id="59" name="TextBox 58">
            <a:extLst>
              <a:ext uri="{FF2B5EF4-FFF2-40B4-BE49-F238E27FC236}">
                <a16:creationId xmlns:a16="http://schemas.microsoft.com/office/drawing/2014/main" id="{60E812B3-B7A8-4BF5-BF00-CAE8BA9DAFD3}"/>
              </a:ext>
            </a:extLst>
          </p:cNvPr>
          <p:cNvSpPr txBox="1"/>
          <p:nvPr/>
        </p:nvSpPr>
        <p:spPr>
          <a:xfrm>
            <a:off x="3270456" y="81377"/>
            <a:ext cx="5651087" cy="369332"/>
          </a:xfrm>
          <a:prstGeom prst="rect">
            <a:avLst/>
          </a:prstGeom>
          <a:noFill/>
          <a:ln w="28575">
            <a:solidFill>
              <a:schemeClr val="tx2"/>
            </a:solidFill>
          </a:ln>
        </p:spPr>
        <p:txBody>
          <a:bodyPr wrap="square" rtlCol="0">
            <a:spAutoFit/>
          </a:bodyPr>
          <a:lstStyle/>
          <a:p>
            <a:pPr algn="ctr"/>
            <a:r>
              <a:rPr lang="en-GB" dirty="0">
                <a:solidFill>
                  <a:schemeClr val="bg2">
                    <a:lumMod val="75000"/>
                  </a:schemeClr>
                </a:solidFill>
              </a:rPr>
              <a:t>Wing and Suspension Set-ups – Straight-Line Testing Details   </a:t>
            </a:r>
          </a:p>
        </p:txBody>
      </p:sp>
      <p:sp>
        <p:nvSpPr>
          <p:cNvPr id="5" name="TextBox 4">
            <a:extLst>
              <a:ext uri="{FF2B5EF4-FFF2-40B4-BE49-F238E27FC236}">
                <a16:creationId xmlns:a16="http://schemas.microsoft.com/office/drawing/2014/main" id="{54BD74F3-9ABD-4C1E-B57A-6375BC3A65B2}"/>
              </a:ext>
            </a:extLst>
          </p:cNvPr>
          <p:cNvSpPr txBox="1"/>
          <p:nvPr/>
        </p:nvSpPr>
        <p:spPr>
          <a:xfrm>
            <a:off x="9385277" y="3254073"/>
            <a:ext cx="1404998" cy="276999"/>
          </a:xfrm>
          <a:prstGeom prst="rect">
            <a:avLst/>
          </a:prstGeom>
          <a:noFill/>
          <a:ln w="28575">
            <a:noFill/>
          </a:ln>
        </p:spPr>
        <p:txBody>
          <a:bodyPr wrap="square" rtlCol="0">
            <a:spAutoFit/>
          </a:bodyPr>
          <a:lstStyle/>
          <a:p>
            <a:r>
              <a:rPr lang="en-GB" sz="1200" dirty="0"/>
              <a:t>(Yousouf, 2020) </a:t>
            </a:r>
            <a:endParaRPr lang="en-GB" dirty="0"/>
          </a:p>
        </p:txBody>
      </p:sp>
      <p:sp>
        <p:nvSpPr>
          <p:cNvPr id="6" name="TextBox 5">
            <a:extLst>
              <a:ext uri="{FF2B5EF4-FFF2-40B4-BE49-F238E27FC236}">
                <a16:creationId xmlns:a16="http://schemas.microsoft.com/office/drawing/2014/main" id="{23587A96-A601-4BD1-BE37-79A4112C1948}"/>
              </a:ext>
            </a:extLst>
          </p:cNvPr>
          <p:cNvSpPr txBox="1"/>
          <p:nvPr/>
        </p:nvSpPr>
        <p:spPr>
          <a:xfrm>
            <a:off x="1695451" y="6454199"/>
            <a:ext cx="1404998" cy="276999"/>
          </a:xfrm>
          <a:prstGeom prst="rect">
            <a:avLst/>
          </a:prstGeom>
          <a:noFill/>
          <a:ln w="28575">
            <a:noFill/>
          </a:ln>
        </p:spPr>
        <p:txBody>
          <a:bodyPr wrap="square" rtlCol="0">
            <a:spAutoFit/>
          </a:bodyPr>
          <a:lstStyle/>
          <a:p>
            <a:r>
              <a:rPr lang="en-GB" sz="1200" dirty="0"/>
              <a:t>(Yousouf, 2020) </a:t>
            </a:r>
            <a:endParaRPr lang="en-GB" dirty="0"/>
          </a:p>
        </p:txBody>
      </p:sp>
    </p:spTree>
    <p:extLst>
      <p:ext uri="{BB962C8B-B14F-4D97-AF65-F5344CB8AC3E}">
        <p14:creationId xmlns:p14="http://schemas.microsoft.com/office/powerpoint/2010/main" val="1666261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creenshot of a cell phone&#10;&#10;Description automatically generated">
            <a:extLst>
              <a:ext uri="{FF2B5EF4-FFF2-40B4-BE49-F238E27FC236}">
                <a16:creationId xmlns:a16="http://schemas.microsoft.com/office/drawing/2014/main" id="{D586B5EB-361F-4730-B0F4-A63A1E34DA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1633" y="1672626"/>
            <a:ext cx="4273842" cy="3512747"/>
          </a:xfrm>
          <a:prstGeom prst="snip2DiagRect">
            <a:avLst>
              <a:gd name="adj1" fmla="val 0"/>
              <a:gd name="adj2" fmla="val 15040"/>
            </a:avLst>
          </a:prstGeom>
          <a:solidFill>
            <a:srgbClr val="FFFFFF">
              <a:shade val="85000"/>
            </a:srgbClr>
          </a:solidFill>
          <a:ln w="28575" cap="sq">
            <a:solidFill>
              <a:srgbClr val="62CADE"/>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8" name="Picture 7" descr="A screenshot of a cell phone&#10;&#10;Description automatically generated">
            <a:extLst>
              <a:ext uri="{FF2B5EF4-FFF2-40B4-BE49-F238E27FC236}">
                <a16:creationId xmlns:a16="http://schemas.microsoft.com/office/drawing/2014/main" id="{7852FDC8-1E0D-4BEF-8A59-11DEB9FC967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37498" y="1672626"/>
            <a:ext cx="4350042" cy="3509526"/>
          </a:xfrm>
          <a:prstGeom prst="snip2DiagRect">
            <a:avLst>
              <a:gd name="adj1" fmla="val 0"/>
              <a:gd name="adj2" fmla="val 16124"/>
            </a:avLst>
          </a:prstGeom>
          <a:solidFill>
            <a:srgbClr val="FFFFFF">
              <a:shade val="85000"/>
            </a:srgbClr>
          </a:solidFill>
          <a:ln w="28575" cap="sq">
            <a:solidFill>
              <a:srgbClr val="62CADE"/>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55" name="TextBox 54">
            <a:extLst>
              <a:ext uri="{FF2B5EF4-FFF2-40B4-BE49-F238E27FC236}">
                <a16:creationId xmlns:a16="http://schemas.microsoft.com/office/drawing/2014/main" id="{83B43626-FF5A-4518-80F4-27F8B44A3076}"/>
              </a:ext>
            </a:extLst>
          </p:cNvPr>
          <p:cNvSpPr txBox="1"/>
          <p:nvPr/>
        </p:nvSpPr>
        <p:spPr>
          <a:xfrm>
            <a:off x="1431633" y="5467567"/>
            <a:ext cx="4273842" cy="369332"/>
          </a:xfrm>
          <a:prstGeom prst="rect">
            <a:avLst/>
          </a:prstGeom>
          <a:noFill/>
          <a:ln w="28575">
            <a:solidFill>
              <a:schemeClr val="tx2"/>
            </a:solidFill>
          </a:ln>
        </p:spPr>
        <p:txBody>
          <a:bodyPr wrap="square" rtlCol="0">
            <a:spAutoFit/>
          </a:bodyPr>
          <a:lstStyle/>
          <a:p>
            <a:pPr algn="ctr"/>
            <a:r>
              <a:rPr lang="en-GB" dirty="0"/>
              <a:t>Front wing and rear wing Set-ups</a:t>
            </a:r>
          </a:p>
        </p:txBody>
      </p:sp>
      <p:sp>
        <p:nvSpPr>
          <p:cNvPr id="57" name="TextBox 56">
            <a:extLst>
              <a:ext uri="{FF2B5EF4-FFF2-40B4-BE49-F238E27FC236}">
                <a16:creationId xmlns:a16="http://schemas.microsoft.com/office/drawing/2014/main" id="{F12FC07A-4BCE-4BE2-B725-74168CF1772B}"/>
              </a:ext>
            </a:extLst>
          </p:cNvPr>
          <p:cNvSpPr txBox="1"/>
          <p:nvPr/>
        </p:nvSpPr>
        <p:spPr>
          <a:xfrm>
            <a:off x="6737496" y="5467567"/>
            <a:ext cx="4350044" cy="369332"/>
          </a:xfrm>
          <a:prstGeom prst="rect">
            <a:avLst/>
          </a:prstGeom>
          <a:noFill/>
          <a:ln w="28575">
            <a:solidFill>
              <a:schemeClr val="tx2"/>
            </a:solidFill>
          </a:ln>
        </p:spPr>
        <p:txBody>
          <a:bodyPr wrap="square" rtlCol="0">
            <a:spAutoFit/>
          </a:bodyPr>
          <a:lstStyle/>
          <a:p>
            <a:pPr algn="ctr"/>
            <a:r>
              <a:rPr lang="en-GB" dirty="0"/>
              <a:t>Front suspension and rear suspension Set-ups</a:t>
            </a:r>
          </a:p>
        </p:txBody>
      </p:sp>
      <p:sp>
        <p:nvSpPr>
          <p:cNvPr id="60" name="TextBox 59">
            <a:extLst>
              <a:ext uri="{FF2B5EF4-FFF2-40B4-BE49-F238E27FC236}">
                <a16:creationId xmlns:a16="http://schemas.microsoft.com/office/drawing/2014/main" id="{82BA5691-29DE-42A2-B236-E36C7E49EA00}"/>
              </a:ext>
            </a:extLst>
          </p:cNvPr>
          <p:cNvSpPr txBox="1"/>
          <p:nvPr/>
        </p:nvSpPr>
        <p:spPr>
          <a:xfrm>
            <a:off x="1222083" y="653497"/>
            <a:ext cx="10067925" cy="646331"/>
          </a:xfrm>
          <a:prstGeom prst="rect">
            <a:avLst/>
          </a:prstGeom>
          <a:noFill/>
          <a:ln w="28575">
            <a:solidFill>
              <a:schemeClr val="tx2"/>
            </a:solidFill>
          </a:ln>
        </p:spPr>
        <p:txBody>
          <a:bodyPr wrap="square" rtlCol="0">
            <a:spAutoFit/>
          </a:bodyPr>
          <a:lstStyle/>
          <a:p>
            <a:pPr algn="ctr"/>
            <a:r>
              <a:rPr lang="en-GB" dirty="0">
                <a:solidFill>
                  <a:schemeClr val="bg2">
                    <a:lumMod val="75000"/>
                  </a:schemeClr>
                </a:solidFill>
              </a:rPr>
              <a:t>Investigation of the Aerodynamics characteristics </a:t>
            </a:r>
          </a:p>
          <a:p>
            <a:pPr algn="ctr"/>
            <a:r>
              <a:rPr lang="en-GB" dirty="0">
                <a:solidFill>
                  <a:schemeClr val="bg2">
                    <a:lumMod val="75000"/>
                  </a:schemeClr>
                </a:solidFill>
              </a:rPr>
              <a:t>Total Aero (Downforce) _  Clt (Coefficient of Lift) _ CdA (Coefficient of Drag) _ CoP (Centre of Pressure) </a:t>
            </a:r>
          </a:p>
        </p:txBody>
      </p:sp>
      <p:sp>
        <p:nvSpPr>
          <p:cNvPr id="7" name="TextBox 6">
            <a:extLst>
              <a:ext uri="{FF2B5EF4-FFF2-40B4-BE49-F238E27FC236}">
                <a16:creationId xmlns:a16="http://schemas.microsoft.com/office/drawing/2014/main" id="{ECBDCC2D-C6BF-4AFF-839F-F89E6FC868E8}"/>
              </a:ext>
            </a:extLst>
          </p:cNvPr>
          <p:cNvSpPr txBox="1"/>
          <p:nvPr/>
        </p:nvSpPr>
        <p:spPr>
          <a:xfrm>
            <a:off x="4461241" y="5190568"/>
            <a:ext cx="1404998" cy="276999"/>
          </a:xfrm>
          <a:prstGeom prst="rect">
            <a:avLst/>
          </a:prstGeom>
          <a:noFill/>
          <a:ln w="28575">
            <a:noFill/>
          </a:ln>
        </p:spPr>
        <p:txBody>
          <a:bodyPr wrap="square" rtlCol="0">
            <a:spAutoFit/>
          </a:bodyPr>
          <a:lstStyle/>
          <a:p>
            <a:r>
              <a:rPr lang="en-GB" sz="1200" dirty="0"/>
              <a:t>(Yousouf, 2020) </a:t>
            </a:r>
            <a:endParaRPr lang="en-GB" dirty="0"/>
          </a:p>
        </p:txBody>
      </p:sp>
      <p:sp>
        <p:nvSpPr>
          <p:cNvPr id="9" name="TextBox 8">
            <a:extLst>
              <a:ext uri="{FF2B5EF4-FFF2-40B4-BE49-F238E27FC236}">
                <a16:creationId xmlns:a16="http://schemas.microsoft.com/office/drawing/2014/main" id="{ED206576-48A2-4B8D-978E-40931EE7EA69}"/>
              </a:ext>
            </a:extLst>
          </p:cNvPr>
          <p:cNvSpPr txBox="1"/>
          <p:nvPr/>
        </p:nvSpPr>
        <p:spPr>
          <a:xfrm>
            <a:off x="9885010" y="5182151"/>
            <a:ext cx="1404998" cy="276999"/>
          </a:xfrm>
          <a:prstGeom prst="rect">
            <a:avLst/>
          </a:prstGeom>
          <a:noFill/>
          <a:ln w="28575">
            <a:noFill/>
          </a:ln>
        </p:spPr>
        <p:txBody>
          <a:bodyPr wrap="square" rtlCol="0">
            <a:spAutoFit/>
          </a:bodyPr>
          <a:lstStyle/>
          <a:p>
            <a:r>
              <a:rPr lang="en-GB" sz="1200" dirty="0"/>
              <a:t>(Yousouf, 2020) </a:t>
            </a:r>
            <a:endParaRPr lang="en-GB" dirty="0"/>
          </a:p>
        </p:txBody>
      </p:sp>
    </p:spTree>
    <p:extLst>
      <p:ext uri="{BB962C8B-B14F-4D97-AF65-F5344CB8AC3E}">
        <p14:creationId xmlns:p14="http://schemas.microsoft.com/office/powerpoint/2010/main" val="3360540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5"/>
                                        </p:tgtEl>
                                        <p:attrNameLst>
                                          <p:attrName>style.visibility</p:attrName>
                                        </p:attrNameLst>
                                      </p:cBhvr>
                                      <p:to>
                                        <p:strVal val="visible"/>
                                      </p:to>
                                    </p:set>
                                    <p:animEffect transition="in" filter="fade">
                                      <p:cBhvr>
                                        <p:cTn id="7" dur="500"/>
                                        <p:tgtEl>
                                          <p:spTgt spid="55"/>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57"/>
                                        </p:tgtEl>
                                        <p:attrNameLst>
                                          <p:attrName>style.visibility</p:attrName>
                                        </p:attrNameLst>
                                      </p:cBhvr>
                                      <p:to>
                                        <p:strVal val="visible"/>
                                      </p:to>
                                    </p:set>
                                    <p:animEffect transition="in" filter="fade">
                                      <p:cBhvr>
                                        <p:cTn id="21" dur="500"/>
                                        <p:tgtEl>
                                          <p:spTgt spid="57"/>
                                        </p:tgtEl>
                                      </p:cBhvr>
                                    </p:animEffect>
                                  </p:childTnLst>
                                </p:cTn>
                              </p:par>
                              <p:par>
                                <p:cTn id="22" presetID="10" presetClass="entr" presetSubtype="0" fill="hold" nodeType="with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animBg="1"/>
      <p:bldP spid="57" grpId="0" animBg="1"/>
      <p:bldP spid="7" grpId="0"/>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58928E-6E2C-4411-A7A9-FEE68BE28009}"/>
              </a:ext>
            </a:extLst>
          </p:cNvPr>
          <p:cNvSpPr txBox="1"/>
          <p:nvPr/>
        </p:nvSpPr>
        <p:spPr>
          <a:xfrm>
            <a:off x="7026758" y="1324603"/>
            <a:ext cx="4780929" cy="646331"/>
          </a:xfrm>
          <a:prstGeom prst="rect">
            <a:avLst/>
          </a:prstGeom>
          <a:noFill/>
          <a:ln w="28575">
            <a:solidFill>
              <a:schemeClr val="tx2"/>
            </a:solidFill>
          </a:ln>
        </p:spPr>
        <p:txBody>
          <a:bodyPr wrap="square" rtlCol="0">
            <a:spAutoFit/>
          </a:bodyPr>
          <a:lstStyle/>
          <a:p>
            <a:pPr algn="ctr"/>
            <a:r>
              <a:rPr lang="en-GB" b="1" dirty="0">
                <a:solidFill>
                  <a:schemeClr val="bg1"/>
                </a:solidFill>
              </a:rPr>
              <a:t>Investigation of the aerodynamic down force (total aero) Versus wings set-ups </a:t>
            </a:r>
          </a:p>
        </p:txBody>
      </p:sp>
      <p:sp>
        <p:nvSpPr>
          <p:cNvPr id="7" name="TextBox 6">
            <a:extLst>
              <a:ext uri="{FF2B5EF4-FFF2-40B4-BE49-F238E27FC236}">
                <a16:creationId xmlns:a16="http://schemas.microsoft.com/office/drawing/2014/main" id="{C7463029-B797-4141-920A-4572FB0B0D5E}"/>
              </a:ext>
            </a:extLst>
          </p:cNvPr>
          <p:cNvSpPr txBox="1"/>
          <p:nvPr/>
        </p:nvSpPr>
        <p:spPr>
          <a:xfrm>
            <a:off x="861391" y="4665703"/>
            <a:ext cx="4300752" cy="646331"/>
          </a:xfrm>
          <a:prstGeom prst="rect">
            <a:avLst/>
          </a:prstGeom>
          <a:noFill/>
          <a:ln w="28575">
            <a:solidFill>
              <a:schemeClr val="tx2"/>
            </a:solidFill>
          </a:ln>
        </p:spPr>
        <p:txBody>
          <a:bodyPr wrap="square" rtlCol="0">
            <a:spAutoFit/>
          </a:bodyPr>
          <a:lstStyle/>
          <a:p>
            <a:pPr algn="ctr"/>
            <a:r>
              <a:rPr lang="en-GB" b="1" dirty="0">
                <a:solidFill>
                  <a:schemeClr val="bg1"/>
                </a:solidFill>
              </a:rPr>
              <a:t>Investigation of centre of pressure (CoP) deviation Versus wings set-ups </a:t>
            </a:r>
          </a:p>
        </p:txBody>
      </p:sp>
      <p:sp>
        <p:nvSpPr>
          <p:cNvPr id="2" name="Arrow: Chevron 1">
            <a:extLst>
              <a:ext uri="{FF2B5EF4-FFF2-40B4-BE49-F238E27FC236}">
                <a16:creationId xmlns:a16="http://schemas.microsoft.com/office/drawing/2014/main" id="{CCBCAFB8-DF58-4633-841B-7CA0E159664C}"/>
              </a:ext>
            </a:extLst>
          </p:cNvPr>
          <p:cNvSpPr/>
          <p:nvPr/>
        </p:nvSpPr>
        <p:spPr>
          <a:xfrm>
            <a:off x="4910351" y="4665702"/>
            <a:ext cx="509788" cy="646331"/>
          </a:xfrm>
          <a:prstGeom prst="chevron">
            <a:avLst/>
          </a:prstGeom>
          <a:solidFill>
            <a:srgbClr val="62CADE"/>
          </a:solid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Arrow: Chevron 8">
            <a:extLst>
              <a:ext uri="{FF2B5EF4-FFF2-40B4-BE49-F238E27FC236}">
                <a16:creationId xmlns:a16="http://schemas.microsoft.com/office/drawing/2014/main" id="{1EFDBEAE-1B5D-4BFD-8B09-10431DB83FEF}"/>
              </a:ext>
            </a:extLst>
          </p:cNvPr>
          <p:cNvSpPr/>
          <p:nvPr/>
        </p:nvSpPr>
        <p:spPr>
          <a:xfrm rot="10800000">
            <a:off x="6771865" y="1324603"/>
            <a:ext cx="509788" cy="646331"/>
          </a:xfrm>
          <a:prstGeom prst="chevron">
            <a:avLst/>
          </a:prstGeom>
          <a:solidFill>
            <a:schemeClr val="tx2"/>
          </a:solid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1" name="Picture 10" descr="A picture containing card, text&#10;&#10;Description automatically generated">
            <a:extLst>
              <a:ext uri="{FF2B5EF4-FFF2-40B4-BE49-F238E27FC236}">
                <a16:creationId xmlns:a16="http://schemas.microsoft.com/office/drawing/2014/main" id="{0400FACB-361A-4080-BD9E-1C051629CF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9272" y="87903"/>
            <a:ext cx="6652593" cy="3562461"/>
          </a:xfrm>
          <a:prstGeom prst="roundRect">
            <a:avLst>
              <a:gd name="adj" fmla="val 14417"/>
            </a:avLst>
          </a:prstGeom>
          <a:ln w="19050">
            <a:solidFill>
              <a:schemeClr val="tx2">
                <a:lumMod val="75000"/>
              </a:schemeClr>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2" name="Picture 11" descr="A close up of a map&#10;&#10;Description automatically generated">
            <a:extLst>
              <a:ext uri="{FF2B5EF4-FFF2-40B4-BE49-F238E27FC236}">
                <a16:creationId xmlns:a16="http://schemas.microsoft.com/office/drawing/2014/main" id="{C66BE6BB-08E7-4E16-A7AE-AE7E5AC229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20135" y="3207636"/>
            <a:ext cx="6652593" cy="3562461"/>
          </a:xfrm>
          <a:prstGeom prst="roundRect">
            <a:avLst>
              <a:gd name="adj" fmla="val 13435"/>
            </a:avLst>
          </a:prstGeom>
          <a:ln w="19050">
            <a:solidFill>
              <a:schemeClr val="tx2">
                <a:lumMod val="75000"/>
              </a:schemeClr>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3" name="TextBox 12">
            <a:extLst>
              <a:ext uri="{FF2B5EF4-FFF2-40B4-BE49-F238E27FC236}">
                <a16:creationId xmlns:a16="http://schemas.microsoft.com/office/drawing/2014/main" id="{BB4DD9A3-6A10-47C5-AA0D-54356180C107}"/>
              </a:ext>
            </a:extLst>
          </p:cNvPr>
          <p:cNvSpPr txBox="1"/>
          <p:nvPr/>
        </p:nvSpPr>
        <p:spPr>
          <a:xfrm>
            <a:off x="10787002" y="6374262"/>
            <a:ext cx="1404998" cy="276999"/>
          </a:xfrm>
          <a:prstGeom prst="rect">
            <a:avLst/>
          </a:prstGeom>
          <a:noFill/>
          <a:ln w="28575">
            <a:noFill/>
          </a:ln>
        </p:spPr>
        <p:txBody>
          <a:bodyPr wrap="square" rtlCol="0">
            <a:spAutoFit/>
          </a:bodyPr>
          <a:lstStyle/>
          <a:p>
            <a:r>
              <a:rPr lang="en-GB" sz="1200" dirty="0">
                <a:solidFill>
                  <a:schemeClr val="bg1"/>
                </a:solidFill>
              </a:rPr>
              <a:t>(Yousouf, 2020) </a:t>
            </a:r>
            <a:endParaRPr lang="en-GB" dirty="0">
              <a:solidFill>
                <a:schemeClr val="bg1"/>
              </a:solidFill>
            </a:endParaRPr>
          </a:p>
        </p:txBody>
      </p:sp>
      <p:sp>
        <p:nvSpPr>
          <p:cNvPr id="14" name="TextBox 13">
            <a:extLst>
              <a:ext uri="{FF2B5EF4-FFF2-40B4-BE49-F238E27FC236}">
                <a16:creationId xmlns:a16="http://schemas.microsoft.com/office/drawing/2014/main" id="{49C126AD-5947-4EA2-90F8-AE3CA509F63A}"/>
              </a:ext>
            </a:extLst>
          </p:cNvPr>
          <p:cNvSpPr txBox="1"/>
          <p:nvPr/>
        </p:nvSpPr>
        <p:spPr>
          <a:xfrm>
            <a:off x="363522" y="3290500"/>
            <a:ext cx="1404998" cy="276999"/>
          </a:xfrm>
          <a:prstGeom prst="rect">
            <a:avLst/>
          </a:prstGeom>
          <a:noFill/>
          <a:ln w="28575">
            <a:noFill/>
          </a:ln>
        </p:spPr>
        <p:txBody>
          <a:bodyPr wrap="square" rtlCol="0">
            <a:spAutoFit/>
          </a:bodyPr>
          <a:lstStyle/>
          <a:p>
            <a:r>
              <a:rPr lang="en-GB" sz="1200" dirty="0">
                <a:solidFill>
                  <a:schemeClr val="bg1"/>
                </a:solidFill>
              </a:rPr>
              <a:t>(Yousouf, 2020) </a:t>
            </a:r>
            <a:endParaRPr lang="en-GB" dirty="0">
              <a:solidFill>
                <a:schemeClr val="bg1"/>
              </a:solidFill>
            </a:endParaRPr>
          </a:p>
        </p:txBody>
      </p:sp>
    </p:spTree>
    <p:extLst>
      <p:ext uri="{BB962C8B-B14F-4D97-AF65-F5344CB8AC3E}">
        <p14:creationId xmlns:p14="http://schemas.microsoft.com/office/powerpoint/2010/main" val="41331927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58928E-6E2C-4411-A7A9-FEE68BE28009}"/>
              </a:ext>
            </a:extLst>
          </p:cNvPr>
          <p:cNvSpPr txBox="1"/>
          <p:nvPr/>
        </p:nvSpPr>
        <p:spPr>
          <a:xfrm>
            <a:off x="7199036" y="632146"/>
            <a:ext cx="4462876" cy="646331"/>
          </a:xfrm>
          <a:prstGeom prst="rect">
            <a:avLst/>
          </a:prstGeom>
          <a:noFill/>
          <a:ln w="28575">
            <a:solidFill>
              <a:schemeClr val="tx2"/>
            </a:solidFill>
          </a:ln>
        </p:spPr>
        <p:txBody>
          <a:bodyPr wrap="square" rtlCol="0">
            <a:spAutoFit/>
          </a:bodyPr>
          <a:lstStyle/>
          <a:p>
            <a:pPr algn="ctr"/>
            <a:r>
              <a:rPr lang="en-GB" b="1" dirty="0">
                <a:solidFill>
                  <a:schemeClr val="bg1"/>
                </a:solidFill>
              </a:rPr>
              <a:t>Investigation of the coefficient of lift (Clt) Versus wings set-ups </a:t>
            </a:r>
          </a:p>
        </p:txBody>
      </p:sp>
      <p:pic>
        <p:nvPicPr>
          <p:cNvPr id="8" name="Picture 7" descr="A picture containing card, text&#10;&#10;Description automatically generated">
            <a:extLst>
              <a:ext uri="{FF2B5EF4-FFF2-40B4-BE49-F238E27FC236}">
                <a16:creationId xmlns:a16="http://schemas.microsoft.com/office/drawing/2014/main" id="{DF631486-2738-4674-947B-7F230C01E6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9269" y="23405"/>
            <a:ext cx="6824873" cy="3654715"/>
          </a:xfrm>
          <a:prstGeom prst="roundRect">
            <a:avLst>
              <a:gd name="adj" fmla="val 12529"/>
            </a:avLst>
          </a:prstGeom>
          <a:ln w="19050">
            <a:solidFill>
              <a:schemeClr val="tx2">
                <a:lumMod val="75000"/>
              </a:schemeClr>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TextBox 4">
            <a:extLst>
              <a:ext uri="{FF2B5EF4-FFF2-40B4-BE49-F238E27FC236}">
                <a16:creationId xmlns:a16="http://schemas.microsoft.com/office/drawing/2014/main" id="{20AF967A-6D46-472F-972E-D9698C05730D}"/>
              </a:ext>
            </a:extLst>
          </p:cNvPr>
          <p:cNvSpPr txBox="1"/>
          <p:nvPr/>
        </p:nvSpPr>
        <p:spPr>
          <a:xfrm>
            <a:off x="273088" y="3290500"/>
            <a:ext cx="1404998" cy="276999"/>
          </a:xfrm>
          <a:prstGeom prst="rect">
            <a:avLst/>
          </a:prstGeom>
          <a:noFill/>
          <a:ln w="28575">
            <a:noFill/>
          </a:ln>
        </p:spPr>
        <p:txBody>
          <a:bodyPr wrap="square" rtlCol="0">
            <a:spAutoFit/>
          </a:bodyPr>
          <a:lstStyle/>
          <a:p>
            <a:r>
              <a:rPr lang="en-GB" sz="1200" dirty="0">
                <a:solidFill>
                  <a:schemeClr val="bg1"/>
                </a:solidFill>
              </a:rPr>
              <a:t>(Yousouf, 2020) </a:t>
            </a:r>
            <a:endParaRPr lang="en-GB" dirty="0">
              <a:solidFill>
                <a:schemeClr val="bg1"/>
              </a:solidFill>
            </a:endParaRPr>
          </a:p>
        </p:txBody>
      </p:sp>
      <p:pic>
        <p:nvPicPr>
          <p:cNvPr id="6" name="Picture 5" descr="A picture containing card, text&#10;&#10;Description automatically generated">
            <a:extLst>
              <a:ext uri="{FF2B5EF4-FFF2-40B4-BE49-F238E27FC236}">
                <a16:creationId xmlns:a16="http://schemas.microsoft.com/office/drawing/2014/main" id="{C093DEE6-49CE-45DD-BE40-23EACB6DBB5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47861" y="3179880"/>
            <a:ext cx="6824870" cy="3654715"/>
          </a:xfrm>
          <a:prstGeom prst="roundRect">
            <a:avLst>
              <a:gd name="adj" fmla="val 12847"/>
            </a:avLst>
          </a:prstGeom>
          <a:ln w="19050">
            <a:solidFill>
              <a:schemeClr val="tx2">
                <a:lumMod val="75000"/>
              </a:schemeClr>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7" name="TextBox 6">
            <a:extLst>
              <a:ext uri="{FF2B5EF4-FFF2-40B4-BE49-F238E27FC236}">
                <a16:creationId xmlns:a16="http://schemas.microsoft.com/office/drawing/2014/main" id="{C7463029-B797-4141-920A-4572FB0B0D5E}"/>
              </a:ext>
            </a:extLst>
          </p:cNvPr>
          <p:cNvSpPr txBox="1"/>
          <p:nvPr/>
        </p:nvSpPr>
        <p:spPr>
          <a:xfrm>
            <a:off x="7228640" y="2023760"/>
            <a:ext cx="4559592" cy="646331"/>
          </a:xfrm>
          <a:prstGeom prst="rect">
            <a:avLst/>
          </a:prstGeom>
          <a:noFill/>
          <a:ln w="28575">
            <a:solidFill>
              <a:schemeClr val="tx2"/>
            </a:solidFill>
          </a:ln>
        </p:spPr>
        <p:txBody>
          <a:bodyPr wrap="square" rtlCol="0">
            <a:spAutoFit/>
          </a:bodyPr>
          <a:lstStyle/>
          <a:p>
            <a:pPr algn="ctr"/>
            <a:r>
              <a:rPr lang="en-GB" b="1" dirty="0">
                <a:solidFill>
                  <a:schemeClr val="bg1"/>
                </a:solidFill>
              </a:rPr>
              <a:t>Investigation of the coefficient of drag (CdA) Versus wings set-ups </a:t>
            </a:r>
          </a:p>
        </p:txBody>
      </p:sp>
      <p:sp>
        <p:nvSpPr>
          <p:cNvPr id="2" name="Arrow: Chevron 1">
            <a:extLst>
              <a:ext uri="{FF2B5EF4-FFF2-40B4-BE49-F238E27FC236}">
                <a16:creationId xmlns:a16="http://schemas.microsoft.com/office/drawing/2014/main" id="{CCBCAFB8-DF58-4633-841B-7CA0E159664C}"/>
              </a:ext>
            </a:extLst>
          </p:cNvPr>
          <p:cNvSpPr/>
          <p:nvPr/>
        </p:nvSpPr>
        <p:spPr>
          <a:xfrm rot="5400000">
            <a:off x="9253541" y="2601820"/>
            <a:ext cx="509788" cy="646331"/>
          </a:xfrm>
          <a:prstGeom prst="chevron">
            <a:avLst/>
          </a:prstGeom>
          <a:solidFill>
            <a:srgbClr val="62CADE"/>
          </a:solid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Arrow: Chevron 8">
            <a:extLst>
              <a:ext uri="{FF2B5EF4-FFF2-40B4-BE49-F238E27FC236}">
                <a16:creationId xmlns:a16="http://schemas.microsoft.com/office/drawing/2014/main" id="{1EFDBEAE-1B5D-4BFD-8B09-10431DB83FEF}"/>
              </a:ext>
            </a:extLst>
          </p:cNvPr>
          <p:cNvSpPr/>
          <p:nvPr/>
        </p:nvSpPr>
        <p:spPr>
          <a:xfrm rot="10800000">
            <a:off x="6944142" y="632146"/>
            <a:ext cx="509788" cy="646331"/>
          </a:xfrm>
          <a:prstGeom prst="chevron">
            <a:avLst/>
          </a:prstGeom>
          <a:solidFill>
            <a:schemeClr val="tx2"/>
          </a:solid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TextBox 9">
            <a:extLst>
              <a:ext uri="{FF2B5EF4-FFF2-40B4-BE49-F238E27FC236}">
                <a16:creationId xmlns:a16="http://schemas.microsoft.com/office/drawing/2014/main" id="{E6263AC9-3C15-40EA-A7E4-3C359E86A2CE}"/>
              </a:ext>
            </a:extLst>
          </p:cNvPr>
          <p:cNvSpPr txBox="1"/>
          <p:nvPr/>
        </p:nvSpPr>
        <p:spPr>
          <a:xfrm>
            <a:off x="10787002" y="6472569"/>
            <a:ext cx="1404998" cy="276999"/>
          </a:xfrm>
          <a:prstGeom prst="rect">
            <a:avLst/>
          </a:prstGeom>
          <a:noFill/>
          <a:ln w="28575">
            <a:noFill/>
          </a:ln>
        </p:spPr>
        <p:txBody>
          <a:bodyPr wrap="square" rtlCol="0">
            <a:spAutoFit/>
          </a:bodyPr>
          <a:lstStyle/>
          <a:p>
            <a:r>
              <a:rPr lang="en-GB" sz="1200" dirty="0">
                <a:solidFill>
                  <a:schemeClr val="bg1"/>
                </a:solidFill>
              </a:rPr>
              <a:t>(Yousouf, 2020) </a:t>
            </a:r>
            <a:endParaRPr lang="en-GB" dirty="0">
              <a:solidFill>
                <a:schemeClr val="bg1"/>
              </a:solidFill>
            </a:endParaRPr>
          </a:p>
        </p:txBody>
      </p:sp>
      <p:pic>
        <p:nvPicPr>
          <p:cNvPr id="11" name="Picture 10" descr="A close up of a piece of paper&#10;&#10;Description automatically generated">
            <a:extLst>
              <a:ext uri="{FF2B5EF4-FFF2-40B4-BE49-F238E27FC236}">
                <a16:creationId xmlns:a16="http://schemas.microsoft.com/office/drawing/2014/main" id="{B7D53EDC-7610-404C-A957-D9EBC573F8E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51911" y="3938498"/>
            <a:ext cx="2898268" cy="2379175"/>
          </a:xfrm>
          <a:prstGeom prst="roundRect">
            <a:avLst>
              <a:gd name="adj" fmla="val 13173"/>
            </a:avLst>
          </a:prstGeom>
          <a:ln w="19050">
            <a:solidFill>
              <a:schemeClr val="tx2">
                <a:lumMod val="75000"/>
              </a:schemeClr>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2" name="TextBox 11">
            <a:extLst>
              <a:ext uri="{FF2B5EF4-FFF2-40B4-BE49-F238E27FC236}">
                <a16:creationId xmlns:a16="http://schemas.microsoft.com/office/drawing/2014/main" id="{960BF769-EA32-48F0-808F-B376D7CE3951}"/>
              </a:ext>
            </a:extLst>
          </p:cNvPr>
          <p:cNvSpPr txBox="1"/>
          <p:nvPr/>
        </p:nvSpPr>
        <p:spPr>
          <a:xfrm>
            <a:off x="2023847" y="6334069"/>
            <a:ext cx="2226332" cy="276999"/>
          </a:xfrm>
          <a:prstGeom prst="rect">
            <a:avLst/>
          </a:prstGeom>
          <a:noFill/>
          <a:ln w="28575">
            <a:noFill/>
          </a:ln>
        </p:spPr>
        <p:txBody>
          <a:bodyPr wrap="square" rtlCol="0">
            <a:spAutoFit/>
          </a:bodyPr>
          <a:lstStyle/>
          <a:p>
            <a:r>
              <a:rPr lang="en-GB" sz="1200" dirty="0"/>
              <a:t>(formula1-dictionary.net, 2020) </a:t>
            </a:r>
            <a:endParaRPr lang="en-GB" dirty="0"/>
          </a:p>
        </p:txBody>
      </p:sp>
    </p:spTree>
    <p:extLst>
      <p:ext uri="{BB962C8B-B14F-4D97-AF65-F5344CB8AC3E}">
        <p14:creationId xmlns:p14="http://schemas.microsoft.com/office/powerpoint/2010/main" val="34157914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138CB34-3EBF-49D7-B136-9CB09A2050DB}"/>
              </a:ext>
            </a:extLst>
          </p:cNvPr>
          <p:cNvSpPr txBox="1"/>
          <p:nvPr/>
        </p:nvSpPr>
        <p:spPr>
          <a:xfrm>
            <a:off x="1250658" y="205822"/>
            <a:ext cx="10067925" cy="923330"/>
          </a:xfrm>
          <a:prstGeom prst="rect">
            <a:avLst/>
          </a:prstGeom>
          <a:noFill/>
          <a:ln w="28575">
            <a:solidFill>
              <a:schemeClr val="tx2"/>
            </a:solidFill>
          </a:ln>
        </p:spPr>
        <p:txBody>
          <a:bodyPr wrap="square" rtlCol="0">
            <a:spAutoFit/>
          </a:bodyPr>
          <a:lstStyle/>
          <a:p>
            <a:pPr algn="ctr"/>
            <a:r>
              <a:rPr lang="en-GB" dirty="0">
                <a:solidFill>
                  <a:schemeClr val="bg2">
                    <a:lumMod val="75000"/>
                  </a:schemeClr>
                </a:solidFill>
              </a:rPr>
              <a:t>Investigation of the Aerodynamics characteristics </a:t>
            </a:r>
          </a:p>
          <a:p>
            <a:pPr algn="ctr"/>
            <a:r>
              <a:rPr lang="en-GB" dirty="0">
                <a:solidFill>
                  <a:schemeClr val="bg2">
                    <a:lumMod val="75000"/>
                  </a:schemeClr>
                </a:solidFill>
              </a:rPr>
              <a:t>Total Aero (Downforce) _  Clt (Coefficient of Lift) _ CdA (Coefficient of Drag) _ CoP (Centre of Pressure)</a:t>
            </a:r>
          </a:p>
          <a:p>
            <a:pPr algn="ctr"/>
            <a:r>
              <a:rPr lang="en-GB" dirty="0">
                <a:solidFill>
                  <a:schemeClr val="bg2">
                    <a:lumMod val="75000"/>
                  </a:schemeClr>
                </a:solidFill>
              </a:rPr>
              <a:t>Versus suspension parameters</a:t>
            </a:r>
          </a:p>
        </p:txBody>
      </p:sp>
      <p:pic>
        <p:nvPicPr>
          <p:cNvPr id="3" name="Picture 2">
            <a:extLst>
              <a:ext uri="{FF2B5EF4-FFF2-40B4-BE49-F238E27FC236}">
                <a16:creationId xmlns:a16="http://schemas.microsoft.com/office/drawing/2014/main" id="{FBD49244-86BE-4DF1-AB55-6C21F9A7AE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8054" y="1656234"/>
            <a:ext cx="5367946" cy="2061062"/>
          </a:xfrm>
          <a:prstGeom prst="rect">
            <a:avLst/>
          </a:prstGeom>
        </p:spPr>
      </p:pic>
      <p:pic>
        <p:nvPicPr>
          <p:cNvPr id="6" name="Picture 5" descr="A picture containing computer&#10;&#10;Description automatically generated">
            <a:extLst>
              <a:ext uri="{FF2B5EF4-FFF2-40B4-BE49-F238E27FC236}">
                <a16:creationId xmlns:a16="http://schemas.microsoft.com/office/drawing/2014/main" id="{453CBE1C-9ACF-4DB6-A3B6-D973A55C7E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04600" y="1656234"/>
            <a:ext cx="5362205" cy="2061062"/>
          </a:xfrm>
          <a:prstGeom prst="rect">
            <a:avLst/>
          </a:prstGeom>
        </p:spPr>
      </p:pic>
      <p:pic>
        <p:nvPicPr>
          <p:cNvPr id="8" name="Picture 7" descr="A picture containing clock&#10;&#10;Description automatically generated">
            <a:extLst>
              <a:ext uri="{FF2B5EF4-FFF2-40B4-BE49-F238E27FC236}">
                <a16:creationId xmlns:a16="http://schemas.microsoft.com/office/drawing/2014/main" id="{246695D7-274C-4860-A72F-AAAF16D9676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8054" y="4082878"/>
            <a:ext cx="5362204" cy="2061062"/>
          </a:xfrm>
          <a:prstGeom prst="rect">
            <a:avLst/>
          </a:prstGeom>
        </p:spPr>
      </p:pic>
      <p:pic>
        <p:nvPicPr>
          <p:cNvPr id="10" name="Picture 9" descr="A picture containing large&#10;&#10;Description automatically generated">
            <a:extLst>
              <a:ext uri="{FF2B5EF4-FFF2-40B4-BE49-F238E27FC236}">
                <a16:creationId xmlns:a16="http://schemas.microsoft.com/office/drawing/2014/main" id="{5621C8F8-5C68-4CDC-AB0B-C590E49C458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204600" y="4082878"/>
            <a:ext cx="5362205" cy="2061062"/>
          </a:xfrm>
          <a:prstGeom prst="rect">
            <a:avLst/>
          </a:prstGeom>
        </p:spPr>
      </p:pic>
      <p:sp>
        <p:nvSpPr>
          <p:cNvPr id="11" name="TextBox 10">
            <a:extLst>
              <a:ext uri="{FF2B5EF4-FFF2-40B4-BE49-F238E27FC236}">
                <a16:creationId xmlns:a16="http://schemas.microsoft.com/office/drawing/2014/main" id="{A20131BB-48AF-46D1-ACE0-068EF88616F0}"/>
              </a:ext>
            </a:extLst>
          </p:cNvPr>
          <p:cNvSpPr txBox="1"/>
          <p:nvPr/>
        </p:nvSpPr>
        <p:spPr>
          <a:xfrm>
            <a:off x="4879622" y="3667378"/>
            <a:ext cx="1404998" cy="276999"/>
          </a:xfrm>
          <a:prstGeom prst="rect">
            <a:avLst/>
          </a:prstGeom>
          <a:noFill/>
          <a:ln w="28575">
            <a:noFill/>
          </a:ln>
        </p:spPr>
        <p:txBody>
          <a:bodyPr wrap="square" rtlCol="0">
            <a:spAutoFit/>
          </a:bodyPr>
          <a:lstStyle/>
          <a:p>
            <a:r>
              <a:rPr lang="en-GB" sz="1200" dirty="0"/>
              <a:t>(Yousouf, 2020) </a:t>
            </a:r>
            <a:endParaRPr lang="en-GB" dirty="0"/>
          </a:p>
        </p:txBody>
      </p:sp>
      <p:sp>
        <p:nvSpPr>
          <p:cNvPr id="12" name="TextBox 11">
            <a:extLst>
              <a:ext uri="{FF2B5EF4-FFF2-40B4-BE49-F238E27FC236}">
                <a16:creationId xmlns:a16="http://schemas.microsoft.com/office/drawing/2014/main" id="{4150EB5D-240B-44F6-9A35-F7A9B01236DB}"/>
              </a:ext>
            </a:extLst>
          </p:cNvPr>
          <p:cNvSpPr txBox="1"/>
          <p:nvPr/>
        </p:nvSpPr>
        <p:spPr>
          <a:xfrm>
            <a:off x="10337858" y="3667379"/>
            <a:ext cx="1404998" cy="276999"/>
          </a:xfrm>
          <a:prstGeom prst="rect">
            <a:avLst/>
          </a:prstGeom>
          <a:noFill/>
          <a:ln w="28575">
            <a:noFill/>
          </a:ln>
        </p:spPr>
        <p:txBody>
          <a:bodyPr wrap="square" rtlCol="0">
            <a:spAutoFit/>
          </a:bodyPr>
          <a:lstStyle/>
          <a:p>
            <a:r>
              <a:rPr lang="en-GB" sz="1200" dirty="0"/>
              <a:t>(Yousouf, 2020) </a:t>
            </a:r>
            <a:endParaRPr lang="en-GB" dirty="0"/>
          </a:p>
        </p:txBody>
      </p:sp>
      <p:sp>
        <p:nvSpPr>
          <p:cNvPr id="13" name="TextBox 12">
            <a:extLst>
              <a:ext uri="{FF2B5EF4-FFF2-40B4-BE49-F238E27FC236}">
                <a16:creationId xmlns:a16="http://schemas.microsoft.com/office/drawing/2014/main" id="{2ABD9C44-0B9C-4039-ABB2-00CE9C727005}"/>
              </a:ext>
            </a:extLst>
          </p:cNvPr>
          <p:cNvSpPr txBox="1"/>
          <p:nvPr/>
        </p:nvSpPr>
        <p:spPr>
          <a:xfrm>
            <a:off x="10337858" y="6101742"/>
            <a:ext cx="1404998" cy="276999"/>
          </a:xfrm>
          <a:prstGeom prst="rect">
            <a:avLst/>
          </a:prstGeom>
          <a:noFill/>
          <a:ln w="28575">
            <a:noFill/>
          </a:ln>
        </p:spPr>
        <p:txBody>
          <a:bodyPr wrap="square" rtlCol="0">
            <a:spAutoFit/>
          </a:bodyPr>
          <a:lstStyle/>
          <a:p>
            <a:r>
              <a:rPr lang="en-GB" sz="1200" dirty="0"/>
              <a:t>(Yousouf, 2020) </a:t>
            </a:r>
            <a:endParaRPr lang="en-GB" dirty="0"/>
          </a:p>
        </p:txBody>
      </p:sp>
      <p:sp>
        <p:nvSpPr>
          <p:cNvPr id="14" name="TextBox 13">
            <a:extLst>
              <a:ext uri="{FF2B5EF4-FFF2-40B4-BE49-F238E27FC236}">
                <a16:creationId xmlns:a16="http://schemas.microsoft.com/office/drawing/2014/main" id="{F6C8A88C-CA72-4DE8-93DE-856A6C5899CE}"/>
              </a:ext>
            </a:extLst>
          </p:cNvPr>
          <p:cNvSpPr txBox="1"/>
          <p:nvPr/>
        </p:nvSpPr>
        <p:spPr>
          <a:xfrm>
            <a:off x="4975654" y="6101742"/>
            <a:ext cx="1404998" cy="276999"/>
          </a:xfrm>
          <a:prstGeom prst="rect">
            <a:avLst/>
          </a:prstGeom>
          <a:noFill/>
          <a:ln w="28575">
            <a:noFill/>
          </a:ln>
        </p:spPr>
        <p:txBody>
          <a:bodyPr wrap="square" rtlCol="0">
            <a:spAutoFit/>
          </a:bodyPr>
          <a:lstStyle/>
          <a:p>
            <a:r>
              <a:rPr lang="en-GB" sz="1200" dirty="0"/>
              <a:t>(Yousouf, 2020) </a:t>
            </a:r>
            <a:endParaRPr lang="en-GB" dirty="0"/>
          </a:p>
        </p:txBody>
      </p:sp>
    </p:spTree>
    <p:extLst>
      <p:ext uri="{BB962C8B-B14F-4D97-AF65-F5344CB8AC3E}">
        <p14:creationId xmlns:p14="http://schemas.microsoft.com/office/powerpoint/2010/main" val="34010429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3" name="Rectangle 12">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pic>
        <p:nvPicPr>
          <p:cNvPr id="5" name="Content Placeholder 4" descr="A picture containing motorcycle, black, yellow, sitting&#10;&#10;Description automatically generated">
            <a:extLst>
              <a:ext uri="{FF2B5EF4-FFF2-40B4-BE49-F238E27FC236}">
                <a16:creationId xmlns:a16="http://schemas.microsoft.com/office/drawing/2014/main" id="{3C4B4E21-D377-430A-BD6A-94AA931961D8}"/>
              </a:ext>
            </a:extLst>
          </p:cNvPr>
          <p:cNvPicPr>
            <a:picLocks noChangeAspect="1"/>
          </p:cNvPicPr>
          <p:nvPr/>
        </p:nvPicPr>
        <p:blipFill rotWithShape="1">
          <a:blip r:embed="rId4">
            <a:extLst>
              <a:ext uri="{28A0092B-C50C-407E-A947-70E740481C1C}">
                <a14:useLocalDpi xmlns:a14="http://schemas.microsoft.com/office/drawing/2010/main" val="0"/>
              </a:ext>
            </a:extLst>
          </a:blip>
          <a:srcRect r="2" b="1250"/>
          <a:stretch/>
        </p:blipFill>
        <p:spPr>
          <a:xfrm>
            <a:off x="-5597" y="10"/>
            <a:ext cx="4635583" cy="6857990"/>
          </a:xfrm>
          <a:prstGeom prst="rect">
            <a:avLst/>
          </a:prstGeom>
        </p:spPr>
      </p:pic>
      <p:grpSp>
        <p:nvGrpSpPr>
          <p:cNvPr id="16" name="Group 15">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7" name="Rectangle 16">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8"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 name="Rectangle 19">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21"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2"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3"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4"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5"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6"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7"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8"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4"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5"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6"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7"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8"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9"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0"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1"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2"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3"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4"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5" name="Rectangle 44">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46"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7"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8"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9"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0"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1"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2"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3"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4"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5"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6"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7" name="Rectangle 56">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58"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9"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0"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5"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6"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7"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8"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9"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0"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sp>
        <p:nvSpPr>
          <p:cNvPr id="71" name="TextBox 70">
            <a:extLst>
              <a:ext uri="{FF2B5EF4-FFF2-40B4-BE49-F238E27FC236}">
                <a16:creationId xmlns:a16="http://schemas.microsoft.com/office/drawing/2014/main" id="{367CD9FE-2C09-4535-B678-A90D5C45BD05}"/>
              </a:ext>
            </a:extLst>
          </p:cNvPr>
          <p:cNvSpPr txBox="1"/>
          <p:nvPr/>
        </p:nvSpPr>
        <p:spPr>
          <a:xfrm>
            <a:off x="5577670" y="3650516"/>
            <a:ext cx="5666646" cy="830997"/>
          </a:xfrm>
          <a:prstGeom prst="rect">
            <a:avLst/>
          </a:prstGeom>
          <a:noFill/>
          <a:ln w="38100">
            <a:solidFill>
              <a:schemeClr val="tx1"/>
            </a:solidFill>
          </a:ln>
        </p:spPr>
        <p:txBody>
          <a:bodyPr wrap="square" rtlCol="0">
            <a:spAutoFit/>
          </a:bodyPr>
          <a:lstStyle/>
          <a:p>
            <a:pPr algn="ctr"/>
            <a:r>
              <a:rPr lang="en-GB" sz="2400" b="1" dirty="0">
                <a:solidFill>
                  <a:schemeClr val="bg1"/>
                </a:solidFill>
              </a:rPr>
              <a:t>Full Lap (Pembrey Circuit) Investigation </a:t>
            </a:r>
          </a:p>
          <a:p>
            <a:pPr algn="ctr"/>
            <a:r>
              <a:rPr lang="en-GB" sz="2400" b="1" dirty="0">
                <a:solidFill>
                  <a:schemeClr val="bg1"/>
                </a:solidFill>
              </a:rPr>
              <a:t>Aerodynamics Tuning of 9 Wings Set-ups </a:t>
            </a:r>
          </a:p>
        </p:txBody>
      </p:sp>
      <p:sp>
        <p:nvSpPr>
          <p:cNvPr id="7" name="Arrow: Bent 6">
            <a:extLst>
              <a:ext uri="{FF2B5EF4-FFF2-40B4-BE49-F238E27FC236}">
                <a16:creationId xmlns:a16="http://schemas.microsoft.com/office/drawing/2014/main" id="{5204359B-F752-42C3-B136-55ED785DADB8}"/>
              </a:ext>
            </a:extLst>
          </p:cNvPr>
          <p:cNvSpPr/>
          <p:nvPr/>
        </p:nvSpPr>
        <p:spPr>
          <a:xfrm rot="10800000">
            <a:off x="4110824" y="4491036"/>
            <a:ext cx="2609845" cy="1045219"/>
          </a:xfrm>
          <a:prstGeom prst="bentArrow">
            <a:avLst>
              <a:gd name="adj1" fmla="val 14109"/>
              <a:gd name="adj2" fmla="val 27260"/>
              <a:gd name="adj3" fmla="val 31430"/>
              <a:gd name="adj4" fmla="val 0"/>
            </a:avLst>
          </a:prstGeom>
          <a:gradFill>
            <a:gsLst>
              <a:gs pos="100000">
                <a:schemeClr val="tx2">
                  <a:lumMod val="75000"/>
                </a:schemeClr>
              </a:gs>
              <a:gs pos="0">
                <a:schemeClr val="accent5">
                  <a:shade val="74000"/>
                  <a:satMod val="128000"/>
                  <a:lumMod val="100000"/>
                </a:schemeClr>
              </a:gs>
            </a:gsLst>
          </a:gradFill>
          <a:ln w="38100">
            <a:solidFill>
              <a:schemeClr val="tx1"/>
            </a:solid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a:solidFill>
                <a:schemeClr val="tx1"/>
              </a:solidFill>
            </a:endParaRPr>
          </a:p>
        </p:txBody>
      </p:sp>
      <p:sp>
        <p:nvSpPr>
          <p:cNvPr id="8" name="Arrow: Bent-Up 7">
            <a:extLst>
              <a:ext uri="{FF2B5EF4-FFF2-40B4-BE49-F238E27FC236}">
                <a16:creationId xmlns:a16="http://schemas.microsoft.com/office/drawing/2014/main" id="{14502D2F-35AF-4927-BFA2-CD39E4DCE21C}"/>
              </a:ext>
            </a:extLst>
          </p:cNvPr>
          <p:cNvSpPr/>
          <p:nvPr/>
        </p:nvSpPr>
        <p:spPr>
          <a:xfrm rot="16200000">
            <a:off x="5203706" y="-2037619"/>
            <a:ext cx="3384385" cy="7991883"/>
          </a:xfrm>
          <a:prstGeom prst="bentUpArrow">
            <a:avLst>
              <a:gd name="adj1" fmla="val 4670"/>
              <a:gd name="adj2" fmla="val 8602"/>
              <a:gd name="adj3" fmla="val 11440"/>
            </a:avLst>
          </a:prstGeom>
          <a:gradFill>
            <a:gsLst>
              <a:gs pos="100000">
                <a:schemeClr val="tx2">
                  <a:lumMod val="75000"/>
                </a:schemeClr>
              </a:gs>
              <a:gs pos="0">
                <a:schemeClr val="accent5">
                  <a:shade val="74000"/>
                  <a:satMod val="128000"/>
                  <a:lumMod val="100000"/>
                </a:schemeClr>
              </a:gs>
            </a:gsLst>
          </a:gradFill>
          <a:ln w="38100">
            <a:solidFill>
              <a:schemeClr val="tx1"/>
            </a:solid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a:p>
        </p:txBody>
      </p:sp>
      <p:pic>
        <p:nvPicPr>
          <p:cNvPr id="11" name="Picture 10" descr="A picture containing text, map&#10;&#10;Description automatically generated">
            <a:extLst>
              <a:ext uri="{FF2B5EF4-FFF2-40B4-BE49-F238E27FC236}">
                <a16:creationId xmlns:a16="http://schemas.microsoft.com/office/drawing/2014/main" id="{1ADA6D6F-D03C-4D6C-B0DF-0A51A786626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20669" y="948794"/>
            <a:ext cx="3050652" cy="2692200"/>
          </a:xfrm>
          <a:prstGeom prst="rect">
            <a:avLst/>
          </a:prstGeom>
        </p:spPr>
      </p:pic>
      <p:sp>
        <p:nvSpPr>
          <p:cNvPr id="72" name="TextBox 71">
            <a:extLst>
              <a:ext uri="{FF2B5EF4-FFF2-40B4-BE49-F238E27FC236}">
                <a16:creationId xmlns:a16="http://schemas.microsoft.com/office/drawing/2014/main" id="{2217032F-9AEE-4175-881C-A64CE29FB75F}"/>
              </a:ext>
            </a:extLst>
          </p:cNvPr>
          <p:cNvSpPr txBox="1"/>
          <p:nvPr/>
        </p:nvSpPr>
        <p:spPr>
          <a:xfrm>
            <a:off x="3415603" y="6571476"/>
            <a:ext cx="1390439" cy="276999"/>
          </a:xfrm>
          <a:prstGeom prst="rect">
            <a:avLst/>
          </a:prstGeom>
          <a:noFill/>
          <a:ln w="28575">
            <a:noFill/>
          </a:ln>
        </p:spPr>
        <p:txBody>
          <a:bodyPr wrap="square" rtlCol="0">
            <a:spAutoFit/>
          </a:bodyPr>
          <a:lstStyle/>
          <a:p>
            <a:r>
              <a:rPr lang="en-GB" sz="1200" dirty="0">
                <a:solidFill>
                  <a:schemeClr val="bg1"/>
                </a:solidFill>
              </a:rPr>
              <a:t>(fiaformula2.com) </a:t>
            </a:r>
            <a:endParaRPr lang="en-GB" dirty="0">
              <a:solidFill>
                <a:schemeClr val="bg1"/>
              </a:solidFill>
            </a:endParaRPr>
          </a:p>
        </p:txBody>
      </p:sp>
    </p:spTree>
    <p:extLst>
      <p:ext uri="{BB962C8B-B14F-4D97-AF65-F5344CB8AC3E}">
        <p14:creationId xmlns:p14="http://schemas.microsoft.com/office/powerpoint/2010/main" val="2164610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p:cTn id="7" dur="5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monitor, sitting, black, screen&#10;&#10;Description automatically generated">
            <a:extLst>
              <a:ext uri="{FF2B5EF4-FFF2-40B4-BE49-F238E27FC236}">
                <a16:creationId xmlns:a16="http://schemas.microsoft.com/office/drawing/2014/main" id="{051DFF9E-7CCD-4679-9CE1-0B0C2A370E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89464" y="611524"/>
            <a:ext cx="8316685" cy="3927011"/>
          </a:xfrm>
          <a:prstGeom prst="rect">
            <a:avLst/>
          </a:prstGeom>
        </p:spPr>
      </p:pic>
      <p:pic>
        <p:nvPicPr>
          <p:cNvPr id="7" name="Picture 6" descr="A picture containing lit, computer, night, water&#10;&#10;Description automatically generated">
            <a:extLst>
              <a:ext uri="{FF2B5EF4-FFF2-40B4-BE49-F238E27FC236}">
                <a16:creationId xmlns:a16="http://schemas.microsoft.com/office/drawing/2014/main" id="{63C6FE99-7D08-4105-BAAF-0E2E71E70CA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13146" y="1546543"/>
            <a:ext cx="8318689" cy="3927011"/>
          </a:xfrm>
          <a:prstGeom prst="rect">
            <a:avLst/>
          </a:prstGeom>
        </p:spPr>
      </p:pic>
      <p:pic>
        <p:nvPicPr>
          <p:cNvPr id="50" name="Picture 49" descr="A screenshot of a computer&#10;&#10;Description automatically generated">
            <a:extLst>
              <a:ext uri="{FF2B5EF4-FFF2-40B4-BE49-F238E27FC236}">
                <a16:creationId xmlns:a16="http://schemas.microsoft.com/office/drawing/2014/main" id="{AED9612A-621C-42BA-8E0A-2CC78B6F504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26039" y="2481562"/>
            <a:ext cx="8316686" cy="3927011"/>
          </a:xfrm>
          <a:prstGeom prst="rect">
            <a:avLst/>
          </a:prstGeom>
        </p:spPr>
      </p:pic>
      <p:sp>
        <p:nvSpPr>
          <p:cNvPr id="64" name="TextBox 63">
            <a:extLst>
              <a:ext uri="{FF2B5EF4-FFF2-40B4-BE49-F238E27FC236}">
                <a16:creationId xmlns:a16="http://schemas.microsoft.com/office/drawing/2014/main" id="{204E7E2E-B6B8-44ED-914F-16A564DDD86B}"/>
              </a:ext>
            </a:extLst>
          </p:cNvPr>
          <p:cNvSpPr txBox="1"/>
          <p:nvPr/>
        </p:nvSpPr>
        <p:spPr>
          <a:xfrm>
            <a:off x="692399" y="4125299"/>
            <a:ext cx="927273" cy="338554"/>
          </a:xfrm>
          <a:prstGeom prst="rect">
            <a:avLst/>
          </a:prstGeom>
          <a:noFill/>
          <a:ln w="38100">
            <a:solidFill>
              <a:schemeClr val="tx1"/>
            </a:solidFill>
          </a:ln>
        </p:spPr>
        <p:txBody>
          <a:bodyPr wrap="square" rtlCol="0">
            <a:spAutoFit/>
          </a:bodyPr>
          <a:lstStyle/>
          <a:p>
            <a:pPr algn="ctr"/>
            <a:r>
              <a:rPr lang="en-GB" sz="1600" b="1" dirty="0">
                <a:solidFill>
                  <a:schemeClr val="bg1"/>
                </a:solidFill>
              </a:rPr>
              <a:t>Figure 1</a:t>
            </a:r>
          </a:p>
        </p:txBody>
      </p:sp>
      <p:sp>
        <p:nvSpPr>
          <p:cNvPr id="65" name="TextBox 64">
            <a:extLst>
              <a:ext uri="{FF2B5EF4-FFF2-40B4-BE49-F238E27FC236}">
                <a16:creationId xmlns:a16="http://schemas.microsoft.com/office/drawing/2014/main" id="{674334A4-41A3-4E7D-A9F9-E16B3A477221}"/>
              </a:ext>
            </a:extLst>
          </p:cNvPr>
          <p:cNvSpPr txBox="1"/>
          <p:nvPr/>
        </p:nvSpPr>
        <p:spPr>
          <a:xfrm>
            <a:off x="1217119" y="5070179"/>
            <a:ext cx="927273" cy="338554"/>
          </a:xfrm>
          <a:prstGeom prst="rect">
            <a:avLst/>
          </a:prstGeom>
          <a:noFill/>
          <a:ln w="38100">
            <a:solidFill>
              <a:schemeClr val="tx1"/>
            </a:solidFill>
          </a:ln>
        </p:spPr>
        <p:txBody>
          <a:bodyPr wrap="square" rtlCol="0">
            <a:spAutoFit/>
          </a:bodyPr>
          <a:lstStyle/>
          <a:p>
            <a:pPr algn="ctr"/>
            <a:r>
              <a:rPr lang="en-GB" sz="1600" b="1" dirty="0">
                <a:solidFill>
                  <a:schemeClr val="bg1"/>
                </a:solidFill>
              </a:rPr>
              <a:t>Figure 2</a:t>
            </a:r>
          </a:p>
        </p:txBody>
      </p:sp>
      <p:sp>
        <p:nvSpPr>
          <p:cNvPr id="66" name="TextBox 65">
            <a:extLst>
              <a:ext uri="{FF2B5EF4-FFF2-40B4-BE49-F238E27FC236}">
                <a16:creationId xmlns:a16="http://schemas.microsoft.com/office/drawing/2014/main" id="{260E4626-122E-4C4E-9A64-DD55D6CD112D}"/>
              </a:ext>
            </a:extLst>
          </p:cNvPr>
          <p:cNvSpPr txBox="1"/>
          <p:nvPr/>
        </p:nvSpPr>
        <p:spPr>
          <a:xfrm>
            <a:off x="1858080" y="5998609"/>
            <a:ext cx="927273" cy="338554"/>
          </a:xfrm>
          <a:prstGeom prst="rect">
            <a:avLst/>
          </a:prstGeom>
          <a:noFill/>
          <a:ln w="38100">
            <a:solidFill>
              <a:schemeClr val="tx1"/>
            </a:solidFill>
          </a:ln>
        </p:spPr>
        <p:txBody>
          <a:bodyPr wrap="square" rtlCol="0">
            <a:spAutoFit/>
          </a:bodyPr>
          <a:lstStyle/>
          <a:p>
            <a:pPr algn="ctr"/>
            <a:r>
              <a:rPr lang="en-GB" sz="1600" b="1" dirty="0">
                <a:solidFill>
                  <a:schemeClr val="bg1"/>
                </a:solidFill>
              </a:rPr>
              <a:t>Figure 3</a:t>
            </a:r>
          </a:p>
        </p:txBody>
      </p:sp>
      <p:sp>
        <p:nvSpPr>
          <p:cNvPr id="67" name="TextBox 66">
            <a:extLst>
              <a:ext uri="{FF2B5EF4-FFF2-40B4-BE49-F238E27FC236}">
                <a16:creationId xmlns:a16="http://schemas.microsoft.com/office/drawing/2014/main" id="{318F0EE5-EB2B-469C-8AF6-4DEA42E27CD8}"/>
              </a:ext>
            </a:extLst>
          </p:cNvPr>
          <p:cNvSpPr txBox="1"/>
          <p:nvPr/>
        </p:nvSpPr>
        <p:spPr>
          <a:xfrm>
            <a:off x="1720051" y="6309820"/>
            <a:ext cx="2211975" cy="276999"/>
          </a:xfrm>
          <a:prstGeom prst="rect">
            <a:avLst/>
          </a:prstGeom>
          <a:noFill/>
          <a:ln w="28575">
            <a:noFill/>
          </a:ln>
        </p:spPr>
        <p:txBody>
          <a:bodyPr wrap="square" rtlCol="0">
            <a:spAutoFit/>
          </a:bodyPr>
          <a:lstStyle/>
          <a:p>
            <a:r>
              <a:rPr lang="en-GB" sz="1200" dirty="0"/>
              <a:t>(Yousouf, 2020) </a:t>
            </a:r>
            <a:endParaRPr lang="en-GB" dirty="0"/>
          </a:p>
        </p:txBody>
      </p:sp>
      <p:sp>
        <p:nvSpPr>
          <p:cNvPr id="68" name="TextBox 67">
            <a:extLst>
              <a:ext uri="{FF2B5EF4-FFF2-40B4-BE49-F238E27FC236}">
                <a16:creationId xmlns:a16="http://schemas.microsoft.com/office/drawing/2014/main" id="{1C2CEF04-CDF0-471B-8737-D23EAF7B5F90}"/>
              </a:ext>
            </a:extLst>
          </p:cNvPr>
          <p:cNvSpPr txBox="1"/>
          <p:nvPr/>
        </p:nvSpPr>
        <p:spPr>
          <a:xfrm>
            <a:off x="1114595" y="5374801"/>
            <a:ext cx="1404998" cy="276999"/>
          </a:xfrm>
          <a:prstGeom prst="rect">
            <a:avLst/>
          </a:prstGeom>
          <a:noFill/>
          <a:ln w="28575">
            <a:noFill/>
          </a:ln>
        </p:spPr>
        <p:txBody>
          <a:bodyPr wrap="square" rtlCol="0">
            <a:spAutoFit/>
          </a:bodyPr>
          <a:lstStyle/>
          <a:p>
            <a:r>
              <a:rPr lang="en-GB" sz="1200" dirty="0"/>
              <a:t>(Yousouf, 2020) </a:t>
            </a:r>
            <a:endParaRPr lang="en-GB" dirty="0"/>
          </a:p>
        </p:txBody>
      </p:sp>
      <p:sp>
        <p:nvSpPr>
          <p:cNvPr id="69" name="TextBox 68">
            <a:extLst>
              <a:ext uri="{FF2B5EF4-FFF2-40B4-BE49-F238E27FC236}">
                <a16:creationId xmlns:a16="http://schemas.microsoft.com/office/drawing/2014/main" id="{8F37EA1F-D6C8-45CF-8ABF-B30DC10DE0FD}"/>
              </a:ext>
            </a:extLst>
          </p:cNvPr>
          <p:cNvSpPr txBox="1"/>
          <p:nvPr/>
        </p:nvSpPr>
        <p:spPr>
          <a:xfrm>
            <a:off x="599177" y="4436686"/>
            <a:ext cx="1579073" cy="276999"/>
          </a:xfrm>
          <a:prstGeom prst="rect">
            <a:avLst/>
          </a:prstGeom>
          <a:noFill/>
          <a:ln w="28575">
            <a:noFill/>
          </a:ln>
        </p:spPr>
        <p:txBody>
          <a:bodyPr wrap="square" rtlCol="0">
            <a:spAutoFit/>
          </a:bodyPr>
          <a:lstStyle/>
          <a:p>
            <a:r>
              <a:rPr lang="en-GB" sz="1200" dirty="0"/>
              <a:t>(Yousouf, 2020) </a:t>
            </a:r>
            <a:endParaRPr lang="en-GB" dirty="0"/>
          </a:p>
        </p:txBody>
      </p:sp>
      <p:sp>
        <p:nvSpPr>
          <p:cNvPr id="70" name="TextBox 69">
            <a:extLst>
              <a:ext uri="{FF2B5EF4-FFF2-40B4-BE49-F238E27FC236}">
                <a16:creationId xmlns:a16="http://schemas.microsoft.com/office/drawing/2014/main" id="{17DA6B08-07A4-4003-8B26-B748B7391670}"/>
              </a:ext>
            </a:extLst>
          </p:cNvPr>
          <p:cNvSpPr txBox="1"/>
          <p:nvPr/>
        </p:nvSpPr>
        <p:spPr>
          <a:xfrm>
            <a:off x="3270457" y="97848"/>
            <a:ext cx="5020104" cy="369332"/>
          </a:xfrm>
          <a:prstGeom prst="rect">
            <a:avLst/>
          </a:prstGeom>
          <a:noFill/>
          <a:ln w="38100">
            <a:solidFill>
              <a:schemeClr val="tx2"/>
            </a:solidFill>
          </a:ln>
        </p:spPr>
        <p:txBody>
          <a:bodyPr wrap="square" rtlCol="0">
            <a:spAutoFit/>
          </a:bodyPr>
          <a:lstStyle/>
          <a:p>
            <a:pPr algn="ctr"/>
            <a:r>
              <a:rPr lang="en-GB" b="1" dirty="0">
                <a:solidFill>
                  <a:schemeClr val="bg2">
                    <a:lumMod val="75000"/>
                  </a:schemeClr>
                </a:solidFill>
              </a:rPr>
              <a:t>Coefficient of lift traces over one complete lap</a:t>
            </a:r>
          </a:p>
        </p:txBody>
      </p:sp>
      <p:pic>
        <p:nvPicPr>
          <p:cNvPr id="73" name="Picture 72" descr="A picture containing sitting, night, white, large&#10;&#10;Description automatically generated">
            <a:extLst>
              <a:ext uri="{FF2B5EF4-FFF2-40B4-BE49-F238E27FC236}">
                <a16:creationId xmlns:a16="http://schemas.microsoft.com/office/drawing/2014/main" id="{6A5590B7-205A-4A0A-9148-7A3067FFF33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5616" y="587141"/>
            <a:ext cx="11837033" cy="5947556"/>
          </a:xfrm>
          <a:prstGeom prst="rect">
            <a:avLst/>
          </a:prstGeom>
        </p:spPr>
      </p:pic>
      <p:sp>
        <p:nvSpPr>
          <p:cNvPr id="74" name="TextBox 73">
            <a:extLst>
              <a:ext uri="{FF2B5EF4-FFF2-40B4-BE49-F238E27FC236}">
                <a16:creationId xmlns:a16="http://schemas.microsoft.com/office/drawing/2014/main" id="{378C286C-23D0-4B4E-B877-53909B2CC54E}"/>
              </a:ext>
            </a:extLst>
          </p:cNvPr>
          <p:cNvSpPr txBox="1"/>
          <p:nvPr/>
        </p:nvSpPr>
        <p:spPr>
          <a:xfrm>
            <a:off x="9900107" y="6559080"/>
            <a:ext cx="927273" cy="276999"/>
          </a:xfrm>
          <a:prstGeom prst="rect">
            <a:avLst/>
          </a:prstGeom>
          <a:noFill/>
          <a:ln w="38100">
            <a:solidFill>
              <a:schemeClr val="tx1"/>
            </a:solidFill>
          </a:ln>
        </p:spPr>
        <p:txBody>
          <a:bodyPr wrap="square" rtlCol="0">
            <a:spAutoFit/>
          </a:bodyPr>
          <a:lstStyle/>
          <a:p>
            <a:pPr algn="ctr"/>
            <a:r>
              <a:rPr lang="en-GB" sz="1200" b="1" dirty="0"/>
              <a:t>Figure 4</a:t>
            </a:r>
          </a:p>
        </p:txBody>
      </p:sp>
      <p:sp>
        <p:nvSpPr>
          <p:cNvPr id="75" name="TextBox 74">
            <a:extLst>
              <a:ext uri="{FF2B5EF4-FFF2-40B4-BE49-F238E27FC236}">
                <a16:creationId xmlns:a16="http://schemas.microsoft.com/office/drawing/2014/main" id="{F4593EAD-E031-4F9D-ADE1-5D2F72B008E2}"/>
              </a:ext>
            </a:extLst>
          </p:cNvPr>
          <p:cNvSpPr txBox="1"/>
          <p:nvPr/>
        </p:nvSpPr>
        <p:spPr>
          <a:xfrm>
            <a:off x="10820560" y="6516158"/>
            <a:ext cx="1245824" cy="276999"/>
          </a:xfrm>
          <a:prstGeom prst="rect">
            <a:avLst/>
          </a:prstGeom>
          <a:noFill/>
          <a:ln w="28575">
            <a:noFill/>
          </a:ln>
        </p:spPr>
        <p:txBody>
          <a:bodyPr wrap="square" rtlCol="0">
            <a:spAutoFit/>
          </a:bodyPr>
          <a:lstStyle/>
          <a:p>
            <a:r>
              <a:rPr lang="en-GB" sz="1200" dirty="0"/>
              <a:t>(Yousouf, 2020) </a:t>
            </a:r>
            <a:endParaRPr lang="en-GB" dirty="0"/>
          </a:p>
        </p:txBody>
      </p:sp>
    </p:spTree>
    <p:extLst>
      <p:ext uri="{BB962C8B-B14F-4D97-AF65-F5344CB8AC3E}">
        <p14:creationId xmlns:p14="http://schemas.microsoft.com/office/powerpoint/2010/main" val="4128855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4"/>
                                        </p:tgtEl>
                                        <p:attrNameLst>
                                          <p:attrName>style.visibility</p:attrName>
                                        </p:attrNameLst>
                                      </p:cBhvr>
                                      <p:to>
                                        <p:strVal val="visible"/>
                                      </p:to>
                                    </p:set>
                                    <p:animEffect transition="in" filter="fade">
                                      <p:cBhvr>
                                        <p:cTn id="10" dur="500"/>
                                        <p:tgtEl>
                                          <p:spTgt spid="6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9"/>
                                        </p:tgtEl>
                                        <p:attrNameLst>
                                          <p:attrName>style.visibility</p:attrName>
                                        </p:attrNameLst>
                                      </p:cBhvr>
                                      <p:to>
                                        <p:strVal val="visible"/>
                                      </p:to>
                                    </p:set>
                                    <p:animEffect transition="in" filter="fade">
                                      <p:cBhvr>
                                        <p:cTn id="13" dur="500"/>
                                        <p:tgtEl>
                                          <p:spTgt spid="69"/>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65"/>
                                        </p:tgtEl>
                                        <p:attrNameLst>
                                          <p:attrName>style.visibility</p:attrName>
                                        </p:attrNameLst>
                                      </p:cBhvr>
                                      <p:to>
                                        <p:strVal val="visible"/>
                                      </p:to>
                                    </p:set>
                                    <p:animEffect transition="in" filter="fade">
                                      <p:cBhvr>
                                        <p:cTn id="21" dur="500"/>
                                        <p:tgtEl>
                                          <p:spTgt spid="65"/>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68"/>
                                        </p:tgtEl>
                                        <p:attrNameLst>
                                          <p:attrName>style.visibility</p:attrName>
                                        </p:attrNameLst>
                                      </p:cBhvr>
                                      <p:to>
                                        <p:strVal val="visible"/>
                                      </p:to>
                                    </p:set>
                                    <p:animEffect transition="in" filter="fade">
                                      <p:cBhvr>
                                        <p:cTn id="24" dur="500"/>
                                        <p:tgtEl>
                                          <p:spTgt spid="68"/>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50"/>
                                        </p:tgtEl>
                                        <p:attrNameLst>
                                          <p:attrName>style.visibility</p:attrName>
                                        </p:attrNameLst>
                                      </p:cBhvr>
                                      <p:to>
                                        <p:strVal val="visible"/>
                                      </p:to>
                                    </p:set>
                                    <p:animEffect transition="in" filter="fade">
                                      <p:cBhvr>
                                        <p:cTn id="29" dur="500"/>
                                        <p:tgtEl>
                                          <p:spTgt spid="50"/>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66"/>
                                        </p:tgtEl>
                                        <p:attrNameLst>
                                          <p:attrName>style.visibility</p:attrName>
                                        </p:attrNameLst>
                                      </p:cBhvr>
                                      <p:to>
                                        <p:strVal val="visible"/>
                                      </p:to>
                                    </p:set>
                                    <p:animEffect transition="in" filter="fade">
                                      <p:cBhvr>
                                        <p:cTn id="32" dur="500"/>
                                        <p:tgtEl>
                                          <p:spTgt spid="66"/>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67"/>
                                        </p:tgtEl>
                                        <p:attrNameLst>
                                          <p:attrName>style.visibility</p:attrName>
                                        </p:attrNameLst>
                                      </p:cBhvr>
                                      <p:to>
                                        <p:strVal val="visible"/>
                                      </p:to>
                                    </p:set>
                                    <p:animEffect transition="in" filter="fade">
                                      <p:cBhvr>
                                        <p:cTn id="35" dur="500"/>
                                        <p:tgtEl>
                                          <p:spTgt spid="67"/>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73"/>
                                        </p:tgtEl>
                                        <p:attrNameLst>
                                          <p:attrName>style.visibility</p:attrName>
                                        </p:attrNameLst>
                                      </p:cBhvr>
                                      <p:to>
                                        <p:strVal val="visible"/>
                                      </p:to>
                                    </p:set>
                                    <p:animEffect transition="in" filter="fade">
                                      <p:cBhvr>
                                        <p:cTn id="40" dur="500"/>
                                        <p:tgtEl>
                                          <p:spTgt spid="73"/>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74"/>
                                        </p:tgtEl>
                                        <p:attrNameLst>
                                          <p:attrName>style.visibility</p:attrName>
                                        </p:attrNameLst>
                                      </p:cBhvr>
                                      <p:to>
                                        <p:strVal val="visible"/>
                                      </p:to>
                                    </p:set>
                                    <p:animEffect transition="in" filter="fade">
                                      <p:cBhvr>
                                        <p:cTn id="43" dur="500"/>
                                        <p:tgtEl>
                                          <p:spTgt spid="74"/>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75"/>
                                        </p:tgtEl>
                                        <p:attrNameLst>
                                          <p:attrName>style.visibility</p:attrName>
                                        </p:attrNameLst>
                                      </p:cBhvr>
                                      <p:to>
                                        <p:strVal val="visible"/>
                                      </p:to>
                                    </p:set>
                                    <p:animEffect transition="in" filter="fade">
                                      <p:cBhvr>
                                        <p:cTn id="46" dur="500"/>
                                        <p:tgtEl>
                                          <p:spTgt spid="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 grpId="0" animBg="1"/>
      <p:bldP spid="65" grpId="0" animBg="1"/>
      <p:bldP spid="66" grpId="0" animBg="1"/>
      <p:bldP spid="67" grpId="0"/>
      <p:bldP spid="68" grpId="0"/>
      <p:bldP spid="69" grpId="0"/>
      <p:bldP spid="74" grpId="0" animBg="1"/>
      <p:bldP spid="7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1B3E770-145A-493A-8D2C-ED7A3613EAB6}"/>
              </a:ext>
            </a:extLst>
          </p:cNvPr>
          <p:cNvSpPr txBox="1"/>
          <p:nvPr/>
        </p:nvSpPr>
        <p:spPr>
          <a:xfrm>
            <a:off x="3270457" y="97848"/>
            <a:ext cx="5020104" cy="369332"/>
          </a:xfrm>
          <a:prstGeom prst="rect">
            <a:avLst/>
          </a:prstGeom>
          <a:noFill/>
          <a:ln w="38100">
            <a:solidFill>
              <a:schemeClr val="tx2"/>
            </a:solidFill>
          </a:ln>
        </p:spPr>
        <p:txBody>
          <a:bodyPr wrap="square" rtlCol="0">
            <a:spAutoFit/>
          </a:bodyPr>
          <a:lstStyle/>
          <a:p>
            <a:pPr algn="ctr"/>
            <a:r>
              <a:rPr lang="en-GB" b="1" dirty="0">
                <a:solidFill>
                  <a:schemeClr val="bg2">
                    <a:lumMod val="75000"/>
                  </a:schemeClr>
                </a:solidFill>
              </a:rPr>
              <a:t>Drag traces over one complete lap</a:t>
            </a:r>
          </a:p>
        </p:txBody>
      </p:sp>
      <p:pic>
        <p:nvPicPr>
          <p:cNvPr id="6" name="Picture 5" descr="A screen shot of a computer&#10;&#10;Description automatically generated">
            <a:extLst>
              <a:ext uri="{FF2B5EF4-FFF2-40B4-BE49-F238E27FC236}">
                <a16:creationId xmlns:a16="http://schemas.microsoft.com/office/drawing/2014/main" id="{FDF6DC1D-93C9-4DC8-9F56-4279AC2C47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1106" y="583761"/>
            <a:ext cx="7709129" cy="3631187"/>
          </a:xfrm>
          <a:prstGeom prst="rect">
            <a:avLst/>
          </a:prstGeom>
        </p:spPr>
      </p:pic>
      <p:pic>
        <p:nvPicPr>
          <p:cNvPr id="8" name="Picture 7" descr="A picture containing outdoor, water, large, computer&#10;&#10;Description automatically generated">
            <a:extLst>
              <a:ext uri="{FF2B5EF4-FFF2-40B4-BE49-F238E27FC236}">
                <a16:creationId xmlns:a16="http://schemas.microsoft.com/office/drawing/2014/main" id="{D5C6A57B-A418-46FF-A522-2246D1B7562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51017" y="1422716"/>
            <a:ext cx="7709129" cy="3631187"/>
          </a:xfrm>
          <a:prstGeom prst="rect">
            <a:avLst/>
          </a:prstGeom>
        </p:spPr>
      </p:pic>
      <p:pic>
        <p:nvPicPr>
          <p:cNvPr id="10" name="Picture 9" descr="A screenshot of a computer&#10;&#10;Description automatically generated">
            <a:extLst>
              <a:ext uri="{FF2B5EF4-FFF2-40B4-BE49-F238E27FC236}">
                <a16:creationId xmlns:a16="http://schemas.microsoft.com/office/drawing/2014/main" id="{B5B2A41E-0A9A-4A16-A96F-16CF09DDBD7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90928" y="2267456"/>
            <a:ext cx="7709129" cy="3625402"/>
          </a:xfrm>
          <a:prstGeom prst="rect">
            <a:avLst/>
          </a:prstGeom>
        </p:spPr>
      </p:pic>
      <p:sp>
        <p:nvSpPr>
          <p:cNvPr id="11" name="TextBox 10">
            <a:extLst>
              <a:ext uri="{FF2B5EF4-FFF2-40B4-BE49-F238E27FC236}">
                <a16:creationId xmlns:a16="http://schemas.microsoft.com/office/drawing/2014/main" id="{9AAC17FF-8D3E-4E40-83B8-509203A82E7B}"/>
              </a:ext>
            </a:extLst>
          </p:cNvPr>
          <p:cNvSpPr txBox="1"/>
          <p:nvPr/>
        </p:nvSpPr>
        <p:spPr>
          <a:xfrm>
            <a:off x="509519" y="3703735"/>
            <a:ext cx="927273" cy="338554"/>
          </a:xfrm>
          <a:prstGeom prst="rect">
            <a:avLst/>
          </a:prstGeom>
          <a:noFill/>
          <a:ln w="38100">
            <a:solidFill>
              <a:schemeClr val="tx1"/>
            </a:solidFill>
          </a:ln>
        </p:spPr>
        <p:txBody>
          <a:bodyPr wrap="square" rtlCol="0">
            <a:spAutoFit/>
          </a:bodyPr>
          <a:lstStyle/>
          <a:p>
            <a:pPr algn="ctr"/>
            <a:r>
              <a:rPr lang="en-GB" sz="1600" b="1" dirty="0">
                <a:solidFill>
                  <a:schemeClr val="bg1"/>
                </a:solidFill>
              </a:rPr>
              <a:t>Figure 1</a:t>
            </a:r>
          </a:p>
        </p:txBody>
      </p:sp>
      <p:sp>
        <p:nvSpPr>
          <p:cNvPr id="12" name="TextBox 11">
            <a:extLst>
              <a:ext uri="{FF2B5EF4-FFF2-40B4-BE49-F238E27FC236}">
                <a16:creationId xmlns:a16="http://schemas.microsoft.com/office/drawing/2014/main" id="{403FDFB6-33C0-4E49-A93D-00C23E0378C4}"/>
              </a:ext>
            </a:extLst>
          </p:cNvPr>
          <p:cNvSpPr txBox="1"/>
          <p:nvPr/>
        </p:nvSpPr>
        <p:spPr>
          <a:xfrm>
            <a:off x="1128563" y="4529672"/>
            <a:ext cx="927273" cy="338554"/>
          </a:xfrm>
          <a:prstGeom prst="rect">
            <a:avLst/>
          </a:prstGeom>
          <a:noFill/>
          <a:ln w="38100">
            <a:solidFill>
              <a:schemeClr val="tx1"/>
            </a:solidFill>
          </a:ln>
        </p:spPr>
        <p:txBody>
          <a:bodyPr wrap="square" rtlCol="0">
            <a:spAutoFit/>
          </a:bodyPr>
          <a:lstStyle/>
          <a:p>
            <a:pPr algn="ctr"/>
            <a:r>
              <a:rPr lang="en-GB" sz="1600" b="1" dirty="0">
                <a:solidFill>
                  <a:schemeClr val="bg1"/>
                </a:solidFill>
              </a:rPr>
              <a:t>Figure 2</a:t>
            </a:r>
          </a:p>
        </p:txBody>
      </p:sp>
      <p:sp>
        <p:nvSpPr>
          <p:cNvPr id="13" name="TextBox 12">
            <a:extLst>
              <a:ext uri="{FF2B5EF4-FFF2-40B4-BE49-F238E27FC236}">
                <a16:creationId xmlns:a16="http://schemas.microsoft.com/office/drawing/2014/main" id="{A2BBD266-49F3-453B-89FF-94206CB2EF45}"/>
              </a:ext>
            </a:extLst>
          </p:cNvPr>
          <p:cNvSpPr txBox="1"/>
          <p:nvPr/>
        </p:nvSpPr>
        <p:spPr>
          <a:xfrm>
            <a:off x="1770995" y="5365290"/>
            <a:ext cx="927273" cy="338554"/>
          </a:xfrm>
          <a:prstGeom prst="rect">
            <a:avLst/>
          </a:prstGeom>
          <a:noFill/>
          <a:ln w="38100">
            <a:solidFill>
              <a:schemeClr val="tx1"/>
            </a:solidFill>
          </a:ln>
        </p:spPr>
        <p:txBody>
          <a:bodyPr wrap="square" rtlCol="0">
            <a:spAutoFit/>
          </a:bodyPr>
          <a:lstStyle/>
          <a:p>
            <a:pPr algn="ctr"/>
            <a:r>
              <a:rPr lang="en-GB" sz="1600" b="1" dirty="0">
                <a:solidFill>
                  <a:schemeClr val="bg1"/>
                </a:solidFill>
              </a:rPr>
              <a:t>Figure 3</a:t>
            </a:r>
          </a:p>
        </p:txBody>
      </p:sp>
      <p:sp>
        <p:nvSpPr>
          <p:cNvPr id="14" name="TextBox 13">
            <a:extLst>
              <a:ext uri="{FF2B5EF4-FFF2-40B4-BE49-F238E27FC236}">
                <a16:creationId xmlns:a16="http://schemas.microsoft.com/office/drawing/2014/main" id="{70B533D6-FDDD-4054-A28D-7E59F9549DC4}"/>
              </a:ext>
            </a:extLst>
          </p:cNvPr>
          <p:cNvSpPr txBox="1"/>
          <p:nvPr/>
        </p:nvSpPr>
        <p:spPr>
          <a:xfrm>
            <a:off x="1632966" y="5676501"/>
            <a:ext cx="2211975" cy="276999"/>
          </a:xfrm>
          <a:prstGeom prst="rect">
            <a:avLst/>
          </a:prstGeom>
          <a:noFill/>
          <a:ln w="28575">
            <a:noFill/>
          </a:ln>
        </p:spPr>
        <p:txBody>
          <a:bodyPr wrap="square" rtlCol="0">
            <a:spAutoFit/>
          </a:bodyPr>
          <a:lstStyle/>
          <a:p>
            <a:r>
              <a:rPr lang="en-GB" sz="1200" dirty="0"/>
              <a:t>(Yousouf, 2020) </a:t>
            </a:r>
            <a:endParaRPr lang="en-GB" dirty="0"/>
          </a:p>
        </p:txBody>
      </p:sp>
      <p:sp>
        <p:nvSpPr>
          <p:cNvPr id="15" name="TextBox 14">
            <a:extLst>
              <a:ext uri="{FF2B5EF4-FFF2-40B4-BE49-F238E27FC236}">
                <a16:creationId xmlns:a16="http://schemas.microsoft.com/office/drawing/2014/main" id="{1096EA20-B697-4054-8B86-18D62C49423E}"/>
              </a:ext>
            </a:extLst>
          </p:cNvPr>
          <p:cNvSpPr txBox="1"/>
          <p:nvPr/>
        </p:nvSpPr>
        <p:spPr>
          <a:xfrm>
            <a:off x="1026039" y="4834294"/>
            <a:ext cx="1404998" cy="276999"/>
          </a:xfrm>
          <a:prstGeom prst="rect">
            <a:avLst/>
          </a:prstGeom>
          <a:noFill/>
          <a:ln w="28575">
            <a:noFill/>
          </a:ln>
        </p:spPr>
        <p:txBody>
          <a:bodyPr wrap="square" rtlCol="0">
            <a:spAutoFit/>
          </a:bodyPr>
          <a:lstStyle/>
          <a:p>
            <a:r>
              <a:rPr lang="en-GB" sz="1200" dirty="0"/>
              <a:t>(Yousouf, 2020) </a:t>
            </a:r>
            <a:endParaRPr lang="en-GB" dirty="0"/>
          </a:p>
        </p:txBody>
      </p:sp>
      <p:sp>
        <p:nvSpPr>
          <p:cNvPr id="16" name="TextBox 15">
            <a:extLst>
              <a:ext uri="{FF2B5EF4-FFF2-40B4-BE49-F238E27FC236}">
                <a16:creationId xmlns:a16="http://schemas.microsoft.com/office/drawing/2014/main" id="{2A5D2FC7-C019-437C-A404-99F7E1B7221C}"/>
              </a:ext>
            </a:extLst>
          </p:cNvPr>
          <p:cNvSpPr txBox="1"/>
          <p:nvPr/>
        </p:nvSpPr>
        <p:spPr>
          <a:xfrm>
            <a:off x="416297" y="4015122"/>
            <a:ext cx="1579073" cy="276999"/>
          </a:xfrm>
          <a:prstGeom prst="rect">
            <a:avLst/>
          </a:prstGeom>
          <a:noFill/>
          <a:ln w="28575">
            <a:noFill/>
          </a:ln>
        </p:spPr>
        <p:txBody>
          <a:bodyPr wrap="square" rtlCol="0">
            <a:spAutoFit/>
          </a:bodyPr>
          <a:lstStyle/>
          <a:p>
            <a:r>
              <a:rPr lang="en-GB" sz="1200" dirty="0"/>
              <a:t>(Yousouf, 2020) </a:t>
            </a:r>
            <a:endParaRPr lang="en-GB" dirty="0"/>
          </a:p>
        </p:txBody>
      </p:sp>
      <p:pic>
        <p:nvPicPr>
          <p:cNvPr id="18" name="Picture 17" descr="A screenshot of a computer&#10;&#10;Description automatically generated">
            <a:extLst>
              <a:ext uri="{FF2B5EF4-FFF2-40B4-BE49-F238E27FC236}">
                <a16:creationId xmlns:a16="http://schemas.microsoft.com/office/drawing/2014/main" id="{9C88D6B6-ED2B-48D9-874E-C51AF86F2AE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8045" y="571569"/>
            <a:ext cx="11895909" cy="5690478"/>
          </a:xfrm>
          <a:prstGeom prst="rect">
            <a:avLst/>
          </a:prstGeom>
        </p:spPr>
      </p:pic>
      <p:sp>
        <p:nvSpPr>
          <p:cNvPr id="19" name="TextBox 18">
            <a:extLst>
              <a:ext uri="{FF2B5EF4-FFF2-40B4-BE49-F238E27FC236}">
                <a16:creationId xmlns:a16="http://schemas.microsoft.com/office/drawing/2014/main" id="{0CC32DF9-AD11-43A4-877F-983F1E775993}"/>
              </a:ext>
            </a:extLst>
          </p:cNvPr>
          <p:cNvSpPr txBox="1"/>
          <p:nvPr/>
        </p:nvSpPr>
        <p:spPr>
          <a:xfrm>
            <a:off x="9220235" y="6347891"/>
            <a:ext cx="927273" cy="276999"/>
          </a:xfrm>
          <a:prstGeom prst="rect">
            <a:avLst/>
          </a:prstGeom>
          <a:noFill/>
          <a:ln w="38100">
            <a:solidFill>
              <a:schemeClr val="tx1"/>
            </a:solidFill>
          </a:ln>
        </p:spPr>
        <p:txBody>
          <a:bodyPr wrap="square" rtlCol="0">
            <a:spAutoFit/>
          </a:bodyPr>
          <a:lstStyle/>
          <a:p>
            <a:pPr algn="ctr"/>
            <a:r>
              <a:rPr lang="en-GB" sz="1200" b="1" dirty="0"/>
              <a:t>Figure 4</a:t>
            </a:r>
          </a:p>
        </p:txBody>
      </p:sp>
      <p:sp>
        <p:nvSpPr>
          <p:cNvPr id="20" name="TextBox 19">
            <a:extLst>
              <a:ext uri="{FF2B5EF4-FFF2-40B4-BE49-F238E27FC236}">
                <a16:creationId xmlns:a16="http://schemas.microsoft.com/office/drawing/2014/main" id="{68F34531-6861-4562-A771-7142ABC3E32F}"/>
              </a:ext>
            </a:extLst>
          </p:cNvPr>
          <p:cNvSpPr txBox="1"/>
          <p:nvPr/>
        </p:nvSpPr>
        <p:spPr>
          <a:xfrm>
            <a:off x="10140688" y="6304969"/>
            <a:ext cx="1245824" cy="276999"/>
          </a:xfrm>
          <a:prstGeom prst="rect">
            <a:avLst/>
          </a:prstGeom>
          <a:noFill/>
          <a:ln w="28575">
            <a:noFill/>
          </a:ln>
        </p:spPr>
        <p:txBody>
          <a:bodyPr wrap="square" rtlCol="0">
            <a:spAutoFit/>
          </a:bodyPr>
          <a:lstStyle/>
          <a:p>
            <a:r>
              <a:rPr lang="en-GB" sz="1200" dirty="0"/>
              <a:t>(Yousouf, 2020) </a:t>
            </a:r>
            <a:endParaRPr lang="en-GB" dirty="0"/>
          </a:p>
        </p:txBody>
      </p:sp>
    </p:spTree>
    <p:extLst>
      <p:ext uri="{BB962C8B-B14F-4D97-AF65-F5344CB8AC3E}">
        <p14:creationId xmlns:p14="http://schemas.microsoft.com/office/powerpoint/2010/main" val="1416196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fade">
                                      <p:cBhvr>
                                        <p:cTn id="13" dur="500"/>
                                        <p:tgtEl>
                                          <p:spTgt spid="16"/>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500"/>
                                        <p:tgtEl>
                                          <p:spTgt spid="15"/>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fade">
                                      <p:cBhvr>
                                        <p:cTn id="29" dur="500"/>
                                        <p:tgtEl>
                                          <p:spTgt spid="10"/>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8"/>
                                        </p:tgtEl>
                                        <p:attrNameLst>
                                          <p:attrName>style.visibility</p:attrName>
                                        </p:attrNameLst>
                                      </p:cBhvr>
                                      <p:to>
                                        <p:strVal val="visible"/>
                                      </p:to>
                                    </p:set>
                                    <p:animEffect transition="in" filter="fade">
                                      <p:cBhvr>
                                        <p:cTn id="40" dur="500"/>
                                        <p:tgtEl>
                                          <p:spTgt spid="18"/>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9"/>
                                        </p:tgtEl>
                                        <p:attrNameLst>
                                          <p:attrName>style.visibility</p:attrName>
                                        </p:attrNameLst>
                                      </p:cBhvr>
                                      <p:to>
                                        <p:strVal val="visible"/>
                                      </p:to>
                                    </p:set>
                                    <p:animEffect transition="in" filter="fade">
                                      <p:cBhvr>
                                        <p:cTn id="43" dur="500"/>
                                        <p:tgtEl>
                                          <p:spTgt spid="19"/>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20"/>
                                        </p:tgtEl>
                                        <p:attrNameLst>
                                          <p:attrName>style.visibility</p:attrName>
                                        </p:attrNameLst>
                                      </p:cBhvr>
                                      <p:to>
                                        <p:strVal val="visible"/>
                                      </p:to>
                                    </p:set>
                                    <p:animEffect transition="in" filter="fade">
                                      <p:cBhvr>
                                        <p:cTn id="46"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p:bldP spid="15" grpId="0"/>
      <p:bldP spid="16" grpId="0"/>
      <p:bldP spid="19" grpId="0" animBg="1"/>
      <p:bldP spid="2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0674B74-D376-4956-A679-54298A404FC6}"/>
              </a:ext>
            </a:extLst>
          </p:cNvPr>
          <p:cNvSpPr txBox="1"/>
          <p:nvPr/>
        </p:nvSpPr>
        <p:spPr>
          <a:xfrm>
            <a:off x="2812869" y="97848"/>
            <a:ext cx="5991498" cy="369332"/>
          </a:xfrm>
          <a:prstGeom prst="rect">
            <a:avLst/>
          </a:prstGeom>
          <a:noFill/>
          <a:ln w="38100">
            <a:solidFill>
              <a:schemeClr val="tx2"/>
            </a:solidFill>
          </a:ln>
        </p:spPr>
        <p:txBody>
          <a:bodyPr wrap="square" rtlCol="0">
            <a:spAutoFit/>
          </a:bodyPr>
          <a:lstStyle/>
          <a:p>
            <a:pPr algn="ctr"/>
            <a:r>
              <a:rPr lang="en-GB" b="1" dirty="0">
                <a:solidFill>
                  <a:schemeClr val="bg2">
                    <a:lumMod val="75000"/>
                  </a:schemeClr>
                </a:solidFill>
              </a:rPr>
              <a:t>Coefficient of lift versus speed traces over one complete lap</a:t>
            </a:r>
          </a:p>
        </p:txBody>
      </p:sp>
      <p:pic>
        <p:nvPicPr>
          <p:cNvPr id="6" name="Picture 5" descr="A picture containing text, black, young, white&#10;&#10;Description automatically generated">
            <a:extLst>
              <a:ext uri="{FF2B5EF4-FFF2-40B4-BE49-F238E27FC236}">
                <a16:creationId xmlns:a16="http://schemas.microsoft.com/office/drawing/2014/main" id="{9A8B8094-C3F4-4CF9-AAED-2D0333E593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89463" y="741218"/>
            <a:ext cx="7554781" cy="3438897"/>
          </a:xfrm>
          <a:prstGeom prst="rect">
            <a:avLst/>
          </a:prstGeom>
        </p:spPr>
      </p:pic>
      <p:pic>
        <p:nvPicPr>
          <p:cNvPr id="8" name="Picture 7" descr="A picture containing sitting&#10;&#10;Description automatically generated">
            <a:extLst>
              <a:ext uri="{FF2B5EF4-FFF2-40B4-BE49-F238E27FC236}">
                <a16:creationId xmlns:a16="http://schemas.microsoft.com/office/drawing/2014/main" id="{34E0BB45-8163-43F5-AEB4-603DB17DB08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71158" y="1700724"/>
            <a:ext cx="7554781" cy="3438897"/>
          </a:xfrm>
          <a:prstGeom prst="rect">
            <a:avLst/>
          </a:prstGeom>
        </p:spPr>
      </p:pic>
      <p:pic>
        <p:nvPicPr>
          <p:cNvPr id="10" name="Picture 9" descr="A circuit board&#10;&#10;Description automatically generated">
            <a:extLst>
              <a:ext uri="{FF2B5EF4-FFF2-40B4-BE49-F238E27FC236}">
                <a16:creationId xmlns:a16="http://schemas.microsoft.com/office/drawing/2014/main" id="{642015AD-CD92-42E2-8D5D-A2BB9910179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26971" y="2747920"/>
            <a:ext cx="7554781" cy="3438897"/>
          </a:xfrm>
          <a:prstGeom prst="rect">
            <a:avLst/>
          </a:prstGeom>
        </p:spPr>
      </p:pic>
      <p:sp>
        <p:nvSpPr>
          <p:cNvPr id="11" name="TextBox 10">
            <a:extLst>
              <a:ext uri="{FF2B5EF4-FFF2-40B4-BE49-F238E27FC236}">
                <a16:creationId xmlns:a16="http://schemas.microsoft.com/office/drawing/2014/main" id="{984FEA8D-EEC7-418F-AB80-05F11DC08562}"/>
              </a:ext>
            </a:extLst>
          </p:cNvPr>
          <p:cNvSpPr txBox="1"/>
          <p:nvPr/>
        </p:nvSpPr>
        <p:spPr>
          <a:xfrm>
            <a:off x="688072" y="3635227"/>
            <a:ext cx="927273" cy="338554"/>
          </a:xfrm>
          <a:prstGeom prst="rect">
            <a:avLst/>
          </a:prstGeom>
          <a:noFill/>
          <a:ln w="38100">
            <a:solidFill>
              <a:schemeClr val="tx1"/>
            </a:solidFill>
          </a:ln>
        </p:spPr>
        <p:txBody>
          <a:bodyPr wrap="square" rtlCol="0">
            <a:spAutoFit/>
          </a:bodyPr>
          <a:lstStyle/>
          <a:p>
            <a:pPr algn="ctr"/>
            <a:r>
              <a:rPr lang="en-GB" sz="1600" b="1" dirty="0">
                <a:solidFill>
                  <a:schemeClr val="bg1"/>
                </a:solidFill>
              </a:rPr>
              <a:t>Figure 1</a:t>
            </a:r>
          </a:p>
        </p:txBody>
      </p:sp>
      <p:sp>
        <p:nvSpPr>
          <p:cNvPr id="12" name="TextBox 11">
            <a:extLst>
              <a:ext uri="{FF2B5EF4-FFF2-40B4-BE49-F238E27FC236}">
                <a16:creationId xmlns:a16="http://schemas.microsoft.com/office/drawing/2014/main" id="{699C7D37-633B-4BE7-8FFF-2D078F97F723}"/>
              </a:ext>
            </a:extLst>
          </p:cNvPr>
          <p:cNvSpPr txBox="1"/>
          <p:nvPr/>
        </p:nvSpPr>
        <p:spPr>
          <a:xfrm>
            <a:off x="1602424" y="4607525"/>
            <a:ext cx="927273" cy="338554"/>
          </a:xfrm>
          <a:prstGeom prst="rect">
            <a:avLst/>
          </a:prstGeom>
          <a:noFill/>
          <a:ln w="38100">
            <a:solidFill>
              <a:schemeClr val="tx1"/>
            </a:solidFill>
          </a:ln>
        </p:spPr>
        <p:txBody>
          <a:bodyPr wrap="square" rtlCol="0">
            <a:spAutoFit/>
          </a:bodyPr>
          <a:lstStyle/>
          <a:p>
            <a:pPr algn="ctr"/>
            <a:r>
              <a:rPr lang="en-GB" sz="1600" b="1" dirty="0">
                <a:solidFill>
                  <a:schemeClr val="bg1"/>
                </a:solidFill>
              </a:rPr>
              <a:t>Figure 2</a:t>
            </a:r>
          </a:p>
        </p:txBody>
      </p:sp>
      <p:sp>
        <p:nvSpPr>
          <p:cNvPr id="13" name="TextBox 12">
            <a:extLst>
              <a:ext uri="{FF2B5EF4-FFF2-40B4-BE49-F238E27FC236}">
                <a16:creationId xmlns:a16="http://schemas.microsoft.com/office/drawing/2014/main" id="{69E71477-8CC8-49B2-B165-22E0C2232818}"/>
              </a:ext>
            </a:extLst>
          </p:cNvPr>
          <p:cNvSpPr txBox="1"/>
          <p:nvPr/>
        </p:nvSpPr>
        <p:spPr>
          <a:xfrm>
            <a:off x="2529697" y="5658878"/>
            <a:ext cx="927273" cy="338554"/>
          </a:xfrm>
          <a:prstGeom prst="rect">
            <a:avLst/>
          </a:prstGeom>
          <a:noFill/>
          <a:ln w="38100">
            <a:solidFill>
              <a:schemeClr val="tx1"/>
            </a:solidFill>
          </a:ln>
        </p:spPr>
        <p:txBody>
          <a:bodyPr wrap="square" rtlCol="0">
            <a:spAutoFit/>
          </a:bodyPr>
          <a:lstStyle/>
          <a:p>
            <a:pPr algn="ctr"/>
            <a:r>
              <a:rPr lang="en-GB" sz="1600" b="1" dirty="0">
                <a:solidFill>
                  <a:schemeClr val="bg1"/>
                </a:solidFill>
              </a:rPr>
              <a:t>Figure 3</a:t>
            </a:r>
          </a:p>
        </p:txBody>
      </p:sp>
      <p:sp>
        <p:nvSpPr>
          <p:cNvPr id="14" name="TextBox 13">
            <a:extLst>
              <a:ext uri="{FF2B5EF4-FFF2-40B4-BE49-F238E27FC236}">
                <a16:creationId xmlns:a16="http://schemas.microsoft.com/office/drawing/2014/main" id="{8D22BD87-32F0-405D-9DB3-31FC9EE977F2}"/>
              </a:ext>
            </a:extLst>
          </p:cNvPr>
          <p:cNvSpPr txBox="1"/>
          <p:nvPr/>
        </p:nvSpPr>
        <p:spPr>
          <a:xfrm>
            <a:off x="2391668" y="5970089"/>
            <a:ext cx="2211975" cy="276999"/>
          </a:xfrm>
          <a:prstGeom prst="rect">
            <a:avLst/>
          </a:prstGeom>
          <a:noFill/>
          <a:ln w="28575">
            <a:noFill/>
          </a:ln>
        </p:spPr>
        <p:txBody>
          <a:bodyPr wrap="square" rtlCol="0">
            <a:spAutoFit/>
          </a:bodyPr>
          <a:lstStyle/>
          <a:p>
            <a:r>
              <a:rPr lang="en-GB" sz="1200" dirty="0"/>
              <a:t>(Yousouf, 2020) </a:t>
            </a:r>
            <a:endParaRPr lang="en-GB" dirty="0"/>
          </a:p>
        </p:txBody>
      </p:sp>
      <p:sp>
        <p:nvSpPr>
          <p:cNvPr id="15" name="TextBox 14">
            <a:extLst>
              <a:ext uri="{FF2B5EF4-FFF2-40B4-BE49-F238E27FC236}">
                <a16:creationId xmlns:a16="http://schemas.microsoft.com/office/drawing/2014/main" id="{5909C449-7F27-477E-95D2-DCCADC761BE8}"/>
              </a:ext>
            </a:extLst>
          </p:cNvPr>
          <p:cNvSpPr txBox="1"/>
          <p:nvPr/>
        </p:nvSpPr>
        <p:spPr>
          <a:xfrm>
            <a:off x="1499900" y="4912147"/>
            <a:ext cx="1404998" cy="276999"/>
          </a:xfrm>
          <a:prstGeom prst="rect">
            <a:avLst/>
          </a:prstGeom>
          <a:noFill/>
          <a:ln w="28575">
            <a:noFill/>
          </a:ln>
        </p:spPr>
        <p:txBody>
          <a:bodyPr wrap="square" rtlCol="0">
            <a:spAutoFit/>
          </a:bodyPr>
          <a:lstStyle/>
          <a:p>
            <a:r>
              <a:rPr lang="en-GB" sz="1200" dirty="0"/>
              <a:t>(Yousouf, 2020) </a:t>
            </a:r>
            <a:endParaRPr lang="en-GB" dirty="0"/>
          </a:p>
        </p:txBody>
      </p:sp>
      <p:sp>
        <p:nvSpPr>
          <p:cNvPr id="16" name="TextBox 15">
            <a:extLst>
              <a:ext uri="{FF2B5EF4-FFF2-40B4-BE49-F238E27FC236}">
                <a16:creationId xmlns:a16="http://schemas.microsoft.com/office/drawing/2014/main" id="{6FA1849E-41ED-4BD3-9CB9-C3BF6A278629}"/>
              </a:ext>
            </a:extLst>
          </p:cNvPr>
          <p:cNvSpPr txBox="1"/>
          <p:nvPr/>
        </p:nvSpPr>
        <p:spPr>
          <a:xfrm>
            <a:off x="594850" y="3946614"/>
            <a:ext cx="1579073" cy="276999"/>
          </a:xfrm>
          <a:prstGeom prst="rect">
            <a:avLst/>
          </a:prstGeom>
          <a:noFill/>
          <a:ln w="28575">
            <a:noFill/>
          </a:ln>
        </p:spPr>
        <p:txBody>
          <a:bodyPr wrap="square" rtlCol="0">
            <a:spAutoFit/>
          </a:bodyPr>
          <a:lstStyle/>
          <a:p>
            <a:r>
              <a:rPr lang="en-GB" sz="1200" dirty="0"/>
              <a:t>(Yousouf, 2020) </a:t>
            </a:r>
            <a:endParaRPr lang="en-GB" dirty="0"/>
          </a:p>
        </p:txBody>
      </p:sp>
      <p:sp>
        <p:nvSpPr>
          <p:cNvPr id="17" name="TextBox 16">
            <a:extLst>
              <a:ext uri="{FF2B5EF4-FFF2-40B4-BE49-F238E27FC236}">
                <a16:creationId xmlns:a16="http://schemas.microsoft.com/office/drawing/2014/main" id="{10968013-E00B-4F6A-9326-45F1A0AF172D}"/>
              </a:ext>
            </a:extLst>
          </p:cNvPr>
          <p:cNvSpPr txBox="1"/>
          <p:nvPr/>
        </p:nvSpPr>
        <p:spPr>
          <a:xfrm>
            <a:off x="9198666" y="6528069"/>
            <a:ext cx="927273" cy="276999"/>
          </a:xfrm>
          <a:prstGeom prst="rect">
            <a:avLst/>
          </a:prstGeom>
          <a:noFill/>
          <a:ln w="38100">
            <a:solidFill>
              <a:schemeClr val="tx1"/>
            </a:solidFill>
          </a:ln>
        </p:spPr>
        <p:txBody>
          <a:bodyPr wrap="square" rtlCol="0">
            <a:spAutoFit/>
          </a:bodyPr>
          <a:lstStyle/>
          <a:p>
            <a:pPr algn="ctr"/>
            <a:r>
              <a:rPr lang="en-GB" sz="1200" b="1" dirty="0"/>
              <a:t>Figure 4</a:t>
            </a:r>
          </a:p>
        </p:txBody>
      </p:sp>
      <p:sp>
        <p:nvSpPr>
          <p:cNvPr id="18" name="TextBox 17">
            <a:extLst>
              <a:ext uri="{FF2B5EF4-FFF2-40B4-BE49-F238E27FC236}">
                <a16:creationId xmlns:a16="http://schemas.microsoft.com/office/drawing/2014/main" id="{7A1CC29D-5D37-4854-A8A1-2E0A5911F4B6}"/>
              </a:ext>
            </a:extLst>
          </p:cNvPr>
          <p:cNvSpPr txBox="1"/>
          <p:nvPr/>
        </p:nvSpPr>
        <p:spPr>
          <a:xfrm>
            <a:off x="10119119" y="6485147"/>
            <a:ext cx="1245824" cy="276999"/>
          </a:xfrm>
          <a:prstGeom prst="rect">
            <a:avLst/>
          </a:prstGeom>
          <a:noFill/>
          <a:ln w="28575">
            <a:noFill/>
          </a:ln>
        </p:spPr>
        <p:txBody>
          <a:bodyPr wrap="square" rtlCol="0">
            <a:spAutoFit/>
          </a:bodyPr>
          <a:lstStyle/>
          <a:p>
            <a:r>
              <a:rPr lang="en-GB" sz="1200" dirty="0"/>
              <a:t>(Yousouf, 2020) </a:t>
            </a:r>
            <a:endParaRPr lang="en-GB" dirty="0"/>
          </a:p>
        </p:txBody>
      </p:sp>
      <p:pic>
        <p:nvPicPr>
          <p:cNvPr id="20" name="Picture 19" descr="A picture containing circuit&#10;&#10;Description automatically generated">
            <a:extLst>
              <a:ext uri="{FF2B5EF4-FFF2-40B4-BE49-F238E27FC236}">
                <a16:creationId xmlns:a16="http://schemas.microsoft.com/office/drawing/2014/main" id="{E7F7121E-4536-47CF-9CD3-02725D24425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51520" y="510102"/>
            <a:ext cx="11887200" cy="5964223"/>
          </a:xfrm>
          <a:prstGeom prst="rect">
            <a:avLst/>
          </a:prstGeom>
        </p:spPr>
      </p:pic>
    </p:spTree>
    <p:extLst>
      <p:ext uri="{BB962C8B-B14F-4D97-AF65-F5344CB8AC3E}">
        <p14:creationId xmlns:p14="http://schemas.microsoft.com/office/powerpoint/2010/main" val="829051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500"/>
                                        <p:tgtEl>
                                          <p:spTgt spid="15"/>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fade">
                                      <p:cBhvr>
                                        <p:cTn id="29" dur="500"/>
                                        <p:tgtEl>
                                          <p:spTgt spid="13"/>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0"/>
                                        </p:tgtEl>
                                        <p:attrNameLst>
                                          <p:attrName>style.visibility</p:attrName>
                                        </p:attrNameLst>
                                      </p:cBhvr>
                                      <p:to>
                                        <p:strVal val="visible"/>
                                      </p:to>
                                    </p:set>
                                    <p:animEffect transition="in" filter="fade">
                                      <p:cBhvr>
                                        <p:cTn id="37" dur="500"/>
                                        <p:tgtEl>
                                          <p:spTgt spid="20"/>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7"/>
                                        </p:tgtEl>
                                        <p:attrNameLst>
                                          <p:attrName>style.visibility</p:attrName>
                                        </p:attrNameLst>
                                      </p:cBhvr>
                                      <p:to>
                                        <p:strVal val="visible"/>
                                      </p:to>
                                    </p:set>
                                    <p:animEffect transition="in" filter="fade">
                                      <p:cBhvr>
                                        <p:cTn id="40" dur="500"/>
                                        <p:tgtEl>
                                          <p:spTgt spid="17"/>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8"/>
                                        </p:tgtEl>
                                        <p:attrNameLst>
                                          <p:attrName>style.visibility</p:attrName>
                                        </p:attrNameLst>
                                      </p:cBhvr>
                                      <p:to>
                                        <p:strVal val="visible"/>
                                      </p:to>
                                    </p:set>
                                    <p:animEffect transition="in" filter="fade">
                                      <p:cBhvr>
                                        <p:cTn id="43"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p:bldP spid="15" grpId="0"/>
      <p:bldP spid="16" grpId="0"/>
      <p:bldP spid="17" grpId="0" animBg="1"/>
      <p:bldP spid="1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9051C2-6285-4F92-81A4-1C12867B0707}"/>
              </a:ext>
            </a:extLst>
          </p:cNvPr>
          <p:cNvSpPr txBox="1"/>
          <p:nvPr/>
        </p:nvSpPr>
        <p:spPr>
          <a:xfrm>
            <a:off x="3161210" y="341842"/>
            <a:ext cx="5869578" cy="369332"/>
          </a:xfrm>
          <a:prstGeom prst="rect">
            <a:avLst/>
          </a:prstGeom>
          <a:noFill/>
          <a:ln w="38100">
            <a:solidFill>
              <a:schemeClr val="tx2"/>
            </a:solidFill>
          </a:ln>
        </p:spPr>
        <p:txBody>
          <a:bodyPr wrap="square" rtlCol="0">
            <a:spAutoFit/>
          </a:bodyPr>
          <a:lstStyle/>
          <a:p>
            <a:pPr algn="ctr"/>
            <a:r>
              <a:rPr lang="en-GB" b="1">
                <a:solidFill>
                  <a:schemeClr val="bg2">
                    <a:lumMod val="75000"/>
                  </a:schemeClr>
                </a:solidFill>
              </a:rPr>
              <a:t>Lateral g force versus speed traces over one complete lap</a:t>
            </a:r>
            <a:endParaRPr lang="en-GB" b="1" dirty="0">
              <a:solidFill>
                <a:schemeClr val="bg2">
                  <a:lumMod val="75000"/>
                </a:schemeClr>
              </a:solidFill>
            </a:endParaRPr>
          </a:p>
        </p:txBody>
      </p:sp>
      <p:sp>
        <p:nvSpPr>
          <p:cNvPr id="155" name="TextBox 154">
            <a:extLst>
              <a:ext uri="{FF2B5EF4-FFF2-40B4-BE49-F238E27FC236}">
                <a16:creationId xmlns:a16="http://schemas.microsoft.com/office/drawing/2014/main" id="{59E295E7-36BB-49EA-A1B6-67D32547693F}"/>
              </a:ext>
            </a:extLst>
          </p:cNvPr>
          <p:cNvSpPr txBox="1"/>
          <p:nvPr/>
        </p:nvSpPr>
        <p:spPr>
          <a:xfrm>
            <a:off x="9845495" y="5484301"/>
            <a:ext cx="1245824" cy="276999"/>
          </a:xfrm>
          <a:prstGeom prst="rect">
            <a:avLst/>
          </a:prstGeom>
          <a:noFill/>
          <a:ln w="28575">
            <a:noFill/>
          </a:ln>
        </p:spPr>
        <p:txBody>
          <a:bodyPr wrap="square" rtlCol="0">
            <a:spAutoFit/>
          </a:bodyPr>
          <a:lstStyle/>
          <a:p>
            <a:r>
              <a:rPr lang="en-GB" sz="1200" dirty="0"/>
              <a:t>(Yousouf, 2020) </a:t>
            </a:r>
            <a:endParaRPr lang="en-GB" dirty="0"/>
          </a:p>
        </p:txBody>
      </p:sp>
      <p:pic>
        <p:nvPicPr>
          <p:cNvPr id="3" name="Picture 2" descr="A picture containing table, light, sitting, circuit&#10;&#10;Description automatically generated">
            <a:extLst>
              <a:ext uri="{FF2B5EF4-FFF2-40B4-BE49-F238E27FC236}">
                <a16:creationId xmlns:a16="http://schemas.microsoft.com/office/drawing/2014/main" id="{0FC64493-0427-4253-A343-0618FF7CE1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7911" y="988502"/>
            <a:ext cx="9856177" cy="4495470"/>
          </a:xfrm>
          <a:prstGeom prst="rect">
            <a:avLst/>
          </a:prstGeom>
        </p:spPr>
      </p:pic>
    </p:spTree>
    <p:extLst>
      <p:ext uri="{BB962C8B-B14F-4D97-AF65-F5344CB8AC3E}">
        <p14:creationId xmlns:p14="http://schemas.microsoft.com/office/powerpoint/2010/main" val="31992745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9D48EFC-5D57-4F70-81E8-02849088049F}"/>
              </a:ext>
            </a:extLst>
          </p:cNvPr>
          <p:cNvSpPr txBox="1"/>
          <p:nvPr/>
        </p:nvSpPr>
        <p:spPr>
          <a:xfrm>
            <a:off x="4002287" y="493255"/>
            <a:ext cx="3748652" cy="369332"/>
          </a:xfrm>
          <a:prstGeom prst="rect">
            <a:avLst/>
          </a:prstGeom>
          <a:noFill/>
          <a:ln w="38100">
            <a:solidFill>
              <a:schemeClr val="tx2"/>
            </a:solidFill>
          </a:ln>
        </p:spPr>
        <p:txBody>
          <a:bodyPr wrap="square" rtlCol="0">
            <a:spAutoFit/>
          </a:bodyPr>
          <a:lstStyle/>
          <a:p>
            <a:pPr algn="ctr"/>
            <a:r>
              <a:rPr lang="en-GB" b="1" dirty="0">
                <a:solidFill>
                  <a:schemeClr val="bg2">
                    <a:lumMod val="75000"/>
                  </a:schemeClr>
                </a:solidFill>
              </a:rPr>
              <a:t>Centre of pressure histogram</a:t>
            </a:r>
          </a:p>
        </p:txBody>
      </p:sp>
      <p:pic>
        <p:nvPicPr>
          <p:cNvPr id="3" name="Picture 2">
            <a:extLst>
              <a:ext uri="{FF2B5EF4-FFF2-40B4-BE49-F238E27FC236}">
                <a16:creationId xmlns:a16="http://schemas.microsoft.com/office/drawing/2014/main" id="{40A67877-5ACA-4625-89DE-8D627B0DDF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65390" y="1165975"/>
            <a:ext cx="9061219" cy="4123779"/>
          </a:xfrm>
          <a:prstGeom prst="rect">
            <a:avLst/>
          </a:prstGeom>
        </p:spPr>
      </p:pic>
      <p:sp>
        <p:nvSpPr>
          <p:cNvPr id="17" name="TextBox 16">
            <a:extLst>
              <a:ext uri="{FF2B5EF4-FFF2-40B4-BE49-F238E27FC236}">
                <a16:creationId xmlns:a16="http://schemas.microsoft.com/office/drawing/2014/main" id="{8D845349-FEFC-405D-BC5D-2B95F0DF9FB7}"/>
              </a:ext>
            </a:extLst>
          </p:cNvPr>
          <p:cNvSpPr txBox="1"/>
          <p:nvPr/>
        </p:nvSpPr>
        <p:spPr>
          <a:xfrm>
            <a:off x="9550527" y="5289754"/>
            <a:ext cx="1245824" cy="276999"/>
          </a:xfrm>
          <a:prstGeom prst="rect">
            <a:avLst/>
          </a:prstGeom>
          <a:noFill/>
          <a:ln w="28575">
            <a:noFill/>
          </a:ln>
        </p:spPr>
        <p:txBody>
          <a:bodyPr wrap="square" rtlCol="0">
            <a:spAutoFit/>
          </a:bodyPr>
          <a:lstStyle/>
          <a:p>
            <a:r>
              <a:rPr lang="en-GB" sz="1200" dirty="0"/>
              <a:t>(Yousouf, 2020) </a:t>
            </a:r>
            <a:endParaRPr lang="en-GB" dirty="0"/>
          </a:p>
        </p:txBody>
      </p:sp>
    </p:spTree>
    <p:extLst>
      <p:ext uri="{BB962C8B-B14F-4D97-AF65-F5344CB8AC3E}">
        <p14:creationId xmlns:p14="http://schemas.microsoft.com/office/powerpoint/2010/main" val="13431640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9F80D13-9EFF-4D54-97C5-80B2711FBC08}"/>
              </a:ext>
            </a:extLst>
          </p:cNvPr>
          <p:cNvSpPr txBox="1"/>
          <p:nvPr/>
        </p:nvSpPr>
        <p:spPr>
          <a:xfrm>
            <a:off x="3270457" y="97848"/>
            <a:ext cx="5647120" cy="369332"/>
          </a:xfrm>
          <a:prstGeom prst="rect">
            <a:avLst/>
          </a:prstGeom>
          <a:noFill/>
          <a:ln w="38100">
            <a:solidFill>
              <a:schemeClr val="tx2"/>
            </a:solidFill>
          </a:ln>
        </p:spPr>
        <p:txBody>
          <a:bodyPr wrap="square" rtlCol="0">
            <a:spAutoFit/>
          </a:bodyPr>
          <a:lstStyle/>
          <a:p>
            <a:pPr algn="ctr"/>
            <a:r>
              <a:rPr lang="en-GB" b="1" dirty="0">
                <a:solidFill>
                  <a:schemeClr val="bg2">
                    <a:lumMod val="75000"/>
                  </a:schemeClr>
                </a:solidFill>
              </a:rPr>
              <a:t>Speed versus downforce traces over one complete lap</a:t>
            </a:r>
          </a:p>
        </p:txBody>
      </p:sp>
      <p:pic>
        <p:nvPicPr>
          <p:cNvPr id="6" name="Picture 5">
            <a:extLst>
              <a:ext uri="{FF2B5EF4-FFF2-40B4-BE49-F238E27FC236}">
                <a16:creationId xmlns:a16="http://schemas.microsoft.com/office/drawing/2014/main" id="{394A5573-4A09-460C-85B4-BDA72D5C57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936" y="582018"/>
            <a:ext cx="8293132" cy="3765704"/>
          </a:xfrm>
          <a:prstGeom prst="rect">
            <a:avLst/>
          </a:prstGeom>
        </p:spPr>
      </p:pic>
      <p:pic>
        <p:nvPicPr>
          <p:cNvPr id="8" name="Picture 7" descr="A picture containing green, white, light, large&#10;&#10;Description automatically generated">
            <a:extLst>
              <a:ext uri="{FF2B5EF4-FFF2-40B4-BE49-F238E27FC236}">
                <a16:creationId xmlns:a16="http://schemas.microsoft.com/office/drawing/2014/main" id="{0AAB5F56-CB75-4150-8C45-B26FB204736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3496" y="1390946"/>
            <a:ext cx="8293132" cy="3765704"/>
          </a:xfrm>
          <a:prstGeom prst="rect">
            <a:avLst/>
          </a:prstGeom>
        </p:spPr>
      </p:pic>
      <p:pic>
        <p:nvPicPr>
          <p:cNvPr id="10" name="Picture 9" descr="A picture containing road, large, city, white&#10;&#10;Description automatically generated">
            <a:extLst>
              <a:ext uri="{FF2B5EF4-FFF2-40B4-BE49-F238E27FC236}">
                <a16:creationId xmlns:a16="http://schemas.microsoft.com/office/drawing/2014/main" id="{4A1F1EAE-6CE1-4A06-8489-FC22E6A6528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76056" y="2199873"/>
            <a:ext cx="8293132" cy="3765704"/>
          </a:xfrm>
          <a:prstGeom prst="rect">
            <a:avLst/>
          </a:prstGeom>
        </p:spPr>
      </p:pic>
      <p:sp>
        <p:nvSpPr>
          <p:cNvPr id="11" name="TextBox 10">
            <a:extLst>
              <a:ext uri="{FF2B5EF4-FFF2-40B4-BE49-F238E27FC236}">
                <a16:creationId xmlns:a16="http://schemas.microsoft.com/office/drawing/2014/main" id="{03D6CD72-185B-4C41-89D5-41E8CAE82C3A}"/>
              </a:ext>
            </a:extLst>
          </p:cNvPr>
          <p:cNvSpPr txBox="1"/>
          <p:nvPr/>
        </p:nvSpPr>
        <p:spPr>
          <a:xfrm>
            <a:off x="770936" y="4378471"/>
            <a:ext cx="884933" cy="338554"/>
          </a:xfrm>
          <a:prstGeom prst="rect">
            <a:avLst/>
          </a:prstGeom>
          <a:noFill/>
          <a:ln w="38100">
            <a:solidFill>
              <a:schemeClr val="tx1"/>
            </a:solidFill>
          </a:ln>
        </p:spPr>
        <p:txBody>
          <a:bodyPr wrap="square" rtlCol="0">
            <a:spAutoFit/>
          </a:bodyPr>
          <a:lstStyle/>
          <a:p>
            <a:pPr algn="ctr"/>
            <a:r>
              <a:rPr lang="en-GB" sz="1600" b="1" dirty="0">
                <a:solidFill>
                  <a:schemeClr val="bg1"/>
                </a:solidFill>
              </a:rPr>
              <a:t>Figure 1</a:t>
            </a:r>
          </a:p>
        </p:txBody>
      </p:sp>
      <p:sp>
        <p:nvSpPr>
          <p:cNvPr id="12" name="TextBox 11">
            <a:extLst>
              <a:ext uri="{FF2B5EF4-FFF2-40B4-BE49-F238E27FC236}">
                <a16:creationId xmlns:a16="http://schemas.microsoft.com/office/drawing/2014/main" id="{83F3CBD1-17E7-4153-BDDE-5426CC62607B}"/>
              </a:ext>
            </a:extLst>
          </p:cNvPr>
          <p:cNvSpPr txBox="1"/>
          <p:nvPr/>
        </p:nvSpPr>
        <p:spPr>
          <a:xfrm>
            <a:off x="1973496" y="5193737"/>
            <a:ext cx="884933" cy="338554"/>
          </a:xfrm>
          <a:prstGeom prst="rect">
            <a:avLst/>
          </a:prstGeom>
          <a:noFill/>
          <a:ln w="38100">
            <a:solidFill>
              <a:schemeClr val="tx1"/>
            </a:solidFill>
          </a:ln>
        </p:spPr>
        <p:txBody>
          <a:bodyPr wrap="square" rtlCol="0">
            <a:spAutoFit/>
          </a:bodyPr>
          <a:lstStyle/>
          <a:p>
            <a:pPr algn="ctr"/>
            <a:r>
              <a:rPr lang="en-GB" sz="1600" b="1" dirty="0">
                <a:solidFill>
                  <a:schemeClr val="bg1"/>
                </a:solidFill>
              </a:rPr>
              <a:t>Figure 2</a:t>
            </a:r>
          </a:p>
        </p:txBody>
      </p:sp>
      <p:sp>
        <p:nvSpPr>
          <p:cNvPr id="13" name="TextBox 12">
            <a:extLst>
              <a:ext uri="{FF2B5EF4-FFF2-40B4-BE49-F238E27FC236}">
                <a16:creationId xmlns:a16="http://schemas.microsoft.com/office/drawing/2014/main" id="{1C4144A7-51FE-4607-88A1-B735A780293E}"/>
              </a:ext>
            </a:extLst>
          </p:cNvPr>
          <p:cNvSpPr txBox="1"/>
          <p:nvPr/>
        </p:nvSpPr>
        <p:spPr>
          <a:xfrm>
            <a:off x="3211817" y="6015300"/>
            <a:ext cx="884933" cy="338554"/>
          </a:xfrm>
          <a:prstGeom prst="rect">
            <a:avLst/>
          </a:prstGeom>
          <a:noFill/>
          <a:ln w="38100">
            <a:solidFill>
              <a:schemeClr val="tx1"/>
            </a:solidFill>
          </a:ln>
        </p:spPr>
        <p:txBody>
          <a:bodyPr wrap="square" rtlCol="0">
            <a:spAutoFit/>
          </a:bodyPr>
          <a:lstStyle/>
          <a:p>
            <a:pPr algn="ctr"/>
            <a:r>
              <a:rPr lang="en-GB" sz="1600" b="1" dirty="0">
                <a:solidFill>
                  <a:schemeClr val="bg1"/>
                </a:solidFill>
              </a:rPr>
              <a:t>Figure 3</a:t>
            </a:r>
          </a:p>
        </p:txBody>
      </p:sp>
      <p:sp>
        <p:nvSpPr>
          <p:cNvPr id="14" name="TextBox 13">
            <a:extLst>
              <a:ext uri="{FF2B5EF4-FFF2-40B4-BE49-F238E27FC236}">
                <a16:creationId xmlns:a16="http://schemas.microsoft.com/office/drawing/2014/main" id="{2F5EACAC-0BA4-4FCE-91F8-D6F5F500DB96}"/>
              </a:ext>
            </a:extLst>
          </p:cNvPr>
          <p:cNvSpPr txBox="1"/>
          <p:nvPr/>
        </p:nvSpPr>
        <p:spPr>
          <a:xfrm>
            <a:off x="3073788" y="6326512"/>
            <a:ext cx="2110975" cy="276999"/>
          </a:xfrm>
          <a:prstGeom prst="rect">
            <a:avLst/>
          </a:prstGeom>
          <a:noFill/>
          <a:ln w="28575">
            <a:noFill/>
          </a:ln>
        </p:spPr>
        <p:txBody>
          <a:bodyPr wrap="square" rtlCol="0">
            <a:spAutoFit/>
          </a:bodyPr>
          <a:lstStyle/>
          <a:p>
            <a:r>
              <a:rPr lang="en-GB" sz="1200" dirty="0"/>
              <a:t>(Yousouf, 2020) </a:t>
            </a:r>
            <a:endParaRPr lang="en-GB" dirty="0"/>
          </a:p>
        </p:txBody>
      </p:sp>
      <p:sp>
        <p:nvSpPr>
          <p:cNvPr id="15" name="TextBox 14">
            <a:extLst>
              <a:ext uri="{FF2B5EF4-FFF2-40B4-BE49-F238E27FC236}">
                <a16:creationId xmlns:a16="http://schemas.microsoft.com/office/drawing/2014/main" id="{A5A00555-4B2A-4718-AC64-425DA5D39EE3}"/>
              </a:ext>
            </a:extLst>
          </p:cNvPr>
          <p:cNvSpPr txBox="1"/>
          <p:nvPr/>
        </p:nvSpPr>
        <p:spPr>
          <a:xfrm>
            <a:off x="1870972" y="5498360"/>
            <a:ext cx="1340845" cy="276999"/>
          </a:xfrm>
          <a:prstGeom prst="rect">
            <a:avLst/>
          </a:prstGeom>
          <a:noFill/>
          <a:ln w="28575">
            <a:noFill/>
          </a:ln>
        </p:spPr>
        <p:txBody>
          <a:bodyPr wrap="square" rtlCol="0">
            <a:spAutoFit/>
          </a:bodyPr>
          <a:lstStyle/>
          <a:p>
            <a:r>
              <a:rPr lang="en-GB" sz="1200" dirty="0"/>
              <a:t>(Yousouf, 2020) </a:t>
            </a:r>
            <a:endParaRPr lang="en-GB" dirty="0"/>
          </a:p>
        </p:txBody>
      </p:sp>
      <p:sp>
        <p:nvSpPr>
          <p:cNvPr id="16" name="TextBox 15">
            <a:extLst>
              <a:ext uri="{FF2B5EF4-FFF2-40B4-BE49-F238E27FC236}">
                <a16:creationId xmlns:a16="http://schemas.microsoft.com/office/drawing/2014/main" id="{900D3D23-B926-48CE-BC2A-6D1FBCCC9F87}"/>
              </a:ext>
            </a:extLst>
          </p:cNvPr>
          <p:cNvSpPr txBox="1"/>
          <p:nvPr/>
        </p:nvSpPr>
        <p:spPr>
          <a:xfrm>
            <a:off x="677714" y="4689859"/>
            <a:ext cx="1506971" cy="276999"/>
          </a:xfrm>
          <a:prstGeom prst="rect">
            <a:avLst/>
          </a:prstGeom>
          <a:noFill/>
          <a:ln w="28575">
            <a:noFill/>
          </a:ln>
        </p:spPr>
        <p:txBody>
          <a:bodyPr wrap="square" rtlCol="0">
            <a:spAutoFit/>
          </a:bodyPr>
          <a:lstStyle/>
          <a:p>
            <a:r>
              <a:rPr lang="en-GB" sz="1200" dirty="0"/>
              <a:t>(Yousouf, 2020) </a:t>
            </a:r>
            <a:endParaRPr lang="en-GB" dirty="0"/>
          </a:p>
        </p:txBody>
      </p:sp>
      <p:pic>
        <p:nvPicPr>
          <p:cNvPr id="18" name="Picture 17">
            <a:extLst>
              <a:ext uri="{FF2B5EF4-FFF2-40B4-BE49-F238E27FC236}">
                <a16:creationId xmlns:a16="http://schemas.microsoft.com/office/drawing/2014/main" id="{FBD801B2-A757-41E4-A43D-38FD18D4B79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5794" y="558424"/>
            <a:ext cx="11939452" cy="6045087"/>
          </a:xfrm>
          <a:prstGeom prst="rect">
            <a:avLst/>
          </a:prstGeom>
        </p:spPr>
      </p:pic>
      <p:sp>
        <p:nvSpPr>
          <p:cNvPr id="19" name="TextBox 18">
            <a:extLst>
              <a:ext uri="{FF2B5EF4-FFF2-40B4-BE49-F238E27FC236}">
                <a16:creationId xmlns:a16="http://schemas.microsoft.com/office/drawing/2014/main" id="{C96D14E6-91E8-4807-8597-2F5A793FD79E}"/>
              </a:ext>
            </a:extLst>
          </p:cNvPr>
          <p:cNvSpPr txBox="1"/>
          <p:nvPr/>
        </p:nvSpPr>
        <p:spPr>
          <a:xfrm>
            <a:off x="9201711" y="772237"/>
            <a:ext cx="927273" cy="276999"/>
          </a:xfrm>
          <a:prstGeom prst="rect">
            <a:avLst/>
          </a:prstGeom>
          <a:noFill/>
          <a:ln w="38100">
            <a:solidFill>
              <a:schemeClr val="tx1"/>
            </a:solidFill>
          </a:ln>
        </p:spPr>
        <p:txBody>
          <a:bodyPr wrap="square" rtlCol="0">
            <a:spAutoFit/>
          </a:bodyPr>
          <a:lstStyle/>
          <a:p>
            <a:pPr algn="ctr"/>
            <a:r>
              <a:rPr lang="en-GB" sz="1200" b="1" dirty="0"/>
              <a:t>Figure 4</a:t>
            </a:r>
          </a:p>
        </p:txBody>
      </p:sp>
      <p:sp>
        <p:nvSpPr>
          <p:cNvPr id="20" name="TextBox 19">
            <a:extLst>
              <a:ext uri="{FF2B5EF4-FFF2-40B4-BE49-F238E27FC236}">
                <a16:creationId xmlns:a16="http://schemas.microsoft.com/office/drawing/2014/main" id="{216D39FF-3BC5-4175-90AF-E32600DB848A}"/>
              </a:ext>
            </a:extLst>
          </p:cNvPr>
          <p:cNvSpPr txBox="1"/>
          <p:nvPr/>
        </p:nvSpPr>
        <p:spPr>
          <a:xfrm>
            <a:off x="10266628" y="6554876"/>
            <a:ext cx="1245824" cy="276999"/>
          </a:xfrm>
          <a:prstGeom prst="rect">
            <a:avLst/>
          </a:prstGeom>
          <a:noFill/>
          <a:ln w="28575">
            <a:noFill/>
          </a:ln>
        </p:spPr>
        <p:txBody>
          <a:bodyPr wrap="square" rtlCol="0">
            <a:spAutoFit/>
          </a:bodyPr>
          <a:lstStyle/>
          <a:p>
            <a:r>
              <a:rPr lang="en-GB" sz="1200" dirty="0"/>
              <a:t>(Yousouf, 2020) </a:t>
            </a:r>
            <a:endParaRPr lang="en-GB" dirty="0"/>
          </a:p>
        </p:txBody>
      </p:sp>
      <p:pic>
        <p:nvPicPr>
          <p:cNvPr id="3" name="Picture 2" descr="A screenshot of a cell phone&#10;&#10;Description automatically generated">
            <a:extLst>
              <a:ext uri="{FF2B5EF4-FFF2-40B4-BE49-F238E27FC236}">
                <a16:creationId xmlns:a16="http://schemas.microsoft.com/office/drawing/2014/main" id="{D48630F8-171D-48C3-A719-CAF3022CDC8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294510" y="709946"/>
            <a:ext cx="4773989" cy="2797366"/>
          </a:xfrm>
          <a:prstGeom prst="rect">
            <a:avLst/>
          </a:prstGeom>
        </p:spPr>
      </p:pic>
    </p:spTree>
    <p:extLst>
      <p:ext uri="{BB962C8B-B14F-4D97-AF65-F5344CB8AC3E}">
        <p14:creationId xmlns:p14="http://schemas.microsoft.com/office/powerpoint/2010/main" val="3503344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fade">
                                      <p:cBhvr>
                                        <p:cTn id="13" dur="500"/>
                                        <p:tgtEl>
                                          <p:spTgt spid="16"/>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500"/>
                                        <p:tgtEl>
                                          <p:spTgt spid="15"/>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fade">
                                      <p:cBhvr>
                                        <p:cTn id="29" dur="500"/>
                                        <p:tgtEl>
                                          <p:spTgt spid="10"/>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500"/>
                                        <p:tgtEl>
                                          <p:spTgt spid="14"/>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8"/>
                                        </p:tgtEl>
                                        <p:attrNameLst>
                                          <p:attrName>style.visibility</p:attrName>
                                        </p:attrNameLst>
                                      </p:cBhvr>
                                      <p:to>
                                        <p:strVal val="visible"/>
                                      </p:to>
                                    </p:set>
                                    <p:animEffect transition="in" filter="fade">
                                      <p:cBhvr>
                                        <p:cTn id="40" dur="500"/>
                                        <p:tgtEl>
                                          <p:spTgt spid="18"/>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9"/>
                                        </p:tgtEl>
                                        <p:attrNameLst>
                                          <p:attrName>style.visibility</p:attrName>
                                        </p:attrNameLst>
                                      </p:cBhvr>
                                      <p:to>
                                        <p:strVal val="visible"/>
                                      </p:to>
                                    </p:set>
                                    <p:animEffect transition="in" filter="fade">
                                      <p:cBhvr>
                                        <p:cTn id="43" dur="500"/>
                                        <p:tgtEl>
                                          <p:spTgt spid="19"/>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20"/>
                                        </p:tgtEl>
                                        <p:attrNameLst>
                                          <p:attrName>style.visibility</p:attrName>
                                        </p:attrNameLst>
                                      </p:cBhvr>
                                      <p:to>
                                        <p:strVal val="visible"/>
                                      </p:to>
                                    </p:set>
                                    <p:animEffect transition="in" filter="fade">
                                      <p:cBhvr>
                                        <p:cTn id="46" dur="500"/>
                                        <p:tgtEl>
                                          <p:spTgt spid="20"/>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3"/>
                                        </p:tgtEl>
                                        <p:attrNameLst>
                                          <p:attrName>style.visibility</p:attrName>
                                        </p:attrNameLst>
                                      </p:cBhvr>
                                      <p:to>
                                        <p:strVal val="visible"/>
                                      </p:to>
                                    </p:set>
                                    <p:animEffect transition="in" filter="fade">
                                      <p:cBhvr>
                                        <p:cTn id="5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p:bldP spid="15" grpId="0"/>
      <p:bldP spid="16" grpId="0"/>
      <p:bldP spid="19" grpId="0" animBg="1"/>
      <p:bldP spid="2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4F4F955-C01A-4523-9317-D77F500B5694}"/>
              </a:ext>
            </a:extLst>
          </p:cNvPr>
          <p:cNvSpPr txBox="1"/>
          <p:nvPr/>
        </p:nvSpPr>
        <p:spPr>
          <a:xfrm>
            <a:off x="2823948" y="681477"/>
            <a:ext cx="6544103" cy="369332"/>
          </a:xfrm>
          <a:prstGeom prst="rect">
            <a:avLst/>
          </a:prstGeom>
          <a:noFill/>
          <a:ln w="38100">
            <a:solidFill>
              <a:schemeClr val="tx2"/>
            </a:solidFill>
          </a:ln>
        </p:spPr>
        <p:txBody>
          <a:bodyPr wrap="square" rtlCol="0">
            <a:spAutoFit/>
          </a:bodyPr>
          <a:lstStyle/>
          <a:p>
            <a:pPr algn="ctr"/>
            <a:r>
              <a:rPr lang="en-GB" b="1" dirty="0">
                <a:solidFill>
                  <a:schemeClr val="bg2">
                    <a:lumMod val="75000"/>
                  </a:schemeClr>
                </a:solidFill>
              </a:rPr>
              <a:t>Downforce versus aero efficiency traces over one complete lap</a:t>
            </a:r>
          </a:p>
        </p:txBody>
      </p:sp>
      <p:sp>
        <p:nvSpPr>
          <p:cNvPr id="16" name="TextBox 15">
            <a:extLst>
              <a:ext uri="{FF2B5EF4-FFF2-40B4-BE49-F238E27FC236}">
                <a16:creationId xmlns:a16="http://schemas.microsoft.com/office/drawing/2014/main" id="{B5E2587F-1F02-495E-8F3F-A418B466629E}"/>
              </a:ext>
            </a:extLst>
          </p:cNvPr>
          <p:cNvSpPr txBox="1"/>
          <p:nvPr/>
        </p:nvSpPr>
        <p:spPr>
          <a:xfrm>
            <a:off x="2454488" y="4839017"/>
            <a:ext cx="2211975" cy="307777"/>
          </a:xfrm>
          <a:prstGeom prst="rect">
            <a:avLst/>
          </a:prstGeom>
          <a:noFill/>
          <a:ln w="28575">
            <a:noFill/>
          </a:ln>
        </p:spPr>
        <p:txBody>
          <a:bodyPr wrap="square" rtlCol="0">
            <a:spAutoFit/>
          </a:bodyPr>
          <a:lstStyle/>
          <a:p>
            <a:r>
              <a:rPr lang="en-GB" sz="1400" b="1" dirty="0">
                <a:solidFill>
                  <a:schemeClr val="bg1"/>
                </a:solidFill>
              </a:rPr>
              <a:t>(Yousouf, 2020) </a:t>
            </a:r>
            <a:endParaRPr lang="en-GB" sz="2000" b="1" dirty="0">
              <a:solidFill>
                <a:schemeClr val="bg1"/>
              </a:solidFill>
            </a:endParaRPr>
          </a:p>
        </p:txBody>
      </p:sp>
      <p:pic>
        <p:nvPicPr>
          <p:cNvPr id="5" name="Picture 4">
            <a:extLst>
              <a:ext uri="{FF2B5EF4-FFF2-40B4-BE49-F238E27FC236}">
                <a16:creationId xmlns:a16="http://schemas.microsoft.com/office/drawing/2014/main" id="{1DC2BCBA-6BC5-4489-B2D2-D81D9D45D9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64991" y="1496675"/>
            <a:ext cx="8214941" cy="3751788"/>
          </a:xfrm>
          <a:prstGeom prst="rect">
            <a:avLst/>
          </a:prstGeom>
        </p:spPr>
      </p:pic>
      <p:pic>
        <p:nvPicPr>
          <p:cNvPr id="9" name="Picture 8" descr="A picture containing table&#10;&#10;Description automatically generated">
            <a:extLst>
              <a:ext uri="{FF2B5EF4-FFF2-40B4-BE49-F238E27FC236}">
                <a16:creationId xmlns:a16="http://schemas.microsoft.com/office/drawing/2014/main" id="{590A37D3-AB14-4168-B033-31C76AB5F68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2802" y="4316617"/>
            <a:ext cx="3546268" cy="533400"/>
          </a:xfrm>
          <a:prstGeom prst="rect">
            <a:avLst/>
          </a:prstGeom>
        </p:spPr>
      </p:pic>
      <p:sp>
        <p:nvSpPr>
          <p:cNvPr id="22" name="TextBox 21">
            <a:extLst>
              <a:ext uri="{FF2B5EF4-FFF2-40B4-BE49-F238E27FC236}">
                <a16:creationId xmlns:a16="http://schemas.microsoft.com/office/drawing/2014/main" id="{6B1848E9-F7FD-4EF9-BCC9-9379902E8BB6}"/>
              </a:ext>
            </a:extLst>
          </p:cNvPr>
          <p:cNvSpPr txBox="1"/>
          <p:nvPr/>
        </p:nvSpPr>
        <p:spPr>
          <a:xfrm>
            <a:off x="10476988" y="5234145"/>
            <a:ext cx="2211975" cy="276999"/>
          </a:xfrm>
          <a:prstGeom prst="rect">
            <a:avLst/>
          </a:prstGeom>
          <a:noFill/>
          <a:ln w="28575">
            <a:noFill/>
          </a:ln>
        </p:spPr>
        <p:txBody>
          <a:bodyPr wrap="square" rtlCol="0">
            <a:spAutoFit/>
          </a:bodyPr>
          <a:lstStyle/>
          <a:p>
            <a:r>
              <a:rPr lang="en-GB" sz="1200" dirty="0"/>
              <a:t>(Yousouf, 2020) </a:t>
            </a:r>
            <a:endParaRPr lang="en-GB" dirty="0"/>
          </a:p>
        </p:txBody>
      </p:sp>
      <p:sp>
        <p:nvSpPr>
          <p:cNvPr id="23" name="TextBox 22">
            <a:extLst>
              <a:ext uri="{FF2B5EF4-FFF2-40B4-BE49-F238E27FC236}">
                <a16:creationId xmlns:a16="http://schemas.microsoft.com/office/drawing/2014/main" id="{94860A0C-04CA-4FA8-8FA6-883A05CCA945}"/>
              </a:ext>
            </a:extLst>
          </p:cNvPr>
          <p:cNvSpPr txBox="1"/>
          <p:nvPr/>
        </p:nvSpPr>
        <p:spPr>
          <a:xfrm>
            <a:off x="755912" y="3792626"/>
            <a:ext cx="2500048" cy="307777"/>
          </a:xfrm>
          <a:prstGeom prst="rect">
            <a:avLst/>
          </a:prstGeom>
          <a:solidFill>
            <a:schemeClr val="bg1"/>
          </a:solidFill>
          <a:ln w="28575">
            <a:solidFill>
              <a:schemeClr val="tx2"/>
            </a:solidFill>
          </a:ln>
        </p:spPr>
        <p:txBody>
          <a:bodyPr wrap="square" rtlCol="0">
            <a:spAutoFit/>
          </a:bodyPr>
          <a:lstStyle/>
          <a:p>
            <a:pPr algn="ctr"/>
            <a:r>
              <a:rPr lang="en-GB" sz="1400" b="1" dirty="0"/>
              <a:t>Aero Efficiency Math channel</a:t>
            </a:r>
          </a:p>
        </p:txBody>
      </p:sp>
      <p:sp>
        <p:nvSpPr>
          <p:cNvPr id="24" name="Arrow: Chevron 23">
            <a:extLst>
              <a:ext uri="{FF2B5EF4-FFF2-40B4-BE49-F238E27FC236}">
                <a16:creationId xmlns:a16="http://schemas.microsoft.com/office/drawing/2014/main" id="{4E145741-9861-428E-ABB6-9EA669AB97D9}"/>
              </a:ext>
            </a:extLst>
          </p:cNvPr>
          <p:cNvSpPr/>
          <p:nvPr/>
        </p:nvSpPr>
        <p:spPr>
          <a:xfrm rot="5400000">
            <a:off x="1855545" y="4098487"/>
            <a:ext cx="300782" cy="307776"/>
          </a:xfrm>
          <a:prstGeom prst="chevron">
            <a:avLst/>
          </a:prstGeom>
          <a:solidFill>
            <a:schemeClr val="bg1"/>
          </a:solid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9" name="Picture 18" descr="A screenshot of a cell phone&#10;&#10;Description automatically generated">
            <a:extLst>
              <a:ext uri="{FF2B5EF4-FFF2-40B4-BE49-F238E27FC236}">
                <a16:creationId xmlns:a16="http://schemas.microsoft.com/office/drawing/2014/main" id="{90824053-E432-4174-9792-419DCF3B3AB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32802" y="1611983"/>
            <a:ext cx="3546268" cy="1756501"/>
          </a:xfrm>
          <a:prstGeom prst="rect">
            <a:avLst/>
          </a:prstGeom>
        </p:spPr>
      </p:pic>
      <p:sp>
        <p:nvSpPr>
          <p:cNvPr id="25" name="TextBox 24">
            <a:extLst>
              <a:ext uri="{FF2B5EF4-FFF2-40B4-BE49-F238E27FC236}">
                <a16:creationId xmlns:a16="http://schemas.microsoft.com/office/drawing/2014/main" id="{9CE7B2E2-784E-452A-B0FB-5073E314C5A6}"/>
              </a:ext>
            </a:extLst>
          </p:cNvPr>
          <p:cNvSpPr txBox="1"/>
          <p:nvPr/>
        </p:nvSpPr>
        <p:spPr>
          <a:xfrm>
            <a:off x="10973944" y="1620857"/>
            <a:ext cx="927273" cy="276999"/>
          </a:xfrm>
          <a:prstGeom prst="rect">
            <a:avLst/>
          </a:prstGeom>
          <a:noFill/>
          <a:ln w="38100">
            <a:solidFill>
              <a:schemeClr val="tx1"/>
            </a:solidFill>
          </a:ln>
        </p:spPr>
        <p:txBody>
          <a:bodyPr wrap="square" rtlCol="0">
            <a:spAutoFit/>
          </a:bodyPr>
          <a:lstStyle/>
          <a:p>
            <a:pPr algn="ctr"/>
            <a:r>
              <a:rPr lang="en-GB" sz="1200" b="1" dirty="0"/>
              <a:t>Figure 1</a:t>
            </a:r>
          </a:p>
        </p:txBody>
      </p:sp>
    </p:spTree>
    <p:extLst>
      <p:ext uri="{BB962C8B-B14F-4D97-AF65-F5344CB8AC3E}">
        <p14:creationId xmlns:p14="http://schemas.microsoft.com/office/powerpoint/2010/main" val="4271649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5"/>
                                        </p:tgtEl>
                                        <p:attrNameLst>
                                          <p:attrName>style.visibility</p:attrName>
                                        </p:attrNameLst>
                                      </p:cBhvr>
                                      <p:to>
                                        <p:strVal val="visible"/>
                                      </p:to>
                                    </p:set>
                                    <p:animEffect transition="in" filter="fade">
                                      <p:cBhvr>
                                        <p:cTn id="13"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22" grpId="0"/>
      <p:bldP spid="2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69DD136-587A-44FC-9C72-855A67347139}"/>
              </a:ext>
            </a:extLst>
          </p:cNvPr>
          <p:cNvSpPr txBox="1"/>
          <p:nvPr/>
        </p:nvSpPr>
        <p:spPr>
          <a:xfrm>
            <a:off x="2240474" y="146268"/>
            <a:ext cx="5917086" cy="369332"/>
          </a:xfrm>
          <a:prstGeom prst="rect">
            <a:avLst/>
          </a:prstGeom>
          <a:noFill/>
          <a:ln w="38100">
            <a:solidFill>
              <a:schemeClr val="tx2"/>
            </a:solidFill>
          </a:ln>
        </p:spPr>
        <p:txBody>
          <a:bodyPr wrap="square" rtlCol="0">
            <a:spAutoFit/>
          </a:bodyPr>
          <a:lstStyle/>
          <a:p>
            <a:pPr algn="ctr"/>
            <a:r>
              <a:rPr lang="en-GB" b="1" dirty="0">
                <a:solidFill>
                  <a:schemeClr val="bg2">
                    <a:lumMod val="75000"/>
                  </a:schemeClr>
                </a:solidFill>
              </a:rPr>
              <a:t>Centre of pressure versus rake traces over one complete lap</a:t>
            </a:r>
          </a:p>
        </p:txBody>
      </p:sp>
      <p:pic>
        <p:nvPicPr>
          <p:cNvPr id="6" name="Picture 5" descr="A picture containing computer&#10;&#10;Description automatically generated">
            <a:extLst>
              <a:ext uri="{FF2B5EF4-FFF2-40B4-BE49-F238E27FC236}">
                <a16:creationId xmlns:a16="http://schemas.microsoft.com/office/drawing/2014/main" id="{89BC7D2F-6CA7-42A9-A42A-3E559F39AF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36616" y="733643"/>
            <a:ext cx="7198655" cy="3254883"/>
          </a:xfrm>
          <a:prstGeom prst="rect">
            <a:avLst/>
          </a:prstGeom>
        </p:spPr>
      </p:pic>
      <p:pic>
        <p:nvPicPr>
          <p:cNvPr id="8" name="Picture 7" descr="A picture containing road&#10;&#10;Description automatically generated">
            <a:extLst>
              <a:ext uri="{FF2B5EF4-FFF2-40B4-BE49-F238E27FC236}">
                <a16:creationId xmlns:a16="http://schemas.microsoft.com/office/drawing/2014/main" id="{C6B3961D-F13D-416B-B32A-C63AB139B4E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71511" y="1735041"/>
            <a:ext cx="7198656" cy="3254883"/>
          </a:xfrm>
          <a:prstGeom prst="rect">
            <a:avLst/>
          </a:prstGeom>
        </p:spPr>
      </p:pic>
      <p:pic>
        <p:nvPicPr>
          <p:cNvPr id="10" name="Picture 9" descr="A screen shot of a computer&#10;&#10;Description automatically generated">
            <a:extLst>
              <a:ext uri="{FF2B5EF4-FFF2-40B4-BE49-F238E27FC236}">
                <a16:creationId xmlns:a16="http://schemas.microsoft.com/office/drawing/2014/main" id="{7BCAC503-4B82-4798-8ED0-E27AA3BB054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47228" y="2653672"/>
            <a:ext cx="7200335" cy="3254883"/>
          </a:xfrm>
          <a:prstGeom prst="rect">
            <a:avLst/>
          </a:prstGeom>
        </p:spPr>
      </p:pic>
      <p:sp>
        <p:nvSpPr>
          <p:cNvPr id="11" name="TextBox 10">
            <a:extLst>
              <a:ext uri="{FF2B5EF4-FFF2-40B4-BE49-F238E27FC236}">
                <a16:creationId xmlns:a16="http://schemas.microsoft.com/office/drawing/2014/main" id="{08B2E2AE-B401-4A2F-AB1D-9971486BCED1}"/>
              </a:ext>
            </a:extLst>
          </p:cNvPr>
          <p:cNvSpPr txBox="1"/>
          <p:nvPr/>
        </p:nvSpPr>
        <p:spPr>
          <a:xfrm>
            <a:off x="1313201" y="4049625"/>
            <a:ext cx="927273" cy="338554"/>
          </a:xfrm>
          <a:prstGeom prst="rect">
            <a:avLst/>
          </a:prstGeom>
          <a:noFill/>
          <a:ln w="38100">
            <a:solidFill>
              <a:schemeClr val="tx1"/>
            </a:solidFill>
          </a:ln>
        </p:spPr>
        <p:txBody>
          <a:bodyPr wrap="square" rtlCol="0">
            <a:spAutoFit/>
          </a:bodyPr>
          <a:lstStyle/>
          <a:p>
            <a:pPr algn="ctr"/>
            <a:r>
              <a:rPr lang="en-GB" sz="1600" b="1" dirty="0">
                <a:solidFill>
                  <a:schemeClr val="bg1"/>
                </a:solidFill>
              </a:rPr>
              <a:t>Figure 1</a:t>
            </a:r>
          </a:p>
        </p:txBody>
      </p:sp>
      <p:sp>
        <p:nvSpPr>
          <p:cNvPr id="12" name="TextBox 11">
            <a:extLst>
              <a:ext uri="{FF2B5EF4-FFF2-40B4-BE49-F238E27FC236}">
                <a16:creationId xmlns:a16="http://schemas.microsoft.com/office/drawing/2014/main" id="{7236CBA3-1C76-4180-BE93-DCA8F3977DF1}"/>
              </a:ext>
            </a:extLst>
          </p:cNvPr>
          <p:cNvSpPr txBox="1"/>
          <p:nvPr/>
        </p:nvSpPr>
        <p:spPr>
          <a:xfrm>
            <a:off x="2831535" y="5051023"/>
            <a:ext cx="927273" cy="338554"/>
          </a:xfrm>
          <a:prstGeom prst="rect">
            <a:avLst/>
          </a:prstGeom>
          <a:noFill/>
          <a:ln w="38100">
            <a:solidFill>
              <a:schemeClr val="tx1"/>
            </a:solidFill>
          </a:ln>
        </p:spPr>
        <p:txBody>
          <a:bodyPr wrap="square" rtlCol="0">
            <a:spAutoFit/>
          </a:bodyPr>
          <a:lstStyle/>
          <a:p>
            <a:pPr algn="ctr"/>
            <a:r>
              <a:rPr lang="en-GB" sz="1600" b="1" dirty="0">
                <a:solidFill>
                  <a:schemeClr val="bg1"/>
                </a:solidFill>
              </a:rPr>
              <a:t>Figure 2</a:t>
            </a:r>
          </a:p>
        </p:txBody>
      </p:sp>
      <p:sp>
        <p:nvSpPr>
          <p:cNvPr id="13" name="TextBox 12">
            <a:extLst>
              <a:ext uri="{FF2B5EF4-FFF2-40B4-BE49-F238E27FC236}">
                <a16:creationId xmlns:a16="http://schemas.microsoft.com/office/drawing/2014/main" id="{2C2AF1FB-41B0-4B94-BE21-37DA48D03DF5}"/>
              </a:ext>
            </a:extLst>
          </p:cNvPr>
          <p:cNvSpPr txBox="1"/>
          <p:nvPr/>
        </p:nvSpPr>
        <p:spPr>
          <a:xfrm>
            <a:off x="4409692" y="5955080"/>
            <a:ext cx="927273" cy="338554"/>
          </a:xfrm>
          <a:prstGeom prst="rect">
            <a:avLst/>
          </a:prstGeom>
          <a:noFill/>
          <a:ln w="38100">
            <a:solidFill>
              <a:schemeClr val="tx1"/>
            </a:solidFill>
          </a:ln>
        </p:spPr>
        <p:txBody>
          <a:bodyPr wrap="square" rtlCol="0">
            <a:spAutoFit/>
          </a:bodyPr>
          <a:lstStyle/>
          <a:p>
            <a:pPr algn="ctr"/>
            <a:r>
              <a:rPr lang="en-GB" sz="1600" b="1" dirty="0">
                <a:solidFill>
                  <a:schemeClr val="bg1"/>
                </a:solidFill>
              </a:rPr>
              <a:t>Figure 3</a:t>
            </a:r>
          </a:p>
        </p:txBody>
      </p:sp>
      <p:sp>
        <p:nvSpPr>
          <p:cNvPr id="14" name="TextBox 13">
            <a:extLst>
              <a:ext uri="{FF2B5EF4-FFF2-40B4-BE49-F238E27FC236}">
                <a16:creationId xmlns:a16="http://schemas.microsoft.com/office/drawing/2014/main" id="{D39803FE-97A3-48E4-BF75-3BC16520E10D}"/>
              </a:ext>
            </a:extLst>
          </p:cNvPr>
          <p:cNvSpPr txBox="1"/>
          <p:nvPr/>
        </p:nvSpPr>
        <p:spPr>
          <a:xfrm>
            <a:off x="4271663" y="6266291"/>
            <a:ext cx="2211975" cy="276999"/>
          </a:xfrm>
          <a:prstGeom prst="rect">
            <a:avLst/>
          </a:prstGeom>
          <a:noFill/>
          <a:ln w="28575">
            <a:noFill/>
          </a:ln>
        </p:spPr>
        <p:txBody>
          <a:bodyPr wrap="square" rtlCol="0">
            <a:spAutoFit/>
          </a:bodyPr>
          <a:lstStyle/>
          <a:p>
            <a:r>
              <a:rPr lang="en-GB" sz="1200" dirty="0"/>
              <a:t>(Yousouf, 2020) </a:t>
            </a:r>
            <a:endParaRPr lang="en-GB" dirty="0"/>
          </a:p>
        </p:txBody>
      </p:sp>
      <p:sp>
        <p:nvSpPr>
          <p:cNvPr id="15" name="TextBox 14">
            <a:extLst>
              <a:ext uri="{FF2B5EF4-FFF2-40B4-BE49-F238E27FC236}">
                <a16:creationId xmlns:a16="http://schemas.microsoft.com/office/drawing/2014/main" id="{04418027-BD7A-46E0-9B58-0F0184593389}"/>
              </a:ext>
            </a:extLst>
          </p:cNvPr>
          <p:cNvSpPr txBox="1"/>
          <p:nvPr/>
        </p:nvSpPr>
        <p:spPr>
          <a:xfrm>
            <a:off x="2729011" y="5355645"/>
            <a:ext cx="1404998" cy="276999"/>
          </a:xfrm>
          <a:prstGeom prst="rect">
            <a:avLst/>
          </a:prstGeom>
          <a:noFill/>
          <a:ln w="28575">
            <a:noFill/>
          </a:ln>
        </p:spPr>
        <p:txBody>
          <a:bodyPr wrap="square" rtlCol="0">
            <a:spAutoFit/>
          </a:bodyPr>
          <a:lstStyle/>
          <a:p>
            <a:r>
              <a:rPr lang="en-GB" sz="1200" dirty="0"/>
              <a:t>(Yousouf, 2020) </a:t>
            </a:r>
            <a:endParaRPr lang="en-GB" dirty="0"/>
          </a:p>
        </p:txBody>
      </p:sp>
      <p:sp>
        <p:nvSpPr>
          <p:cNvPr id="16" name="TextBox 15">
            <a:extLst>
              <a:ext uri="{FF2B5EF4-FFF2-40B4-BE49-F238E27FC236}">
                <a16:creationId xmlns:a16="http://schemas.microsoft.com/office/drawing/2014/main" id="{C376E07F-6A5C-421A-96D1-112319503539}"/>
              </a:ext>
            </a:extLst>
          </p:cNvPr>
          <p:cNvSpPr txBox="1"/>
          <p:nvPr/>
        </p:nvSpPr>
        <p:spPr>
          <a:xfrm>
            <a:off x="1219979" y="4361012"/>
            <a:ext cx="1579073" cy="276999"/>
          </a:xfrm>
          <a:prstGeom prst="rect">
            <a:avLst/>
          </a:prstGeom>
          <a:noFill/>
          <a:ln w="28575">
            <a:noFill/>
          </a:ln>
        </p:spPr>
        <p:txBody>
          <a:bodyPr wrap="square" rtlCol="0">
            <a:spAutoFit/>
          </a:bodyPr>
          <a:lstStyle/>
          <a:p>
            <a:r>
              <a:rPr lang="en-GB" sz="1200" dirty="0"/>
              <a:t>(Yousouf, 2020) </a:t>
            </a:r>
            <a:endParaRPr lang="en-GB" dirty="0"/>
          </a:p>
        </p:txBody>
      </p:sp>
    </p:spTree>
    <p:extLst>
      <p:ext uri="{BB962C8B-B14F-4D97-AF65-F5344CB8AC3E}">
        <p14:creationId xmlns:p14="http://schemas.microsoft.com/office/powerpoint/2010/main" val="3295097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fade">
                                      <p:cBhvr>
                                        <p:cTn id="13" dur="500"/>
                                        <p:tgtEl>
                                          <p:spTgt spid="16"/>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500"/>
                                        <p:tgtEl>
                                          <p:spTgt spid="15"/>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fade">
                                      <p:cBhvr>
                                        <p:cTn id="29" dur="500"/>
                                        <p:tgtEl>
                                          <p:spTgt spid="10"/>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p:bldP spid="15" grpId="0"/>
      <p:bldP spid="1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ED951CD-2931-47F4-8C5A-A0CCA5B2CEED}"/>
              </a:ext>
            </a:extLst>
          </p:cNvPr>
          <p:cNvSpPr txBox="1"/>
          <p:nvPr/>
        </p:nvSpPr>
        <p:spPr>
          <a:xfrm>
            <a:off x="3270456" y="97848"/>
            <a:ext cx="5812583" cy="369332"/>
          </a:xfrm>
          <a:prstGeom prst="rect">
            <a:avLst/>
          </a:prstGeom>
          <a:noFill/>
          <a:ln w="38100">
            <a:solidFill>
              <a:schemeClr val="tx2"/>
            </a:solidFill>
          </a:ln>
        </p:spPr>
        <p:txBody>
          <a:bodyPr wrap="square" rtlCol="0">
            <a:spAutoFit/>
          </a:bodyPr>
          <a:lstStyle/>
          <a:p>
            <a:pPr algn="ctr"/>
            <a:r>
              <a:rPr lang="en-GB" b="1" dirty="0">
                <a:solidFill>
                  <a:schemeClr val="bg2">
                    <a:lumMod val="75000"/>
                  </a:schemeClr>
                </a:solidFill>
              </a:rPr>
              <a:t>Downforce and rake angle traces over one complete lap</a:t>
            </a:r>
          </a:p>
        </p:txBody>
      </p:sp>
      <p:pic>
        <p:nvPicPr>
          <p:cNvPr id="6" name="Picture 5" descr="A close up of a sign&#10;&#10;Description automatically generated">
            <a:extLst>
              <a:ext uri="{FF2B5EF4-FFF2-40B4-BE49-F238E27FC236}">
                <a16:creationId xmlns:a16="http://schemas.microsoft.com/office/drawing/2014/main" id="{ACD029BA-9933-427A-BA7F-1BB9D11D75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6571" y="690778"/>
            <a:ext cx="11538857" cy="5298454"/>
          </a:xfrm>
          <a:prstGeom prst="rect">
            <a:avLst/>
          </a:prstGeom>
        </p:spPr>
      </p:pic>
      <p:sp>
        <p:nvSpPr>
          <p:cNvPr id="8" name="TextBox 7">
            <a:extLst>
              <a:ext uri="{FF2B5EF4-FFF2-40B4-BE49-F238E27FC236}">
                <a16:creationId xmlns:a16="http://schemas.microsoft.com/office/drawing/2014/main" id="{58348428-B473-4C93-8D28-9C107DBDA0E1}"/>
              </a:ext>
            </a:extLst>
          </p:cNvPr>
          <p:cNvSpPr txBox="1"/>
          <p:nvPr/>
        </p:nvSpPr>
        <p:spPr>
          <a:xfrm>
            <a:off x="10194916" y="5989232"/>
            <a:ext cx="1579073" cy="276999"/>
          </a:xfrm>
          <a:prstGeom prst="rect">
            <a:avLst/>
          </a:prstGeom>
          <a:noFill/>
          <a:ln w="28575">
            <a:noFill/>
          </a:ln>
        </p:spPr>
        <p:txBody>
          <a:bodyPr wrap="square" rtlCol="0">
            <a:spAutoFit/>
          </a:bodyPr>
          <a:lstStyle/>
          <a:p>
            <a:r>
              <a:rPr lang="en-GB" sz="1200" dirty="0"/>
              <a:t>(Yousouf, 2020) </a:t>
            </a:r>
            <a:endParaRPr lang="en-GB" dirty="0"/>
          </a:p>
        </p:txBody>
      </p:sp>
    </p:spTree>
    <p:extLst>
      <p:ext uri="{BB962C8B-B14F-4D97-AF65-F5344CB8AC3E}">
        <p14:creationId xmlns:p14="http://schemas.microsoft.com/office/powerpoint/2010/main" val="13867732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ED951CD-2931-47F4-8C5A-A0CCA5B2CEED}"/>
              </a:ext>
            </a:extLst>
          </p:cNvPr>
          <p:cNvSpPr txBox="1"/>
          <p:nvPr/>
        </p:nvSpPr>
        <p:spPr>
          <a:xfrm>
            <a:off x="2880554" y="89139"/>
            <a:ext cx="6430892" cy="369332"/>
          </a:xfrm>
          <a:prstGeom prst="rect">
            <a:avLst/>
          </a:prstGeom>
          <a:noFill/>
          <a:ln w="38100">
            <a:solidFill>
              <a:schemeClr val="tx2"/>
            </a:solidFill>
          </a:ln>
        </p:spPr>
        <p:txBody>
          <a:bodyPr wrap="square" rtlCol="0">
            <a:spAutoFit/>
          </a:bodyPr>
          <a:lstStyle/>
          <a:p>
            <a:pPr algn="ctr"/>
            <a:r>
              <a:rPr lang="en-GB" b="1" dirty="0">
                <a:solidFill>
                  <a:schemeClr val="bg2">
                    <a:lumMod val="75000"/>
                  </a:schemeClr>
                </a:solidFill>
              </a:rPr>
              <a:t>Downforce and longitudinal G force traces over one complete lap</a:t>
            </a:r>
          </a:p>
        </p:txBody>
      </p:sp>
      <p:pic>
        <p:nvPicPr>
          <p:cNvPr id="6" name="Picture 5" descr="A picture containing black, monitor, table, white&#10;&#10;Description automatically generated">
            <a:extLst>
              <a:ext uri="{FF2B5EF4-FFF2-40B4-BE49-F238E27FC236}">
                <a16:creationId xmlns:a16="http://schemas.microsoft.com/office/drawing/2014/main" id="{C6BDA2CA-3108-4709-8376-0D56BFFAB3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603" y="629184"/>
            <a:ext cx="11428794" cy="5249103"/>
          </a:xfrm>
          <a:prstGeom prst="rect">
            <a:avLst/>
          </a:prstGeom>
        </p:spPr>
      </p:pic>
      <p:sp>
        <p:nvSpPr>
          <p:cNvPr id="8" name="TextBox 7">
            <a:extLst>
              <a:ext uri="{FF2B5EF4-FFF2-40B4-BE49-F238E27FC236}">
                <a16:creationId xmlns:a16="http://schemas.microsoft.com/office/drawing/2014/main" id="{1263D619-C201-4F39-95C8-FB28E0972CFF}"/>
              </a:ext>
            </a:extLst>
          </p:cNvPr>
          <p:cNvSpPr txBox="1"/>
          <p:nvPr/>
        </p:nvSpPr>
        <p:spPr>
          <a:xfrm>
            <a:off x="10352777" y="5878287"/>
            <a:ext cx="1579073" cy="276999"/>
          </a:xfrm>
          <a:prstGeom prst="rect">
            <a:avLst/>
          </a:prstGeom>
          <a:noFill/>
          <a:ln w="28575">
            <a:noFill/>
          </a:ln>
        </p:spPr>
        <p:txBody>
          <a:bodyPr wrap="square" rtlCol="0">
            <a:spAutoFit/>
          </a:bodyPr>
          <a:lstStyle/>
          <a:p>
            <a:r>
              <a:rPr lang="en-GB" sz="1200" dirty="0"/>
              <a:t>(Yousouf, 2020) </a:t>
            </a:r>
            <a:endParaRPr lang="en-GB" dirty="0"/>
          </a:p>
        </p:txBody>
      </p:sp>
    </p:spTree>
    <p:extLst>
      <p:ext uri="{BB962C8B-B14F-4D97-AF65-F5344CB8AC3E}">
        <p14:creationId xmlns:p14="http://schemas.microsoft.com/office/powerpoint/2010/main" val="14319622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black, large, board, people&#10;&#10;Description automatically generated">
            <a:extLst>
              <a:ext uri="{FF2B5EF4-FFF2-40B4-BE49-F238E27FC236}">
                <a16:creationId xmlns:a16="http://schemas.microsoft.com/office/drawing/2014/main" id="{60DE2C79-33C8-4940-9246-1E389DEDCC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23014" y="108965"/>
            <a:ext cx="3526973" cy="1422860"/>
          </a:xfrm>
          <a:prstGeom prst="rect">
            <a:avLst/>
          </a:prstGeom>
        </p:spPr>
      </p:pic>
      <p:pic>
        <p:nvPicPr>
          <p:cNvPr id="8" name="Picture 7" descr="A screenshot of a computer&#10;&#10;Description automatically generated">
            <a:extLst>
              <a:ext uri="{FF2B5EF4-FFF2-40B4-BE49-F238E27FC236}">
                <a16:creationId xmlns:a16="http://schemas.microsoft.com/office/drawing/2014/main" id="{6836302C-DCC2-4593-A321-7116C414C65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52403" y="1593260"/>
            <a:ext cx="7978127" cy="3625825"/>
          </a:xfrm>
          <a:prstGeom prst="rect">
            <a:avLst/>
          </a:prstGeom>
        </p:spPr>
      </p:pic>
      <p:sp>
        <p:nvSpPr>
          <p:cNvPr id="9" name="TextBox 8">
            <a:extLst>
              <a:ext uri="{FF2B5EF4-FFF2-40B4-BE49-F238E27FC236}">
                <a16:creationId xmlns:a16="http://schemas.microsoft.com/office/drawing/2014/main" id="{B042B2C2-E228-4462-94BA-16D9DE4DD529}"/>
              </a:ext>
            </a:extLst>
          </p:cNvPr>
          <p:cNvSpPr txBox="1"/>
          <p:nvPr/>
        </p:nvSpPr>
        <p:spPr>
          <a:xfrm>
            <a:off x="8843720" y="4957654"/>
            <a:ext cx="1579073" cy="276999"/>
          </a:xfrm>
          <a:prstGeom prst="rect">
            <a:avLst/>
          </a:prstGeom>
          <a:noFill/>
          <a:ln w="28575">
            <a:noFill/>
          </a:ln>
        </p:spPr>
        <p:txBody>
          <a:bodyPr wrap="square" rtlCol="0">
            <a:spAutoFit/>
          </a:bodyPr>
          <a:lstStyle/>
          <a:p>
            <a:r>
              <a:rPr lang="en-GB" sz="1200" dirty="0"/>
              <a:t>(Yousouf, 2020) </a:t>
            </a:r>
            <a:endParaRPr lang="en-GB" dirty="0"/>
          </a:p>
        </p:txBody>
      </p:sp>
      <p:pic>
        <p:nvPicPr>
          <p:cNvPr id="12" name="Picture 11" descr="A screenshot of a cell phone&#10;&#10;Description automatically generated">
            <a:extLst>
              <a:ext uri="{FF2B5EF4-FFF2-40B4-BE49-F238E27FC236}">
                <a16:creationId xmlns:a16="http://schemas.microsoft.com/office/drawing/2014/main" id="{E5A21CF8-E393-4D55-B17D-F1A9FFAFC73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13416" y="5280520"/>
            <a:ext cx="3526974" cy="1422860"/>
          </a:xfrm>
          <a:prstGeom prst="rect">
            <a:avLst/>
          </a:prstGeom>
        </p:spPr>
      </p:pic>
      <p:sp>
        <p:nvSpPr>
          <p:cNvPr id="13" name="TextBox 12">
            <a:extLst>
              <a:ext uri="{FF2B5EF4-FFF2-40B4-BE49-F238E27FC236}">
                <a16:creationId xmlns:a16="http://schemas.microsoft.com/office/drawing/2014/main" id="{0C8F00B3-A937-4ED6-8ED8-E2CBD69C50B6}"/>
              </a:ext>
            </a:extLst>
          </p:cNvPr>
          <p:cNvSpPr txBox="1"/>
          <p:nvPr/>
        </p:nvSpPr>
        <p:spPr>
          <a:xfrm>
            <a:off x="2049741" y="215212"/>
            <a:ext cx="1273273" cy="307777"/>
          </a:xfrm>
          <a:prstGeom prst="rect">
            <a:avLst/>
          </a:prstGeom>
          <a:solidFill>
            <a:schemeClr val="bg1"/>
          </a:solidFill>
          <a:ln w="28575">
            <a:solidFill>
              <a:schemeClr val="tx2"/>
            </a:solidFill>
          </a:ln>
        </p:spPr>
        <p:txBody>
          <a:bodyPr wrap="square" rtlCol="0">
            <a:spAutoFit/>
          </a:bodyPr>
          <a:lstStyle/>
          <a:p>
            <a:pPr algn="ctr"/>
            <a:r>
              <a:rPr lang="en-GB" sz="1400" b="1" dirty="0"/>
              <a:t>Lap Time (sec)</a:t>
            </a:r>
          </a:p>
        </p:txBody>
      </p:sp>
      <p:sp>
        <p:nvSpPr>
          <p:cNvPr id="14" name="Arrow: Chevron 13">
            <a:extLst>
              <a:ext uri="{FF2B5EF4-FFF2-40B4-BE49-F238E27FC236}">
                <a16:creationId xmlns:a16="http://schemas.microsoft.com/office/drawing/2014/main" id="{5CC00294-25D6-40D0-8CBE-3F15F757B4CC}"/>
              </a:ext>
            </a:extLst>
          </p:cNvPr>
          <p:cNvSpPr/>
          <p:nvPr/>
        </p:nvSpPr>
        <p:spPr>
          <a:xfrm>
            <a:off x="3172623" y="215212"/>
            <a:ext cx="300782" cy="307776"/>
          </a:xfrm>
          <a:prstGeom prst="chevron">
            <a:avLst/>
          </a:prstGeom>
          <a:solidFill>
            <a:schemeClr val="bg1"/>
          </a:solid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TextBox 14">
            <a:extLst>
              <a:ext uri="{FF2B5EF4-FFF2-40B4-BE49-F238E27FC236}">
                <a16:creationId xmlns:a16="http://schemas.microsoft.com/office/drawing/2014/main" id="{256E2B95-669D-4916-A2D9-C28DAB759A75}"/>
              </a:ext>
            </a:extLst>
          </p:cNvPr>
          <p:cNvSpPr txBox="1"/>
          <p:nvPr/>
        </p:nvSpPr>
        <p:spPr>
          <a:xfrm>
            <a:off x="5533259" y="5386767"/>
            <a:ext cx="1273273" cy="307777"/>
          </a:xfrm>
          <a:prstGeom prst="rect">
            <a:avLst/>
          </a:prstGeom>
          <a:solidFill>
            <a:schemeClr val="bg1"/>
          </a:solidFill>
          <a:ln w="28575">
            <a:solidFill>
              <a:schemeClr val="tx2"/>
            </a:solidFill>
          </a:ln>
        </p:spPr>
        <p:txBody>
          <a:bodyPr wrap="square" rtlCol="0">
            <a:spAutoFit/>
          </a:bodyPr>
          <a:lstStyle/>
          <a:p>
            <a:pPr algn="ctr"/>
            <a:r>
              <a:rPr lang="en-GB" sz="1400" b="1" dirty="0"/>
              <a:t>Downforce(N)</a:t>
            </a:r>
          </a:p>
        </p:txBody>
      </p:sp>
      <p:sp>
        <p:nvSpPr>
          <p:cNvPr id="16" name="Arrow: Chevron 15">
            <a:extLst>
              <a:ext uri="{FF2B5EF4-FFF2-40B4-BE49-F238E27FC236}">
                <a16:creationId xmlns:a16="http://schemas.microsoft.com/office/drawing/2014/main" id="{B7A86F97-1E6D-45F8-8ED2-AFADE162E9B9}"/>
              </a:ext>
            </a:extLst>
          </p:cNvPr>
          <p:cNvSpPr/>
          <p:nvPr/>
        </p:nvSpPr>
        <p:spPr>
          <a:xfrm>
            <a:off x="6656141" y="5386767"/>
            <a:ext cx="300782" cy="307776"/>
          </a:xfrm>
          <a:prstGeom prst="chevron">
            <a:avLst/>
          </a:prstGeom>
          <a:solidFill>
            <a:schemeClr val="bg1"/>
          </a:solid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8" name="Picture 17" descr="A screenshot of a cell phone&#10;&#10;Description automatically generated">
            <a:extLst>
              <a:ext uri="{FF2B5EF4-FFF2-40B4-BE49-F238E27FC236}">
                <a16:creationId xmlns:a16="http://schemas.microsoft.com/office/drawing/2014/main" id="{EC5C4D86-391E-41D8-B55D-87E6B703D5E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725707" y="5280520"/>
            <a:ext cx="3526974" cy="1422860"/>
          </a:xfrm>
          <a:prstGeom prst="rect">
            <a:avLst/>
          </a:prstGeom>
        </p:spPr>
      </p:pic>
      <p:sp>
        <p:nvSpPr>
          <p:cNvPr id="19" name="TextBox 18">
            <a:extLst>
              <a:ext uri="{FF2B5EF4-FFF2-40B4-BE49-F238E27FC236}">
                <a16:creationId xmlns:a16="http://schemas.microsoft.com/office/drawing/2014/main" id="{04A4A038-EAE1-4100-AA46-BD3FC25990BF}"/>
              </a:ext>
            </a:extLst>
          </p:cNvPr>
          <p:cNvSpPr txBox="1"/>
          <p:nvPr/>
        </p:nvSpPr>
        <p:spPr>
          <a:xfrm>
            <a:off x="445550" y="5386766"/>
            <a:ext cx="1273273" cy="307777"/>
          </a:xfrm>
          <a:prstGeom prst="rect">
            <a:avLst/>
          </a:prstGeom>
          <a:solidFill>
            <a:schemeClr val="bg1"/>
          </a:solidFill>
          <a:ln w="28575">
            <a:solidFill>
              <a:schemeClr val="tx2"/>
            </a:solidFill>
          </a:ln>
        </p:spPr>
        <p:txBody>
          <a:bodyPr wrap="square" rtlCol="0">
            <a:spAutoFit/>
          </a:bodyPr>
          <a:lstStyle/>
          <a:p>
            <a:pPr algn="ctr"/>
            <a:r>
              <a:rPr lang="en-GB" sz="1400" b="1" dirty="0"/>
              <a:t>Centre of Pres</a:t>
            </a:r>
          </a:p>
        </p:txBody>
      </p:sp>
      <p:sp>
        <p:nvSpPr>
          <p:cNvPr id="20" name="Arrow: Chevron 19">
            <a:extLst>
              <a:ext uri="{FF2B5EF4-FFF2-40B4-BE49-F238E27FC236}">
                <a16:creationId xmlns:a16="http://schemas.microsoft.com/office/drawing/2014/main" id="{5AA1C879-3CF8-4850-BF31-2CD02995CA93}"/>
              </a:ext>
            </a:extLst>
          </p:cNvPr>
          <p:cNvSpPr/>
          <p:nvPr/>
        </p:nvSpPr>
        <p:spPr>
          <a:xfrm>
            <a:off x="1568432" y="5386766"/>
            <a:ext cx="300782" cy="307776"/>
          </a:xfrm>
          <a:prstGeom prst="chevron">
            <a:avLst/>
          </a:prstGeom>
          <a:solidFill>
            <a:schemeClr val="bg1"/>
          </a:solid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33" name="Picture 32" descr="A picture containing clock&#10;&#10;Description automatically generated">
            <a:extLst>
              <a:ext uri="{FF2B5EF4-FFF2-40B4-BE49-F238E27FC236}">
                <a16:creationId xmlns:a16="http://schemas.microsoft.com/office/drawing/2014/main" id="{58F280E2-75D3-49DF-AF60-AF79DB175A6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656910" y="108965"/>
            <a:ext cx="2373620" cy="1233690"/>
          </a:xfrm>
          <a:prstGeom prst="rect">
            <a:avLst/>
          </a:prstGeom>
        </p:spPr>
      </p:pic>
      <p:sp>
        <p:nvSpPr>
          <p:cNvPr id="34" name="TextBox 33">
            <a:extLst>
              <a:ext uri="{FF2B5EF4-FFF2-40B4-BE49-F238E27FC236}">
                <a16:creationId xmlns:a16="http://schemas.microsoft.com/office/drawing/2014/main" id="{AABCF1FC-F7E9-406F-96C3-CF8E78B2D4A8}"/>
              </a:ext>
            </a:extLst>
          </p:cNvPr>
          <p:cNvSpPr txBox="1"/>
          <p:nvPr/>
        </p:nvSpPr>
        <p:spPr>
          <a:xfrm>
            <a:off x="8960609" y="1270394"/>
            <a:ext cx="1579073" cy="276999"/>
          </a:xfrm>
          <a:prstGeom prst="rect">
            <a:avLst/>
          </a:prstGeom>
          <a:noFill/>
          <a:ln w="28575">
            <a:noFill/>
          </a:ln>
        </p:spPr>
        <p:txBody>
          <a:bodyPr wrap="square" rtlCol="0">
            <a:spAutoFit/>
          </a:bodyPr>
          <a:lstStyle/>
          <a:p>
            <a:r>
              <a:rPr lang="en-GB" sz="1200" dirty="0">
                <a:solidFill>
                  <a:schemeClr val="bg1"/>
                </a:solidFill>
              </a:rPr>
              <a:t>(Yousouf, 2020) </a:t>
            </a:r>
            <a:endParaRPr lang="en-GB" dirty="0">
              <a:solidFill>
                <a:schemeClr val="bg1"/>
              </a:solidFill>
            </a:endParaRPr>
          </a:p>
        </p:txBody>
      </p:sp>
    </p:spTree>
    <p:extLst>
      <p:ext uri="{BB962C8B-B14F-4D97-AF65-F5344CB8AC3E}">
        <p14:creationId xmlns:p14="http://schemas.microsoft.com/office/powerpoint/2010/main" val="2826293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0854825-AD7D-444F-BC11-199E3160CE0C}"/>
              </a:ext>
            </a:extLst>
          </p:cNvPr>
          <p:cNvSpPr txBox="1"/>
          <p:nvPr/>
        </p:nvSpPr>
        <p:spPr>
          <a:xfrm>
            <a:off x="81481" y="2921008"/>
            <a:ext cx="1061021" cy="307777"/>
          </a:xfrm>
          <a:prstGeom prst="rect">
            <a:avLst/>
          </a:prstGeom>
          <a:noFill/>
          <a:ln w="38100">
            <a:solidFill>
              <a:schemeClr val="tx2"/>
            </a:solidFill>
          </a:ln>
        </p:spPr>
        <p:txBody>
          <a:bodyPr wrap="square" rtlCol="0">
            <a:spAutoFit/>
          </a:bodyPr>
          <a:lstStyle/>
          <a:p>
            <a:pPr algn="ctr"/>
            <a:r>
              <a:rPr lang="en-GB" sz="1400" b="1">
                <a:solidFill>
                  <a:schemeClr val="bg2">
                    <a:lumMod val="75000"/>
                  </a:schemeClr>
                </a:solidFill>
              </a:rPr>
              <a:t>References</a:t>
            </a:r>
            <a:endParaRPr lang="en-GB" sz="1400" b="1" dirty="0">
              <a:solidFill>
                <a:schemeClr val="bg2">
                  <a:lumMod val="75000"/>
                </a:schemeClr>
              </a:solidFill>
            </a:endParaRPr>
          </a:p>
        </p:txBody>
      </p:sp>
      <p:sp>
        <p:nvSpPr>
          <p:cNvPr id="6" name="TextBox 5">
            <a:extLst>
              <a:ext uri="{FF2B5EF4-FFF2-40B4-BE49-F238E27FC236}">
                <a16:creationId xmlns:a16="http://schemas.microsoft.com/office/drawing/2014/main" id="{A65869F3-6B0E-4363-BB15-D3510165FFA9}"/>
              </a:ext>
            </a:extLst>
          </p:cNvPr>
          <p:cNvSpPr txBox="1"/>
          <p:nvPr/>
        </p:nvSpPr>
        <p:spPr>
          <a:xfrm>
            <a:off x="1222218" y="58846"/>
            <a:ext cx="10112721" cy="6740307"/>
          </a:xfrm>
          <a:prstGeom prst="rect">
            <a:avLst/>
          </a:prstGeom>
          <a:noFill/>
          <a:ln w="38100">
            <a:solidFill>
              <a:srgbClr val="7EFAFC"/>
            </a:solidFill>
          </a:ln>
        </p:spPr>
        <p:txBody>
          <a:bodyPr wrap="square" numCol="1" rtlCol="0">
            <a:spAutoFit/>
          </a:bodyPr>
          <a:lstStyle/>
          <a:p>
            <a:pPr algn="just"/>
            <a:r>
              <a:rPr lang="en-GB" sz="1200" dirty="0"/>
              <a:t>Buljac, A., Kozmar, H and Szijan, I. (2016) ‘Aerodynamic performance of the underbody and wings of an open-wheel race car’, </a:t>
            </a:r>
            <a:r>
              <a:rPr lang="en-GB" sz="1200" i="1" dirty="0"/>
              <a:t>Transaction of Famena</a:t>
            </a:r>
            <a:r>
              <a:rPr lang="en-GB" sz="1200" dirty="0"/>
              <a:t>.</a:t>
            </a:r>
          </a:p>
          <a:p>
            <a:pPr algn="just"/>
            <a:endParaRPr lang="en-GB" sz="1200" dirty="0"/>
          </a:p>
          <a:p>
            <a:pPr algn="just"/>
            <a:r>
              <a:rPr lang="en-GB" sz="1200" dirty="0"/>
              <a:t>Casiraghi, C. (2010) ‘Race Car Aerodynamics’, </a:t>
            </a:r>
            <a:r>
              <a:rPr lang="en-GB" sz="1200" i="1" dirty="0"/>
              <a:t>KTH – Royal Institution of Technology</a:t>
            </a:r>
            <a:r>
              <a:rPr lang="en-GB" sz="1200" dirty="0"/>
              <a:t>.</a:t>
            </a:r>
          </a:p>
          <a:p>
            <a:pPr algn="just"/>
            <a:r>
              <a:rPr lang="en-GB" sz="1200" dirty="0"/>
              <a:t> </a:t>
            </a:r>
          </a:p>
          <a:p>
            <a:pPr algn="just"/>
            <a:r>
              <a:rPr lang="en-GB" sz="1200" dirty="0"/>
              <a:t>Crew, C. (2017) ‘Racing Car Coastdown Analysis’, </a:t>
            </a:r>
            <a:r>
              <a:rPr lang="en-GB" sz="1200" i="1" dirty="0"/>
              <a:t>Loughborough Research Repository</a:t>
            </a:r>
            <a:r>
              <a:rPr lang="en-GB" sz="1200" dirty="0"/>
              <a:t>.  </a:t>
            </a:r>
          </a:p>
          <a:p>
            <a:pPr algn="just"/>
            <a:endParaRPr lang="en-GB" sz="1200" dirty="0"/>
          </a:p>
          <a:p>
            <a:pPr algn="just"/>
            <a:r>
              <a:rPr lang="en-GB" sz="1200" dirty="0"/>
              <a:t>Crew, C., Passmore, M and Symonds, P. (1996) ‘Measurement of Formula one car drag forces on the test track’, </a:t>
            </a:r>
            <a:r>
              <a:rPr lang="en-GB" sz="1200" i="1" dirty="0"/>
              <a:t>Society of Automotive Engineering</a:t>
            </a:r>
            <a:r>
              <a:rPr lang="en-GB" sz="1200" dirty="0"/>
              <a:t>. </a:t>
            </a:r>
          </a:p>
          <a:p>
            <a:pPr algn="just"/>
            <a:endParaRPr lang="en-GB" sz="1200" dirty="0"/>
          </a:p>
          <a:p>
            <a:pPr algn="just"/>
            <a:r>
              <a:rPr lang="en-GB" sz="1200" dirty="0"/>
              <a:t>Fastcarmagazine. (2014) ‘All about aero: the basics’, timeattack, 15</a:t>
            </a:r>
            <a:r>
              <a:rPr lang="en-GB" sz="1200" baseline="30000" dirty="0"/>
              <a:t>th</a:t>
            </a:r>
            <a:r>
              <a:rPr lang="en-GB" sz="1200" dirty="0"/>
              <a:t> May. Available at: https://www.timeattack.co.uk/all-about-aero-the-basics/#sthash.ZOukXzTo.5kmfKiqO.dpbs (Accessed 18</a:t>
            </a:r>
            <a:r>
              <a:rPr lang="en-GB" sz="1200" baseline="30000" dirty="0"/>
              <a:t>th</a:t>
            </a:r>
            <a:r>
              <a:rPr lang="en-GB" sz="1200" dirty="0"/>
              <a:t> March 2020). </a:t>
            </a:r>
          </a:p>
          <a:p>
            <a:pPr algn="just"/>
            <a:endParaRPr lang="en-GB" sz="1200" dirty="0"/>
          </a:p>
          <a:p>
            <a:pPr algn="just"/>
            <a:r>
              <a:rPr lang="en-GB" sz="1200" dirty="0"/>
              <a:t>Formula1-dictionary ‘Angle of attack’, Formula1-dictionary. Available at: http://www.formula1-dictionary.net/angle_of_attack.html (Accessed 18</a:t>
            </a:r>
            <a:r>
              <a:rPr lang="en-GB" sz="1200" baseline="30000" dirty="0"/>
              <a:t>th</a:t>
            </a:r>
            <a:r>
              <a:rPr lang="en-GB" sz="1200" dirty="0"/>
              <a:t> March 2020). </a:t>
            </a:r>
          </a:p>
          <a:p>
            <a:pPr algn="just"/>
            <a:endParaRPr lang="en-GB" sz="1200" dirty="0"/>
          </a:p>
          <a:p>
            <a:pPr algn="just"/>
            <a:r>
              <a:rPr lang="en-GB" sz="1200" dirty="0"/>
              <a:t>Formula1-dictionary ‘Splitter and air dam’, Formula1-dictionary. Available at: http://www.formula1-dictionary.net/splitter.html (Accessed 18</a:t>
            </a:r>
            <a:r>
              <a:rPr lang="en-GB" sz="1200" baseline="30000" dirty="0"/>
              <a:t>th</a:t>
            </a:r>
            <a:r>
              <a:rPr lang="en-GB" sz="1200" dirty="0"/>
              <a:t> March 2020). </a:t>
            </a:r>
          </a:p>
          <a:p>
            <a:pPr algn="just"/>
            <a:endParaRPr lang="en-GB" sz="1200" dirty="0"/>
          </a:p>
          <a:p>
            <a:pPr algn="just"/>
            <a:r>
              <a:rPr lang="en-GB" sz="1200" dirty="0"/>
              <a:t>Gatto, A and Diasinos, S. (2008) ‘Experimental investigation into wing-span and angle-of-attack effects on sub-scale race car wing/wheel interaction aerodynamics’, </a:t>
            </a:r>
            <a:r>
              <a:rPr lang="en-GB" sz="1200" i="1" dirty="0"/>
              <a:t>Springer-Verlag</a:t>
            </a:r>
            <a:r>
              <a:rPr lang="en-GB" sz="1200" dirty="0"/>
              <a:t>.</a:t>
            </a:r>
          </a:p>
          <a:p>
            <a:pPr algn="just"/>
            <a:endParaRPr lang="en-GB" sz="1200" dirty="0"/>
          </a:p>
          <a:p>
            <a:pPr algn="just"/>
            <a:r>
              <a:rPr lang="en-GB" sz="1200" dirty="0"/>
              <a:t>Harish, A. (2020) ‘Front wing of an F1 Car: how to optimize its design’, Simscale, 10</a:t>
            </a:r>
            <a:r>
              <a:rPr lang="en-GB" sz="1200" baseline="30000" dirty="0"/>
              <a:t>th</a:t>
            </a:r>
            <a:r>
              <a:rPr lang="en-GB" sz="1200" dirty="0"/>
              <a:t> March. Available at: https://www.simscale.com/blog/2016/10/front-wing-f1-car-optimize/ (Accessed 17</a:t>
            </a:r>
            <a:r>
              <a:rPr lang="en-GB" sz="1200" baseline="30000" dirty="0"/>
              <a:t>th</a:t>
            </a:r>
            <a:r>
              <a:rPr lang="en-GB" sz="1200" dirty="0"/>
              <a:t> March 2020). </a:t>
            </a:r>
          </a:p>
          <a:p>
            <a:pPr algn="just"/>
            <a:endParaRPr lang="en-GB" sz="1200" dirty="0"/>
          </a:p>
          <a:p>
            <a:pPr algn="just"/>
            <a:r>
              <a:rPr lang="en-GB" sz="1200" dirty="0"/>
              <a:t>Katz, J. (1995) Race Car Aerodynamics: Designing for Speed. Cambridge: Bentley Publishers.</a:t>
            </a:r>
          </a:p>
          <a:p>
            <a:pPr algn="just"/>
            <a:endParaRPr lang="en-GB" sz="1200" dirty="0"/>
          </a:p>
          <a:p>
            <a:pPr algn="just"/>
            <a:r>
              <a:rPr lang="en-GB" sz="1200" dirty="0"/>
              <a:t>Katz, J. (2006) ‘Aerodynamic of race cars’, </a:t>
            </a:r>
            <a:r>
              <a:rPr lang="en-GB" sz="1200" i="1" dirty="0"/>
              <a:t>Annual Review of Fluid Mechanics</a:t>
            </a:r>
            <a:r>
              <a:rPr lang="en-GB" sz="1200" dirty="0"/>
              <a:t>.</a:t>
            </a:r>
          </a:p>
          <a:p>
            <a:pPr algn="just"/>
            <a:endParaRPr lang="en-GB" sz="1200" dirty="0"/>
          </a:p>
          <a:p>
            <a:pPr algn="just"/>
            <a:r>
              <a:rPr lang="en-GB" sz="1200" dirty="0"/>
              <a:t>Katz, J. (2018) ‘Aerodynamics in Motorsports’, </a:t>
            </a:r>
            <a:r>
              <a:rPr lang="en-GB" sz="1200" i="1" dirty="0"/>
              <a:t>Institution of Mechanical Engineers.</a:t>
            </a:r>
          </a:p>
          <a:p>
            <a:pPr algn="just"/>
            <a:endParaRPr lang="en-GB" sz="1200" dirty="0"/>
          </a:p>
          <a:p>
            <a:pPr algn="just"/>
            <a:r>
              <a:rPr lang="en-GB" sz="1200" dirty="0"/>
              <a:t>Pehan, S and Kegl, B. (2002) ‘Aerodynamic aspects of formula S racing car’, </a:t>
            </a:r>
            <a:r>
              <a:rPr lang="en-GB" sz="1200" i="1" dirty="0"/>
              <a:t>International Design Conference</a:t>
            </a:r>
            <a:r>
              <a:rPr lang="en-GB" sz="1200" dirty="0"/>
              <a:t>. </a:t>
            </a:r>
          </a:p>
          <a:p>
            <a:pPr algn="just"/>
            <a:endParaRPr lang="en-GB" sz="1200" dirty="0"/>
          </a:p>
          <a:p>
            <a:pPr algn="just"/>
            <a:r>
              <a:rPr lang="en-GB" sz="1200" dirty="0"/>
              <a:t>Toet, W. (2015) ‘What part of a formula 1 car generate the main aerodynamic forces?’, LinkedIn, 28</a:t>
            </a:r>
            <a:r>
              <a:rPr lang="en-GB" sz="1200" baseline="30000" dirty="0"/>
              <a:t>th</a:t>
            </a:r>
            <a:r>
              <a:rPr lang="en-GB" sz="1200" dirty="0"/>
              <a:t> October. Available at: https://www.linkedin.com/pulse/what-parts-formula-1-car-generate-main-aerodynamic-forces-willem-toet/ (Accessed 22</a:t>
            </a:r>
            <a:r>
              <a:rPr lang="en-GB" sz="1200" baseline="30000" dirty="0"/>
              <a:t>nd</a:t>
            </a:r>
            <a:r>
              <a:rPr lang="en-GB" sz="1200" dirty="0"/>
              <a:t> March 2020).</a:t>
            </a:r>
          </a:p>
          <a:p>
            <a:pPr algn="just"/>
            <a:r>
              <a:rPr lang="en-GB" sz="1200" dirty="0"/>
              <a:t> </a:t>
            </a:r>
          </a:p>
          <a:p>
            <a:pPr algn="just"/>
            <a:r>
              <a:rPr lang="en-GB" sz="1200" dirty="0"/>
              <a:t>Totalism, (2016) ‘secret of formula 1 part 3 – the role of the front wing’, Totalsimulation, 8</a:t>
            </a:r>
            <a:r>
              <a:rPr lang="en-GB" sz="1200" baseline="30000" dirty="0"/>
              <a:t>th</a:t>
            </a:r>
            <a:r>
              <a:rPr lang="en-GB" sz="1200" dirty="0"/>
              <a:t> July. Available at: https://www.totalsimulation.co.uk/secrets-formula-1-part-3-role-front-wing/ (Accessed 14</a:t>
            </a:r>
            <a:r>
              <a:rPr lang="en-GB" sz="1200" baseline="30000" dirty="0"/>
              <a:t>th</a:t>
            </a:r>
            <a:r>
              <a:rPr lang="en-GB" sz="1200" dirty="0"/>
              <a:t> March 2020).  </a:t>
            </a:r>
          </a:p>
          <a:p>
            <a:pPr algn="just"/>
            <a:endParaRPr lang="en-GB" sz="1200" dirty="0"/>
          </a:p>
          <a:p>
            <a:pPr algn="just"/>
            <a:r>
              <a:rPr lang="en-GB" sz="1200" dirty="0"/>
              <a:t>Zhang, X., Toet, W and Zerihan, J. (2006) ‘Ground effect aerodynamics of race cars’, </a:t>
            </a:r>
            <a:r>
              <a:rPr lang="en-GB" sz="1200" i="1" dirty="0"/>
              <a:t>Applied Mechanics Reviews</a:t>
            </a:r>
            <a:r>
              <a:rPr lang="en-GB" sz="1200" dirty="0"/>
              <a:t>.</a:t>
            </a:r>
          </a:p>
        </p:txBody>
      </p:sp>
    </p:spTree>
    <p:extLst>
      <p:ext uri="{BB962C8B-B14F-4D97-AF65-F5344CB8AC3E}">
        <p14:creationId xmlns:p14="http://schemas.microsoft.com/office/powerpoint/2010/main" val="26423192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1764</TotalTime>
  <Words>4545</Words>
  <Application>Microsoft Office PowerPoint</Application>
  <PresentationFormat>Widescreen</PresentationFormat>
  <Paragraphs>295</Paragraphs>
  <Slides>25</Slides>
  <Notes>24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Tw Cen MT</vt:lpstr>
      <vt:lpstr>Circuit</vt:lpstr>
      <vt:lpstr>Aerodynamic vehicle testing and analysis Formula 2 racecar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Aerodynamic vehicle testing and analysis Formula 2 racecar</dc:title>
  <dc:creator>BEAST FAMILY</dc:creator>
  <cp:lastModifiedBy>BEAST FAMILY</cp:lastModifiedBy>
  <cp:revision>194</cp:revision>
  <dcterms:created xsi:type="dcterms:W3CDTF">2020-03-21T13:59:16Z</dcterms:created>
  <dcterms:modified xsi:type="dcterms:W3CDTF">2020-03-25T22:39:37Z</dcterms:modified>
</cp:coreProperties>
</file>