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EE01F-61AF-5A48-83D4-D305108924F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8342DD-2AED-DD45-ABF5-8A05E4AACE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741C4E-AB6C-6645-9EAA-C7A87D15C126}"/>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367C7085-EA2F-0943-91CC-5495E26585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8302D4-17FF-3544-81C1-2691CD8AC322}"/>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415969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33A7-1780-BF42-9823-28406A7EC9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8138A1-0DA8-234E-A38B-8C5CF1E6F4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909E6D-80FD-FB4E-9032-398B97E360E6}"/>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5548DAAA-CAF4-774A-96A4-7204B57023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D0525E-D1DC-3149-8EB8-4AC41CDA1F6E}"/>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1982547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1EE3-5DB0-C445-B988-522A84A655C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6F5D73-FE0E-C748-8707-CF3D863815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6703A96-7A78-8143-8D75-4328B49995DE}"/>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D02116D5-3FE6-7045-B079-F63F0DFB60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A55E-7737-E744-9EEC-B55DAAB81790}"/>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1821245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B3082-0670-BE49-8DCD-25E57F05FF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8E83F1-D9AB-B241-8577-F0BC634E21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9AC588-09A1-C84A-A8DC-9055FC0C90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A44DEA-D3E3-E043-B7B2-0B8226315500}"/>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6" name="Footer Placeholder 5">
            <a:extLst>
              <a:ext uri="{FF2B5EF4-FFF2-40B4-BE49-F238E27FC236}">
                <a16:creationId xmlns:a16="http://schemas.microsoft.com/office/drawing/2014/main" id="{955C3C08-D1C8-D945-AD2E-29836362C7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4C318-82E1-144C-A649-3E247DE3FC5E}"/>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1117047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CD57-A57D-7348-8BCB-6CEABC8F31B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876653-BB2E-B146-B997-3606382519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DAB41D-8A61-194D-8F8D-1C084F7CAE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B2F7460-A21F-8149-A534-663D265E7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612F66E-2E25-F443-833F-2628BF2F94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EDC98BD-C914-FF4B-AACF-8F43F46CC263}"/>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8" name="Footer Placeholder 7">
            <a:extLst>
              <a:ext uri="{FF2B5EF4-FFF2-40B4-BE49-F238E27FC236}">
                <a16:creationId xmlns:a16="http://schemas.microsoft.com/office/drawing/2014/main" id="{A217620C-841D-324E-B66E-6DC6DCB529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19A6CC-5CC7-9846-A0F1-F2D6EA8E9101}"/>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2572729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DF3E-4039-564F-A44C-59CDAE9720E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9ED5D76-C7AE-CD41-A24A-FCB85120FB6E}"/>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4" name="Footer Placeholder 3">
            <a:extLst>
              <a:ext uri="{FF2B5EF4-FFF2-40B4-BE49-F238E27FC236}">
                <a16:creationId xmlns:a16="http://schemas.microsoft.com/office/drawing/2014/main" id="{2DE8EBAA-C563-AC45-BB2F-9A804E7B4C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3D7A7ED-4961-9049-B3E6-7734BD8AA05C}"/>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1783822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A76A3-63C8-E446-B3A3-6DD773BC74A8}"/>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3" name="Footer Placeholder 2">
            <a:extLst>
              <a:ext uri="{FF2B5EF4-FFF2-40B4-BE49-F238E27FC236}">
                <a16:creationId xmlns:a16="http://schemas.microsoft.com/office/drawing/2014/main" id="{EDBF46F2-B791-5E43-8180-F2C06A3548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F9D4DE-2034-6C43-9547-AF5E49195807}"/>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232979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5AB0F-F211-9549-B391-9EA40BB616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27376F-60B5-5043-A1FD-641B03A586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7F068E-6890-664B-A393-5688D5716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244878-DEB7-7E4B-B4DC-C02A927E1E55}"/>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6" name="Footer Placeholder 5">
            <a:extLst>
              <a:ext uri="{FF2B5EF4-FFF2-40B4-BE49-F238E27FC236}">
                <a16:creationId xmlns:a16="http://schemas.microsoft.com/office/drawing/2014/main" id="{033F8251-30D8-4C43-8F79-2C3F53E8C4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BEEC6D-45EF-4E41-8BB8-210DBD1722D2}"/>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4094000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79EF-C4D0-0049-8399-D724495A3D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F353ACA-2C6D-9C49-9B77-E75DA43111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C75BBB-21D6-A543-B635-D8B7B84180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8082B4-1010-8341-B496-0459EDDB9A03}"/>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6" name="Footer Placeholder 5">
            <a:extLst>
              <a:ext uri="{FF2B5EF4-FFF2-40B4-BE49-F238E27FC236}">
                <a16:creationId xmlns:a16="http://schemas.microsoft.com/office/drawing/2014/main" id="{066798A2-8FFC-B242-B48F-64309ED48C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B2F58-D615-9D44-A649-D142DF8617AA}"/>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2472456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2EE9C-B5DA-5C4D-B886-EB52171767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C77B89-3CF3-C34D-80EC-7C94291610F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10E70D-8120-6F4A-85BE-AE2C40262EDA}"/>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66E8E8C2-6852-C94D-A6E5-F507945EF5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BEE45-8BA3-A347-9F9A-1A62C3E66D90}"/>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608401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560192-53B1-3142-9131-FAA528564DF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979DF2-D756-A64A-89EF-6940A63FA6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01BB42-7E86-BF4B-B402-5A01B0A7F1FF}"/>
              </a:ext>
            </a:extLst>
          </p:cNvPr>
          <p:cNvSpPr>
            <a:spLocks noGrp="1"/>
          </p:cNvSpPr>
          <p:nvPr>
            <p:ph type="dt" sz="half" idx="10"/>
          </p:nvPr>
        </p:nvSpPr>
        <p:spPr/>
        <p:txBody>
          <a:body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31B9ACD7-B2F6-C64A-9848-D6931B6C34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F852F-5AC8-6F43-A109-D4B871D52384}"/>
              </a:ext>
            </a:extLst>
          </p:cNvPr>
          <p:cNvSpPr>
            <a:spLocks noGrp="1"/>
          </p:cNvSpPr>
          <p:nvPr>
            <p:ph type="sldNum" sz="quarter" idx="12"/>
          </p:nvPr>
        </p:nvSpPr>
        <p:spPr/>
        <p:txBody>
          <a:bodyPr/>
          <a:lstStyle/>
          <a:p>
            <a:fld id="{B97D2658-5861-BE4B-9EE2-A88BB9327446}" type="slidenum">
              <a:rPr lang="en-US" smtClean="0"/>
              <a:t>‹#›</a:t>
            </a:fld>
            <a:endParaRPr lang="en-US"/>
          </a:p>
        </p:txBody>
      </p:sp>
    </p:spTree>
    <p:extLst>
      <p:ext uri="{BB962C8B-B14F-4D97-AF65-F5344CB8AC3E}">
        <p14:creationId xmlns:p14="http://schemas.microsoft.com/office/powerpoint/2010/main" val="3760217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20D91-8D19-9947-BB37-A62AF2C8A2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E59214-D7BE-A844-8A14-BEFC9CA75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AD4AAF-8A34-CD4C-A6F0-9BE789AE0A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C82293-9F22-BE47-BEB0-7E6C9E6DCB54}" type="datetimeFigureOut">
              <a:rPr lang="en-US" smtClean="0"/>
              <a:t>11/2/21</a:t>
            </a:fld>
            <a:endParaRPr lang="en-US"/>
          </a:p>
        </p:txBody>
      </p:sp>
      <p:sp>
        <p:nvSpPr>
          <p:cNvPr id="5" name="Footer Placeholder 4">
            <a:extLst>
              <a:ext uri="{FF2B5EF4-FFF2-40B4-BE49-F238E27FC236}">
                <a16:creationId xmlns:a16="http://schemas.microsoft.com/office/drawing/2014/main" id="{BF32772D-7477-A44D-A59E-AD7BCE731E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BA7CE1-1DF6-984C-990D-764754DE3F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D2658-5861-BE4B-9EE2-A88BB9327446}" type="slidenum">
              <a:rPr lang="en-US" smtClean="0"/>
              <a:t>‹#›</a:t>
            </a:fld>
            <a:endParaRPr lang="en-US"/>
          </a:p>
        </p:txBody>
      </p:sp>
    </p:spTree>
    <p:extLst>
      <p:ext uri="{BB962C8B-B14F-4D97-AF65-F5344CB8AC3E}">
        <p14:creationId xmlns:p14="http://schemas.microsoft.com/office/powerpoint/2010/main" val="934672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275C6-7BAA-3A44-9912-77CDD76E0817}"/>
              </a:ext>
            </a:extLst>
          </p:cNvPr>
          <p:cNvSpPr>
            <a:spLocks noGrp="1"/>
          </p:cNvSpPr>
          <p:nvPr>
            <p:ph type="title"/>
          </p:nvPr>
        </p:nvSpPr>
        <p:spPr>
          <a:xfrm>
            <a:off x="0" y="3004630"/>
            <a:ext cx="12192001" cy="3853369"/>
          </a:xfrm>
        </p:spPr>
        <p:txBody>
          <a:bodyPr>
            <a:normAutofit fontScale="90000"/>
          </a:bodyPr>
          <a:lstStyle/>
          <a:p>
            <a:r>
              <a:rPr lang="en-GB" dirty="0" err="1"/>
              <a:t>Effes</a:t>
            </a:r>
            <a:r>
              <a:rPr lang="en-GB" dirty="0"/>
              <a:t> Restaurant</a:t>
            </a:r>
            <a:br>
              <a:rPr lang="en-GB" dirty="0"/>
            </a:br>
            <a:r>
              <a:rPr lang="en-GB" sz="2400" dirty="0"/>
              <a:t>Due to Covid 19 government rules we are only offering a limited menu of food and drinks via take </a:t>
            </a:r>
            <a:br>
              <a:rPr lang="en-GB" sz="2400" dirty="0"/>
            </a:br>
            <a:r>
              <a:rPr lang="en-GB" sz="2400" dirty="0"/>
              <a:t>away and delivery.</a:t>
            </a:r>
            <a:br>
              <a:rPr lang="en-GB" sz="2400" dirty="0"/>
            </a:br>
            <a:r>
              <a:rPr lang="en-GB" sz="2400" dirty="0"/>
              <a:t>For orders please call us on 02073394386.</a:t>
            </a:r>
            <a:br>
              <a:rPr lang="en-GB" sz="2400" dirty="0"/>
            </a:br>
            <a:r>
              <a:rPr lang="en-GB" sz="2400" dirty="0"/>
              <a:t>Our opening hours are from Monday to Thursday from 12pm to 9 and Friday to Sunday from 12pm to 12am.</a:t>
            </a:r>
            <a:br>
              <a:rPr lang="en-GB" sz="2400" dirty="0"/>
            </a:br>
            <a:r>
              <a:rPr lang="en-GB" sz="2400" dirty="0"/>
              <a:t>Please when ordering your food with us make sure that if you have any allergies remember to tell one of our team members.</a:t>
            </a:r>
            <a:br>
              <a:rPr lang="en-GB" sz="2400" dirty="0"/>
            </a:br>
            <a:r>
              <a:rPr lang="en-GB" sz="2400" dirty="0"/>
              <a:t>We accept all debit and credit cards payments.</a:t>
            </a:r>
            <a:br>
              <a:rPr lang="en-GB" sz="2400" dirty="0"/>
            </a:br>
            <a:endParaRPr lang="en-US" dirty="0"/>
          </a:p>
        </p:txBody>
      </p:sp>
      <p:pic>
        <p:nvPicPr>
          <p:cNvPr id="4" name="Picture 4">
            <a:extLst>
              <a:ext uri="{FF2B5EF4-FFF2-40B4-BE49-F238E27FC236}">
                <a16:creationId xmlns:a16="http://schemas.microsoft.com/office/drawing/2014/main" id="{C9D77EE0-3A3E-EA4E-BF6A-CB2120E322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7254019" cy="3004634"/>
          </a:xfrm>
        </p:spPr>
      </p:pic>
      <p:pic>
        <p:nvPicPr>
          <p:cNvPr id="5" name="Picture 5">
            <a:extLst>
              <a:ext uri="{FF2B5EF4-FFF2-40B4-BE49-F238E27FC236}">
                <a16:creationId xmlns:a16="http://schemas.microsoft.com/office/drawing/2014/main" id="{0FB0822F-C25A-214A-9776-FF799ABF204C}"/>
              </a:ext>
            </a:extLst>
          </p:cNvPr>
          <p:cNvPicPr>
            <a:picLocks noChangeAspect="1"/>
          </p:cNvPicPr>
          <p:nvPr/>
        </p:nvPicPr>
        <p:blipFill rotWithShape="1">
          <a:blip r:embed="rId3"/>
          <a:srcRect/>
          <a:stretch/>
        </p:blipFill>
        <p:spPr>
          <a:xfrm flipV="1">
            <a:off x="6884566" y="-2"/>
            <a:ext cx="5307434" cy="3004633"/>
          </a:xfrm>
          <a:prstGeom prst="rect">
            <a:avLst/>
          </a:prstGeom>
        </p:spPr>
      </p:pic>
    </p:spTree>
    <p:extLst>
      <p:ext uri="{BB962C8B-B14F-4D97-AF65-F5344CB8AC3E}">
        <p14:creationId xmlns:p14="http://schemas.microsoft.com/office/powerpoint/2010/main" val="2825354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115B6-7680-8543-AD16-C14A09ED9065}"/>
              </a:ext>
            </a:extLst>
          </p:cNvPr>
          <p:cNvSpPr>
            <a:spLocks noGrp="1"/>
          </p:cNvSpPr>
          <p:nvPr>
            <p:ph type="title"/>
          </p:nvPr>
        </p:nvSpPr>
        <p:spPr>
          <a:xfrm>
            <a:off x="-1" y="-1"/>
            <a:ext cx="12191999" cy="1928965"/>
          </a:xfrm>
        </p:spPr>
        <p:txBody>
          <a:bodyPr/>
          <a:lstStyle/>
          <a:p>
            <a:r>
              <a:rPr lang="en-GB" dirty="0"/>
              <a:t>Starters</a:t>
            </a:r>
            <a:endParaRPr lang="en-US" dirty="0"/>
          </a:p>
        </p:txBody>
      </p:sp>
      <p:sp>
        <p:nvSpPr>
          <p:cNvPr id="3" name="Content Placeholder 2">
            <a:extLst>
              <a:ext uri="{FF2B5EF4-FFF2-40B4-BE49-F238E27FC236}">
                <a16:creationId xmlns:a16="http://schemas.microsoft.com/office/drawing/2014/main" id="{93E5EF25-D4F4-9044-B1E2-CAF6BA042336}"/>
              </a:ext>
            </a:extLst>
          </p:cNvPr>
          <p:cNvSpPr>
            <a:spLocks noGrp="1"/>
          </p:cNvSpPr>
          <p:nvPr>
            <p:ph idx="1"/>
          </p:nvPr>
        </p:nvSpPr>
        <p:spPr>
          <a:xfrm>
            <a:off x="0" y="1293090"/>
            <a:ext cx="12192000" cy="5564909"/>
          </a:xfrm>
        </p:spPr>
        <p:txBody>
          <a:bodyPr/>
          <a:lstStyle/>
          <a:p>
            <a:r>
              <a:rPr lang="en-GB" dirty="0"/>
              <a:t>Turkish bulgur salad.                                                                                                   4.00 </a:t>
            </a:r>
          </a:p>
          <a:p>
            <a:r>
              <a:rPr lang="en-GB" dirty="0"/>
              <a:t>Turkish borek with cheese and herbs                                                                      3.00</a:t>
            </a:r>
          </a:p>
          <a:p>
            <a:r>
              <a:rPr lang="en-GB" dirty="0"/>
              <a:t>Turkish eggplant salad                                                                                                3.00</a:t>
            </a:r>
            <a:endParaRPr lang="en-GB" sz="4400" dirty="0"/>
          </a:p>
          <a:p>
            <a:endParaRPr lang="en-GB" sz="4400" dirty="0"/>
          </a:p>
          <a:p>
            <a:r>
              <a:rPr lang="en-GB" sz="4400" dirty="0"/>
              <a:t>Main Course</a:t>
            </a:r>
          </a:p>
          <a:p>
            <a:r>
              <a:rPr lang="en-GB" sz="2400" dirty="0"/>
              <a:t>Slow roast lamb with cinnamon, fennel &amp;citrus.                                                                           12.50</a:t>
            </a:r>
          </a:p>
          <a:p>
            <a:r>
              <a:rPr lang="en-GB" sz="2400" dirty="0"/>
              <a:t>Chicken wings with cumin, lemon &amp; garlic.                                                                                      9.50</a:t>
            </a:r>
          </a:p>
          <a:p>
            <a:r>
              <a:rPr lang="en-GB" sz="2400" dirty="0"/>
              <a:t>Easy baked cod Turkish style                                                                                                             14.00</a:t>
            </a:r>
          </a:p>
          <a:p>
            <a:r>
              <a:rPr lang="en-GB" sz="2400" dirty="0"/>
              <a:t>Sheesh kebab.                                                                                                                                        9.50</a:t>
            </a:r>
          </a:p>
          <a:p>
            <a:r>
              <a:rPr lang="en-GB" sz="2400" dirty="0" err="1"/>
              <a:t>Iskender</a:t>
            </a:r>
            <a:r>
              <a:rPr lang="en-GB" sz="2400" dirty="0"/>
              <a:t> kebab.                                                                                                                                    12.50</a:t>
            </a:r>
          </a:p>
          <a:p>
            <a:endParaRPr lang="en-GB" sz="2400" dirty="0"/>
          </a:p>
        </p:txBody>
      </p:sp>
      <p:pic>
        <p:nvPicPr>
          <p:cNvPr id="4" name="Picture 4">
            <a:extLst>
              <a:ext uri="{FF2B5EF4-FFF2-40B4-BE49-F238E27FC236}">
                <a16:creationId xmlns:a16="http://schemas.microsoft.com/office/drawing/2014/main" id="{BBA2A823-1407-AE4F-97B1-F8A645DD63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058" y="365360"/>
            <a:ext cx="2154077" cy="2856695"/>
          </a:xfrm>
          <a:prstGeom prst="rect">
            <a:avLst/>
          </a:prstGeom>
        </p:spPr>
      </p:pic>
      <p:pic>
        <p:nvPicPr>
          <p:cNvPr id="5" name="Picture 5">
            <a:extLst>
              <a:ext uri="{FF2B5EF4-FFF2-40B4-BE49-F238E27FC236}">
                <a16:creationId xmlns:a16="http://schemas.microsoft.com/office/drawing/2014/main" id="{4D9DD898-CE49-D344-AD7A-64ED3F82DE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2058" y="3711089"/>
            <a:ext cx="2887703" cy="2644719"/>
          </a:xfrm>
          <a:prstGeom prst="rect">
            <a:avLst/>
          </a:prstGeom>
        </p:spPr>
      </p:pic>
    </p:spTree>
    <p:extLst>
      <p:ext uri="{BB962C8B-B14F-4D97-AF65-F5344CB8AC3E}">
        <p14:creationId xmlns:p14="http://schemas.microsoft.com/office/powerpoint/2010/main" val="257761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9A12-F973-7841-BD28-622110430A37}"/>
              </a:ext>
            </a:extLst>
          </p:cNvPr>
          <p:cNvSpPr>
            <a:spLocks noGrp="1"/>
          </p:cNvSpPr>
          <p:nvPr>
            <p:ph type="title"/>
          </p:nvPr>
        </p:nvSpPr>
        <p:spPr/>
        <p:txBody>
          <a:bodyPr/>
          <a:lstStyle/>
          <a:p>
            <a:r>
              <a:rPr lang="en-GB" dirty="0"/>
              <a:t>Kids </a:t>
            </a:r>
            <a:endParaRPr lang="en-US" dirty="0"/>
          </a:p>
        </p:txBody>
      </p:sp>
      <p:sp>
        <p:nvSpPr>
          <p:cNvPr id="3" name="Content Placeholder 2">
            <a:extLst>
              <a:ext uri="{FF2B5EF4-FFF2-40B4-BE49-F238E27FC236}">
                <a16:creationId xmlns:a16="http://schemas.microsoft.com/office/drawing/2014/main" id="{C07B7BBF-5A7B-FE4D-A691-765C3D3BF708}"/>
              </a:ext>
            </a:extLst>
          </p:cNvPr>
          <p:cNvSpPr>
            <a:spLocks noGrp="1"/>
          </p:cNvSpPr>
          <p:nvPr>
            <p:ph idx="1"/>
          </p:nvPr>
        </p:nvSpPr>
        <p:spPr/>
        <p:txBody>
          <a:bodyPr>
            <a:normAutofit/>
          </a:bodyPr>
          <a:lstStyle/>
          <a:p>
            <a:r>
              <a:rPr lang="en-GB" dirty="0" err="1"/>
              <a:t>Pide</a:t>
            </a:r>
            <a:r>
              <a:rPr lang="en-GB" dirty="0"/>
              <a:t>.                                                                                                         3.00                                                                                                                                            </a:t>
            </a:r>
          </a:p>
          <a:p>
            <a:r>
              <a:rPr lang="en-GB" dirty="0" err="1"/>
              <a:t>Mezze</a:t>
            </a:r>
            <a:r>
              <a:rPr lang="en-GB" dirty="0"/>
              <a:t>                                                                                                       5.00</a:t>
            </a:r>
          </a:p>
          <a:p>
            <a:r>
              <a:rPr lang="en-GB" dirty="0" err="1"/>
              <a:t>Kumpir</a:t>
            </a:r>
            <a:r>
              <a:rPr lang="en-GB" dirty="0"/>
              <a:t> ( stuffed potatoes with butter and cheese).                        4.00</a:t>
            </a:r>
          </a:p>
          <a:p>
            <a:endParaRPr lang="en-GB" dirty="0"/>
          </a:p>
          <a:p>
            <a:r>
              <a:rPr lang="en-GB" sz="4400" dirty="0"/>
              <a:t>Desserts</a:t>
            </a:r>
          </a:p>
          <a:p>
            <a:r>
              <a:rPr lang="en-GB" sz="2400" dirty="0"/>
              <a:t>Baklava.                                                                                                                        4.00</a:t>
            </a:r>
          </a:p>
          <a:p>
            <a:r>
              <a:rPr lang="en-GB" sz="2400" dirty="0"/>
              <a:t>Turkish Rice pudding.                                                                                                4.50</a:t>
            </a:r>
          </a:p>
          <a:p>
            <a:r>
              <a:rPr lang="en-GB" dirty="0"/>
              <a:t>Turkish delight.                                                                                      3.00</a:t>
            </a:r>
          </a:p>
        </p:txBody>
      </p:sp>
      <p:pic>
        <p:nvPicPr>
          <p:cNvPr id="4" name="Picture 4">
            <a:extLst>
              <a:ext uri="{FF2B5EF4-FFF2-40B4-BE49-F238E27FC236}">
                <a16:creationId xmlns:a16="http://schemas.microsoft.com/office/drawing/2014/main" id="{E48CD87D-F1EF-C842-816B-3EADE2FD70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937721"/>
            <a:ext cx="2670098" cy="2374179"/>
          </a:xfrm>
          <a:prstGeom prst="rect">
            <a:avLst/>
          </a:prstGeom>
        </p:spPr>
      </p:pic>
    </p:spTree>
    <p:extLst>
      <p:ext uri="{BB962C8B-B14F-4D97-AF65-F5344CB8AC3E}">
        <p14:creationId xmlns:p14="http://schemas.microsoft.com/office/powerpoint/2010/main" val="1628111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3F47B-1071-DC4C-B132-E7AD2FF42DF0}"/>
              </a:ext>
            </a:extLst>
          </p:cNvPr>
          <p:cNvSpPr>
            <a:spLocks noGrp="1"/>
          </p:cNvSpPr>
          <p:nvPr>
            <p:ph type="title"/>
          </p:nvPr>
        </p:nvSpPr>
        <p:spPr/>
        <p:txBody>
          <a:bodyPr/>
          <a:lstStyle/>
          <a:p>
            <a:r>
              <a:rPr lang="en-GB" dirty="0"/>
              <a:t>Beverages </a:t>
            </a:r>
            <a:endParaRPr lang="en-US" dirty="0"/>
          </a:p>
        </p:txBody>
      </p:sp>
      <p:sp>
        <p:nvSpPr>
          <p:cNvPr id="3" name="Content Placeholder 2">
            <a:extLst>
              <a:ext uri="{FF2B5EF4-FFF2-40B4-BE49-F238E27FC236}">
                <a16:creationId xmlns:a16="http://schemas.microsoft.com/office/drawing/2014/main" id="{3EE05F7F-B64B-8A46-AF7C-E471E712ED2A}"/>
              </a:ext>
            </a:extLst>
          </p:cNvPr>
          <p:cNvSpPr>
            <a:spLocks noGrp="1"/>
          </p:cNvSpPr>
          <p:nvPr>
            <p:ph idx="1"/>
          </p:nvPr>
        </p:nvSpPr>
        <p:spPr/>
        <p:txBody>
          <a:bodyPr>
            <a:normAutofit fontScale="85000" lnSpcReduction="20000"/>
          </a:bodyPr>
          <a:lstStyle/>
          <a:p>
            <a:r>
              <a:rPr lang="en-GB" dirty="0"/>
              <a:t>Chateau de la </a:t>
            </a:r>
            <a:r>
              <a:rPr lang="en-GB" dirty="0" err="1"/>
              <a:t>Gardine</a:t>
            </a:r>
            <a:r>
              <a:rPr lang="en-GB" dirty="0"/>
              <a:t> ( red wine).                                                    15.00</a:t>
            </a:r>
          </a:p>
          <a:p>
            <a:r>
              <a:rPr lang="en-GB" dirty="0"/>
              <a:t>Chin Chin Vino Verde ( white wine).                                                  12.00</a:t>
            </a:r>
          </a:p>
          <a:p>
            <a:r>
              <a:rPr lang="en-GB" dirty="0"/>
              <a:t>Rhythm Alphonso Wine 750ml ( white wine).                                 22.00</a:t>
            </a:r>
          </a:p>
          <a:p>
            <a:r>
              <a:rPr lang="en-GB" dirty="0" err="1"/>
              <a:t>Proseco</a:t>
            </a:r>
            <a:r>
              <a:rPr lang="en-GB" dirty="0"/>
              <a:t>.                                                                                                  19.00</a:t>
            </a:r>
          </a:p>
          <a:p>
            <a:endParaRPr lang="en-GB" dirty="0"/>
          </a:p>
          <a:p>
            <a:r>
              <a:rPr lang="en-GB" sz="4400" dirty="0"/>
              <a:t>Wine pairing</a:t>
            </a:r>
          </a:p>
          <a:p>
            <a:r>
              <a:rPr lang="en-GB" sz="2400" dirty="0"/>
              <a:t>Slow roast lamb with cinnamon.    +Chateau de </a:t>
            </a:r>
            <a:r>
              <a:rPr lang="en-GB" sz="2400" dirty="0" err="1"/>
              <a:t>gardine</a:t>
            </a:r>
            <a:endParaRPr lang="en-GB" sz="2400" dirty="0"/>
          </a:p>
          <a:p>
            <a:r>
              <a:rPr lang="en-GB" sz="2400" dirty="0"/>
              <a:t>Citrus and lemon                                             27.50£</a:t>
            </a:r>
          </a:p>
          <a:p>
            <a:endParaRPr lang="en-GB" sz="2400" dirty="0"/>
          </a:p>
          <a:p>
            <a:r>
              <a:rPr lang="en-GB" sz="2400" dirty="0"/>
              <a:t> Easy baked cod Turkish style          + </a:t>
            </a:r>
            <a:r>
              <a:rPr lang="en-GB" sz="2400" dirty="0" err="1"/>
              <a:t>Rhythym</a:t>
            </a:r>
            <a:r>
              <a:rPr lang="en-GB" sz="2400" dirty="0"/>
              <a:t> Alphonso wine 750ml</a:t>
            </a:r>
          </a:p>
          <a:p>
            <a:r>
              <a:rPr lang="en-GB" sz="2400" dirty="0"/>
              <a:t>                                                                             34.50£</a:t>
            </a:r>
          </a:p>
        </p:txBody>
      </p:sp>
      <p:pic>
        <p:nvPicPr>
          <p:cNvPr id="4" name="Picture 4">
            <a:extLst>
              <a:ext uri="{FF2B5EF4-FFF2-40B4-BE49-F238E27FC236}">
                <a16:creationId xmlns:a16="http://schemas.microsoft.com/office/drawing/2014/main" id="{A4C57218-E2BE-724A-813A-6802ECF835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69594" y="33905"/>
            <a:ext cx="2522406" cy="1656783"/>
          </a:xfrm>
          <a:prstGeom prst="rect">
            <a:avLst/>
          </a:prstGeom>
        </p:spPr>
      </p:pic>
    </p:spTree>
    <p:extLst>
      <p:ext uri="{BB962C8B-B14F-4D97-AF65-F5344CB8AC3E}">
        <p14:creationId xmlns:p14="http://schemas.microsoft.com/office/powerpoint/2010/main" val="359264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Effes Restaurant Due to Covid 19 government rules we are only offering a limited menu of food and drinks via take  away and delivery. For orders please call us on 02073394386. Our opening hours are from Monday to Thursday from 12pm to 9 and Friday to Sunday from 12pm to 12am. Please when ordering your food with us make sure that if you have any allergies remember to tell one of our team members. We accept all debit and credit cards payments. </vt:lpstr>
      <vt:lpstr>Starters</vt:lpstr>
      <vt:lpstr>Kids </vt:lpstr>
      <vt:lpstr>Beverages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Denis-Iulian Bran (2019769)</dc:creator>
  <cp:lastModifiedBy>Denis-Iulian Bran (2019769)</cp:lastModifiedBy>
  <cp:revision>4</cp:revision>
  <dcterms:created xsi:type="dcterms:W3CDTF">2021-11-02T10:26:47Z</dcterms:created>
  <dcterms:modified xsi:type="dcterms:W3CDTF">2021-11-02T11:59:36Z</dcterms:modified>
</cp:coreProperties>
</file>