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73"/>
  </p:notesMasterIdLst>
  <p:sldIdLst>
    <p:sldId id="266" r:id="rId26"/>
    <p:sldId id="278" r:id="rId27"/>
    <p:sldId id="330" r:id="rId28"/>
    <p:sldId id="331" r:id="rId29"/>
    <p:sldId id="332" r:id="rId30"/>
    <p:sldId id="333" r:id="rId31"/>
    <p:sldId id="335" r:id="rId32"/>
    <p:sldId id="334" r:id="rId33"/>
    <p:sldId id="336" r:id="rId34"/>
    <p:sldId id="337" r:id="rId35"/>
    <p:sldId id="338" r:id="rId36"/>
    <p:sldId id="350" r:id="rId37"/>
    <p:sldId id="351" r:id="rId38"/>
    <p:sldId id="353" r:id="rId39"/>
    <p:sldId id="347" r:id="rId40"/>
    <p:sldId id="312" r:id="rId41"/>
    <p:sldId id="311" r:id="rId42"/>
    <p:sldId id="322" r:id="rId43"/>
    <p:sldId id="281" r:id="rId44"/>
    <p:sldId id="320" r:id="rId45"/>
    <p:sldId id="275" r:id="rId46"/>
    <p:sldId id="323" r:id="rId47"/>
    <p:sldId id="313" r:id="rId48"/>
    <p:sldId id="282" r:id="rId49"/>
    <p:sldId id="274" r:id="rId50"/>
    <p:sldId id="324" r:id="rId51"/>
    <p:sldId id="325" r:id="rId52"/>
    <p:sldId id="315" r:id="rId53"/>
    <p:sldId id="289" r:id="rId54"/>
    <p:sldId id="319" r:id="rId55"/>
    <p:sldId id="287" r:id="rId56"/>
    <p:sldId id="286" r:id="rId57"/>
    <p:sldId id="349" r:id="rId58"/>
    <p:sldId id="316" r:id="rId59"/>
    <p:sldId id="327" r:id="rId60"/>
    <p:sldId id="326" r:id="rId61"/>
    <p:sldId id="328" r:id="rId62"/>
    <p:sldId id="348" r:id="rId63"/>
    <p:sldId id="352" r:id="rId64"/>
    <p:sldId id="343" r:id="rId65"/>
    <p:sldId id="345" r:id="rId66"/>
    <p:sldId id="344" r:id="rId67"/>
    <p:sldId id="346" r:id="rId68"/>
    <p:sldId id="339" r:id="rId69"/>
    <p:sldId id="340" r:id="rId70"/>
    <p:sldId id="341" r:id="rId71"/>
    <p:sldId id="342"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777" autoAdjust="0"/>
  </p:normalViewPr>
  <p:slideViewPr>
    <p:cSldViewPr snapToGrid="0">
      <p:cViewPr varScale="1">
        <p:scale>
          <a:sx n="93" d="100"/>
          <a:sy n="93" d="100"/>
        </p:scale>
        <p:origin x="127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slide" Target="slides/slide41.xml"/><Relationship Id="rId74"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slide" Target="slides/slide44.xml"/><Relationship Id="rId77"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slide" Target="slides/slide45.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theme" Target="theme/theme1.xml"/><Relationship Id="rId7" Type="http://schemas.openxmlformats.org/officeDocument/2006/relationships/slideMaster" Target="slideMasters/slideMaster4.xml"/><Relationship Id="rId71" Type="http://schemas.openxmlformats.org/officeDocument/2006/relationships/slide" Target="slides/slide46.xml"/><Relationship Id="rId2" Type="http://schemas.openxmlformats.org/officeDocument/2006/relationships/customXml" Target="../customXml/item2.xml"/><Relationship Id="rId29"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12/05/2023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2458414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3761592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840662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2353692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1474640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1666037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18046771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38772669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13729810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947432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12485522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110250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392550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23245237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38192675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26039239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14808099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26235464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15550943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11669740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780024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26693157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34951208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33181304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39014776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17415013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13908770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31123183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62668102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33458454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4511770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33958304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22848673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23156306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a:p>
        </p:txBody>
      </p:sp>
    </p:spTree>
    <p:extLst>
      <p:ext uri="{BB962C8B-B14F-4D97-AF65-F5344CB8AC3E}">
        <p14:creationId xmlns:p14="http://schemas.microsoft.com/office/powerpoint/2010/main" val="25964136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a:p>
        </p:txBody>
      </p:sp>
    </p:spTree>
    <p:extLst>
      <p:ext uri="{BB962C8B-B14F-4D97-AF65-F5344CB8AC3E}">
        <p14:creationId xmlns:p14="http://schemas.microsoft.com/office/powerpoint/2010/main" val="429025728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a:p>
        </p:txBody>
      </p:sp>
    </p:spTree>
    <p:extLst>
      <p:ext uri="{BB962C8B-B14F-4D97-AF65-F5344CB8AC3E}">
        <p14:creationId xmlns:p14="http://schemas.microsoft.com/office/powerpoint/2010/main" val="30257914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a:p>
        </p:txBody>
      </p:sp>
    </p:spTree>
    <p:extLst>
      <p:ext uri="{BB962C8B-B14F-4D97-AF65-F5344CB8AC3E}">
        <p14:creationId xmlns:p14="http://schemas.microsoft.com/office/powerpoint/2010/main" val="84051628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a:p>
        </p:txBody>
      </p:sp>
    </p:spTree>
    <p:extLst>
      <p:ext uri="{BB962C8B-B14F-4D97-AF65-F5344CB8AC3E}">
        <p14:creationId xmlns:p14="http://schemas.microsoft.com/office/powerpoint/2010/main" val="371070273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harmonic mean encourages similar values for precision and recall.</a:t>
            </a:r>
          </a:p>
          <a:p>
            <a:endParaRPr lang="en-US" dirty="0"/>
          </a:p>
          <a:p>
            <a:r>
              <a:rPr lang="en-US" dirty="0"/>
              <a:t>The more the precision and recall scores deviate from each other, the worse the harmonic mean is.</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a:p>
        </p:txBody>
      </p:sp>
    </p:spTree>
    <p:extLst>
      <p:ext uri="{BB962C8B-B14F-4D97-AF65-F5344CB8AC3E}">
        <p14:creationId xmlns:p14="http://schemas.microsoft.com/office/powerpoint/2010/main" val="2964646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a:p>
        </p:txBody>
      </p:sp>
    </p:spTree>
    <p:extLst>
      <p:ext uri="{BB962C8B-B14F-4D97-AF65-F5344CB8AC3E}">
        <p14:creationId xmlns:p14="http://schemas.microsoft.com/office/powerpoint/2010/main" val="33965186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44</a:t>
            </a:fld>
            <a:endParaRPr lang="en-GB"/>
          </a:p>
        </p:txBody>
      </p:sp>
    </p:spTree>
    <p:extLst>
      <p:ext uri="{BB962C8B-B14F-4D97-AF65-F5344CB8AC3E}">
        <p14:creationId xmlns:p14="http://schemas.microsoft.com/office/powerpoint/2010/main" val="7412357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45</a:t>
            </a:fld>
            <a:endParaRPr lang="en-GB"/>
          </a:p>
        </p:txBody>
      </p:sp>
    </p:spTree>
    <p:extLst>
      <p:ext uri="{BB962C8B-B14F-4D97-AF65-F5344CB8AC3E}">
        <p14:creationId xmlns:p14="http://schemas.microsoft.com/office/powerpoint/2010/main" val="46977218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46</a:t>
            </a:fld>
            <a:endParaRPr lang="en-GB"/>
          </a:p>
        </p:txBody>
      </p:sp>
    </p:spTree>
    <p:extLst>
      <p:ext uri="{BB962C8B-B14F-4D97-AF65-F5344CB8AC3E}">
        <p14:creationId xmlns:p14="http://schemas.microsoft.com/office/powerpoint/2010/main" val="222062067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47</a:t>
            </a:fld>
            <a:endParaRPr lang="en-GB"/>
          </a:p>
        </p:txBody>
      </p:sp>
    </p:spTree>
    <p:extLst>
      <p:ext uri="{BB962C8B-B14F-4D97-AF65-F5344CB8AC3E}">
        <p14:creationId xmlns:p14="http://schemas.microsoft.com/office/powerpoint/2010/main" val="3475781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5/12/2023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10.xml"/><Relationship Id="rId4" Type="http://schemas.openxmlformats.org/officeDocument/2006/relationships/image" Target="../media/image35.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10.xml"/><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3.xml"/><Relationship Id="rId1" Type="http://schemas.openxmlformats.org/officeDocument/2006/relationships/slideLayout" Target="../slideLayouts/slideLayout10.xml"/><Relationship Id="rId5" Type="http://schemas.openxmlformats.org/officeDocument/2006/relationships/image" Target="../media/image44.png"/><Relationship Id="rId4" Type="http://schemas.openxmlformats.org/officeDocument/2006/relationships/image" Target="../media/image42.png"/></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5.xml"/><Relationship Id="rId1" Type="http://schemas.openxmlformats.org/officeDocument/2006/relationships/slideLayout" Target="../slideLayouts/slideLayout10.xml"/><Relationship Id="rId4" Type="http://schemas.openxmlformats.org/officeDocument/2006/relationships/image" Target="../media/image45.png"/></Relationships>
</file>

<file path=ppt/slides/_rels/slide3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6.xml"/><Relationship Id="rId1" Type="http://schemas.openxmlformats.org/officeDocument/2006/relationships/slideLayout" Target="../slideLayouts/slideLayout10.xml"/><Relationship Id="rId4" Type="http://schemas.openxmlformats.org/officeDocument/2006/relationships/image" Target="../media/image45.png"/></Relationships>
</file>

<file path=ppt/slides/_rels/slide3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7.xml"/><Relationship Id="rId1" Type="http://schemas.openxmlformats.org/officeDocument/2006/relationships/slideLayout" Target="../slideLayouts/slideLayout10.xml"/><Relationship Id="rId5" Type="http://schemas.openxmlformats.org/officeDocument/2006/relationships/image" Target="../media/image48.png"/><Relationship Id="rId4" Type="http://schemas.openxmlformats.org/officeDocument/2006/relationships/image" Target="../media/image47.png"/></Relationships>
</file>

<file path=ppt/slides/_rels/slide4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8.xml"/><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4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9.xml"/><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4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0.xml"/><Relationship Id="rId1" Type="http://schemas.openxmlformats.org/officeDocument/2006/relationships/slideLayout" Target="../slideLayouts/slideLayout10.xml"/><Relationship Id="rId5" Type="http://schemas.openxmlformats.org/officeDocument/2006/relationships/image" Target="../media/image53.png"/><Relationship Id="rId4" Type="http://schemas.openxmlformats.org/officeDocument/2006/relationships/image" Target="../media/image52.png"/></Relationships>
</file>

<file path=ppt/slides/_rels/slide4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1.xml"/><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2"/>
            <a:ext cx="5755922" cy="3779512"/>
          </a:xfrm>
        </p:spPr>
        <p:txBody>
          <a:bodyPr/>
          <a:lstStyle/>
          <a:p>
            <a:r>
              <a:rPr lang="en-GB" sz="6000" b="1" dirty="0"/>
              <a:t>DATA</a:t>
            </a:r>
            <a:endParaRPr lang="en-GB" sz="4000" b="1" dirty="0">
              <a:effectLst/>
              <a:latin typeface="Calibri" panose="020F0502020204030204" pitchFamily="34" charset="0"/>
              <a:ea typeface="DengXian" panose="02010600030101010101" pitchFamily="2" charset="-122"/>
              <a:cs typeface="Times New Roman" panose="02020603050405020304" pitchFamily="18" charset="0"/>
            </a:endParaRPr>
          </a:p>
          <a:p>
            <a:r>
              <a:rPr lang="en-GB" sz="4800" dirty="0">
                <a:effectLst/>
                <a:latin typeface="Calibri" panose="020F0502020204030204" pitchFamily="34" charset="0"/>
                <a:ea typeface="DengXian" panose="02010600030101010101" pitchFamily="2" charset="-122"/>
                <a:cs typeface="Times New Roman" panose="02020603050405020304" pitchFamily="18" charset="0"/>
              </a:rPr>
              <a:t>Pre-Processing,</a:t>
            </a:r>
          </a:p>
          <a:p>
            <a:r>
              <a:rPr lang="en-GB" sz="4800" dirty="0">
                <a:latin typeface="Calibri" panose="020F0502020204030204" pitchFamily="34" charset="0"/>
                <a:ea typeface="DengXian" panose="02010600030101010101" pitchFamily="2" charset="-122"/>
                <a:cs typeface="Times New Roman" panose="02020603050405020304" pitchFamily="18" charset="0"/>
              </a:rPr>
              <a:t>Processing,</a:t>
            </a:r>
          </a:p>
          <a:p>
            <a:r>
              <a:rPr lang="en-GB" sz="4800" dirty="0">
                <a:effectLst/>
                <a:latin typeface="Calibri" panose="020F0502020204030204" pitchFamily="34" charset="0"/>
                <a:ea typeface="DengXian" panose="02010600030101010101" pitchFamily="2" charset="-122"/>
                <a:cs typeface="Times New Roman" panose="02020603050405020304" pitchFamily="18" charset="0"/>
              </a:rPr>
              <a:t>Training &amp; Evaluation</a:t>
            </a:r>
          </a:p>
          <a:p>
            <a:r>
              <a:rPr lang="en-US" dirty="0"/>
              <a:t>Part 2</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More Data Pre-processing</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5076" y="1582220"/>
            <a:ext cx="11481847" cy="4102332"/>
          </a:xfrm>
        </p:spPr>
        <p:txBody>
          <a:bodyPr>
            <a:normAutofit lnSpcReduction="10000"/>
          </a:bodyPr>
          <a:lstStyle/>
          <a:p>
            <a:r>
              <a:rPr lang="en-US" b="1" dirty="0"/>
              <a:t>We covered:</a:t>
            </a:r>
          </a:p>
          <a:p>
            <a:pPr lvl="1"/>
            <a:r>
              <a:rPr lang="en-US" dirty="0"/>
              <a:t>Dimensionality Reduction</a:t>
            </a:r>
            <a:endParaRPr lang="en-GB" dirty="0"/>
          </a:p>
          <a:p>
            <a:pPr lvl="1"/>
            <a:r>
              <a:rPr lang="en-US" dirty="0"/>
              <a:t>Feature Extraction</a:t>
            </a:r>
          </a:p>
          <a:p>
            <a:pPr lvl="1"/>
            <a:r>
              <a:rPr lang="en-US" dirty="0"/>
              <a:t>Feature Selection</a:t>
            </a:r>
          </a:p>
          <a:p>
            <a:pPr lvl="1"/>
            <a:endParaRPr lang="en-US" dirty="0"/>
          </a:p>
          <a:p>
            <a:r>
              <a:rPr lang="en-US" b="1" dirty="0"/>
              <a:t>This Lecture:</a:t>
            </a:r>
          </a:p>
          <a:p>
            <a:pPr lvl="1"/>
            <a:r>
              <a:rPr lang="en-US" dirty="0"/>
              <a:t>Train / Test / Evaluation split</a:t>
            </a:r>
          </a:p>
          <a:p>
            <a:pPr lvl="1"/>
            <a:r>
              <a:rPr lang="en-US" dirty="0"/>
              <a:t>More Data Transformation</a:t>
            </a:r>
          </a:p>
          <a:p>
            <a:pPr lvl="1"/>
            <a:r>
              <a:rPr lang="en-US" dirty="0" err="1"/>
              <a:t>Discretisation</a:t>
            </a:r>
            <a:endParaRPr lang="en-US" dirty="0"/>
          </a:p>
          <a:p>
            <a:pPr lvl="1"/>
            <a:r>
              <a:rPr lang="en-US" dirty="0"/>
              <a:t>Imbalanced Data</a:t>
            </a:r>
          </a:p>
        </p:txBody>
      </p:sp>
    </p:spTree>
    <p:extLst>
      <p:ext uri="{BB962C8B-B14F-4D97-AF65-F5344CB8AC3E}">
        <p14:creationId xmlns:p14="http://schemas.microsoft.com/office/powerpoint/2010/main" val="734974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2"/>
            <a:ext cx="5755922" cy="3779512"/>
          </a:xfrm>
        </p:spPr>
        <p:txBody>
          <a:bodyPr/>
          <a:lstStyle/>
          <a:p>
            <a:r>
              <a:rPr lang="en-US" sz="6000" b="1" dirty="0"/>
              <a:t>Training Data,</a:t>
            </a:r>
          </a:p>
          <a:p>
            <a:r>
              <a:rPr lang="en-US" sz="6000" b="1" dirty="0"/>
              <a:t>Test Data, and</a:t>
            </a:r>
          </a:p>
          <a:p>
            <a:r>
              <a:rPr lang="en-US" sz="6000" b="1" dirty="0"/>
              <a:t>Evaluation Data</a:t>
            </a:r>
            <a:endParaRPr lang="en-US" dirty="0"/>
          </a:p>
        </p:txBody>
      </p:sp>
    </p:spTree>
    <p:extLst>
      <p:ext uri="{BB962C8B-B14F-4D97-AF65-F5344CB8AC3E}">
        <p14:creationId xmlns:p14="http://schemas.microsoft.com/office/powerpoint/2010/main" val="1319355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Test and Evaluation</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5076" y="1582220"/>
            <a:ext cx="11481847" cy="4102332"/>
          </a:xfrm>
        </p:spPr>
        <p:txBody>
          <a:bodyPr>
            <a:normAutofit fontScale="92500" lnSpcReduction="10000"/>
          </a:bodyPr>
          <a:lstStyle/>
          <a:p>
            <a:r>
              <a:rPr lang="en-US" sz="3200" b="1" dirty="0"/>
              <a:t>When preparing data:</a:t>
            </a:r>
          </a:p>
          <a:p>
            <a:pPr lvl="1"/>
            <a:r>
              <a:rPr lang="en-US" sz="2600" dirty="0"/>
              <a:t>The dataset needs to be split, typically 80:20 =&gt; </a:t>
            </a:r>
            <a:r>
              <a:rPr lang="en-US" sz="2600" dirty="0" err="1"/>
              <a:t>train:test</a:t>
            </a:r>
            <a:r>
              <a:rPr lang="en-US" sz="2600" dirty="0"/>
              <a:t>.</a:t>
            </a:r>
            <a:endParaRPr lang="en-GB" sz="2600" dirty="0"/>
          </a:p>
          <a:p>
            <a:pPr lvl="1"/>
            <a:r>
              <a:rPr lang="en-US" sz="2600" dirty="0"/>
              <a:t>We train on the training data set,</a:t>
            </a:r>
          </a:p>
          <a:p>
            <a:pPr lvl="1"/>
            <a:r>
              <a:rPr lang="en-US" sz="2600" dirty="0"/>
              <a:t>We test/evaluate on the test set</a:t>
            </a:r>
          </a:p>
          <a:p>
            <a:pPr lvl="1"/>
            <a:endParaRPr lang="en-US" sz="1400" dirty="0"/>
          </a:p>
          <a:p>
            <a:pPr lvl="1"/>
            <a:r>
              <a:rPr lang="en-GB" sz="2600" dirty="0"/>
              <a:t>You will want to vary some hyper-parameters of  your model to see how well it works under different values for the hyper parameter.</a:t>
            </a:r>
          </a:p>
          <a:p>
            <a:pPr lvl="1"/>
            <a:r>
              <a:rPr lang="en-GB" sz="2600" dirty="0"/>
              <a:t>You need to train and test it for this.</a:t>
            </a:r>
          </a:p>
          <a:p>
            <a:pPr lvl="1"/>
            <a:endParaRPr lang="en-GB" sz="1500" dirty="0"/>
          </a:p>
          <a:p>
            <a:pPr lvl="1"/>
            <a:r>
              <a:rPr lang="en-GB" sz="3200" b="1" dirty="0">
                <a:solidFill>
                  <a:srgbClr val="FF0000"/>
                </a:solidFill>
              </a:rPr>
              <a:t>Problem</a:t>
            </a:r>
          </a:p>
          <a:p>
            <a:pPr lvl="1"/>
            <a:r>
              <a:rPr lang="en-US" sz="2600" dirty="0"/>
              <a:t>You are now using your test data to choose some training hyper-parameters.  You need to test the result on new, unseen testing data but you don’t have any!</a:t>
            </a:r>
            <a:endParaRPr lang="en-GB" sz="2600" dirty="0"/>
          </a:p>
          <a:p>
            <a:pPr lvl="1"/>
            <a:endParaRPr lang="en-US" dirty="0"/>
          </a:p>
        </p:txBody>
      </p:sp>
    </p:spTree>
    <p:extLst>
      <p:ext uri="{BB962C8B-B14F-4D97-AF65-F5344CB8AC3E}">
        <p14:creationId xmlns:p14="http://schemas.microsoft.com/office/powerpoint/2010/main" val="4095929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Test and Evaluation</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5076" y="1582220"/>
            <a:ext cx="11481847" cy="4102332"/>
          </a:xfrm>
        </p:spPr>
        <p:txBody>
          <a:bodyPr>
            <a:normAutofit/>
          </a:bodyPr>
          <a:lstStyle/>
          <a:p>
            <a:r>
              <a:rPr lang="en-US" sz="3200" b="1" dirty="0"/>
              <a:t>What is the solution?</a:t>
            </a:r>
          </a:p>
          <a:p>
            <a:endParaRPr lang="en-US" sz="3200" b="1" dirty="0"/>
          </a:p>
          <a:p>
            <a:r>
              <a:rPr lang="en-US" sz="3200" b="1" dirty="0"/>
              <a:t>Split your dataset into three parts.</a:t>
            </a:r>
          </a:p>
          <a:p>
            <a:pPr marL="971550" lvl="1" indent="-514350">
              <a:buFont typeface="+mj-lt"/>
              <a:buAutoNum type="arabicPeriod"/>
            </a:pPr>
            <a:r>
              <a:rPr lang="en-US" sz="2800" dirty="0"/>
              <a:t>Training dataset</a:t>
            </a:r>
          </a:p>
          <a:p>
            <a:pPr marL="971550" lvl="1" indent="-514350">
              <a:buFont typeface="+mj-lt"/>
              <a:buAutoNum type="arabicPeriod"/>
            </a:pPr>
            <a:r>
              <a:rPr lang="en-US" sz="2800" dirty="0">
                <a:solidFill>
                  <a:srgbClr val="FF0000"/>
                </a:solidFill>
              </a:rPr>
              <a:t>Validation Dataset – use this to tune your model’s hyperparameters.</a:t>
            </a:r>
          </a:p>
          <a:p>
            <a:pPr marL="971550" lvl="1" indent="-514350">
              <a:buFont typeface="+mj-lt"/>
              <a:buAutoNum type="arabicPeriod"/>
            </a:pPr>
            <a:r>
              <a:rPr lang="en-US" sz="2800" dirty="0"/>
              <a:t>Test Set – never use until you are happy with your model.  Now evaluate it on this test set.</a:t>
            </a:r>
          </a:p>
          <a:p>
            <a:pPr marL="971550" lvl="1" indent="-514350">
              <a:buFont typeface="+mj-lt"/>
              <a:buAutoNum type="arabicPeriod"/>
            </a:pPr>
            <a:endParaRPr lang="en-US" sz="2800" dirty="0"/>
          </a:p>
          <a:p>
            <a:pPr marL="971550" lvl="1" indent="-514350">
              <a:buFont typeface="+mj-lt"/>
              <a:buAutoNum type="arabicPeriod"/>
            </a:pPr>
            <a:endParaRPr lang="en-GB" sz="2800" dirty="0"/>
          </a:p>
          <a:p>
            <a:pPr marL="0" indent="0">
              <a:buNone/>
            </a:pPr>
            <a:endParaRPr lang="en-US" dirty="0"/>
          </a:p>
        </p:txBody>
      </p:sp>
    </p:spTree>
    <p:extLst>
      <p:ext uri="{BB962C8B-B14F-4D97-AF65-F5344CB8AC3E}">
        <p14:creationId xmlns:p14="http://schemas.microsoft.com/office/powerpoint/2010/main" val="3907607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5076" y="1582220"/>
            <a:ext cx="11481847" cy="4102332"/>
          </a:xfrm>
        </p:spPr>
        <p:txBody>
          <a:bodyPr>
            <a:normAutofit lnSpcReduction="10000"/>
          </a:bodyPr>
          <a:lstStyle/>
          <a:p>
            <a:pPr marL="0" indent="0" algn="ctr">
              <a:buNone/>
            </a:pPr>
            <a:r>
              <a:rPr lang="en-US" sz="3200" dirty="0"/>
              <a:t>We train our model on the 80% split – Training dataset</a:t>
            </a:r>
          </a:p>
          <a:p>
            <a:pPr algn="ctr"/>
            <a:endParaRPr lang="en-US" sz="3200" dirty="0"/>
          </a:p>
          <a:p>
            <a:pPr marL="0" indent="0" algn="ctr">
              <a:buNone/>
            </a:pPr>
            <a:r>
              <a:rPr lang="en-US" sz="3200" dirty="0"/>
              <a:t>We test out model on the 20% split – Testing dataset</a:t>
            </a:r>
            <a:endParaRPr lang="en-US" sz="2800" dirty="0"/>
          </a:p>
          <a:p>
            <a:pPr marL="971550" lvl="1" indent="-514350">
              <a:buFont typeface="+mj-lt"/>
              <a:buAutoNum type="arabicPeriod"/>
            </a:pPr>
            <a:endParaRPr lang="en-GB" sz="2800" dirty="0"/>
          </a:p>
          <a:p>
            <a:pPr marL="0" indent="0" algn="ctr">
              <a:buNone/>
            </a:pPr>
            <a:r>
              <a:rPr lang="en-US" sz="3200" b="1" dirty="0"/>
              <a:t>HOWEVER!</a:t>
            </a:r>
          </a:p>
          <a:p>
            <a:r>
              <a:rPr lang="en-US" dirty="0"/>
              <a:t>If we over-train the model on the training dataset we end up </a:t>
            </a:r>
            <a:r>
              <a:rPr lang="en-US" b="1" dirty="0">
                <a:solidFill>
                  <a:srgbClr val="FF0000"/>
                </a:solidFill>
              </a:rPr>
              <a:t>over-fitting</a:t>
            </a:r>
            <a:r>
              <a:rPr lang="en-US" dirty="0"/>
              <a:t> the model.</a:t>
            </a:r>
          </a:p>
          <a:p>
            <a:r>
              <a:rPr lang="en-US" dirty="0"/>
              <a:t>This means it performs very well on the training data but not very well on the test data set – i.e. in new situations it has never encountered before.</a:t>
            </a:r>
          </a:p>
          <a:p>
            <a:pPr marL="0" indent="0">
              <a:buNone/>
            </a:pPr>
            <a:endParaRPr lang="en-US" dirty="0"/>
          </a:p>
        </p:txBody>
      </p:sp>
    </p:spTree>
    <p:extLst>
      <p:ext uri="{BB962C8B-B14F-4D97-AF65-F5344CB8AC3E}">
        <p14:creationId xmlns:p14="http://schemas.microsoft.com/office/powerpoint/2010/main" val="682836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pic>
        <p:nvPicPr>
          <p:cNvPr id="9" name="Picture 8">
            <a:extLst>
              <a:ext uri="{FF2B5EF4-FFF2-40B4-BE49-F238E27FC236}">
                <a16:creationId xmlns:a16="http://schemas.microsoft.com/office/drawing/2014/main" id="{F611FBC2-934A-D08E-3C40-8D53DD32C0D1}"/>
              </a:ext>
            </a:extLst>
          </p:cNvPr>
          <p:cNvPicPr>
            <a:picLocks noChangeAspect="1"/>
          </p:cNvPicPr>
          <p:nvPr/>
        </p:nvPicPr>
        <p:blipFill>
          <a:blip r:embed="rId3"/>
          <a:stretch>
            <a:fillRect/>
          </a:stretch>
        </p:blipFill>
        <p:spPr>
          <a:xfrm>
            <a:off x="3426074" y="1364752"/>
            <a:ext cx="5339851" cy="4128496"/>
          </a:xfrm>
          <a:prstGeom prst="rect">
            <a:avLst/>
          </a:prstGeom>
        </p:spPr>
      </p:pic>
    </p:spTree>
    <p:extLst>
      <p:ext uri="{BB962C8B-B14F-4D97-AF65-F5344CB8AC3E}">
        <p14:creationId xmlns:p14="http://schemas.microsoft.com/office/powerpoint/2010/main" val="373879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5076" y="1582220"/>
            <a:ext cx="11481847" cy="4102332"/>
          </a:xfrm>
        </p:spPr>
        <p:txBody>
          <a:bodyPr>
            <a:normAutofit/>
          </a:bodyPr>
          <a:lstStyle/>
          <a:p>
            <a:pPr marL="0" indent="0" algn="ctr">
              <a:buNone/>
            </a:pPr>
            <a:r>
              <a:rPr lang="en-US" sz="3200" b="1" dirty="0" err="1"/>
              <a:t>Regularisation</a:t>
            </a:r>
            <a:endParaRPr lang="en-US" sz="3200" b="1" dirty="0"/>
          </a:p>
          <a:p>
            <a:pPr algn="ctr"/>
            <a:endParaRPr lang="en-US" sz="1800" dirty="0"/>
          </a:p>
          <a:p>
            <a:r>
              <a:rPr lang="en-US" dirty="0"/>
              <a:t>A powerful method to stop overfitting and to help the model better </a:t>
            </a:r>
            <a:r>
              <a:rPr lang="en-US" dirty="0" err="1"/>
              <a:t>generalise</a:t>
            </a:r>
            <a:r>
              <a:rPr lang="en-US" dirty="0"/>
              <a:t> is to simplify the model – </a:t>
            </a:r>
            <a:r>
              <a:rPr lang="en-US" dirty="0" err="1"/>
              <a:t>eg</a:t>
            </a:r>
            <a:r>
              <a:rPr lang="en-US" dirty="0"/>
              <a:t> reduce the degrees of freedom</a:t>
            </a:r>
          </a:p>
          <a:p>
            <a:pPr marL="0" indent="0">
              <a:buNone/>
            </a:pPr>
            <a:r>
              <a:rPr lang="en-US" dirty="0"/>
              <a:t>  (</a:t>
            </a:r>
            <a:r>
              <a:rPr lang="en-US" dirty="0" err="1"/>
              <a:t>ie</a:t>
            </a:r>
            <a:r>
              <a:rPr lang="en-US" dirty="0"/>
              <a:t> reduce the number of parameters -  columns – in our data set).</a:t>
            </a:r>
          </a:p>
          <a:p>
            <a:r>
              <a:rPr lang="en-US" sz="2800" dirty="0"/>
              <a:t>Limiting the flexibility of the model to prevent it becoming to complex is called CONSTRAINING the model.</a:t>
            </a:r>
          </a:p>
          <a:p>
            <a:r>
              <a:rPr lang="en-US" sz="2800" dirty="0"/>
              <a:t>Constraining a model is called REGULARISATION.</a:t>
            </a:r>
          </a:p>
          <a:p>
            <a:pPr marL="0" indent="0">
              <a:buNone/>
            </a:pPr>
            <a:endParaRPr lang="en-GB" sz="2800" dirty="0"/>
          </a:p>
          <a:p>
            <a:pPr marL="0" indent="0">
              <a:buNone/>
            </a:pPr>
            <a:endParaRPr lang="en-US" dirty="0"/>
          </a:p>
        </p:txBody>
      </p:sp>
    </p:spTree>
    <p:extLst>
      <p:ext uri="{BB962C8B-B14F-4D97-AF65-F5344CB8AC3E}">
        <p14:creationId xmlns:p14="http://schemas.microsoft.com/office/powerpoint/2010/main" val="311068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5076" y="1582220"/>
            <a:ext cx="11481847" cy="4102332"/>
          </a:xfrm>
        </p:spPr>
        <p:txBody>
          <a:bodyPr>
            <a:normAutofit lnSpcReduction="10000"/>
          </a:bodyPr>
          <a:lstStyle/>
          <a:p>
            <a:pPr marL="0" indent="0">
              <a:buNone/>
            </a:pPr>
            <a:r>
              <a:rPr lang="en-US" sz="3200" b="1" dirty="0">
                <a:solidFill>
                  <a:srgbClr val="FF0000"/>
                </a:solidFill>
              </a:rPr>
              <a:t>Under-Fitting</a:t>
            </a:r>
          </a:p>
          <a:p>
            <a:pPr algn="ctr"/>
            <a:endParaRPr lang="en-US" sz="1800" dirty="0"/>
          </a:p>
          <a:p>
            <a:r>
              <a:rPr lang="en-US" dirty="0"/>
              <a:t>This is the opposite of over-fitting.  Here the model is too simple to learn the complexities of the data. It does not predict very well.</a:t>
            </a:r>
          </a:p>
          <a:p>
            <a:endParaRPr lang="en-US" dirty="0"/>
          </a:p>
          <a:p>
            <a:r>
              <a:rPr lang="en-US" sz="3200" b="1" dirty="0"/>
              <a:t>To solve this:-</a:t>
            </a:r>
          </a:p>
          <a:p>
            <a:r>
              <a:rPr lang="en-US" dirty="0"/>
              <a:t>Select a more powerful model, </a:t>
            </a:r>
            <a:r>
              <a:rPr lang="en-US" dirty="0" err="1"/>
              <a:t>eg</a:t>
            </a:r>
            <a:r>
              <a:rPr lang="en-US" dirty="0"/>
              <a:t> more parameters.</a:t>
            </a:r>
          </a:p>
          <a:p>
            <a:r>
              <a:rPr lang="en-US" dirty="0"/>
              <a:t>Use better features to train your model.</a:t>
            </a:r>
          </a:p>
          <a:p>
            <a:r>
              <a:rPr lang="en-US" dirty="0"/>
              <a:t>Reduce the constraints.</a:t>
            </a:r>
          </a:p>
          <a:p>
            <a:pPr marL="0" indent="0">
              <a:buNone/>
            </a:pPr>
            <a:endParaRPr lang="en-GB" sz="2800" dirty="0"/>
          </a:p>
          <a:p>
            <a:pPr marL="0" indent="0">
              <a:buNone/>
            </a:pPr>
            <a:endParaRPr lang="en-US" dirty="0"/>
          </a:p>
        </p:txBody>
      </p:sp>
    </p:spTree>
    <p:extLst>
      <p:ext uri="{BB962C8B-B14F-4D97-AF65-F5344CB8AC3E}">
        <p14:creationId xmlns:p14="http://schemas.microsoft.com/office/powerpoint/2010/main" val="291650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pic>
        <p:nvPicPr>
          <p:cNvPr id="9" name="Picture 8">
            <a:extLst>
              <a:ext uri="{FF2B5EF4-FFF2-40B4-BE49-F238E27FC236}">
                <a16:creationId xmlns:a16="http://schemas.microsoft.com/office/drawing/2014/main" id="{F611FBC2-934A-D08E-3C40-8D53DD32C0D1}"/>
              </a:ext>
            </a:extLst>
          </p:cNvPr>
          <p:cNvPicPr>
            <a:picLocks noChangeAspect="1"/>
          </p:cNvPicPr>
          <p:nvPr/>
        </p:nvPicPr>
        <p:blipFill>
          <a:blip r:embed="rId3"/>
          <a:srcRect/>
          <a:stretch/>
        </p:blipFill>
        <p:spPr>
          <a:xfrm>
            <a:off x="3426074" y="1405221"/>
            <a:ext cx="5339851" cy="4047557"/>
          </a:xfrm>
          <a:prstGeom prst="rect">
            <a:avLst/>
          </a:prstGeom>
        </p:spPr>
      </p:pic>
    </p:spTree>
    <p:extLst>
      <p:ext uri="{BB962C8B-B14F-4D97-AF65-F5344CB8AC3E}">
        <p14:creationId xmlns:p14="http://schemas.microsoft.com/office/powerpoint/2010/main" val="2976057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pic>
        <p:nvPicPr>
          <p:cNvPr id="3" name="Picture 2">
            <a:extLst>
              <a:ext uri="{FF2B5EF4-FFF2-40B4-BE49-F238E27FC236}">
                <a16:creationId xmlns:a16="http://schemas.microsoft.com/office/drawing/2014/main" id="{4AD9D926-1DE9-1D15-6855-D15B00EB507E}"/>
              </a:ext>
            </a:extLst>
          </p:cNvPr>
          <p:cNvPicPr>
            <a:picLocks noChangeAspect="1"/>
          </p:cNvPicPr>
          <p:nvPr/>
        </p:nvPicPr>
        <p:blipFill>
          <a:blip r:embed="rId3"/>
          <a:stretch>
            <a:fillRect/>
          </a:stretch>
        </p:blipFill>
        <p:spPr>
          <a:xfrm>
            <a:off x="1058824" y="2162120"/>
            <a:ext cx="10074352" cy="2533760"/>
          </a:xfrm>
          <a:prstGeom prst="rect">
            <a:avLst/>
          </a:prstGeom>
        </p:spPr>
      </p:pic>
      <p:sp>
        <p:nvSpPr>
          <p:cNvPr id="4" name="Oval 3">
            <a:extLst>
              <a:ext uri="{FF2B5EF4-FFF2-40B4-BE49-F238E27FC236}">
                <a16:creationId xmlns:a16="http://schemas.microsoft.com/office/drawing/2014/main" id="{1D8627AD-86B9-1D75-E052-3AC4F732E15A}"/>
              </a:ext>
            </a:extLst>
          </p:cNvPr>
          <p:cNvSpPr/>
          <p:nvPr/>
        </p:nvSpPr>
        <p:spPr>
          <a:xfrm>
            <a:off x="3904180" y="1849348"/>
            <a:ext cx="4345968" cy="3030877"/>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29432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sp>
        <p:nvSpPr>
          <p:cNvPr id="6" name="TextBox 5">
            <a:extLst>
              <a:ext uri="{FF2B5EF4-FFF2-40B4-BE49-F238E27FC236}">
                <a16:creationId xmlns:a16="http://schemas.microsoft.com/office/drawing/2014/main" id="{CFAD76FA-1B04-726E-ED5A-D553BBD0E9D9}"/>
              </a:ext>
            </a:extLst>
          </p:cNvPr>
          <p:cNvSpPr txBox="1"/>
          <p:nvPr/>
        </p:nvSpPr>
        <p:spPr>
          <a:xfrm>
            <a:off x="613879" y="1613311"/>
            <a:ext cx="10831531" cy="3939540"/>
          </a:xfrm>
          <a:prstGeom prst="rect">
            <a:avLst/>
          </a:prstGeom>
          <a:noFill/>
        </p:spPr>
        <p:txBody>
          <a:bodyPr wrap="square">
            <a:spAutoFit/>
          </a:bodyPr>
          <a:lstStyle/>
          <a:p>
            <a:r>
              <a:rPr lang="en-GB" sz="3600" b="1" dirty="0"/>
              <a:t>K-fold Cross Validation:</a:t>
            </a:r>
          </a:p>
          <a:p>
            <a:endParaRPr lang="en-GB" sz="2800" b="1" dirty="0"/>
          </a:p>
          <a:p>
            <a:pPr marL="914400" lvl="1" indent="-457200">
              <a:buFont typeface="Arial" panose="020B0604020202020204" pitchFamily="34" charset="0"/>
              <a:buChar char="•"/>
            </a:pPr>
            <a:r>
              <a:rPr lang="en-US" sz="2800" dirty="0"/>
              <a:t>Cross-validation (CV) is a technique used to assess or estimate the performance or ‘skill’ of a ML model on unseen data.</a:t>
            </a:r>
          </a:p>
          <a:p>
            <a:pPr marL="914400" lvl="1" indent="-457200">
              <a:buFont typeface="Arial" panose="020B0604020202020204" pitchFamily="34" charset="0"/>
              <a:buChar char="•"/>
            </a:pPr>
            <a:r>
              <a:rPr lang="en-US" sz="2800" dirty="0"/>
              <a:t>K refers to the number of groups that a data set is divided into</a:t>
            </a:r>
          </a:p>
          <a:p>
            <a:pPr lvl="1"/>
            <a:endParaRPr lang="en-US" sz="2800" dirty="0"/>
          </a:p>
          <a:p>
            <a:pPr lvl="1" algn="ctr"/>
            <a:r>
              <a:rPr lang="en-US" sz="2000" i="1" dirty="0"/>
              <a:t>“This approach involves randomly dividing the set of observations into k groups, or folds, of approximately equal size. The first fold is treated as a validation set, and the method is fit on the remaining k − 1 folds.”</a:t>
            </a:r>
          </a:p>
          <a:p>
            <a:pPr lvl="1" algn="ctr"/>
            <a:r>
              <a:rPr lang="en-US" sz="1400" dirty="0"/>
              <a:t>[James et al, “An Introduction to Statistical Learning”, Springer, 2013]</a:t>
            </a:r>
          </a:p>
        </p:txBody>
      </p:sp>
    </p:spTree>
    <p:extLst>
      <p:ext uri="{BB962C8B-B14F-4D97-AF65-F5344CB8AC3E}">
        <p14:creationId xmlns:p14="http://schemas.microsoft.com/office/powerpoint/2010/main" val="1355149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rmAutofit/>
          </a:bodyPr>
          <a:lstStyle/>
          <a:p>
            <a:pPr algn="ctr"/>
            <a:r>
              <a:rPr lang="en-US" sz="6000" b="1" dirty="0"/>
              <a:t>Train and Evaluation</a:t>
            </a:r>
            <a:endParaRPr lang="en-GB" sz="6000" b="1" dirty="0"/>
          </a:p>
        </p:txBody>
      </p:sp>
      <p:sp>
        <p:nvSpPr>
          <p:cNvPr id="6" name="TextBox 5">
            <a:extLst>
              <a:ext uri="{FF2B5EF4-FFF2-40B4-BE49-F238E27FC236}">
                <a16:creationId xmlns:a16="http://schemas.microsoft.com/office/drawing/2014/main" id="{CFAD76FA-1B04-726E-ED5A-D553BBD0E9D9}"/>
              </a:ext>
            </a:extLst>
          </p:cNvPr>
          <p:cNvSpPr txBox="1"/>
          <p:nvPr/>
        </p:nvSpPr>
        <p:spPr>
          <a:xfrm>
            <a:off x="593331" y="1027906"/>
            <a:ext cx="10831531" cy="4832092"/>
          </a:xfrm>
          <a:prstGeom prst="rect">
            <a:avLst/>
          </a:prstGeom>
          <a:noFill/>
        </p:spPr>
        <p:txBody>
          <a:bodyPr wrap="square">
            <a:spAutoFit/>
          </a:bodyPr>
          <a:lstStyle/>
          <a:p>
            <a:r>
              <a:rPr lang="en-GB" sz="3600" b="1" dirty="0"/>
              <a:t>K-fold Cross Validation:</a:t>
            </a:r>
            <a:endParaRPr lang="en-GB" sz="2800" b="1" dirty="0"/>
          </a:p>
          <a:p>
            <a:pPr marL="914400" lvl="1" indent="-457200">
              <a:buFont typeface="Arial" panose="020B0604020202020204" pitchFamily="34" charset="0"/>
              <a:buChar char="•"/>
            </a:pPr>
            <a:r>
              <a:rPr lang="en-US" sz="2800" dirty="0"/>
              <a:t>If K=5, it means we are using 5-fold cross validation, the procedure is as following:</a:t>
            </a:r>
          </a:p>
          <a:p>
            <a:pPr marL="1428750" lvl="2" indent="-514350">
              <a:buFont typeface="+mj-lt"/>
              <a:buAutoNum type="arabicPeriod"/>
            </a:pPr>
            <a:r>
              <a:rPr lang="en-US" sz="2400" dirty="0"/>
              <a:t>Shuffle the dataset randomly.</a:t>
            </a:r>
          </a:p>
          <a:p>
            <a:pPr marL="1428750" lvl="2" indent="-514350">
              <a:buFont typeface="+mj-lt"/>
              <a:buAutoNum type="arabicPeriod"/>
            </a:pPr>
            <a:r>
              <a:rPr lang="en-US" sz="2400" dirty="0"/>
              <a:t>Split the dataset into k groups.</a:t>
            </a:r>
          </a:p>
          <a:p>
            <a:pPr marL="1428750" lvl="2" indent="-514350">
              <a:buFont typeface="+mj-lt"/>
              <a:buAutoNum type="arabicPeriod"/>
            </a:pPr>
            <a:r>
              <a:rPr lang="en-US" sz="2400" dirty="0"/>
              <a:t>For each unique group:</a:t>
            </a:r>
          </a:p>
          <a:p>
            <a:pPr marL="1828800" lvl="3" indent="-457200">
              <a:buFont typeface="+mj-lt"/>
              <a:buAutoNum type="alphaLcParenR"/>
            </a:pPr>
            <a:r>
              <a:rPr lang="en-US" sz="2400" dirty="0"/>
              <a:t>Take the group as a hold out or test data set</a:t>
            </a:r>
          </a:p>
          <a:p>
            <a:pPr marL="1828800" lvl="3" indent="-457200">
              <a:buFont typeface="+mj-lt"/>
              <a:buAutoNum type="alphaLcParenR"/>
            </a:pPr>
            <a:r>
              <a:rPr lang="en-US" sz="2400" dirty="0"/>
              <a:t>Take the remaining groups as a training data set</a:t>
            </a:r>
          </a:p>
          <a:p>
            <a:pPr marL="1828800" lvl="3" indent="-457200">
              <a:buFont typeface="+mj-lt"/>
              <a:buAutoNum type="alphaLcParenR"/>
            </a:pPr>
            <a:r>
              <a:rPr lang="en-US" sz="2400" dirty="0"/>
              <a:t>Fit a model on the training set and evaluate it on the test set</a:t>
            </a:r>
          </a:p>
          <a:p>
            <a:pPr marL="1828800" lvl="3" indent="-457200">
              <a:buFont typeface="+mj-lt"/>
              <a:buAutoNum type="alphaLcParenR"/>
            </a:pPr>
            <a:r>
              <a:rPr lang="en-US" sz="2400" dirty="0"/>
              <a:t>Retain the evaluation score and discard the model</a:t>
            </a:r>
          </a:p>
          <a:p>
            <a:pPr marL="1371600" lvl="2" indent="-457200">
              <a:buFont typeface="+mj-lt"/>
              <a:buAutoNum type="arabicPeriod"/>
            </a:pPr>
            <a:r>
              <a:rPr lang="en-US" sz="2400" dirty="0"/>
              <a:t> The skill of the model is </a:t>
            </a:r>
            <a:r>
              <a:rPr lang="en-US" sz="2400" dirty="0" err="1"/>
              <a:t>summarised</a:t>
            </a:r>
            <a:r>
              <a:rPr lang="en-US" sz="2400" dirty="0"/>
              <a:t> using the sample of model evaluation scores</a:t>
            </a:r>
          </a:p>
        </p:txBody>
      </p:sp>
    </p:spTree>
    <p:extLst>
      <p:ext uri="{BB962C8B-B14F-4D97-AF65-F5344CB8AC3E}">
        <p14:creationId xmlns:p14="http://schemas.microsoft.com/office/powerpoint/2010/main" val="25785735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rmAutofit/>
          </a:bodyPr>
          <a:lstStyle/>
          <a:p>
            <a:pPr algn="ctr"/>
            <a:r>
              <a:rPr lang="en-US" sz="6000" b="1" dirty="0"/>
              <a:t>Train and Evaluation</a:t>
            </a:r>
            <a:endParaRPr lang="en-GB" sz="6000" b="1" dirty="0"/>
          </a:p>
        </p:txBody>
      </p:sp>
      <p:pic>
        <p:nvPicPr>
          <p:cNvPr id="4" name="Picture 3">
            <a:extLst>
              <a:ext uri="{FF2B5EF4-FFF2-40B4-BE49-F238E27FC236}">
                <a16:creationId xmlns:a16="http://schemas.microsoft.com/office/drawing/2014/main" id="{D9CC6050-24CD-B7C5-4DAE-828984ADFFAB}"/>
              </a:ext>
            </a:extLst>
          </p:cNvPr>
          <p:cNvPicPr>
            <a:picLocks noChangeAspect="1"/>
          </p:cNvPicPr>
          <p:nvPr/>
        </p:nvPicPr>
        <p:blipFill>
          <a:blip r:embed="rId3"/>
          <a:stretch>
            <a:fillRect/>
          </a:stretch>
        </p:blipFill>
        <p:spPr>
          <a:xfrm>
            <a:off x="1967571" y="896099"/>
            <a:ext cx="8256856" cy="5065801"/>
          </a:xfrm>
          <a:prstGeom prst="rect">
            <a:avLst/>
          </a:prstGeom>
        </p:spPr>
      </p:pic>
    </p:spTree>
    <p:extLst>
      <p:ext uri="{BB962C8B-B14F-4D97-AF65-F5344CB8AC3E}">
        <p14:creationId xmlns:p14="http://schemas.microsoft.com/office/powerpoint/2010/main" val="2609255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Performance Metrics in ML Classification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24468"/>
            <a:ext cx="11640620" cy="4105770"/>
          </a:xfrm>
        </p:spPr>
        <p:txBody>
          <a:bodyPr>
            <a:noAutofit/>
          </a:bodyPr>
          <a:lstStyle/>
          <a:p>
            <a:pPr marL="457200" lvl="1" indent="0">
              <a:buNone/>
            </a:pPr>
            <a:r>
              <a:rPr lang="en-US" sz="3200" dirty="0"/>
              <a:t>• Confusion Matrix: Confusion Matrix is a tabular visualization of the ground-truth labels versus model predictions.</a:t>
            </a:r>
            <a:endParaRPr lang="en-GB" sz="3200" dirty="0"/>
          </a:p>
        </p:txBody>
      </p:sp>
      <p:pic>
        <p:nvPicPr>
          <p:cNvPr id="4" name="Picture 3">
            <a:extLst>
              <a:ext uri="{FF2B5EF4-FFF2-40B4-BE49-F238E27FC236}">
                <a16:creationId xmlns:a16="http://schemas.microsoft.com/office/drawing/2014/main" id="{C4EC9E72-70CD-AEA7-F0BA-37B7815A3A70}"/>
              </a:ext>
            </a:extLst>
          </p:cNvPr>
          <p:cNvPicPr>
            <a:picLocks noChangeAspect="1"/>
          </p:cNvPicPr>
          <p:nvPr/>
        </p:nvPicPr>
        <p:blipFill>
          <a:blip r:embed="rId3"/>
          <a:stretch>
            <a:fillRect/>
          </a:stretch>
        </p:blipFill>
        <p:spPr>
          <a:xfrm>
            <a:off x="488200" y="2696129"/>
            <a:ext cx="11050542" cy="2934109"/>
          </a:xfrm>
          <a:prstGeom prst="rect">
            <a:avLst/>
          </a:prstGeom>
        </p:spPr>
      </p:pic>
    </p:spTree>
    <p:extLst>
      <p:ext uri="{BB962C8B-B14F-4D97-AF65-F5344CB8AC3E}">
        <p14:creationId xmlns:p14="http://schemas.microsoft.com/office/powerpoint/2010/main" val="1739661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133366"/>
            <a:ext cx="11481847" cy="1325563"/>
          </a:xfrm>
        </p:spPr>
        <p:txBody>
          <a:bodyPr>
            <a:normAutofit/>
          </a:bodyPr>
          <a:lstStyle/>
          <a:p>
            <a:pPr algn="ctr"/>
            <a:r>
              <a:rPr lang="en-US" sz="6000" b="1" dirty="0"/>
              <a:t>What is Data Transformation?</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1935" y="1458929"/>
            <a:ext cx="6555296" cy="4222679"/>
          </a:xfrm>
        </p:spPr>
        <p:txBody>
          <a:bodyPr>
            <a:normAutofit fontScale="92500" lnSpcReduction="10000"/>
          </a:bodyPr>
          <a:lstStyle/>
          <a:p>
            <a:r>
              <a:rPr lang="en-US" sz="3600" dirty="0"/>
              <a:t>It is the techniques that help to transform the data</a:t>
            </a:r>
          </a:p>
          <a:p>
            <a:pPr lvl="1"/>
            <a:r>
              <a:rPr lang="en-US" sz="3600" dirty="0"/>
              <a:t>From raw data into a clean dataset that is ready to use</a:t>
            </a:r>
          </a:p>
          <a:p>
            <a:endParaRPr lang="en-US" sz="4000" dirty="0"/>
          </a:p>
          <a:p>
            <a:r>
              <a:rPr lang="en-US" sz="3600" dirty="0"/>
              <a:t>It is the process of transforming data from one format to another that is more appropriate for machine learning.</a:t>
            </a:r>
          </a:p>
          <a:p>
            <a:pPr marL="914400" lvl="2" indent="0">
              <a:buNone/>
            </a:pPr>
            <a:endParaRPr lang="en-US" sz="2400" dirty="0"/>
          </a:p>
          <a:p>
            <a:pPr marL="457200" lvl="1" indent="0">
              <a:buNone/>
            </a:pPr>
            <a:endParaRPr lang="en-US" sz="2800" dirty="0"/>
          </a:p>
          <a:p>
            <a:pPr lvl="1"/>
            <a:endParaRPr lang="en-US" sz="2800" b="1" dirty="0"/>
          </a:p>
        </p:txBody>
      </p:sp>
      <p:pic>
        <p:nvPicPr>
          <p:cNvPr id="2" name="Picture 1">
            <a:extLst>
              <a:ext uri="{FF2B5EF4-FFF2-40B4-BE49-F238E27FC236}">
                <a16:creationId xmlns:a16="http://schemas.microsoft.com/office/drawing/2014/main" id="{183CF6A4-DA60-9AFA-9127-1AAFFA2CEBBB}"/>
              </a:ext>
            </a:extLst>
          </p:cNvPr>
          <p:cNvPicPr>
            <a:picLocks noChangeAspect="1"/>
          </p:cNvPicPr>
          <p:nvPr/>
        </p:nvPicPr>
        <p:blipFill>
          <a:blip r:embed="rId3"/>
          <a:stretch>
            <a:fillRect/>
          </a:stretch>
        </p:blipFill>
        <p:spPr>
          <a:xfrm>
            <a:off x="6907230" y="1962364"/>
            <a:ext cx="5169118" cy="3719244"/>
          </a:xfrm>
          <a:prstGeom prst="rect">
            <a:avLst/>
          </a:prstGeom>
        </p:spPr>
      </p:pic>
    </p:spTree>
    <p:extLst>
      <p:ext uri="{BB962C8B-B14F-4D97-AF65-F5344CB8AC3E}">
        <p14:creationId xmlns:p14="http://schemas.microsoft.com/office/powerpoint/2010/main" val="2552115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6C132E18-A35A-D510-1C34-9FC282D9E592}"/>
              </a:ext>
            </a:extLst>
          </p:cNvPr>
          <p:cNvPicPr>
            <a:picLocks noGrp="1" noChangeAspect="1"/>
          </p:cNvPicPr>
          <p:nvPr>
            <p:ph idx="1"/>
          </p:nvPr>
        </p:nvPicPr>
        <p:blipFill>
          <a:blip r:embed="rId3"/>
          <a:srcRect/>
          <a:stretch/>
        </p:blipFill>
        <p:spPr>
          <a:xfrm>
            <a:off x="1167053" y="1278899"/>
            <a:ext cx="9857893" cy="4464355"/>
          </a:xfr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Supervised ML Pipeline</a:t>
            </a:r>
            <a:endParaRPr lang="en-GB" sz="6000" b="1" dirty="0"/>
          </a:p>
        </p:txBody>
      </p:sp>
    </p:spTree>
    <p:extLst>
      <p:ext uri="{BB962C8B-B14F-4D97-AF65-F5344CB8AC3E}">
        <p14:creationId xmlns:p14="http://schemas.microsoft.com/office/powerpoint/2010/main" val="2235893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6C132E18-A35A-D510-1C34-9FC282D9E592}"/>
              </a:ext>
            </a:extLst>
          </p:cNvPr>
          <p:cNvPicPr>
            <a:picLocks noGrp="1" noChangeAspect="1"/>
          </p:cNvPicPr>
          <p:nvPr>
            <p:ph idx="1"/>
          </p:nvPr>
        </p:nvPicPr>
        <p:blipFill>
          <a:blip r:embed="rId3"/>
          <a:stretch>
            <a:fillRect/>
          </a:stretch>
        </p:blipFill>
        <p:spPr>
          <a:xfrm>
            <a:off x="1167053" y="1278899"/>
            <a:ext cx="9857893" cy="4464355"/>
          </a:xfr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Supervised ML Pipeline</a:t>
            </a:r>
            <a:endParaRPr lang="en-GB" sz="6000" b="1" dirty="0"/>
          </a:p>
        </p:txBody>
      </p:sp>
      <p:sp>
        <p:nvSpPr>
          <p:cNvPr id="10" name="TextBox 9">
            <a:extLst>
              <a:ext uri="{FF2B5EF4-FFF2-40B4-BE49-F238E27FC236}">
                <a16:creationId xmlns:a16="http://schemas.microsoft.com/office/drawing/2014/main" id="{E5749489-746A-140D-0CC1-EDC18DD74942}"/>
              </a:ext>
            </a:extLst>
          </p:cNvPr>
          <p:cNvSpPr txBox="1"/>
          <p:nvPr/>
        </p:nvSpPr>
        <p:spPr>
          <a:xfrm>
            <a:off x="3945276" y="2342508"/>
            <a:ext cx="1294544" cy="738664"/>
          </a:xfrm>
          <a:prstGeom prst="rect">
            <a:avLst/>
          </a:prstGeom>
          <a:solidFill>
            <a:srgbClr val="FFC000"/>
          </a:solidFill>
        </p:spPr>
        <p:txBody>
          <a:bodyPr wrap="square" rtlCol="0">
            <a:spAutoFit/>
          </a:bodyPr>
          <a:lstStyle/>
          <a:p>
            <a:r>
              <a:rPr lang="en-US" sz="1400" dirty="0">
                <a:solidFill>
                  <a:schemeClr val="bg1"/>
                </a:solidFill>
              </a:rPr>
              <a:t>Data</a:t>
            </a:r>
          </a:p>
          <a:p>
            <a:r>
              <a:rPr lang="en-US" sz="1400" dirty="0">
                <a:solidFill>
                  <a:schemeClr val="bg1"/>
                </a:solidFill>
              </a:rPr>
              <a:t>Transformation</a:t>
            </a:r>
          </a:p>
          <a:p>
            <a:endParaRPr lang="en-GB" sz="1400" dirty="0">
              <a:solidFill>
                <a:schemeClr val="bg1"/>
              </a:solidFill>
            </a:endParaRPr>
          </a:p>
        </p:txBody>
      </p:sp>
      <p:pic>
        <p:nvPicPr>
          <p:cNvPr id="11" name="Picture 10">
            <a:extLst>
              <a:ext uri="{FF2B5EF4-FFF2-40B4-BE49-F238E27FC236}">
                <a16:creationId xmlns:a16="http://schemas.microsoft.com/office/drawing/2014/main" id="{A7D1D056-F081-19E2-9488-0523844A918D}"/>
              </a:ext>
            </a:extLst>
          </p:cNvPr>
          <p:cNvPicPr>
            <a:picLocks noChangeAspect="1"/>
          </p:cNvPicPr>
          <p:nvPr/>
        </p:nvPicPr>
        <p:blipFill>
          <a:blip r:embed="rId4"/>
          <a:stretch>
            <a:fillRect/>
          </a:stretch>
        </p:blipFill>
        <p:spPr>
          <a:xfrm>
            <a:off x="3922970" y="4279736"/>
            <a:ext cx="1316850" cy="743776"/>
          </a:xfrm>
          <a:prstGeom prst="rect">
            <a:avLst/>
          </a:prstGeom>
        </p:spPr>
      </p:pic>
    </p:spTree>
    <p:extLst>
      <p:ext uri="{BB962C8B-B14F-4D97-AF65-F5344CB8AC3E}">
        <p14:creationId xmlns:p14="http://schemas.microsoft.com/office/powerpoint/2010/main" val="29605178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Data Smoothing</a:t>
            </a:r>
            <a:endParaRPr lang="en-GB" sz="6000" b="1" dirty="0"/>
          </a:p>
        </p:txBody>
      </p:sp>
      <p:sp>
        <p:nvSpPr>
          <p:cNvPr id="3" name="Content Placeholder 2">
            <a:extLst>
              <a:ext uri="{FF2B5EF4-FFF2-40B4-BE49-F238E27FC236}">
                <a16:creationId xmlns:a16="http://schemas.microsoft.com/office/drawing/2014/main" id="{748C8655-AD4A-BE96-F58C-A99F779C80D3}"/>
              </a:ext>
            </a:extLst>
          </p:cNvPr>
          <p:cNvSpPr>
            <a:spLocks noGrp="1"/>
          </p:cNvSpPr>
          <p:nvPr>
            <p:ph idx="1"/>
          </p:nvPr>
        </p:nvSpPr>
        <p:spPr>
          <a:xfrm>
            <a:off x="355076" y="1690688"/>
            <a:ext cx="11481847" cy="3911806"/>
          </a:xfrm>
        </p:spPr>
        <p:txBody>
          <a:bodyPr>
            <a:noAutofit/>
          </a:bodyPr>
          <a:lstStyle/>
          <a:p>
            <a:r>
              <a:rPr lang="en-US" sz="3200" dirty="0"/>
              <a:t>Removes noise from a dataset.</a:t>
            </a:r>
          </a:p>
          <a:p>
            <a:endParaRPr lang="en-US" sz="2000" dirty="0"/>
          </a:p>
          <a:p>
            <a:r>
              <a:rPr lang="en-US" sz="3200" dirty="0"/>
              <a:t>Helps focus to find a trend.</a:t>
            </a:r>
          </a:p>
          <a:p>
            <a:endParaRPr lang="en-US" sz="2000" dirty="0"/>
          </a:p>
          <a:p>
            <a:r>
              <a:rPr lang="en-US" sz="3200" dirty="0"/>
              <a:t>Three algorithm types help with this:</a:t>
            </a:r>
          </a:p>
          <a:p>
            <a:pPr lvl="1"/>
            <a:r>
              <a:rPr lang="en-US" sz="2800" dirty="0"/>
              <a:t>Clustering</a:t>
            </a:r>
          </a:p>
          <a:p>
            <a:pPr lvl="1"/>
            <a:r>
              <a:rPr lang="en-US" sz="2800" dirty="0"/>
              <a:t>Binning</a:t>
            </a:r>
          </a:p>
          <a:p>
            <a:pPr lvl="1"/>
            <a:r>
              <a:rPr lang="en-US" sz="2800" dirty="0"/>
              <a:t>Regression</a:t>
            </a:r>
          </a:p>
        </p:txBody>
      </p:sp>
    </p:spTree>
    <p:extLst>
      <p:ext uri="{BB962C8B-B14F-4D97-AF65-F5344CB8AC3E}">
        <p14:creationId xmlns:p14="http://schemas.microsoft.com/office/powerpoint/2010/main" val="1088472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6C132E18-A35A-D510-1C34-9FC282D9E592}"/>
              </a:ext>
            </a:extLst>
          </p:cNvPr>
          <p:cNvPicPr>
            <a:picLocks noGrp="1" noChangeAspect="1"/>
          </p:cNvPicPr>
          <p:nvPr>
            <p:ph idx="1"/>
          </p:nvPr>
        </p:nvPicPr>
        <p:blipFill>
          <a:blip r:embed="rId3"/>
          <a:stretch>
            <a:fillRect/>
          </a:stretch>
        </p:blipFill>
        <p:spPr>
          <a:xfrm>
            <a:off x="1167053" y="1278899"/>
            <a:ext cx="9857893" cy="4464355"/>
          </a:xfr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Supervised ML Pipeline</a:t>
            </a:r>
            <a:endParaRPr lang="en-GB" sz="6000" b="1" dirty="0"/>
          </a:p>
        </p:txBody>
      </p:sp>
    </p:spTree>
    <p:extLst>
      <p:ext uri="{BB962C8B-B14F-4D97-AF65-F5344CB8AC3E}">
        <p14:creationId xmlns:p14="http://schemas.microsoft.com/office/powerpoint/2010/main" val="17463893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err="1"/>
              <a:t>Discretisation</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1934" y="1627211"/>
            <a:ext cx="11484989" cy="4111851"/>
          </a:xfrm>
        </p:spPr>
        <p:txBody>
          <a:bodyPr>
            <a:normAutofit/>
          </a:bodyPr>
          <a:lstStyle/>
          <a:p>
            <a:r>
              <a:rPr lang="en-US" sz="3200" b="1" dirty="0"/>
              <a:t>What is </a:t>
            </a:r>
            <a:r>
              <a:rPr lang="en-US" sz="3200" b="1" dirty="0" err="1"/>
              <a:t>Discretisation</a:t>
            </a:r>
            <a:r>
              <a:rPr lang="en-US" sz="3200" b="1" dirty="0"/>
              <a:t>?</a:t>
            </a:r>
          </a:p>
          <a:p>
            <a:pPr lvl="1"/>
            <a:endParaRPr lang="en-US" sz="3200" b="1" dirty="0"/>
          </a:p>
          <a:p>
            <a:pPr lvl="1"/>
            <a:r>
              <a:rPr lang="en-US" sz="3200" dirty="0"/>
              <a:t>It is a process that transforms continuous numerical data into data that can only take certain values without significant loss of information.</a:t>
            </a:r>
          </a:p>
          <a:p>
            <a:pPr lvl="1"/>
            <a:r>
              <a:rPr lang="en-US" sz="3200" dirty="0"/>
              <a:t>It changes a numeric input variable to have a different data distribution.</a:t>
            </a:r>
          </a:p>
        </p:txBody>
      </p:sp>
    </p:spTree>
    <p:extLst>
      <p:ext uri="{BB962C8B-B14F-4D97-AF65-F5344CB8AC3E}">
        <p14:creationId xmlns:p14="http://schemas.microsoft.com/office/powerpoint/2010/main" val="39409679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err="1"/>
              <a:t>Discretisation</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1934" y="1627211"/>
            <a:ext cx="11484989" cy="4111851"/>
          </a:xfrm>
        </p:spPr>
        <p:txBody>
          <a:bodyPr>
            <a:normAutofit fontScale="92500" lnSpcReduction="20000"/>
          </a:bodyPr>
          <a:lstStyle/>
          <a:p>
            <a:r>
              <a:rPr lang="en-US" sz="3500" b="1" dirty="0"/>
              <a:t>Why do we need </a:t>
            </a:r>
            <a:r>
              <a:rPr lang="en-US" sz="3500" b="1" dirty="0" err="1"/>
              <a:t>Discretisation</a:t>
            </a:r>
            <a:r>
              <a:rPr lang="en-US" sz="3500" b="1" dirty="0"/>
              <a:t>?</a:t>
            </a:r>
          </a:p>
          <a:p>
            <a:pPr lvl="1"/>
            <a:endParaRPr lang="en-US" sz="3200" b="1" dirty="0"/>
          </a:p>
          <a:p>
            <a:pPr lvl="1"/>
            <a:r>
              <a:rPr lang="en-US" sz="3200" dirty="0"/>
              <a:t>Some machine learning algorithms may prefer or require discrete.</a:t>
            </a:r>
          </a:p>
          <a:p>
            <a:pPr lvl="1"/>
            <a:r>
              <a:rPr lang="en-US" sz="3200" dirty="0"/>
              <a:t>It can speed up the learning by </a:t>
            </a:r>
            <a:r>
              <a:rPr lang="en-US" sz="3200" dirty="0" err="1"/>
              <a:t>discretising</a:t>
            </a:r>
            <a:r>
              <a:rPr lang="en-US" sz="3200" dirty="0"/>
              <a:t> the search space needed by the learning algorithm.</a:t>
            </a:r>
          </a:p>
          <a:p>
            <a:pPr lvl="1"/>
            <a:r>
              <a:rPr lang="en-US" sz="3200" dirty="0"/>
              <a:t>It can also lead to a greater increase in the accuracy of the Naïve Bayes classifier.</a:t>
            </a:r>
          </a:p>
          <a:p>
            <a:pPr lvl="1"/>
            <a:r>
              <a:rPr lang="en-US" sz="3200" dirty="0"/>
              <a:t>It also performs a summary of the continuous data.</a:t>
            </a:r>
          </a:p>
          <a:p>
            <a:pPr lvl="1"/>
            <a:r>
              <a:rPr lang="en-US" sz="3200" dirty="0"/>
              <a:t>It allows learning algorithms to benefit from the relationships between the attributes and to use continuous and discrete attributes together in a more reliable manner.</a:t>
            </a:r>
          </a:p>
        </p:txBody>
      </p:sp>
    </p:spTree>
    <p:extLst>
      <p:ext uri="{BB962C8B-B14F-4D97-AF65-F5344CB8AC3E}">
        <p14:creationId xmlns:p14="http://schemas.microsoft.com/office/powerpoint/2010/main" val="19249881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Example of </a:t>
            </a:r>
            <a:r>
              <a:rPr lang="en-US" sz="6000" b="1" dirty="0" err="1"/>
              <a:t>Discretisation</a:t>
            </a:r>
            <a:endParaRPr lang="en-GB" sz="6000" b="1" dirty="0"/>
          </a:p>
        </p:txBody>
      </p:sp>
      <p:sp>
        <p:nvSpPr>
          <p:cNvPr id="3" name="Content Placeholder 2">
            <a:extLst>
              <a:ext uri="{FF2B5EF4-FFF2-40B4-BE49-F238E27FC236}">
                <a16:creationId xmlns:a16="http://schemas.microsoft.com/office/drawing/2014/main" id="{748C8655-AD4A-BE96-F58C-A99F779C80D3}"/>
              </a:ext>
            </a:extLst>
          </p:cNvPr>
          <p:cNvSpPr>
            <a:spLocks noGrp="1"/>
          </p:cNvSpPr>
          <p:nvPr>
            <p:ph idx="1"/>
          </p:nvPr>
        </p:nvSpPr>
        <p:spPr>
          <a:xfrm>
            <a:off x="358219" y="1825624"/>
            <a:ext cx="11481847" cy="3938177"/>
          </a:xfrm>
        </p:spPr>
        <p:txBody>
          <a:bodyPr>
            <a:noAutofit/>
          </a:bodyPr>
          <a:lstStyle/>
          <a:p>
            <a:r>
              <a:rPr lang="en-US" sz="3200" dirty="0"/>
              <a:t>Consider a one feature dataset which is giving the age of 25 people, with range of [18–82].</a:t>
            </a:r>
          </a:p>
          <a:p>
            <a:r>
              <a:rPr lang="en-US" sz="3200" dirty="0"/>
              <a:t>We would like to divide the range of the ages into three groups: young (Y), middle age (MA), and old (O), where:</a:t>
            </a:r>
          </a:p>
          <a:p>
            <a:endParaRPr lang="en-US" sz="1400" dirty="0"/>
          </a:p>
          <a:p>
            <a:pPr lvl="1"/>
            <a:r>
              <a:rPr lang="en-US" sz="3200" dirty="0"/>
              <a:t> Y= [18–30]</a:t>
            </a:r>
          </a:p>
          <a:p>
            <a:pPr lvl="1"/>
            <a:r>
              <a:rPr lang="en-US" sz="3200" dirty="0"/>
              <a:t>MA= [31–50], and</a:t>
            </a:r>
          </a:p>
          <a:p>
            <a:pPr lvl="1"/>
            <a:r>
              <a:rPr lang="en-US" sz="3200" dirty="0"/>
              <a:t>O= [51–82].</a:t>
            </a:r>
          </a:p>
        </p:txBody>
      </p:sp>
    </p:spTree>
    <p:extLst>
      <p:ext uri="{BB962C8B-B14F-4D97-AF65-F5344CB8AC3E}">
        <p14:creationId xmlns:p14="http://schemas.microsoft.com/office/powerpoint/2010/main" val="17049998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Example of </a:t>
            </a:r>
            <a:r>
              <a:rPr lang="en-US" sz="5400" b="1" dirty="0" err="1"/>
              <a:t>Discretisation</a:t>
            </a:r>
            <a:endParaRPr lang="en-GB" sz="5400" b="1" dirty="0"/>
          </a:p>
        </p:txBody>
      </p:sp>
      <p:pic>
        <p:nvPicPr>
          <p:cNvPr id="7" name="Content Placeholder 6">
            <a:extLst>
              <a:ext uri="{FF2B5EF4-FFF2-40B4-BE49-F238E27FC236}">
                <a16:creationId xmlns:a16="http://schemas.microsoft.com/office/drawing/2014/main" id="{3351280D-4D68-6CA5-AAC9-A314912207D4}"/>
              </a:ext>
            </a:extLst>
          </p:cNvPr>
          <p:cNvPicPr>
            <a:picLocks noGrp="1" noChangeAspect="1"/>
          </p:cNvPicPr>
          <p:nvPr>
            <p:ph idx="1"/>
          </p:nvPr>
        </p:nvPicPr>
        <p:blipFill>
          <a:blip r:embed="rId3"/>
          <a:stretch>
            <a:fillRect/>
          </a:stretch>
        </p:blipFill>
        <p:spPr>
          <a:xfrm>
            <a:off x="1118171" y="1309492"/>
            <a:ext cx="9955658" cy="4475260"/>
          </a:xfrm>
        </p:spPr>
      </p:pic>
    </p:spTree>
    <p:extLst>
      <p:ext uri="{BB962C8B-B14F-4D97-AF65-F5344CB8AC3E}">
        <p14:creationId xmlns:p14="http://schemas.microsoft.com/office/powerpoint/2010/main" val="382085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err="1"/>
              <a:t>Discretisation</a:t>
            </a:r>
            <a:r>
              <a:rPr lang="en-US" sz="5400" b="1" dirty="0"/>
              <a:t> Techniques</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351933" y="1483371"/>
            <a:ext cx="11481847" cy="3891258"/>
          </a:xfrm>
        </p:spPr>
        <p:txBody>
          <a:bodyPr>
            <a:normAutofit fontScale="62500" lnSpcReduction="20000"/>
          </a:bodyPr>
          <a:lstStyle/>
          <a:p>
            <a:pPr marL="457200" lvl="1" indent="0">
              <a:buNone/>
            </a:pPr>
            <a:r>
              <a:rPr lang="en-US" sz="4300" dirty="0"/>
              <a:t>These techniques search for the most appropriate boundaries of the discretization intervals. These techniques can be classified into:</a:t>
            </a:r>
          </a:p>
          <a:p>
            <a:pPr marL="457200" lvl="1" indent="0">
              <a:buNone/>
            </a:pPr>
            <a:endParaRPr lang="en-US" sz="4100" dirty="0"/>
          </a:p>
          <a:p>
            <a:pPr lvl="1"/>
            <a:r>
              <a:rPr lang="en-US" sz="4000" b="1" dirty="0"/>
              <a:t>Dynamic variable </a:t>
            </a:r>
            <a:r>
              <a:rPr lang="en-US" sz="4000" b="1" dirty="0" err="1"/>
              <a:t>discretising</a:t>
            </a:r>
            <a:r>
              <a:rPr lang="en-US" sz="4000" b="1" dirty="0"/>
              <a:t> - </a:t>
            </a:r>
            <a:r>
              <a:rPr lang="en-US" sz="4000" dirty="0"/>
              <a:t>This</a:t>
            </a:r>
            <a:r>
              <a:rPr lang="en-US" sz="4000" b="1" dirty="0"/>
              <a:t> </a:t>
            </a:r>
            <a:r>
              <a:rPr lang="en-US" sz="4000" dirty="0"/>
              <a:t>involves </a:t>
            </a:r>
            <a:r>
              <a:rPr lang="en-US" sz="4000" dirty="0" err="1"/>
              <a:t>discretising</a:t>
            </a:r>
            <a:r>
              <a:rPr lang="en-US" sz="4000" dirty="0"/>
              <a:t> all the variables at once, or simultaneously. In dynamic variable </a:t>
            </a:r>
            <a:r>
              <a:rPr lang="en-US" sz="4000" dirty="0" err="1"/>
              <a:t>discretisation</a:t>
            </a:r>
            <a:r>
              <a:rPr lang="en-US" sz="4000" dirty="0"/>
              <a:t> we must keep track of, and deal with, any interdependencies (interactions) between the variables.</a:t>
            </a:r>
          </a:p>
          <a:p>
            <a:pPr lvl="1"/>
            <a:endParaRPr lang="en-US" sz="1700" dirty="0"/>
          </a:p>
          <a:p>
            <a:pPr lvl="1"/>
            <a:r>
              <a:rPr lang="en-US" sz="4000" b="1" dirty="0"/>
              <a:t>Unsupervised </a:t>
            </a:r>
            <a:r>
              <a:rPr lang="en-US" sz="4000" b="1" dirty="0" err="1"/>
              <a:t>discretisation</a:t>
            </a:r>
            <a:r>
              <a:rPr lang="en-US" sz="4000" b="1" dirty="0"/>
              <a:t> algorithms  - </a:t>
            </a:r>
            <a:r>
              <a:rPr lang="en-US" sz="4000" dirty="0"/>
              <a:t>These are the simplest algorithms to make use of, because the only parameter you would specify is the number of intervals to use or how many values should be included in each interval.</a:t>
            </a:r>
          </a:p>
          <a:p>
            <a:pPr lvl="1"/>
            <a:endParaRPr lang="en-US" sz="1700" dirty="0"/>
          </a:p>
          <a:p>
            <a:pPr lvl="1"/>
            <a:r>
              <a:rPr lang="en-US" sz="4000" b="1" dirty="0"/>
              <a:t>Supervised </a:t>
            </a:r>
            <a:r>
              <a:rPr lang="en-US" sz="4000" b="1" dirty="0" err="1"/>
              <a:t>discretisation</a:t>
            </a:r>
            <a:r>
              <a:rPr lang="en-US" sz="4000" b="1" dirty="0"/>
              <a:t> algorithms – </a:t>
            </a:r>
            <a:r>
              <a:rPr lang="en-US" sz="4000" dirty="0"/>
              <a:t>These don’t specify the number of bins, and the </a:t>
            </a:r>
            <a:r>
              <a:rPr lang="en-US" sz="4000" dirty="0" err="1"/>
              <a:t>discretisation</a:t>
            </a:r>
            <a:r>
              <a:rPr lang="en-US" sz="4000" dirty="0"/>
              <a:t> is run based on entropy and purity-based calculations.</a:t>
            </a:r>
          </a:p>
        </p:txBody>
      </p:sp>
    </p:spTree>
    <p:extLst>
      <p:ext uri="{BB962C8B-B14F-4D97-AF65-F5344CB8AC3E}">
        <p14:creationId xmlns:p14="http://schemas.microsoft.com/office/powerpoint/2010/main" val="3345956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Information Theory-Based </a:t>
            </a:r>
            <a:r>
              <a:rPr lang="en-US" sz="5400" b="1" dirty="0" err="1"/>
              <a:t>Discretisation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351934" y="1483371"/>
            <a:ext cx="7949586" cy="4221665"/>
          </a:xfrm>
        </p:spPr>
        <p:txBody>
          <a:bodyPr>
            <a:normAutofit fontScale="92500" lnSpcReduction="10000"/>
          </a:bodyPr>
          <a:lstStyle/>
          <a:p>
            <a:pPr marL="457200" lvl="1" indent="0">
              <a:buNone/>
            </a:pPr>
            <a:r>
              <a:rPr lang="en-US" sz="3200" dirty="0"/>
              <a:t>The ideal way to </a:t>
            </a:r>
            <a:r>
              <a:rPr lang="en-US" sz="3200" dirty="0" err="1"/>
              <a:t>discretise</a:t>
            </a:r>
            <a:r>
              <a:rPr lang="en-US" sz="3200" dirty="0"/>
              <a:t> some data is to ensure that each bin we use corresponds to one class label. Of course, this is rarely possible, but the closer we can get to this idea, the better.</a:t>
            </a:r>
          </a:p>
          <a:p>
            <a:pPr marL="457200" lvl="1" indent="0">
              <a:buNone/>
            </a:pPr>
            <a:endParaRPr lang="en-US" sz="2800" dirty="0"/>
          </a:p>
          <a:p>
            <a:pPr marL="457200" lvl="1" indent="0">
              <a:buNone/>
            </a:pPr>
            <a:endParaRPr lang="en-US" sz="2800" dirty="0"/>
          </a:p>
          <a:p>
            <a:pPr marL="457200" lvl="1" indent="0">
              <a:buNone/>
            </a:pPr>
            <a:r>
              <a:rPr lang="en-US" sz="3200" dirty="0"/>
              <a:t>One way to determine how close we are to the ideal is to find the mutual information between our </a:t>
            </a:r>
            <a:r>
              <a:rPr lang="en-US" sz="3200" dirty="0" err="1"/>
              <a:t>discretisation</a:t>
            </a:r>
            <a:r>
              <a:rPr lang="en-US" sz="3200" dirty="0"/>
              <a:t> bins and the class labels.</a:t>
            </a:r>
            <a:endParaRPr lang="en-GB" sz="3200" dirty="0"/>
          </a:p>
        </p:txBody>
      </p:sp>
      <p:pic>
        <p:nvPicPr>
          <p:cNvPr id="10" name="Picture 9">
            <a:extLst>
              <a:ext uri="{FF2B5EF4-FFF2-40B4-BE49-F238E27FC236}">
                <a16:creationId xmlns:a16="http://schemas.microsoft.com/office/drawing/2014/main" id="{C3AD177A-130E-8CDC-04D9-C506A09B45F2}"/>
              </a:ext>
            </a:extLst>
          </p:cNvPr>
          <p:cNvPicPr>
            <a:picLocks noChangeAspect="1"/>
          </p:cNvPicPr>
          <p:nvPr/>
        </p:nvPicPr>
        <p:blipFill>
          <a:blip r:embed="rId3"/>
          <a:stretch>
            <a:fillRect/>
          </a:stretch>
        </p:blipFill>
        <p:spPr>
          <a:xfrm>
            <a:off x="9046713" y="1362178"/>
            <a:ext cx="1905540" cy="4342858"/>
          </a:xfrm>
          <a:prstGeom prst="rect">
            <a:avLst/>
          </a:prstGeom>
        </p:spPr>
      </p:pic>
    </p:spTree>
    <p:extLst>
      <p:ext uri="{BB962C8B-B14F-4D97-AF65-F5344CB8AC3E}">
        <p14:creationId xmlns:p14="http://schemas.microsoft.com/office/powerpoint/2010/main" val="21805360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Information Theory-Based </a:t>
            </a:r>
            <a:r>
              <a:rPr lang="en-US" sz="5400" b="1" dirty="0" err="1"/>
              <a:t>Discretisation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351934" y="1362177"/>
            <a:ext cx="7949586" cy="4670674"/>
          </a:xfrm>
        </p:spPr>
        <p:txBody>
          <a:bodyPr>
            <a:normAutofit fontScale="92500" lnSpcReduction="10000"/>
          </a:bodyPr>
          <a:lstStyle/>
          <a:p>
            <a:pPr marL="457200" lvl="1" indent="0">
              <a:buNone/>
            </a:pPr>
            <a:r>
              <a:rPr lang="en-US" sz="2800" dirty="0"/>
              <a:t>1. Calculating the entropy of the class label</a:t>
            </a:r>
          </a:p>
          <a:p>
            <a:pPr marL="457200" lvl="1" indent="0">
              <a:buNone/>
            </a:pPr>
            <a:r>
              <a:rPr lang="en-US" sz="2800" dirty="0"/>
              <a:t>2. Suggesting a cut point/s to divide the feature into bins. Let us assume the cut point is 60.</a:t>
            </a:r>
          </a:p>
          <a:p>
            <a:pPr marL="457200" lvl="1" indent="0">
              <a:buNone/>
            </a:pPr>
            <a:endParaRPr lang="en-US" sz="2800" dirty="0"/>
          </a:p>
          <a:p>
            <a:pPr marL="457200" lvl="1" indent="0">
              <a:buNone/>
            </a:pPr>
            <a:endParaRPr lang="en-US" sz="2800" dirty="0"/>
          </a:p>
          <a:p>
            <a:pPr marL="457200" lvl="1" indent="0">
              <a:buNone/>
            </a:pPr>
            <a:endParaRPr lang="en-US" sz="2800" dirty="0"/>
          </a:p>
          <a:p>
            <a:pPr marL="457200" lvl="1" indent="0">
              <a:buNone/>
            </a:pPr>
            <a:endParaRPr lang="en-US" sz="1900" dirty="0"/>
          </a:p>
          <a:p>
            <a:pPr marL="457200" lvl="1" indent="0">
              <a:buNone/>
            </a:pPr>
            <a:r>
              <a:rPr lang="en-US" sz="2800" dirty="0"/>
              <a:t>3. Calculating the mutual information between</a:t>
            </a:r>
          </a:p>
          <a:p>
            <a:pPr marL="457200" lvl="1" indent="0">
              <a:buNone/>
            </a:pPr>
            <a:r>
              <a:rPr lang="en-US" sz="2800" dirty="0"/>
              <a:t>the class and the </a:t>
            </a:r>
            <a:r>
              <a:rPr lang="en-US" sz="2800" dirty="0" err="1"/>
              <a:t>discretised</a:t>
            </a:r>
            <a:r>
              <a:rPr lang="en-US" sz="2800" dirty="0"/>
              <a:t> feature</a:t>
            </a:r>
          </a:p>
          <a:p>
            <a:pPr marL="457200" lvl="1" indent="0">
              <a:buNone/>
            </a:pPr>
            <a:r>
              <a:rPr lang="en-US" sz="2800" dirty="0"/>
              <a:t>4. Then this process is repeated until we get</a:t>
            </a:r>
          </a:p>
          <a:p>
            <a:pPr marL="457200" lvl="1" indent="0">
              <a:buNone/>
            </a:pPr>
            <a:r>
              <a:rPr lang="en-US" sz="2800" dirty="0"/>
              <a:t>the highest mutual information between the</a:t>
            </a:r>
          </a:p>
          <a:p>
            <a:pPr marL="457200" lvl="1" indent="0">
              <a:buNone/>
            </a:pPr>
            <a:r>
              <a:rPr lang="en-US" sz="2800" dirty="0"/>
              <a:t>class and the </a:t>
            </a:r>
            <a:r>
              <a:rPr lang="en-US" sz="2800" dirty="0" err="1"/>
              <a:t>discretised</a:t>
            </a:r>
            <a:r>
              <a:rPr lang="en-US" sz="2800" dirty="0"/>
              <a:t> feature.</a:t>
            </a:r>
            <a:endParaRPr lang="en-GB" sz="2800" dirty="0"/>
          </a:p>
        </p:txBody>
      </p:sp>
      <p:pic>
        <p:nvPicPr>
          <p:cNvPr id="10" name="Picture 9">
            <a:extLst>
              <a:ext uri="{FF2B5EF4-FFF2-40B4-BE49-F238E27FC236}">
                <a16:creationId xmlns:a16="http://schemas.microsoft.com/office/drawing/2014/main" id="{C3AD177A-130E-8CDC-04D9-C506A09B45F2}"/>
              </a:ext>
            </a:extLst>
          </p:cNvPr>
          <p:cNvPicPr>
            <a:picLocks noChangeAspect="1"/>
          </p:cNvPicPr>
          <p:nvPr/>
        </p:nvPicPr>
        <p:blipFill>
          <a:blip r:embed="rId3"/>
          <a:stretch>
            <a:fillRect/>
          </a:stretch>
        </p:blipFill>
        <p:spPr>
          <a:xfrm>
            <a:off x="9784404" y="1218339"/>
            <a:ext cx="2049377" cy="4670673"/>
          </a:xfrm>
          <a:prstGeom prst="rect">
            <a:avLst/>
          </a:prstGeom>
        </p:spPr>
      </p:pic>
      <p:pic>
        <p:nvPicPr>
          <p:cNvPr id="4" name="Picture 3">
            <a:extLst>
              <a:ext uri="{FF2B5EF4-FFF2-40B4-BE49-F238E27FC236}">
                <a16:creationId xmlns:a16="http://schemas.microsoft.com/office/drawing/2014/main" id="{5F05491B-A217-719F-F71B-770D94B8BB63}"/>
              </a:ext>
            </a:extLst>
          </p:cNvPr>
          <p:cNvPicPr>
            <a:picLocks noChangeAspect="1"/>
          </p:cNvPicPr>
          <p:nvPr/>
        </p:nvPicPr>
        <p:blipFill>
          <a:blip r:embed="rId4"/>
          <a:stretch>
            <a:fillRect/>
          </a:stretch>
        </p:blipFill>
        <p:spPr>
          <a:xfrm>
            <a:off x="6096000" y="2127452"/>
            <a:ext cx="3622964" cy="1787002"/>
          </a:xfrm>
          <a:prstGeom prst="rect">
            <a:avLst/>
          </a:prstGeom>
        </p:spPr>
      </p:pic>
    </p:spTree>
    <p:extLst>
      <p:ext uri="{BB962C8B-B14F-4D97-AF65-F5344CB8AC3E}">
        <p14:creationId xmlns:p14="http://schemas.microsoft.com/office/powerpoint/2010/main" val="17679526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8DA348-BBA1-8243-C3B5-35AABA4464CA}"/>
              </a:ext>
            </a:extLst>
          </p:cNvPr>
          <p:cNvPicPr>
            <a:picLocks noChangeAspect="1"/>
          </p:cNvPicPr>
          <p:nvPr/>
        </p:nvPicPr>
        <p:blipFill>
          <a:blip r:embed="rId3"/>
          <a:stretch>
            <a:fillRect/>
          </a:stretch>
        </p:blipFill>
        <p:spPr>
          <a:xfrm>
            <a:off x="4336268" y="3734332"/>
            <a:ext cx="3422760" cy="1454229"/>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Equal Width </a:t>
            </a:r>
            <a:r>
              <a:rPr lang="en-US" sz="5400" b="1" dirty="0" err="1"/>
              <a:t>Discretisation</a:t>
            </a:r>
            <a:r>
              <a:rPr lang="en-US" sz="5400" b="1" dirty="0"/>
              <a:t> (EWD)</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351934" y="1483370"/>
            <a:ext cx="11391428" cy="4146867"/>
          </a:xfrm>
        </p:spPr>
        <p:txBody>
          <a:bodyPr>
            <a:normAutofit fontScale="92500" lnSpcReduction="10000"/>
          </a:bodyPr>
          <a:lstStyle/>
          <a:p>
            <a:pPr lvl="1"/>
            <a:r>
              <a:rPr lang="en-US" sz="3200" dirty="0"/>
              <a:t>This divides the range of the feature’s values into a fixed number of bins of equal width.</a:t>
            </a:r>
          </a:p>
          <a:p>
            <a:pPr lvl="1"/>
            <a:r>
              <a:rPr lang="en-US" sz="3200" dirty="0"/>
              <a:t>The user must specify the number of intervals N.</a:t>
            </a:r>
          </a:p>
          <a:p>
            <a:pPr lvl="1"/>
            <a:r>
              <a:rPr lang="en-US" sz="3200" dirty="0"/>
              <a:t>If X and Y are the lowest and highest values of a continuous feature, respectively, then the interval width w is:</a:t>
            </a:r>
          </a:p>
          <a:p>
            <a:pPr lvl="1"/>
            <a:endParaRPr lang="en-US" sz="3200" dirty="0"/>
          </a:p>
          <a:p>
            <a:pPr lvl="1"/>
            <a:endParaRPr lang="en-GB" sz="2800" dirty="0"/>
          </a:p>
          <a:p>
            <a:pPr lvl="1"/>
            <a:endParaRPr lang="en-GB" sz="2800" dirty="0"/>
          </a:p>
          <a:p>
            <a:pPr lvl="1"/>
            <a:endParaRPr lang="en-GB" sz="2800" dirty="0"/>
          </a:p>
          <a:p>
            <a:pPr lvl="1"/>
            <a:r>
              <a:rPr lang="en-US" sz="2800" dirty="0"/>
              <a:t>The cut-points will be : 𝑋 + 𝑤, 𝑋 + 2𝑤, ... , 𝑋 + 𝑁 − 1 𝑤</a:t>
            </a:r>
            <a:endParaRPr lang="en-GB" sz="2800" dirty="0"/>
          </a:p>
          <a:p>
            <a:pPr lvl="1"/>
            <a:endParaRPr lang="en-GB" sz="2800" dirty="0"/>
          </a:p>
        </p:txBody>
      </p:sp>
    </p:spTree>
    <p:extLst>
      <p:ext uri="{BB962C8B-B14F-4D97-AF65-F5344CB8AC3E}">
        <p14:creationId xmlns:p14="http://schemas.microsoft.com/office/powerpoint/2010/main" val="34467447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5" y="139093"/>
            <a:ext cx="11481847" cy="1325563"/>
          </a:xfrm>
        </p:spPr>
        <p:txBody>
          <a:bodyPr>
            <a:normAutofit/>
          </a:bodyPr>
          <a:lstStyle/>
          <a:p>
            <a:pPr algn="ctr"/>
            <a:r>
              <a:rPr lang="en-US" sz="5400" b="1" dirty="0"/>
              <a:t>When Should EWD Be Used?</a:t>
            </a:r>
            <a:endParaRPr lang="en-GB" sz="5400" b="1" dirty="0"/>
          </a:p>
        </p:txBody>
      </p:sp>
      <p:sp>
        <p:nvSpPr>
          <p:cNvPr id="3" name="Content Placeholder 2">
            <a:extLst>
              <a:ext uri="{FF2B5EF4-FFF2-40B4-BE49-F238E27FC236}">
                <a16:creationId xmlns:a16="http://schemas.microsoft.com/office/drawing/2014/main" id="{D8A1761E-A97A-2696-7DBD-A7CF8BB4601B}"/>
              </a:ext>
            </a:extLst>
          </p:cNvPr>
          <p:cNvSpPr>
            <a:spLocks noGrp="1"/>
          </p:cNvSpPr>
          <p:nvPr>
            <p:ph idx="1"/>
          </p:nvPr>
        </p:nvSpPr>
        <p:spPr>
          <a:xfrm>
            <a:off x="355075" y="1825625"/>
            <a:ext cx="11484991" cy="3575934"/>
          </a:xfrm>
        </p:spPr>
        <p:txBody>
          <a:bodyPr/>
          <a:lstStyle/>
          <a:p>
            <a:r>
              <a:rPr lang="en-US" dirty="0"/>
              <a:t>The method performs well with data that has uniform distributions.</a:t>
            </a:r>
          </a:p>
          <a:p>
            <a:r>
              <a:rPr lang="en-US" dirty="0"/>
              <a:t>It is vulnerable to skewed data and does not perform well if data has a normal distribution.</a:t>
            </a:r>
          </a:p>
          <a:p>
            <a:r>
              <a:rPr lang="en-US" dirty="0"/>
              <a:t>It is vulnerable to outliers</a:t>
            </a:r>
            <a:endParaRPr lang="en-GB" dirty="0"/>
          </a:p>
        </p:txBody>
      </p:sp>
      <p:pic>
        <p:nvPicPr>
          <p:cNvPr id="7" name="Picture 6">
            <a:extLst>
              <a:ext uri="{FF2B5EF4-FFF2-40B4-BE49-F238E27FC236}">
                <a16:creationId xmlns:a16="http://schemas.microsoft.com/office/drawing/2014/main" id="{036C7418-4CC3-51FF-4D75-18103C2EC501}"/>
              </a:ext>
            </a:extLst>
          </p:cNvPr>
          <p:cNvPicPr>
            <a:picLocks noChangeAspect="1"/>
          </p:cNvPicPr>
          <p:nvPr/>
        </p:nvPicPr>
        <p:blipFill>
          <a:blip r:embed="rId3"/>
          <a:stretch>
            <a:fillRect/>
          </a:stretch>
        </p:blipFill>
        <p:spPr>
          <a:xfrm>
            <a:off x="5046466" y="2895951"/>
            <a:ext cx="6327026" cy="2866577"/>
          </a:xfrm>
          <a:prstGeom prst="rect">
            <a:avLst/>
          </a:prstGeom>
        </p:spPr>
      </p:pic>
    </p:spTree>
    <p:extLst>
      <p:ext uri="{BB962C8B-B14F-4D97-AF65-F5344CB8AC3E}">
        <p14:creationId xmlns:p14="http://schemas.microsoft.com/office/powerpoint/2010/main" val="11325337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5" y="139093"/>
            <a:ext cx="11481847" cy="1325563"/>
          </a:xfrm>
        </p:spPr>
        <p:txBody>
          <a:bodyPr>
            <a:normAutofit/>
          </a:bodyPr>
          <a:lstStyle/>
          <a:p>
            <a:pPr algn="ctr"/>
            <a:r>
              <a:rPr lang="en-US" sz="5400" b="1" dirty="0"/>
              <a:t>Equal Frequency </a:t>
            </a:r>
            <a:r>
              <a:rPr lang="en-US" sz="5400" b="1" dirty="0" err="1"/>
              <a:t>Discretisation</a:t>
            </a:r>
            <a:r>
              <a:rPr lang="en-US" sz="5400" b="1" dirty="0"/>
              <a:t> (EFD)</a:t>
            </a:r>
            <a:endParaRPr lang="en-GB" sz="5400" b="1" dirty="0"/>
          </a:p>
        </p:txBody>
      </p:sp>
      <p:sp>
        <p:nvSpPr>
          <p:cNvPr id="3" name="Content Placeholder 2">
            <a:extLst>
              <a:ext uri="{FF2B5EF4-FFF2-40B4-BE49-F238E27FC236}">
                <a16:creationId xmlns:a16="http://schemas.microsoft.com/office/drawing/2014/main" id="{D8A1761E-A97A-2696-7DBD-A7CF8BB4601B}"/>
              </a:ext>
            </a:extLst>
          </p:cNvPr>
          <p:cNvSpPr>
            <a:spLocks noGrp="1"/>
          </p:cNvSpPr>
          <p:nvPr>
            <p:ph idx="1"/>
          </p:nvPr>
        </p:nvSpPr>
        <p:spPr>
          <a:xfrm>
            <a:off x="355075" y="1825625"/>
            <a:ext cx="11484991" cy="3876532"/>
          </a:xfrm>
        </p:spPr>
        <p:txBody>
          <a:bodyPr>
            <a:normAutofit lnSpcReduction="10000"/>
          </a:bodyPr>
          <a:lstStyle/>
          <a:p>
            <a:r>
              <a:rPr lang="en-US" dirty="0"/>
              <a:t>The continuous attribute range is divided into N intervals, each one containing the same number of instances.</a:t>
            </a:r>
          </a:p>
          <a:p>
            <a:endParaRPr lang="en-US" dirty="0"/>
          </a:p>
          <a:p>
            <a:r>
              <a:rPr lang="en-US" dirty="0"/>
              <a:t>This method solves the problem of imbalanced intervals.</a:t>
            </a:r>
          </a:p>
          <a:p>
            <a:endParaRPr lang="en-US" dirty="0"/>
          </a:p>
          <a:p>
            <a:endParaRPr lang="en-US" dirty="0"/>
          </a:p>
          <a:p>
            <a:r>
              <a:rPr lang="en-US" dirty="0"/>
              <a:t>HOWEVER!</a:t>
            </a:r>
          </a:p>
          <a:p>
            <a:pPr lvl="1"/>
            <a:r>
              <a:rPr lang="en-US" dirty="0"/>
              <a:t>It may separate similar attribute values into different intervals and group dissimilar attributes into the same interval</a:t>
            </a:r>
          </a:p>
        </p:txBody>
      </p:sp>
    </p:spTree>
    <p:extLst>
      <p:ext uri="{BB962C8B-B14F-4D97-AF65-F5344CB8AC3E}">
        <p14:creationId xmlns:p14="http://schemas.microsoft.com/office/powerpoint/2010/main" val="42557170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Example of EWD and EFD</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704398" y="1579028"/>
            <a:ext cx="10783203" cy="4153951"/>
          </a:xfrm>
        </p:spPr>
        <p:txBody>
          <a:bodyPr>
            <a:normAutofit lnSpcReduction="10000"/>
          </a:bodyPr>
          <a:lstStyle/>
          <a:p>
            <a:pPr marL="457200" lvl="1" indent="0">
              <a:buNone/>
            </a:pPr>
            <a:r>
              <a:rPr lang="en-US" sz="3200" dirty="0"/>
              <a:t>Consider a single vector of data</a:t>
            </a:r>
          </a:p>
          <a:p>
            <a:pPr marL="1371600" lvl="3" indent="0">
              <a:buNone/>
            </a:pPr>
            <a:r>
              <a:rPr lang="en-US" sz="3200" dirty="0"/>
              <a:t>𝑋 = [0,4,12,16,17,18,24,28,30 ].</a:t>
            </a:r>
          </a:p>
          <a:p>
            <a:pPr marL="1371600" lvl="3" indent="0">
              <a:buNone/>
            </a:pPr>
            <a:endParaRPr lang="en-US" sz="1000" dirty="0"/>
          </a:p>
          <a:p>
            <a:pPr marL="457200" lvl="1" indent="0">
              <a:buNone/>
            </a:pPr>
            <a:r>
              <a:rPr lang="en-US" sz="3200" dirty="0"/>
              <a:t>Let us say that we want to use EWD and EFD to </a:t>
            </a:r>
            <a:r>
              <a:rPr lang="en-US" sz="3200" dirty="0" err="1"/>
              <a:t>discretise</a:t>
            </a:r>
            <a:r>
              <a:rPr lang="en-US" sz="3200" dirty="0"/>
              <a:t> this data into three bins.</a:t>
            </a:r>
          </a:p>
          <a:p>
            <a:pPr marL="457200" lvl="1" indent="0">
              <a:buNone/>
            </a:pPr>
            <a:endParaRPr lang="en-US" sz="3200" dirty="0"/>
          </a:p>
          <a:p>
            <a:pPr marL="457200" lvl="1" indent="0">
              <a:buNone/>
            </a:pPr>
            <a:r>
              <a:rPr lang="en-US" sz="2800" dirty="0"/>
              <a:t>Interval width of EWD</a:t>
            </a:r>
          </a:p>
          <a:p>
            <a:pPr marL="457200" lvl="1" indent="0">
              <a:buNone/>
            </a:pPr>
            <a:r>
              <a:rPr lang="en-US" sz="2800" dirty="0"/>
              <a:t>will be (30-0)/3= 10</a:t>
            </a:r>
          </a:p>
          <a:p>
            <a:pPr marL="457200" lvl="1" indent="0">
              <a:buNone/>
            </a:pPr>
            <a:r>
              <a:rPr lang="en-US" sz="2800" dirty="0"/>
              <a:t>EFD splits the vector equally for its</a:t>
            </a:r>
          </a:p>
          <a:p>
            <a:pPr marL="457200" lvl="1" indent="0">
              <a:buNone/>
            </a:pPr>
            <a:r>
              <a:rPr lang="en-US" sz="2800" dirty="0"/>
              <a:t>Interval width.</a:t>
            </a:r>
          </a:p>
        </p:txBody>
      </p:sp>
      <p:pic>
        <p:nvPicPr>
          <p:cNvPr id="4" name="Picture 3">
            <a:extLst>
              <a:ext uri="{FF2B5EF4-FFF2-40B4-BE49-F238E27FC236}">
                <a16:creationId xmlns:a16="http://schemas.microsoft.com/office/drawing/2014/main" id="{7F2AC4D5-241E-6417-7928-36AB5608ED88}"/>
              </a:ext>
            </a:extLst>
          </p:cNvPr>
          <p:cNvPicPr>
            <a:picLocks noChangeAspect="1"/>
          </p:cNvPicPr>
          <p:nvPr/>
        </p:nvPicPr>
        <p:blipFill>
          <a:blip r:embed="rId3"/>
          <a:stretch>
            <a:fillRect/>
          </a:stretch>
        </p:blipFill>
        <p:spPr>
          <a:xfrm>
            <a:off x="6375183" y="3275560"/>
            <a:ext cx="5112418" cy="2457419"/>
          </a:xfrm>
          <a:prstGeom prst="rect">
            <a:avLst/>
          </a:prstGeom>
        </p:spPr>
      </p:pic>
    </p:spTree>
    <p:extLst>
      <p:ext uri="{BB962C8B-B14F-4D97-AF65-F5344CB8AC3E}">
        <p14:creationId xmlns:p14="http://schemas.microsoft.com/office/powerpoint/2010/main" val="32000167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Imbalanced data</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24468"/>
            <a:ext cx="11640620" cy="4105770"/>
          </a:xfrm>
        </p:spPr>
        <p:txBody>
          <a:bodyPr>
            <a:noAutofit/>
          </a:bodyPr>
          <a:lstStyle/>
          <a:p>
            <a:pPr marL="971550" lvl="1" indent="-514350">
              <a:buAutoNum type="arabicPeriod"/>
            </a:pPr>
            <a:r>
              <a:rPr lang="en-US" sz="2800" dirty="0"/>
              <a:t>An imbalanced nature is a characteristic of many real-world data sets in many domains.</a:t>
            </a:r>
          </a:p>
          <a:p>
            <a:pPr marL="971550" lvl="1" indent="-514350">
              <a:buAutoNum type="arabicPeriod"/>
            </a:pPr>
            <a:r>
              <a:rPr lang="en-US" sz="2800" dirty="0"/>
              <a:t>Imbalance appears when the classes in the data set are not evenly distributed.</a:t>
            </a:r>
          </a:p>
          <a:p>
            <a:pPr marL="971550" lvl="1" indent="-514350">
              <a:buAutoNum type="arabicPeriod"/>
            </a:pPr>
            <a:r>
              <a:rPr lang="en-US" sz="2800" dirty="0"/>
              <a:t>The classes in the imbalanced data can be divided into majority classes, which have a large quantity of data, and minority classes, which have just a few instances of data.</a:t>
            </a:r>
          </a:p>
          <a:p>
            <a:pPr marL="971550" lvl="1" indent="-514350">
              <a:buAutoNum type="arabicPeriod"/>
            </a:pPr>
            <a:r>
              <a:rPr lang="en-US" sz="2800" dirty="0"/>
              <a:t>The minority class is usually the most important in such cases.</a:t>
            </a:r>
          </a:p>
          <a:p>
            <a:pPr marL="971550" lvl="1" indent="-514350">
              <a:buAutoNum type="arabicPeriod"/>
            </a:pPr>
            <a:r>
              <a:rPr lang="en-US" sz="2800" dirty="0"/>
              <a:t>Uneven distribution of classes can be very problematic for classification algorithms; causing biased performance since algorithms.</a:t>
            </a:r>
            <a:endParaRPr lang="en-GB" sz="2800" dirty="0"/>
          </a:p>
        </p:txBody>
      </p:sp>
    </p:spTree>
    <p:extLst>
      <p:ext uri="{BB962C8B-B14F-4D97-AF65-F5344CB8AC3E}">
        <p14:creationId xmlns:p14="http://schemas.microsoft.com/office/powerpoint/2010/main" val="3251587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Performance Metrics in ML Classification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24468"/>
            <a:ext cx="11640620" cy="4105770"/>
          </a:xfrm>
        </p:spPr>
        <p:txBody>
          <a:bodyPr>
            <a:noAutofit/>
          </a:bodyPr>
          <a:lstStyle/>
          <a:p>
            <a:pPr marL="457200" lvl="1" indent="0">
              <a:buNone/>
            </a:pPr>
            <a:r>
              <a:rPr lang="en-US" sz="3200" dirty="0"/>
              <a:t>• Confusion Matrix: Confusion Matrix is a tabular visualization of the ground-truth labels versus model predictions.</a:t>
            </a:r>
            <a:endParaRPr lang="en-GB" sz="3200" dirty="0"/>
          </a:p>
        </p:txBody>
      </p:sp>
      <p:pic>
        <p:nvPicPr>
          <p:cNvPr id="4" name="Picture 3">
            <a:extLst>
              <a:ext uri="{FF2B5EF4-FFF2-40B4-BE49-F238E27FC236}">
                <a16:creationId xmlns:a16="http://schemas.microsoft.com/office/drawing/2014/main" id="{C4EC9E72-70CD-AEA7-F0BA-37B7815A3A70}"/>
              </a:ext>
            </a:extLst>
          </p:cNvPr>
          <p:cNvPicPr>
            <a:picLocks noChangeAspect="1"/>
          </p:cNvPicPr>
          <p:nvPr/>
        </p:nvPicPr>
        <p:blipFill>
          <a:blip r:embed="rId3"/>
          <a:stretch>
            <a:fillRect/>
          </a:stretch>
        </p:blipFill>
        <p:spPr>
          <a:xfrm>
            <a:off x="488200" y="2696129"/>
            <a:ext cx="11050542" cy="2934109"/>
          </a:xfrm>
          <a:prstGeom prst="rect">
            <a:avLst/>
          </a:prstGeom>
        </p:spPr>
      </p:pic>
    </p:spTree>
    <p:extLst>
      <p:ext uri="{BB962C8B-B14F-4D97-AF65-F5344CB8AC3E}">
        <p14:creationId xmlns:p14="http://schemas.microsoft.com/office/powerpoint/2010/main" val="35973835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The accuracy paradox</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a:bodyPr>
          <a:lstStyle/>
          <a:p>
            <a:pPr lvl="1"/>
            <a:r>
              <a:rPr lang="en-US" sz="3500" dirty="0"/>
              <a:t>Choosing the right metric to measure the performance</a:t>
            </a:r>
          </a:p>
          <a:p>
            <a:pPr marL="457200" lvl="1" indent="0">
              <a:buNone/>
            </a:pPr>
            <a:r>
              <a:rPr lang="en-US" sz="3500" dirty="0"/>
              <a:t>  (e.g. Classification accuracy is not the best choice for this).</a:t>
            </a:r>
          </a:p>
          <a:p>
            <a:pPr lvl="1"/>
            <a:r>
              <a:rPr lang="en-US" sz="3500" dirty="0"/>
              <a:t>Consider the imbalanced data set that consists of a skewed binary class label (100 of class 0, and 10 of class 1)</a:t>
            </a:r>
            <a:endParaRPr lang="en-GB" sz="3000" dirty="0"/>
          </a:p>
        </p:txBody>
      </p:sp>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3"/>
          <a:stretch>
            <a:fillRect/>
          </a:stretch>
        </p:blipFill>
        <p:spPr>
          <a:xfrm>
            <a:off x="1463691" y="3698697"/>
            <a:ext cx="9264618" cy="2003460"/>
          </a:xfrm>
          <a:prstGeom prst="rect">
            <a:avLst/>
          </a:prstGeom>
        </p:spPr>
      </p:pic>
    </p:spTree>
    <p:extLst>
      <p:ext uri="{BB962C8B-B14F-4D97-AF65-F5344CB8AC3E}">
        <p14:creationId xmlns:p14="http://schemas.microsoft.com/office/powerpoint/2010/main" val="13114448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A9DA508-D750-115E-3575-373F1195BFA8}"/>
              </a:ext>
            </a:extLst>
          </p:cNvPr>
          <p:cNvPicPr>
            <a:picLocks noChangeAspect="1"/>
          </p:cNvPicPr>
          <p:nvPr/>
        </p:nvPicPr>
        <p:blipFill>
          <a:blip r:embed="rId3"/>
          <a:stretch>
            <a:fillRect/>
          </a:stretch>
        </p:blipFill>
        <p:spPr>
          <a:xfrm>
            <a:off x="596668" y="2512032"/>
            <a:ext cx="7094482" cy="1417834"/>
          </a:xfrm>
          <a:prstGeom prst="rect">
            <a:avLst/>
          </a:prstGeom>
        </p:spPr>
      </p:pic>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4"/>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The accuracy paradox</a:t>
            </a:r>
            <a:endParaRPr lang="en-GB" sz="5400" b="1" dirty="0"/>
          </a:p>
        </p:txBody>
      </p:sp>
      <p:pic>
        <p:nvPicPr>
          <p:cNvPr id="10" name="Content Placeholder 9">
            <a:extLst>
              <a:ext uri="{FF2B5EF4-FFF2-40B4-BE49-F238E27FC236}">
                <a16:creationId xmlns:a16="http://schemas.microsoft.com/office/drawing/2014/main" id="{FD24D52B-BE91-04FE-6831-00DBF0B0111A}"/>
              </a:ext>
            </a:extLst>
          </p:cNvPr>
          <p:cNvPicPr>
            <a:picLocks noGrp="1" noChangeAspect="1"/>
          </p:cNvPicPr>
          <p:nvPr>
            <p:ph idx="1"/>
          </p:nvPr>
        </p:nvPicPr>
        <p:blipFill>
          <a:blip r:embed="rId5"/>
          <a:stretch>
            <a:fillRect/>
          </a:stretch>
        </p:blipFill>
        <p:spPr>
          <a:xfrm>
            <a:off x="2548759" y="1464067"/>
            <a:ext cx="7094482" cy="1155843"/>
          </a:xfrm>
        </p:spPr>
      </p:pic>
      <p:sp>
        <p:nvSpPr>
          <p:cNvPr id="2" name="TextBox 1">
            <a:extLst>
              <a:ext uri="{FF2B5EF4-FFF2-40B4-BE49-F238E27FC236}">
                <a16:creationId xmlns:a16="http://schemas.microsoft.com/office/drawing/2014/main" id="{C3D964C4-0EB4-435C-81ED-8C59D96601B2}"/>
              </a:ext>
            </a:extLst>
          </p:cNvPr>
          <p:cNvSpPr txBox="1"/>
          <p:nvPr/>
        </p:nvSpPr>
        <p:spPr>
          <a:xfrm>
            <a:off x="7266485" y="2606246"/>
            <a:ext cx="4753511" cy="1200329"/>
          </a:xfrm>
          <a:prstGeom prst="rect">
            <a:avLst/>
          </a:prstGeom>
          <a:noFill/>
        </p:spPr>
        <p:txBody>
          <a:bodyPr wrap="square" rtlCol="0">
            <a:spAutoFit/>
          </a:bodyPr>
          <a:lstStyle/>
          <a:p>
            <a:r>
              <a:rPr lang="en-US" sz="3600" dirty="0"/>
              <a:t>=     </a:t>
            </a:r>
            <a:r>
              <a:rPr lang="en-US" sz="3600" u="sng" dirty="0"/>
              <a:t>100 + 1 </a:t>
            </a:r>
            <a:r>
              <a:rPr lang="en-US" sz="3600" dirty="0"/>
              <a:t>      = 0.918</a:t>
            </a:r>
          </a:p>
          <a:p>
            <a:r>
              <a:rPr lang="en-US" sz="3600" dirty="0"/>
              <a:t> 100 + 1 + 9 + 0</a:t>
            </a:r>
            <a:endParaRPr lang="en-GB" sz="3600" dirty="0"/>
          </a:p>
        </p:txBody>
      </p:sp>
    </p:spTree>
    <p:extLst>
      <p:ext uri="{BB962C8B-B14F-4D97-AF65-F5344CB8AC3E}">
        <p14:creationId xmlns:p14="http://schemas.microsoft.com/office/powerpoint/2010/main" val="360262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3"/>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The accuracy paradox</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275690" y="1288163"/>
            <a:ext cx="11640620" cy="4105770"/>
          </a:xfrm>
        </p:spPr>
        <p:txBody>
          <a:bodyPr>
            <a:normAutofit/>
          </a:bodyPr>
          <a:lstStyle/>
          <a:p>
            <a:pPr lvl="1"/>
            <a:r>
              <a:rPr lang="en-US" dirty="0"/>
              <a:t>Classification accuracy as metric focuses on the true positives and the true negatives only.</a:t>
            </a:r>
          </a:p>
          <a:p>
            <a:pPr lvl="1"/>
            <a:r>
              <a:rPr lang="en-US" dirty="0"/>
              <a:t>The total accuracy is 91.8%, which would appear as a good performance.</a:t>
            </a:r>
          </a:p>
          <a:p>
            <a:pPr lvl="1"/>
            <a:r>
              <a:rPr lang="en-US" dirty="0"/>
              <a:t>The classier failed to predict 90% of the observations of the class 0 and misclassified as class 1.</a:t>
            </a:r>
          </a:p>
          <a:p>
            <a:pPr lvl="1"/>
            <a:r>
              <a:rPr lang="en-US" dirty="0"/>
              <a:t>Other metrics such as True Positive Rate (TPR), and True Negative Rate (TNR) can be used to evaluate the classification performance reliably.</a:t>
            </a:r>
            <a:endParaRPr lang="en-GB" dirty="0"/>
          </a:p>
        </p:txBody>
      </p:sp>
    </p:spTree>
    <p:extLst>
      <p:ext uri="{BB962C8B-B14F-4D97-AF65-F5344CB8AC3E}">
        <p14:creationId xmlns:p14="http://schemas.microsoft.com/office/powerpoint/2010/main" val="20212344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3"/>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The accuracy paradox</a:t>
            </a:r>
            <a:endParaRPr lang="en-GB" sz="5400" b="1" dirty="0"/>
          </a:p>
        </p:txBody>
      </p:sp>
      <p:pic>
        <p:nvPicPr>
          <p:cNvPr id="6" name="Content Placeholder 5">
            <a:extLst>
              <a:ext uri="{FF2B5EF4-FFF2-40B4-BE49-F238E27FC236}">
                <a16:creationId xmlns:a16="http://schemas.microsoft.com/office/drawing/2014/main" id="{D1203D7A-D76B-97D1-B6DC-C416144197FA}"/>
              </a:ext>
            </a:extLst>
          </p:cNvPr>
          <p:cNvPicPr>
            <a:picLocks noGrp="1" noChangeAspect="1"/>
          </p:cNvPicPr>
          <p:nvPr>
            <p:ph idx="1"/>
          </p:nvPr>
        </p:nvPicPr>
        <p:blipFill>
          <a:blip r:embed="rId4"/>
          <a:stretch>
            <a:fillRect/>
          </a:stretch>
        </p:blipFill>
        <p:spPr>
          <a:xfrm>
            <a:off x="3857437" y="1148014"/>
            <a:ext cx="4723704" cy="2189213"/>
          </a:xfrm>
        </p:spPr>
      </p:pic>
      <p:sp>
        <p:nvSpPr>
          <p:cNvPr id="3" name="TextBox 2">
            <a:extLst>
              <a:ext uri="{FF2B5EF4-FFF2-40B4-BE49-F238E27FC236}">
                <a16:creationId xmlns:a16="http://schemas.microsoft.com/office/drawing/2014/main" id="{80584655-A033-0DAF-7CC6-09F0B72570A8}"/>
              </a:ext>
            </a:extLst>
          </p:cNvPr>
          <p:cNvSpPr txBox="1"/>
          <p:nvPr/>
        </p:nvSpPr>
        <p:spPr>
          <a:xfrm>
            <a:off x="845671" y="3283198"/>
            <a:ext cx="10747236" cy="830997"/>
          </a:xfrm>
          <a:prstGeom prst="rect">
            <a:avLst/>
          </a:prstGeom>
          <a:noFill/>
        </p:spPr>
        <p:txBody>
          <a:bodyPr wrap="none" rtlCol="0">
            <a:spAutoFit/>
          </a:bodyPr>
          <a:lstStyle/>
          <a:p>
            <a:pPr algn="ctr"/>
            <a:r>
              <a:rPr lang="en-US" sz="2400" dirty="0"/>
              <a:t>It is clear that the negative rate metric is able to capture the true performance of the</a:t>
            </a:r>
          </a:p>
          <a:p>
            <a:pPr algn="ctr"/>
            <a:r>
              <a:rPr lang="en-US" sz="2400" dirty="0"/>
              <a:t>        classifier in predicting the minority class.</a:t>
            </a:r>
            <a:endParaRPr lang="en-GB" sz="2400" dirty="0"/>
          </a:p>
        </p:txBody>
      </p:sp>
    </p:spTree>
    <p:extLst>
      <p:ext uri="{BB962C8B-B14F-4D97-AF65-F5344CB8AC3E}">
        <p14:creationId xmlns:p14="http://schemas.microsoft.com/office/powerpoint/2010/main" val="16752528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3"/>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The accuracy paradox</a:t>
            </a:r>
            <a:endParaRPr lang="en-GB" sz="5400" b="1" dirty="0"/>
          </a:p>
        </p:txBody>
      </p:sp>
      <p:pic>
        <p:nvPicPr>
          <p:cNvPr id="6" name="Content Placeholder 5">
            <a:extLst>
              <a:ext uri="{FF2B5EF4-FFF2-40B4-BE49-F238E27FC236}">
                <a16:creationId xmlns:a16="http://schemas.microsoft.com/office/drawing/2014/main" id="{D1203D7A-D76B-97D1-B6DC-C416144197FA}"/>
              </a:ext>
            </a:extLst>
          </p:cNvPr>
          <p:cNvPicPr>
            <a:picLocks noGrp="1" noChangeAspect="1"/>
          </p:cNvPicPr>
          <p:nvPr>
            <p:ph idx="1"/>
          </p:nvPr>
        </p:nvPicPr>
        <p:blipFill>
          <a:blip r:embed="rId4"/>
          <a:stretch>
            <a:fillRect/>
          </a:stretch>
        </p:blipFill>
        <p:spPr>
          <a:xfrm>
            <a:off x="3857437" y="1148014"/>
            <a:ext cx="4723704" cy="2189213"/>
          </a:xfrm>
        </p:spPr>
      </p:pic>
      <p:sp>
        <p:nvSpPr>
          <p:cNvPr id="3" name="TextBox 2">
            <a:extLst>
              <a:ext uri="{FF2B5EF4-FFF2-40B4-BE49-F238E27FC236}">
                <a16:creationId xmlns:a16="http://schemas.microsoft.com/office/drawing/2014/main" id="{80584655-A033-0DAF-7CC6-09F0B72570A8}"/>
              </a:ext>
            </a:extLst>
          </p:cNvPr>
          <p:cNvSpPr txBox="1"/>
          <p:nvPr/>
        </p:nvSpPr>
        <p:spPr>
          <a:xfrm>
            <a:off x="845671" y="3283198"/>
            <a:ext cx="10747236" cy="830997"/>
          </a:xfrm>
          <a:prstGeom prst="rect">
            <a:avLst/>
          </a:prstGeom>
          <a:noFill/>
        </p:spPr>
        <p:txBody>
          <a:bodyPr wrap="none" rtlCol="0">
            <a:spAutoFit/>
          </a:bodyPr>
          <a:lstStyle/>
          <a:p>
            <a:pPr algn="ctr"/>
            <a:r>
              <a:rPr lang="en-US" sz="2400" dirty="0"/>
              <a:t>It is clear that the negative rate metric is able to capture the true performance of the</a:t>
            </a:r>
          </a:p>
          <a:p>
            <a:pPr algn="ctr"/>
            <a:r>
              <a:rPr lang="en-US" sz="2400" dirty="0"/>
              <a:t>        classifier in predicting the minority class.</a:t>
            </a:r>
            <a:endParaRPr lang="en-GB" sz="2400" dirty="0"/>
          </a:p>
        </p:txBody>
      </p:sp>
      <p:sp>
        <p:nvSpPr>
          <p:cNvPr id="2" name="TextBox 1">
            <a:extLst>
              <a:ext uri="{FF2B5EF4-FFF2-40B4-BE49-F238E27FC236}">
                <a16:creationId xmlns:a16="http://schemas.microsoft.com/office/drawing/2014/main" id="{EAF95B88-0702-A076-0272-B80339FECC88}"/>
              </a:ext>
            </a:extLst>
          </p:cNvPr>
          <p:cNvSpPr txBox="1"/>
          <p:nvPr/>
        </p:nvSpPr>
        <p:spPr>
          <a:xfrm>
            <a:off x="2352782" y="1382031"/>
            <a:ext cx="1036246" cy="523220"/>
          </a:xfrm>
          <a:prstGeom prst="rect">
            <a:avLst/>
          </a:prstGeom>
          <a:noFill/>
        </p:spPr>
        <p:txBody>
          <a:bodyPr wrap="none" rtlCol="0">
            <a:spAutoFit/>
          </a:bodyPr>
          <a:lstStyle/>
          <a:p>
            <a:r>
              <a:rPr lang="en-US" sz="2800" dirty="0">
                <a:solidFill>
                  <a:srgbClr val="FF0000"/>
                </a:solidFill>
              </a:rPr>
              <a:t>Recall</a:t>
            </a:r>
            <a:endParaRPr lang="en-GB" sz="2800" dirty="0">
              <a:solidFill>
                <a:srgbClr val="FF0000"/>
              </a:solidFill>
            </a:endParaRPr>
          </a:p>
        </p:txBody>
      </p:sp>
      <p:sp>
        <p:nvSpPr>
          <p:cNvPr id="7" name="TextBox 6">
            <a:extLst>
              <a:ext uri="{FF2B5EF4-FFF2-40B4-BE49-F238E27FC236}">
                <a16:creationId xmlns:a16="http://schemas.microsoft.com/office/drawing/2014/main" id="{F3A9F029-9D5D-D1F0-BD0B-128A7E3E917F}"/>
              </a:ext>
            </a:extLst>
          </p:cNvPr>
          <p:cNvSpPr txBox="1"/>
          <p:nvPr/>
        </p:nvSpPr>
        <p:spPr>
          <a:xfrm>
            <a:off x="2041992" y="2579243"/>
            <a:ext cx="1657826" cy="523220"/>
          </a:xfrm>
          <a:prstGeom prst="rect">
            <a:avLst/>
          </a:prstGeom>
          <a:noFill/>
        </p:spPr>
        <p:txBody>
          <a:bodyPr wrap="none" rtlCol="0">
            <a:spAutoFit/>
          </a:bodyPr>
          <a:lstStyle/>
          <a:p>
            <a:r>
              <a:rPr lang="en-US" sz="2800" dirty="0">
                <a:solidFill>
                  <a:srgbClr val="FF0000"/>
                </a:solidFill>
              </a:rPr>
              <a:t>Specificity</a:t>
            </a:r>
            <a:endParaRPr lang="en-GB" sz="2800" dirty="0">
              <a:solidFill>
                <a:srgbClr val="FF0000"/>
              </a:solidFill>
            </a:endParaRPr>
          </a:p>
        </p:txBody>
      </p:sp>
    </p:spTree>
    <p:extLst>
      <p:ext uri="{BB962C8B-B14F-4D97-AF65-F5344CB8AC3E}">
        <p14:creationId xmlns:p14="http://schemas.microsoft.com/office/powerpoint/2010/main" val="33910254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00A8BD9-B9C9-D1C8-F084-7C74C0227A85}"/>
              </a:ext>
            </a:extLst>
          </p:cNvPr>
          <p:cNvPicPr>
            <a:picLocks noGrp="1" noChangeAspect="1"/>
          </p:cNvPicPr>
          <p:nvPr>
            <p:ph idx="1"/>
          </p:nvPr>
        </p:nvPicPr>
        <p:blipFill>
          <a:blip r:embed="rId3"/>
          <a:stretch>
            <a:fillRect/>
          </a:stretch>
        </p:blipFill>
        <p:spPr>
          <a:xfrm>
            <a:off x="0" y="109840"/>
            <a:ext cx="4685016" cy="5623086"/>
          </a:xfrm>
          <a:prstGeom prst="rect">
            <a:avLst/>
          </a:prstGeom>
        </p:spPr>
      </p:pic>
      <p:pic>
        <p:nvPicPr>
          <p:cNvPr id="5" name="Picture 4">
            <a:extLst>
              <a:ext uri="{FF2B5EF4-FFF2-40B4-BE49-F238E27FC236}">
                <a16:creationId xmlns:a16="http://schemas.microsoft.com/office/drawing/2014/main" id="{3429CB96-D0F6-2A19-D55F-67800E818F7B}"/>
              </a:ext>
            </a:extLst>
          </p:cNvPr>
          <p:cNvPicPr>
            <a:picLocks noChangeAspect="1"/>
          </p:cNvPicPr>
          <p:nvPr/>
        </p:nvPicPr>
        <p:blipFill>
          <a:blip r:embed="rId4"/>
          <a:stretch>
            <a:fillRect/>
          </a:stretch>
        </p:blipFill>
        <p:spPr>
          <a:xfrm>
            <a:off x="4685016" y="563381"/>
            <a:ext cx="7410184" cy="4707262"/>
          </a:xfrm>
          <a:prstGeom prst="rect">
            <a:avLst/>
          </a:prstGeom>
        </p:spPr>
      </p:pic>
      <p:sp>
        <p:nvSpPr>
          <p:cNvPr id="6" name="TextBox 5">
            <a:extLst>
              <a:ext uri="{FF2B5EF4-FFF2-40B4-BE49-F238E27FC236}">
                <a16:creationId xmlns:a16="http://schemas.microsoft.com/office/drawing/2014/main" id="{BED4B907-6502-69A5-65B2-1485A8CF19E4}"/>
              </a:ext>
            </a:extLst>
          </p:cNvPr>
          <p:cNvSpPr txBox="1"/>
          <p:nvPr/>
        </p:nvSpPr>
        <p:spPr>
          <a:xfrm>
            <a:off x="5085708" y="4037744"/>
            <a:ext cx="915700" cy="830997"/>
          </a:xfrm>
          <a:prstGeom prst="rect">
            <a:avLst/>
          </a:prstGeom>
          <a:noFill/>
        </p:spPr>
        <p:txBody>
          <a:bodyPr wrap="none" rtlCol="0">
            <a:spAutoFit/>
          </a:bodyPr>
          <a:lstStyle/>
          <a:p>
            <a:pPr algn="ctr"/>
            <a:r>
              <a:rPr lang="en-US" sz="2400" dirty="0"/>
              <a:t>OR</a:t>
            </a:r>
          </a:p>
          <a:p>
            <a:pPr algn="ctr"/>
            <a:r>
              <a:rPr lang="en-US" sz="2400" dirty="0"/>
              <a:t>Recall</a:t>
            </a:r>
            <a:endParaRPr lang="en-GB" sz="2400" dirty="0"/>
          </a:p>
        </p:txBody>
      </p:sp>
      <p:pic>
        <p:nvPicPr>
          <p:cNvPr id="7" name="Picture 6">
            <a:extLst>
              <a:ext uri="{FF2B5EF4-FFF2-40B4-BE49-F238E27FC236}">
                <a16:creationId xmlns:a16="http://schemas.microsoft.com/office/drawing/2014/main" id="{21B7FDA2-F702-6EAD-5230-27635D48BEDD}"/>
              </a:ext>
            </a:extLst>
          </p:cNvPr>
          <p:cNvPicPr>
            <a:picLocks noChangeAspect="1"/>
          </p:cNvPicPr>
          <p:nvPr/>
        </p:nvPicPr>
        <p:blipFill>
          <a:blip r:embed="rId5"/>
          <a:stretch>
            <a:fillRect/>
          </a:stretch>
        </p:blipFill>
        <p:spPr>
          <a:xfrm>
            <a:off x="7727297" y="5270643"/>
            <a:ext cx="4464703" cy="541307"/>
          </a:xfrm>
          <a:prstGeom prst="rect">
            <a:avLst/>
          </a:prstGeom>
        </p:spPr>
      </p:pic>
    </p:spTree>
    <p:extLst>
      <p:ext uri="{BB962C8B-B14F-4D97-AF65-F5344CB8AC3E}">
        <p14:creationId xmlns:p14="http://schemas.microsoft.com/office/powerpoint/2010/main" val="42380923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530932B-4891-D979-81B4-4C0C33431214}"/>
              </a:ext>
            </a:extLst>
          </p:cNvPr>
          <p:cNvPicPr>
            <a:picLocks noChangeAspect="1"/>
          </p:cNvPicPr>
          <p:nvPr/>
        </p:nvPicPr>
        <p:blipFill>
          <a:blip r:embed="rId3"/>
          <a:stretch>
            <a:fillRect/>
          </a:stretch>
        </p:blipFill>
        <p:spPr>
          <a:xfrm>
            <a:off x="2657128" y="2444961"/>
            <a:ext cx="5981055" cy="1682692"/>
          </a:xfrm>
          <a:prstGeom prst="rect">
            <a:avLst/>
          </a:prstGeom>
        </p:spPr>
      </p:pic>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4"/>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Other Metrics</a:t>
            </a:r>
            <a:endParaRPr lang="en-GB" sz="5400" b="1" dirty="0"/>
          </a:p>
        </p:txBody>
      </p:sp>
      <p:sp>
        <p:nvSpPr>
          <p:cNvPr id="3" name="TextBox 2">
            <a:extLst>
              <a:ext uri="{FF2B5EF4-FFF2-40B4-BE49-F238E27FC236}">
                <a16:creationId xmlns:a16="http://schemas.microsoft.com/office/drawing/2014/main" id="{80584655-A033-0DAF-7CC6-09F0B72570A8}"/>
              </a:ext>
            </a:extLst>
          </p:cNvPr>
          <p:cNvSpPr txBox="1"/>
          <p:nvPr/>
        </p:nvSpPr>
        <p:spPr>
          <a:xfrm>
            <a:off x="842481" y="1275598"/>
            <a:ext cx="9885827" cy="1569660"/>
          </a:xfrm>
          <a:prstGeom prst="rect">
            <a:avLst/>
          </a:prstGeom>
          <a:noFill/>
        </p:spPr>
        <p:txBody>
          <a:bodyPr wrap="square" rtlCol="0">
            <a:spAutoFit/>
          </a:bodyPr>
          <a:lstStyle/>
          <a:p>
            <a:r>
              <a:rPr lang="en-US" sz="3200" b="1" dirty="0"/>
              <a:t>Precision:</a:t>
            </a:r>
          </a:p>
          <a:p>
            <a:pPr marL="914400" lvl="1" indent="-457200">
              <a:buFont typeface="Arial" panose="020B0604020202020204" pitchFamily="34" charset="0"/>
              <a:buChar char="•"/>
            </a:pPr>
            <a:r>
              <a:rPr lang="en-US" sz="3200" b="1" dirty="0"/>
              <a:t>The proportion of positive indicators that are correct.</a:t>
            </a:r>
            <a:endParaRPr lang="en-GB" sz="3200" b="1" dirty="0"/>
          </a:p>
        </p:txBody>
      </p:sp>
      <p:sp>
        <p:nvSpPr>
          <p:cNvPr id="11" name="TextBox 10">
            <a:extLst>
              <a:ext uri="{FF2B5EF4-FFF2-40B4-BE49-F238E27FC236}">
                <a16:creationId xmlns:a16="http://schemas.microsoft.com/office/drawing/2014/main" id="{C26B587E-59D3-DB6A-B1C9-6BEF7F8BF799}"/>
              </a:ext>
            </a:extLst>
          </p:cNvPr>
          <p:cNvSpPr txBox="1"/>
          <p:nvPr/>
        </p:nvSpPr>
        <p:spPr>
          <a:xfrm>
            <a:off x="7962472" y="2830836"/>
            <a:ext cx="3719245" cy="954107"/>
          </a:xfrm>
          <a:prstGeom prst="rect">
            <a:avLst/>
          </a:prstGeom>
          <a:noFill/>
        </p:spPr>
        <p:txBody>
          <a:bodyPr wrap="square" rtlCol="0">
            <a:spAutoFit/>
          </a:bodyPr>
          <a:lstStyle/>
          <a:p>
            <a:r>
              <a:rPr lang="en-US" sz="2800" dirty="0"/>
              <a:t>= </a:t>
            </a:r>
            <a:r>
              <a:rPr lang="en-US" sz="2800" u="sng" dirty="0"/>
              <a:t>100</a:t>
            </a:r>
            <a:r>
              <a:rPr lang="en-US" sz="2800" dirty="0"/>
              <a:t>     = .917</a:t>
            </a:r>
          </a:p>
          <a:p>
            <a:r>
              <a:rPr lang="en-US" sz="2800" dirty="0"/>
              <a:t> 100+9 </a:t>
            </a:r>
            <a:r>
              <a:rPr lang="en-US" dirty="0"/>
              <a:t>	    </a:t>
            </a:r>
            <a:endParaRPr lang="en-GB" dirty="0"/>
          </a:p>
        </p:txBody>
      </p:sp>
    </p:spTree>
    <p:extLst>
      <p:ext uri="{BB962C8B-B14F-4D97-AF65-F5344CB8AC3E}">
        <p14:creationId xmlns:p14="http://schemas.microsoft.com/office/powerpoint/2010/main" val="21476220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530932B-4891-D979-81B4-4C0C33431214}"/>
              </a:ext>
            </a:extLst>
          </p:cNvPr>
          <p:cNvPicPr>
            <a:picLocks noChangeAspect="1"/>
          </p:cNvPicPr>
          <p:nvPr/>
        </p:nvPicPr>
        <p:blipFill>
          <a:blip r:embed="rId3"/>
          <a:srcRect/>
          <a:stretch/>
        </p:blipFill>
        <p:spPr>
          <a:xfrm>
            <a:off x="3665931" y="2558037"/>
            <a:ext cx="4653297" cy="1413459"/>
          </a:xfrm>
          <a:prstGeom prst="rect">
            <a:avLst/>
          </a:prstGeom>
        </p:spPr>
      </p:pic>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4"/>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Other Metrics</a:t>
            </a:r>
            <a:endParaRPr lang="en-GB" sz="5400" b="1" dirty="0"/>
          </a:p>
        </p:txBody>
      </p:sp>
      <p:sp>
        <p:nvSpPr>
          <p:cNvPr id="3" name="TextBox 2">
            <a:extLst>
              <a:ext uri="{FF2B5EF4-FFF2-40B4-BE49-F238E27FC236}">
                <a16:creationId xmlns:a16="http://schemas.microsoft.com/office/drawing/2014/main" id="{80584655-A033-0DAF-7CC6-09F0B72570A8}"/>
              </a:ext>
            </a:extLst>
          </p:cNvPr>
          <p:cNvSpPr txBox="1"/>
          <p:nvPr/>
        </p:nvSpPr>
        <p:spPr>
          <a:xfrm>
            <a:off x="842481" y="1275598"/>
            <a:ext cx="9885827" cy="1569660"/>
          </a:xfrm>
          <a:prstGeom prst="rect">
            <a:avLst/>
          </a:prstGeom>
          <a:noFill/>
        </p:spPr>
        <p:txBody>
          <a:bodyPr wrap="square" rtlCol="0">
            <a:spAutoFit/>
          </a:bodyPr>
          <a:lstStyle/>
          <a:p>
            <a:r>
              <a:rPr lang="en-US" sz="3200" b="1" dirty="0"/>
              <a:t>Recall:</a:t>
            </a:r>
          </a:p>
          <a:p>
            <a:pPr marL="914400" lvl="1" indent="-457200">
              <a:buFont typeface="Arial" panose="020B0604020202020204" pitchFamily="34" charset="0"/>
              <a:buChar char="•"/>
            </a:pPr>
            <a:r>
              <a:rPr lang="en-US" sz="3200" b="1" dirty="0"/>
              <a:t>The proportion of actual positives identified correctly.</a:t>
            </a:r>
            <a:endParaRPr lang="en-GB" sz="3200" b="1" dirty="0"/>
          </a:p>
        </p:txBody>
      </p:sp>
      <p:sp>
        <p:nvSpPr>
          <p:cNvPr id="11" name="TextBox 10">
            <a:extLst>
              <a:ext uri="{FF2B5EF4-FFF2-40B4-BE49-F238E27FC236}">
                <a16:creationId xmlns:a16="http://schemas.microsoft.com/office/drawing/2014/main" id="{C26B587E-59D3-DB6A-B1C9-6BEF7F8BF799}"/>
              </a:ext>
            </a:extLst>
          </p:cNvPr>
          <p:cNvSpPr txBox="1"/>
          <p:nvPr/>
        </p:nvSpPr>
        <p:spPr>
          <a:xfrm>
            <a:off x="7962472" y="2830836"/>
            <a:ext cx="3719245" cy="954107"/>
          </a:xfrm>
          <a:prstGeom prst="rect">
            <a:avLst/>
          </a:prstGeom>
          <a:noFill/>
        </p:spPr>
        <p:txBody>
          <a:bodyPr wrap="square" rtlCol="0">
            <a:spAutoFit/>
          </a:bodyPr>
          <a:lstStyle/>
          <a:p>
            <a:r>
              <a:rPr lang="en-US" sz="2800" dirty="0"/>
              <a:t>= </a:t>
            </a:r>
            <a:r>
              <a:rPr lang="en-US" sz="2800" u="sng" dirty="0"/>
              <a:t>100</a:t>
            </a:r>
            <a:r>
              <a:rPr lang="en-US" sz="2800" dirty="0"/>
              <a:t>     = 1</a:t>
            </a:r>
          </a:p>
          <a:p>
            <a:r>
              <a:rPr lang="en-US" sz="2800" dirty="0"/>
              <a:t>   100 </a:t>
            </a:r>
            <a:r>
              <a:rPr lang="en-US" dirty="0"/>
              <a:t>	    </a:t>
            </a:r>
            <a:endParaRPr lang="en-GB" dirty="0"/>
          </a:p>
        </p:txBody>
      </p:sp>
    </p:spTree>
    <p:extLst>
      <p:ext uri="{BB962C8B-B14F-4D97-AF65-F5344CB8AC3E}">
        <p14:creationId xmlns:p14="http://schemas.microsoft.com/office/powerpoint/2010/main" val="15856822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F94D85EA-58DE-09CF-53FD-ECD41BF385BF}"/>
              </a:ext>
            </a:extLst>
          </p:cNvPr>
          <p:cNvPicPr>
            <a:picLocks noChangeAspect="1"/>
          </p:cNvPicPr>
          <p:nvPr/>
        </p:nvPicPr>
        <p:blipFill>
          <a:blip r:embed="rId3"/>
          <a:stretch>
            <a:fillRect/>
          </a:stretch>
        </p:blipFill>
        <p:spPr>
          <a:xfrm>
            <a:off x="1626496" y="4533326"/>
            <a:ext cx="3928515" cy="932526"/>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Accuracy vs Precision vs Recall</a:t>
            </a:r>
            <a:endParaRPr lang="en-GB" sz="5400" b="1" dirty="0"/>
          </a:p>
        </p:txBody>
      </p:sp>
      <p:pic>
        <p:nvPicPr>
          <p:cNvPr id="2" name="Picture 1">
            <a:extLst>
              <a:ext uri="{FF2B5EF4-FFF2-40B4-BE49-F238E27FC236}">
                <a16:creationId xmlns:a16="http://schemas.microsoft.com/office/drawing/2014/main" id="{6B964B9A-62DF-66E3-7CF4-BCA4E83042B2}"/>
              </a:ext>
            </a:extLst>
          </p:cNvPr>
          <p:cNvPicPr>
            <a:picLocks noChangeAspect="1"/>
          </p:cNvPicPr>
          <p:nvPr/>
        </p:nvPicPr>
        <p:blipFill>
          <a:blip r:embed="rId4"/>
          <a:stretch>
            <a:fillRect/>
          </a:stretch>
        </p:blipFill>
        <p:spPr>
          <a:xfrm>
            <a:off x="6832315" y="1059839"/>
            <a:ext cx="4551451" cy="4720566"/>
          </a:xfrm>
          <a:prstGeom prst="rect">
            <a:avLst/>
          </a:prstGeom>
        </p:spPr>
      </p:pic>
      <p:sp>
        <p:nvSpPr>
          <p:cNvPr id="6" name="TextBox 5">
            <a:extLst>
              <a:ext uri="{FF2B5EF4-FFF2-40B4-BE49-F238E27FC236}">
                <a16:creationId xmlns:a16="http://schemas.microsoft.com/office/drawing/2014/main" id="{31474790-0235-5133-3387-13E8C37BC9B3}"/>
              </a:ext>
            </a:extLst>
          </p:cNvPr>
          <p:cNvSpPr txBox="1"/>
          <p:nvPr/>
        </p:nvSpPr>
        <p:spPr>
          <a:xfrm>
            <a:off x="606175" y="1705510"/>
            <a:ext cx="5363843" cy="1631216"/>
          </a:xfrm>
          <a:prstGeom prst="rect">
            <a:avLst/>
          </a:prstGeom>
          <a:noFill/>
        </p:spPr>
        <p:txBody>
          <a:bodyPr wrap="square" rtlCol="0">
            <a:spAutoFit/>
          </a:bodyPr>
          <a:lstStyle/>
          <a:p>
            <a:r>
              <a:rPr lang="en-US" sz="3600" b="1" dirty="0"/>
              <a:t>F-Score / F1:</a:t>
            </a:r>
          </a:p>
          <a:p>
            <a:pPr marL="1028700" lvl="1" indent="-571500">
              <a:buFont typeface="Arial" panose="020B0604020202020204" pitchFamily="34" charset="0"/>
              <a:buChar char="•"/>
            </a:pPr>
            <a:r>
              <a:rPr lang="en-US" sz="3200" dirty="0"/>
              <a:t>The harmonic mean of precision and recall.</a:t>
            </a:r>
            <a:endParaRPr lang="en-GB" sz="3200" dirty="0"/>
          </a:p>
        </p:txBody>
      </p:sp>
      <p:pic>
        <p:nvPicPr>
          <p:cNvPr id="12" name="Picture 11">
            <a:extLst>
              <a:ext uri="{FF2B5EF4-FFF2-40B4-BE49-F238E27FC236}">
                <a16:creationId xmlns:a16="http://schemas.microsoft.com/office/drawing/2014/main" id="{7AEF785B-B068-4AE6-4604-1E17C6C08425}"/>
              </a:ext>
            </a:extLst>
          </p:cNvPr>
          <p:cNvPicPr>
            <a:picLocks noChangeAspect="1"/>
          </p:cNvPicPr>
          <p:nvPr/>
        </p:nvPicPr>
        <p:blipFill>
          <a:blip r:embed="rId5"/>
          <a:stretch>
            <a:fillRect/>
          </a:stretch>
        </p:blipFill>
        <p:spPr>
          <a:xfrm>
            <a:off x="1408830" y="3354706"/>
            <a:ext cx="3950856" cy="1075928"/>
          </a:xfrm>
          <a:prstGeom prst="rect">
            <a:avLst/>
          </a:prstGeom>
        </p:spPr>
      </p:pic>
    </p:spTree>
    <p:extLst>
      <p:ext uri="{BB962C8B-B14F-4D97-AF65-F5344CB8AC3E}">
        <p14:creationId xmlns:p14="http://schemas.microsoft.com/office/powerpoint/2010/main" val="35856619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0C04FC-0938-A8F5-7CA2-74FDFC2EDB51}"/>
              </a:ext>
            </a:extLst>
          </p:cNvPr>
          <p:cNvPicPr>
            <a:picLocks noChangeAspect="1"/>
          </p:cNvPicPr>
          <p:nvPr/>
        </p:nvPicPr>
        <p:blipFill>
          <a:blip r:embed="rId3"/>
          <a:stretch>
            <a:fillRect/>
          </a:stretch>
        </p:blipFill>
        <p:spPr>
          <a:xfrm>
            <a:off x="1951046" y="1406458"/>
            <a:ext cx="7668695" cy="1752845"/>
          </a:xfrm>
          <a:prstGeom prst="rect">
            <a:avLst/>
          </a:prstGeom>
        </p:spPr>
      </p:pic>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4"/>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Other Metrics</a:t>
            </a:r>
            <a:endParaRPr lang="en-GB" sz="5400" b="1" dirty="0"/>
          </a:p>
        </p:txBody>
      </p:sp>
      <p:sp>
        <p:nvSpPr>
          <p:cNvPr id="3" name="TextBox 2">
            <a:extLst>
              <a:ext uri="{FF2B5EF4-FFF2-40B4-BE49-F238E27FC236}">
                <a16:creationId xmlns:a16="http://schemas.microsoft.com/office/drawing/2014/main" id="{80584655-A033-0DAF-7CC6-09F0B72570A8}"/>
              </a:ext>
            </a:extLst>
          </p:cNvPr>
          <p:cNvSpPr txBox="1"/>
          <p:nvPr/>
        </p:nvSpPr>
        <p:spPr>
          <a:xfrm>
            <a:off x="842481" y="1275598"/>
            <a:ext cx="9885827" cy="584775"/>
          </a:xfrm>
          <a:prstGeom prst="rect">
            <a:avLst/>
          </a:prstGeom>
          <a:noFill/>
        </p:spPr>
        <p:txBody>
          <a:bodyPr wrap="square" rtlCol="0">
            <a:spAutoFit/>
          </a:bodyPr>
          <a:lstStyle/>
          <a:p>
            <a:r>
              <a:rPr lang="en-US" sz="3200" b="1" dirty="0"/>
              <a:t>F1 Score:</a:t>
            </a:r>
          </a:p>
        </p:txBody>
      </p:sp>
      <p:sp>
        <p:nvSpPr>
          <p:cNvPr id="7" name="TextBox 6">
            <a:extLst>
              <a:ext uri="{FF2B5EF4-FFF2-40B4-BE49-F238E27FC236}">
                <a16:creationId xmlns:a16="http://schemas.microsoft.com/office/drawing/2014/main" id="{BB8DEB83-2D45-0A7F-115D-8E03B5A06A9D}"/>
              </a:ext>
            </a:extLst>
          </p:cNvPr>
          <p:cNvSpPr txBox="1"/>
          <p:nvPr/>
        </p:nvSpPr>
        <p:spPr>
          <a:xfrm>
            <a:off x="3380198" y="3160088"/>
            <a:ext cx="6709025" cy="1077218"/>
          </a:xfrm>
          <a:prstGeom prst="rect">
            <a:avLst/>
          </a:prstGeom>
          <a:noFill/>
        </p:spPr>
        <p:txBody>
          <a:bodyPr wrap="square" rtlCol="0">
            <a:spAutoFit/>
          </a:bodyPr>
          <a:lstStyle/>
          <a:p>
            <a:r>
              <a:rPr lang="en-US" sz="3200" u="sng" dirty="0"/>
              <a:t>=          100             </a:t>
            </a:r>
            <a:r>
              <a:rPr lang="en-US" sz="3200" dirty="0"/>
              <a:t>    = </a:t>
            </a:r>
            <a:r>
              <a:rPr lang="en-US" sz="3200" u="sng" dirty="0"/>
              <a:t> 100  </a:t>
            </a:r>
            <a:r>
              <a:rPr lang="en-US" sz="3200" dirty="0"/>
              <a:t>    = .957  </a:t>
            </a:r>
          </a:p>
          <a:p>
            <a:r>
              <a:rPr lang="en-US" sz="3200" dirty="0"/>
              <a:t>   100 + ((9 + 0)/2)       104.5</a:t>
            </a:r>
            <a:endParaRPr lang="en-GB" sz="3200" dirty="0"/>
          </a:p>
        </p:txBody>
      </p:sp>
    </p:spTree>
    <p:extLst>
      <p:ext uri="{BB962C8B-B14F-4D97-AF65-F5344CB8AC3E}">
        <p14:creationId xmlns:p14="http://schemas.microsoft.com/office/powerpoint/2010/main" val="40302403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Classification of imbalanced data</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24468"/>
            <a:ext cx="11640620" cy="4105770"/>
          </a:xfrm>
        </p:spPr>
        <p:txBody>
          <a:bodyPr>
            <a:noAutofit/>
          </a:bodyPr>
          <a:lstStyle/>
          <a:p>
            <a:pPr marL="457200" lvl="1" indent="0">
              <a:buNone/>
            </a:pPr>
            <a:r>
              <a:rPr lang="en-US" sz="3200" dirty="0"/>
              <a:t>The imbalanced data issue can be dealt with at two levels:</a:t>
            </a:r>
          </a:p>
          <a:p>
            <a:pPr marL="457200" lvl="1" indent="0">
              <a:buNone/>
            </a:pPr>
            <a:endParaRPr lang="en-US" sz="2800" dirty="0"/>
          </a:p>
          <a:p>
            <a:pPr marL="1428750" lvl="2" indent="-514350">
              <a:buFont typeface="+mj-lt"/>
              <a:buAutoNum type="arabicPeriod"/>
            </a:pPr>
            <a:r>
              <a:rPr lang="en-GB" sz="2800" b="1" dirty="0"/>
              <a:t>Data-level solution:</a:t>
            </a:r>
            <a:endParaRPr lang="en-GB" sz="2600" b="1" dirty="0"/>
          </a:p>
          <a:p>
            <a:pPr lvl="3"/>
            <a:r>
              <a:rPr lang="en-US" sz="2600" dirty="0"/>
              <a:t>Resampling techniques are employed to increase the number of fraction minority class observations.</a:t>
            </a:r>
          </a:p>
          <a:p>
            <a:pPr lvl="3"/>
            <a:endParaRPr lang="en-US" sz="2600" dirty="0"/>
          </a:p>
          <a:p>
            <a:pPr lvl="3"/>
            <a:r>
              <a:rPr lang="en-US" sz="2600" dirty="0"/>
              <a:t>This approach is </a:t>
            </a:r>
            <a:r>
              <a:rPr lang="en-US" sz="2600" dirty="0" err="1"/>
              <a:t>categorised</a:t>
            </a:r>
            <a:r>
              <a:rPr lang="en-US" sz="2600" dirty="0"/>
              <a:t> into three groups, namely over-sampling , under-sampling, and data augmentation.</a:t>
            </a:r>
            <a:endParaRPr lang="en-GB" sz="2600" dirty="0"/>
          </a:p>
        </p:txBody>
      </p:sp>
    </p:spTree>
    <p:extLst>
      <p:ext uri="{BB962C8B-B14F-4D97-AF65-F5344CB8AC3E}">
        <p14:creationId xmlns:p14="http://schemas.microsoft.com/office/powerpoint/2010/main" val="1433187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5400" b="1" dirty="0"/>
              <a:t>Synthetic Minority Over-sampling Technique (SMOTE)</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690688"/>
            <a:ext cx="11640620" cy="4105770"/>
          </a:xfrm>
        </p:spPr>
        <p:txBody>
          <a:bodyPr>
            <a:noAutofit/>
          </a:bodyPr>
          <a:lstStyle/>
          <a:p>
            <a:pPr marL="457200" lvl="1" indent="0">
              <a:buNone/>
            </a:pPr>
            <a:r>
              <a:rPr lang="en-US" sz="3200" dirty="0"/>
              <a:t>This is an over-sampling method which works in feature space</a:t>
            </a:r>
          </a:p>
          <a:p>
            <a:pPr marL="457200" lvl="1" indent="0">
              <a:buNone/>
            </a:pPr>
            <a:endParaRPr lang="en-US" sz="3200" dirty="0"/>
          </a:p>
          <a:p>
            <a:pPr marL="457200" lvl="1" indent="0">
              <a:buNone/>
            </a:pPr>
            <a:r>
              <a:rPr lang="en-US" sz="3200" dirty="0"/>
              <a:t>The following steps are taken for the over-sampling method:</a:t>
            </a:r>
          </a:p>
          <a:p>
            <a:pPr marL="971550" lvl="1" indent="-514350">
              <a:buFont typeface="+mj-lt"/>
              <a:buAutoNum type="arabicPeriod"/>
            </a:pPr>
            <a:r>
              <a:rPr lang="en-US" sz="2600" dirty="0"/>
              <a:t>Identifying the minority class data points using the feature vector and defining the nearest </a:t>
            </a:r>
            <a:r>
              <a:rPr lang="en-US" sz="2600" dirty="0" err="1"/>
              <a:t>neighbour</a:t>
            </a:r>
            <a:r>
              <a:rPr lang="en-US" sz="2600" dirty="0"/>
              <a:t>.</a:t>
            </a:r>
          </a:p>
          <a:p>
            <a:pPr marL="971550" lvl="1" indent="-514350">
              <a:buFont typeface="+mj-lt"/>
              <a:buAutoNum type="arabicPeriod"/>
            </a:pPr>
            <a:r>
              <a:rPr lang="en-US" sz="2600" dirty="0"/>
              <a:t>Calculating the distance between a pair of data points of the minority class.</a:t>
            </a:r>
          </a:p>
          <a:p>
            <a:pPr marL="971550" lvl="1" indent="-514350">
              <a:buFont typeface="+mj-lt"/>
              <a:buAutoNum type="arabicPeriod"/>
            </a:pPr>
            <a:r>
              <a:rPr lang="en-US" sz="2600" dirty="0"/>
              <a:t>Multiplying the distance with a random number between 0 and 1.</a:t>
            </a:r>
          </a:p>
          <a:p>
            <a:pPr marL="971550" lvl="1" indent="-514350">
              <a:buFont typeface="+mj-lt"/>
              <a:buAutoNum type="arabicPeriod"/>
            </a:pPr>
            <a:r>
              <a:rPr lang="en-US" sz="2600" dirty="0"/>
              <a:t>Add new data points on the line segment between the original data points by adding the random number to the feature vector.</a:t>
            </a:r>
            <a:endParaRPr lang="en-GB" sz="2600" dirty="0"/>
          </a:p>
        </p:txBody>
      </p:sp>
    </p:spTree>
    <p:extLst>
      <p:ext uri="{BB962C8B-B14F-4D97-AF65-F5344CB8AC3E}">
        <p14:creationId xmlns:p14="http://schemas.microsoft.com/office/powerpoint/2010/main" val="37125800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Algorithm-level solution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690688"/>
            <a:ext cx="11640620" cy="4105770"/>
          </a:xfrm>
        </p:spPr>
        <p:txBody>
          <a:bodyPr>
            <a:noAutofit/>
          </a:bodyPr>
          <a:lstStyle/>
          <a:p>
            <a:pPr lvl="1"/>
            <a:r>
              <a:rPr lang="en-US" dirty="0"/>
              <a:t>The classification algorithm is modified to handle the difference in the number of observations for each class during the training process.</a:t>
            </a:r>
          </a:p>
          <a:p>
            <a:pPr lvl="1"/>
            <a:endParaRPr lang="en-US" sz="1800" dirty="0"/>
          </a:p>
          <a:p>
            <a:pPr lvl="1"/>
            <a:r>
              <a:rPr lang="en-US" dirty="0"/>
              <a:t>This approach includes cost-sensitivity-based techniques and ensemble techniques:</a:t>
            </a:r>
          </a:p>
          <a:p>
            <a:pPr lvl="1"/>
            <a:endParaRPr lang="en-US" dirty="0"/>
          </a:p>
          <a:p>
            <a:pPr lvl="1"/>
            <a:r>
              <a:rPr lang="en-US" b="1" dirty="0"/>
              <a:t>Cost-sensitivity-based techniques: </a:t>
            </a:r>
            <a:r>
              <a:rPr lang="en-US" dirty="0"/>
              <a:t>involves using hyperparameters to help the classifiers deal internally with imbalanced data by giving more weight to the minority class.</a:t>
            </a:r>
          </a:p>
          <a:p>
            <a:pPr lvl="1"/>
            <a:r>
              <a:rPr lang="en-US" b="1" dirty="0"/>
              <a:t>Ensemble techniques: </a:t>
            </a:r>
            <a:r>
              <a:rPr lang="en-US" dirty="0"/>
              <a:t>using more than one classifier, each one is trained with sample of the majority class and the whole datapoints of the minority class</a:t>
            </a:r>
            <a:endParaRPr lang="en-GB" dirty="0"/>
          </a:p>
        </p:txBody>
      </p:sp>
    </p:spTree>
    <p:extLst>
      <p:ext uri="{BB962C8B-B14F-4D97-AF65-F5344CB8AC3E}">
        <p14:creationId xmlns:p14="http://schemas.microsoft.com/office/powerpoint/2010/main" val="39472243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Algorithm-level solution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690688"/>
            <a:ext cx="11640620" cy="4105770"/>
          </a:xfrm>
        </p:spPr>
        <p:txBody>
          <a:bodyPr>
            <a:noAutofit/>
          </a:bodyPr>
          <a:lstStyle/>
          <a:p>
            <a:pPr marL="457200" lvl="1" indent="0">
              <a:buNone/>
            </a:pPr>
            <a:r>
              <a:rPr lang="en-US" sz="2800" dirty="0"/>
              <a:t>Ensemble techniques: using more than one classifier, each one is trained</a:t>
            </a:r>
          </a:p>
          <a:p>
            <a:pPr marL="457200" lvl="1" indent="0">
              <a:buNone/>
            </a:pPr>
            <a:r>
              <a:rPr lang="en-US" sz="2800" dirty="0"/>
              <a:t>with sample of the majority class and the whole datapoints of the minority</a:t>
            </a:r>
          </a:p>
          <a:p>
            <a:pPr marL="457200" lvl="1" indent="0">
              <a:buNone/>
            </a:pPr>
            <a:r>
              <a:rPr lang="en-US" sz="2800" dirty="0"/>
              <a:t>class</a:t>
            </a:r>
          </a:p>
        </p:txBody>
      </p:sp>
    </p:spTree>
    <p:extLst>
      <p:ext uri="{BB962C8B-B14F-4D97-AF65-F5344CB8AC3E}">
        <p14:creationId xmlns:p14="http://schemas.microsoft.com/office/powerpoint/2010/main" val="2334057787"/>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2170</Words>
  <Application>Microsoft Office PowerPoint</Application>
  <PresentationFormat>Widescreen</PresentationFormat>
  <Paragraphs>305</Paragraphs>
  <Slides>47</Slides>
  <Notes>45</Notes>
  <HiddenSlides>0</HiddenSlides>
  <MMClips>0</MMClips>
  <ScaleCrop>false</ScaleCrop>
  <HeadingPairs>
    <vt:vector size="6" baseType="variant">
      <vt:variant>
        <vt:lpstr>Fonts Used</vt:lpstr>
      </vt:variant>
      <vt:variant>
        <vt:i4>3</vt:i4>
      </vt:variant>
      <vt:variant>
        <vt:lpstr>Theme</vt:lpstr>
      </vt:variant>
      <vt:variant>
        <vt:i4>22</vt:i4>
      </vt:variant>
      <vt:variant>
        <vt:lpstr>Slide Titles</vt:lpstr>
      </vt:variant>
      <vt:variant>
        <vt:i4>47</vt:i4>
      </vt:variant>
    </vt:vector>
  </HeadingPairs>
  <TitlesOfParts>
    <vt:vector size="72" baseType="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More Data Pre-processing</vt:lpstr>
      <vt:lpstr>PowerPoint Presentation</vt:lpstr>
      <vt:lpstr>Train, Test and Evaluation</vt:lpstr>
      <vt:lpstr>Train, Test and Evaluation</vt:lpstr>
      <vt:lpstr>Train and Evaluation</vt:lpstr>
      <vt:lpstr>Train and Evaluation</vt:lpstr>
      <vt:lpstr>Train and Evaluation</vt:lpstr>
      <vt:lpstr>Train and Evaluation</vt:lpstr>
      <vt:lpstr>Train and Evaluation</vt:lpstr>
      <vt:lpstr>Train and Evaluation</vt:lpstr>
      <vt:lpstr>Train and Evaluation</vt:lpstr>
      <vt:lpstr>Train and Evaluation</vt:lpstr>
      <vt:lpstr>Train and Evaluation</vt:lpstr>
      <vt:lpstr>Performance Metrics in ML Classification</vt:lpstr>
      <vt:lpstr>What is Data Transformation?</vt:lpstr>
      <vt:lpstr>Supervised ML Pipeline</vt:lpstr>
      <vt:lpstr>Supervised ML Pipeline</vt:lpstr>
      <vt:lpstr>Data Smoothing</vt:lpstr>
      <vt:lpstr>Supervised ML Pipeline</vt:lpstr>
      <vt:lpstr>Discretisation</vt:lpstr>
      <vt:lpstr>Discretisation</vt:lpstr>
      <vt:lpstr>Example of Discretisation</vt:lpstr>
      <vt:lpstr>Example of Discretisation</vt:lpstr>
      <vt:lpstr>Discretisation Techniques</vt:lpstr>
      <vt:lpstr>Information Theory-Based Discretisation</vt:lpstr>
      <vt:lpstr>Information Theory-Based Discretisation</vt:lpstr>
      <vt:lpstr>Equal Width Discretisation (EWD)</vt:lpstr>
      <vt:lpstr>When Should EWD Be Used?</vt:lpstr>
      <vt:lpstr>Equal Frequency Discretisation (EFD)</vt:lpstr>
      <vt:lpstr>Example of EWD and EFD</vt:lpstr>
      <vt:lpstr>Imbalanced data</vt:lpstr>
      <vt:lpstr>Performance Metrics in ML Classification</vt:lpstr>
      <vt:lpstr>The accuracy paradox</vt:lpstr>
      <vt:lpstr>The accuracy paradox</vt:lpstr>
      <vt:lpstr>The accuracy paradox</vt:lpstr>
      <vt:lpstr>The accuracy paradox</vt:lpstr>
      <vt:lpstr>The accuracy paradox</vt:lpstr>
      <vt:lpstr>PowerPoint Presentation</vt:lpstr>
      <vt:lpstr>Other Metrics</vt:lpstr>
      <vt:lpstr>Other Metrics</vt:lpstr>
      <vt:lpstr>Accuracy vs Precision vs Recall</vt:lpstr>
      <vt:lpstr>Other Metrics</vt:lpstr>
      <vt:lpstr>Classification of imbalanced data</vt:lpstr>
      <vt:lpstr>Synthetic Minority Over-sampling Technique (SMOTE)</vt:lpstr>
      <vt:lpstr>Algorithm-level solution</vt:lpstr>
      <vt:lpstr>Algorithm-level solution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103</cp:revision>
  <dcterms:created xsi:type="dcterms:W3CDTF">2021-03-09T15:35:42Z</dcterms:created>
  <dcterms:modified xsi:type="dcterms:W3CDTF">2023-05-12T15:07:36Z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