
<file path=[Content_Types].xml><?xml version="1.0" encoding="utf-8"?>
<Types xmlns="http://schemas.openxmlformats.org/package/2006/content-types">
  <Default Extension="png" ContentType="image/png"/>
  <Default Extension="jpeg" ContentType="image/jpeg"/>
  <Default Extension="emf" ContentType="image/x-emf"/>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sldIdLst>
    <p:sldId id="256" r:id="rId2"/>
    <p:sldId id="263" r:id="rId3"/>
    <p:sldId id="261" r:id="rId4"/>
    <p:sldId id="259" r:id="rId5"/>
    <p:sldId id="260" r:id="rId6"/>
    <p:sldId id="262" r:id="rId7"/>
    <p:sldId id="264" r:id="rId8"/>
    <p:sldId id="265" r:id="rId9"/>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00" autoAdjust="0"/>
    <p:restoredTop sz="94660"/>
  </p:normalViewPr>
  <p:slideViewPr>
    <p:cSldViewPr snapToGrid="0">
      <p:cViewPr varScale="1">
        <p:scale>
          <a:sx n="73" d="100"/>
          <a:sy n="73" d="100"/>
        </p:scale>
        <p:origin x="618"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pic>
        <p:nvPicPr>
          <p:cNvPr id="66" name="Picture 2" descr="\\DROBO-FS\QuickDrops\JB\PPTX NG\Droplets\LightingOverlay.png"/>
          <p:cNvPicPr>
            <a:picLocks noChangeAspect="1" noChangeArrowheads="1"/>
          </p:cNvPicPr>
          <p:nvPr/>
        </p:nvPicPr>
        <p:blipFill>
          <a:blip r:embed="rId2">
            <a:alphaModFix amt="30000"/>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xmlns="">
                <a:solidFill>
                  <a:srgbClr val="FFFFFF"/>
                </a:solidFill>
              </a14:hiddenFill>
            </a:ext>
          </a:extLst>
        </p:spPr>
      </p:pic>
      <p:grpSp>
        <p:nvGrpSpPr>
          <p:cNvPr id="11" name="Group 10"/>
          <p:cNvGrpSpPr/>
          <p:nvPr/>
        </p:nvGrpSpPr>
        <p:grpSpPr>
          <a:xfrm>
            <a:off x="0" y="0"/>
            <a:ext cx="2305051" cy="6858001"/>
            <a:chOff x="0" y="0"/>
            <a:chExt cx="2305051" cy="6858001"/>
          </a:xfrm>
          <a:gradFill flip="none" rotWithShape="1">
            <a:gsLst>
              <a:gs pos="0">
                <a:schemeClr val="tx2"/>
              </a:gs>
              <a:gs pos="100000">
                <a:schemeClr val="bg2">
                  <a:lumMod val="60000"/>
                  <a:lumOff val="40000"/>
                </a:schemeClr>
              </a:gs>
            </a:gsLst>
            <a:lin ang="5400000" scaled="0"/>
            <a:tileRect/>
          </a:gradFill>
        </p:grpSpPr>
        <p:sp>
          <p:nvSpPr>
            <p:cNvPr id="12" name="Rectangle 5"/>
            <p:cNvSpPr>
              <a:spLocks noChangeArrowheads="1"/>
            </p:cNvSpPr>
            <p:nvPr/>
          </p:nvSpPr>
          <p:spPr bwMode="auto">
            <a:xfrm>
              <a:off x="1209675" y="4763"/>
              <a:ext cx="23813" cy="2181225"/>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sp>
          <p:nvSpPr>
            <p:cNvPr id="13" name="Freeform 6"/>
            <p:cNvSpPr>
              <a:spLocks noEditPoints="1"/>
            </p:cNvSpPr>
            <p:nvPr/>
          </p:nvSpPr>
          <p:spPr bwMode="auto">
            <a:xfrm>
              <a:off x="1128713"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4" name="Freeform 7"/>
            <p:cNvSpPr>
              <a:spLocks noEditPoints="1"/>
            </p:cNvSpPr>
            <p:nvPr/>
          </p:nvSpPr>
          <p:spPr bwMode="auto">
            <a:xfrm>
              <a:off x="1123950"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5" name="Rectangle 8"/>
            <p:cNvSpPr>
              <a:spLocks noChangeArrowheads="1"/>
            </p:cNvSpPr>
            <p:nvPr/>
          </p:nvSpPr>
          <p:spPr bwMode="auto">
            <a:xfrm>
              <a:off x="414338" y="9525"/>
              <a:ext cx="28575" cy="4481513"/>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sp>
          <p:nvSpPr>
            <p:cNvPr id="16" name="Freeform 9"/>
            <p:cNvSpPr>
              <a:spLocks noEditPoints="1"/>
            </p:cNvSpPr>
            <p:nvPr/>
          </p:nvSpPr>
          <p:spPr bwMode="auto">
            <a:xfrm>
              <a:off x="333375"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7" name="Freeform 10"/>
            <p:cNvSpPr/>
            <p:nvPr/>
          </p:nvSpPr>
          <p:spPr bwMode="auto">
            <a:xfrm>
              <a:off x="190500" y="9525"/>
              <a:ext cx="152400" cy="908050"/>
            </a:xfrm>
            <a:custGeom>
              <a:avLst/>
              <a:gdLst/>
              <a:ahLst/>
              <a:cxnLst/>
              <a:rect l="0" t="0" r="r" b="b"/>
              <a:pathLst>
                <a:path w="96" h="572">
                  <a:moveTo>
                    <a:pt x="15" y="572"/>
                  </a:moveTo>
                  <a:lnTo>
                    <a:pt x="0" y="566"/>
                  </a:lnTo>
                  <a:lnTo>
                    <a:pt x="81" y="380"/>
                  </a:lnTo>
                  <a:lnTo>
                    <a:pt x="81" y="0"/>
                  </a:lnTo>
                  <a:lnTo>
                    <a:pt x="96" y="0"/>
                  </a:lnTo>
                  <a:lnTo>
                    <a:pt x="96" y="383"/>
                  </a:lnTo>
                  <a:lnTo>
                    <a:pt x="15" y="57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8" name="Freeform 11"/>
            <p:cNvSpPr/>
            <p:nvPr/>
          </p:nvSpPr>
          <p:spPr bwMode="auto">
            <a:xfrm>
              <a:off x="1290638" y="14288"/>
              <a:ext cx="376238" cy="1801813"/>
            </a:xfrm>
            <a:custGeom>
              <a:avLst/>
              <a:gdLst/>
              <a:ahLst/>
              <a:cxnLst/>
              <a:rect l="0" t="0" r="r" b="b"/>
              <a:pathLst>
                <a:path w="237" h="1135">
                  <a:moveTo>
                    <a:pt x="222" y="1135"/>
                  </a:moveTo>
                  <a:lnTo>
                    <a:pt x="0" y="620"/>
                  </a:lnTo>
                  <a:lnTo>
                    <a:pt x="0" y="0"/>
                  </a:lnTo>
                  <a:lnTo>
                    <a:pt x="18" y="0"/>
                  </a:lnTo>
                  <a:lnTo>
                    <a:pt x="18" y="617"/>
                  </a:lnTo>
                  <a:lnTo>
                    <a:pt x="237" y="1129"/>
                  </a:lnTo>
                  <a:lnTo>
                    <a:pt x="222" y="113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9" name="Freeform 12"/>
            <p:cNvSpPr>
              <a:spLocks noEditPoints="1"/>
            </p:cNvSpPr>
            <p:nvPr/>
          </p:nvSpPr>
          <p:spPr bwMode="auto">
            <a:xfrm>
              <a:off x="1600200" y="180181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0" name="Freeform 13"/>
            <p:cNvSpPr/>
            <p:nvPr/>
          </p:nvSpPr>
          <p:spPr bwMode="auto">
            <a:xfrm>
              <a:off x="1381125" y="9525"/>
              <a:ext cx="371475" cy="1425575"/>
            </a:xfrm>
            <a:custGeom>
              <a:avLst/>
              <a:gdLst/>
              <a:ahLst/>
              <a:cxnLst/>
              <a:rect l="0" t="0" r="r" b="b"/>
              <a:pathLst>
                <a:path w="234" h="898">
                  <a:moveTo>
                    <a:pt x="219" y="898"/>
                  </a:moveTo>
                  <a:lnTo>
                    <a:pt x="0" y="383"/>
                  </a:lnTo>
                  <a:lnTo>
                    <a:pt x="0" y="0"/>
                  </a:lnTo>
                  <a:lnTo>
                    <a:pt x="15" y="0"/>
                  </a:lnTo>
                  <a:lnTo>
                    <a:pt x="15" y="380"/>
                  </a:lnTo>
                  <a:lnTo>
                    <a:pt x="234" y="892"/>
                  </a:lnTo>
                  <a:lnTo>
                    <a:pt x="219" y="898"/>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1" name="Freeform 14"/>
            <p:cNvSpPr/>
            <p:nvPr/>
          </p:nvSpPr>
          <p:spPr bwMode="auto">
            <a:xfrm>
              <a:off x="1643063"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2" name="Freeform 15"/>
            <p:cNvSpPr>
              <a:spLocks noEditPoints="1"/>
            </p:cNvSpPr>
            <p:nvPr/>
          </p:nvSpPr>
          <p:spPr bwMode="auto">
            <a:xfrm>
              <a:off x="1685925" y="14208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3" name="Freeform 16"/>
            <p:cNvSpPr>
              <a:spLocks noEditPoints="1"/>
            </p:cNvSpPr>
            <p:nvPr/>
          </p:nvSpPr>
          <p:spPr bwMode="auto">
            <a:xfrm>
              <a:off x="168592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4" name="Freeform 17"/>
            <p:cNvSpPr/>
            <p:nvPr/>
          </p:nvSpPr>
          <p:spPr bwMode="auto">
            <a:xfrm>
              <a:off x="1743075" y="4763"/>
              <a:ext cx="419100" cy="522288"/>
            </a:xfrm>
            <a:custGeom>
              <a:avLst/>
              <a:gdLst/>
              <a:ahLst/>
              <a:cxnLst/>
              <a:rect l="0" t="0" r="r" b="b"/>
              <a:pathLst>
                <a:path w="264" h="329">
                  <a:moveTo>
                    <a:pt x="252" y="329"/>
                  </a:moveTo>
                  <a:lnTo>
                    <a:pt x="45" y="120"/>
                  </a:lnTo>
                  <a:lnTo>
                    <a:pt x="0" y="6"/>
                  </a:lnTo>
                  <a:lnTo>
                    <a:pt x="15" y="0"/>
                  </a:lnTo>
                  <a:lnTo>
                    <a:pt x="60" y="111"/>
                  </a:lnTo>
                  <a:lnTo>
                    <a:pt x="264" y="317"/>
                  </a:lnTo>
                  <a:lnTo>
                    <a:pt x="252" y="329"/>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5" name="Freeform 18"/>
            <p:cNvSpPr>
              <a:spLocks noEditPoints="1"/>
            </p:cNvSpPr>
            <p:nvPr/>
          </p:nvSpPr>
          <p:spPr bwMode="auto">
            <a:xfrm>
              <a:off x="2119313"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6" name="Freeform 19"/>
            <p:cNvSpPr/>
            <p:nvPr/>
          </p:nvSpPr>
          <p:spPr bwMode="auto">
            <a:xfrm>
              <a:off x="952500" y="4763"/>
              <a:ext cx="152400" cy="908050"/>
            </a:xfrm>
            <a:custGeom>
              <a:avLst/>
              <a:gdLst/>
              <a:ahLst/>
              <a:cxnLst/>
              <a:rect l="0" t="0" r="r" b="b"/>
              <a:pathLst>
                <a:path w="96" h="572">
                  <a:moveTo>
                    <a:pt x="15" y="572"/>
                  </a:moveTo>
                  <a:lnTo>
                    <a:pt x="0" y="572"/>
                  </a:lnTo>
                  <a:lnTo>
                    <a:pt x="0" y="189"/>
                  </a:lnTo>
                  <a:lnTo>
                    <a:pt x="81" y="0"/>
                  </a:lnTo>
                  <a:lnTo>
                    <a:pt x="96" y="6"/>
                  </a:lnTo>
                  <a:lnTo>
                    <a:pt x="15" y="192"/>
                  </a:lnTo>
                  <a:lnTo>
                    <a:pt x="15" y="57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7" name="Freeform 20"/>
            <p:cNvSpPr>
              <a:spLocks noEditPoints="1"/>
            </p:cNvSpPr>
            <p:nvPr/>
          </p:nvSpPr>
          <p:spPr bwMode="auto">
            <a:xfrm>
              <a:off x="86677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2"/>
                    <a:pt x="4" y="20"/>
                  </a:cubicBezTo>
                  <a:cubicBezTo>
                    <a:pt x="4" y="29"/>
                    <a:pt x="11" y="36"/>
                    <a:pt x="20" y="36"/>
                  </a:cubicBezTo>
                  <a:cubicBezTo>
                    <a:pt x="29" y="36"/>
                    <a:pt x="36" y="29"/>
                    <a:pt x="36" y="20"/>
                  </a:cubicBezTo>
                  <a:cubicBezTo>
                    <a:pt x="36" y="12"/>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8" name="Freeform 21"/>
            <p:cNvSpPr>
              <a:spLocks noEditPoints="1"/>
            </p:cNvSpPr>
            <p:nvPr/>
          </p:nvSpPr>
          <p:spPr bwMode="auto">
            <a:xfrm>
              <a:off x="890588" y="15541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9" name="Freeform 22"/>
            <p:cNvSpPr/>
            <p:nvPr/>
          </p:nvSpPr>
          <p:spPr bwMode="auto">
            <a:xfrm>
              <a:off x="738188" y="5622925"/>
              <a:ext cx="338138" cy="1216025"/>
            </a:xfrm>
            <a:custGeom>
              <a:avLst/>
              <a:gdLst/>
              <a:ahLst/>
              <a:cxnLst/>
              <a:rect l="0" t="0" r="r" b="b"/>
              <a:pathLst>
                <a:path w="213" h="766">
                  <a:moveTo>
                    <a:pt x="213" y="766"/>
                  </a:moveTo>
                  <a:lnTo>
                    <a:pt x="195" y="766"/>
                  </a:lnTo>
                  <a:lnTo>
                    <a:pt x="195" y="464"/>
                  </a:lnTo>
                  <a:lnTo>
                    <a:pt x="0" y="6"/>
                  </a:lnTo>
                  <a:lnTo>
                    <a:pt x="12" y="0"/>
                  </a:lnTo>
                  <a:lnTo>
                    <a:pt x="213" y="461"/>
                  </a:lnTo>
                  <a:lnTo>
                    <a:pt x="213" y="766"/>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0" name="Freeform 23"/>
            <p:cNvSpPr>
              <a:spLocks noEditPoints="1"/>
            </p:cNvSpPr>
            <p:nvPr/>
          </p:nvSpPr>
          <p:spPr bwMode="auto">
            <a:xfrm>
              <a:off x="647700" y="5480050"/>
              <a:ext cx="157163" cy="157163"/>
            </a:xfrm>
            <a:custGeom>
              <a:avLst/>
              <a:gdLst/>
              <a:ahLst/>
              <a:cxnLst/>
              <a:rect l="0" t="0" r="r" b="b"/>
              <a:pathLst>
                <a:path w="33" h="33">
                  <a:moveTo>
                    <a:pt x="17" y="33"/>
                  </a:moveTo>
                  <a:cubicBezTo>
                    <a:pt x="8" y="33"/>
                    <a:pt x="0" y="26"/>
                    <a:pt x="0" y="17"/>
                  </a:cubicBezTo>
                  <a:cubicBezTo>
                    <a:pt x="0" y="8"/>
                    <a:pt x="8" y="0"/>
                    <a:pt x="17" y="0"/>
                  </a:cubicBezTo>
                  <a:cubicBezTo>
                    <a:pt x="26" y="0"/>
                    <a:pt x="33" y="8"/>
                    <a:pt x="33" y="17"/>
                  </a:cubicBezTo>
                  <a:cubicBezTo>
                    <a:pt x="33" y="26"/>
                    <a:pt x="26" y="33"/>
                    <a:pt x="17" y="33"/>
                  </a:cubicBezTo>
                  <a:close/>
                  <a:moveTo>
                    <a:pt x="17" y="4"/>
                  </a:moveTo>
                  <a:cubicBezTo>
                    <a:pt x="10" y="4"/>
                    <a:pt x="4" y="10"/>
                    <a:pt x="4" y="17"/>
                  </a:cubicBezTo>
                  <a:cubicBezTo>
                    <a:pt x="4" y="24"/>
                    <a:pt x="10" y="29"/>
                    <a:pt x="17" y="29"/>
                  </a:cubicBezTo>
                  <a:cubicBezTo>
                    <a:pt x="23" y="29"/>
                    <a:pt x="29" y="24"/>
                    <a:pt x="29" y="17"/>
                  </a:cubicBezTo>
                  <a:cubicBezTo>
                    <a:pt x="29" y="10"/>
                    <a:pt x="23" y="4"/>
                    <a:pt x="17"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1" name="Freeform 24"/>
            <p:cNvSpPr>
              <a:spLocks noEditPoints="1"/>
            </p:cNvSpPr>
            <p:nvPr/>
          </p:nvSpPr>
          <p:spPr bwMode="auto">
            <a:xfrm>
              <a:off x="66675" y="903288"/>
              <a:ext cx="190500" cy="190500"/>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2"/>
                    <a:pt x="4" y="20"/>
                  </a:cubicBezTo>
                  <a:cubicBezTo>
                    <a:pt x="4" y="29"/>
                    <a:pt x="12" y="36"/>
                    <a:pt x="20" y="36"/>
                  </a:cubicBezTo>
                  <a:cubicBezTo>
                    <a:pt x="29" y="36"/>
                    <a:pt x="36" y="29"/>
                    <a:pt x="36" y="20"/>
                  </a:cubicBezTo>
                  <a:cubicBezTo>
                    <a:pt x="36" y="12"/>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2" name="Freeform 25"/>
            <p:cNvSpPr/>
            <p:nvPr/>
          </p:nvSpPr>
          <p:spPr bwMode="auto">
            <a:xfrm>
              <a:off x="0" y="3897313"/>
              <a:ext cx="133350" cy="266700"/>
            </a:xfrm>
            <a:custGeom>
              <a:avLst/>
              <a:gdLst/>
              <a:ahLst/>
              <a:cxnLst/>
              <a:rect l="0" t="0" r="r" b="b"/>
              <a:pathLst>
                <a:path w="84" h="168">
                  <a:moveTo>
                    <a:pt x="69" y="168"/>
                  </a:moveTo>
                  <a:lnTo>
                    <a:pt x="0" y="6"/>
                  </a:lnTo>
                  <a:lnTo>
                    <a:pt x="12" y="0"/>
                  </a:lnTo>
                  <a:lnTo>
                    <a:pt x="84" y="162"/>
                  </a:lnTo>
                  <a:lnTo>
                    <a:pt x="69" y="168"/>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3" name="Freeform 26"/>
            <p:cNvSpPr>
              <a:spLocks noEditPoints="1"/>
            </p:cNvSpPr>
            <p:nvPr/>
          </p:nvSpPr>
          <p:spPr bwMode="auto">
            <a:xfrm>
              <a:off x="66675" y="414972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4" name="Freeform 27"/>
            <p:cNvSpPr/>
            <p:nvPr/>
          </p:nvSpPr>
          <p:spPr bwMode="auto">
            <a:xfrm>
              <a:off x="0" y="1644650"/>
              <a:ext cx="133350" cy="269875"/>
            </a:xfrm>
            <a:custGeom>
              <a:avLst/>
              <a:gdLst/>
              <a:ahLst/>
              <a:cxnLst/>
              <a:rect l="0" t="0" r="r" b="b"/>
              <a:pathLst>
                <a:path w="84" h="170">
                  <a:moveTo>
                    <a:pt x="12" y="170"/>
                  </a:moveTo>
                  <a:lnTo>
                    <a:pt x="0" y="164"/>
                  </a:lnTo>
                  <a:lnTo>
                    <a:pt x="69" y="0"/>
                  </a:lnTo>
                  <a:lnTo>
                    <a:pt x="84" y="6"/>
                  </a:lnTo>
                  <a:lnTo>
                    <a:pt x="12" y="170"/>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5" name="Freeform 28"/>
            <p:cNvSpPr>
              <a:spLocks noEditPoints="1"/>
            </p:cNvSpPr>
            <p:nvPr/>
          </p:nvSpPr>
          <p:spPr bwMode="auto">
            <a:xfrm>
              <a:off x="66675" y="146843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6" name="Freeform 29"/>
            <p:cNvSpPr/>
            <p:nvPr/>
          </p:nvSpPr>
          <p:spPr bwMode="auto">
            <a:xfrm>
              <a:off x="695325" y="4763"/>
              <a:ext cx="309563" cy="1558925"/>
            </a:xfrm>
            <a:custGeom>
              <a:avLst/>
              <a:gdLst/>
              <a:ahLst/>
              <a:cxnLst/>
              <a:rect l="0" t="0" r="r" b="b"/>
              <a:pathLst>
                <a:path w="195" h="982">
                  <a:moveTo>
                    <a:pt x="195" y="982"/>
                  </a:moveTo>
                  <a:lnTo>
                    <a:pt x="177" y="982"/>
                  </a:lnTo>
                  <a:lnTo>
                    <a:pt x="177" y="805"/>
                  </a:lnTo>
                  <a:lnTo>
                    <a:pt x="0" y="629"/>
                  </a:lnTo>
                  <a:lnTo>
                    <a:pt x="0" y="0"/>
                  </a:lnTo>
                  <a:lnTo>
                    <a:pt x="18" y="0"/>
                  </a:lnTo>
                  <a:lnTo>
                    <a:pt x="18" y="623"/>
                  </a:lnTo>
                  <a:lnTo>
                    <a:pt x="195" y="796"/>
                  </a:lnTo>
                  <a:lnTo>
                    <a:pt x="195" y="98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7" name="Freeform 30"/>
            <p:cNvSpPr>
              <a:spLocks noEditPoints="1"/>
            </p:cNvSpPr>
            <p:nvPr/>
          </p:nvSpPr>
          <p:spPr bwMode="auto">
            <a:xfrm>
              <a:off x="57150" y="48815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8" name="Freeform 31"/>
            <p:cNvSpPr/>
            <p:nvPr/>
          </p:nvSpPr>
          <p:spPr bwMode="auto">
            <a:xfrm>
              <a:off x="138113" y="5060950"/>
              <a:ext cx="304800" cy="1778000"/>
            </a:xfrm>
            <a:custGeom>
              <a:avLst/>
              <a:gdLst/>
              <a:ahLst/>
              <a:cxnLst/>
              <a:rect l="0" t="0" r="r" b="b"/>
              <a:pathLst>
                <a:path w="192" h="1120">
                  <a:moveTo>
                    <a:pt x="192" y="1120"/>
                  </a:moveTo>
                  <a:lnTo>
                    <a:pt x="177" y="1120"/>
                  </a:lnTo>
                  <a:lnTo>
                    <a:pt x="177" y="360"/>
                  </a:lnTo>
                  <a:lnTo>
                    <a:pt x="0" y="183"/>
                  </a:lnTo>
                  <a:lnTo>
                    <a:pt x="0" y="0"/>
                  </a:lnTo>
                  <a:lnTo>
                    <a:pt x="15" y="0"/>
                  </a:lnTo>
                  <a:lnTo>
                    <a:pt x="15" y="177"/>
                  </a:lnTo>
                  <a:lnTo>
                    <a:pt x="192" y="354"/>
                  </a:lnTo>
                  <a:lnTo>
                    <a:pt x="192" y="1120"/>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9" name="Freeform 32"/>
            <p:cNvSpPr>
              <a:spLocks noEditPoints="1"/>
            </p:cNvSpPr>
            <p:nvPr/>
          </p:nvSpPr>
          <p:spPr bwMode="auto">
            <a:xfrm>
              <a:off x="561975" y="64309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0" name="Rectangle 33"/>
            <p:cNvSpPr>
              <a:spLocks noChangeArrowheads="1"/>
            </p:cNvSpPr>
            <p:nvPr/>
          </p:nvSpPr>
          <p:spPr bwMode="auto">
            <a:xfrm>
              <a:off x="642938" y="6610350"/>
              <a:ext cx="23813" cy="242888"/>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sp>
          <p:nvSpPr>
            <p:cNvPr id="41" name="Freeform 34"/>
            <p:cNvSpPr>
              <a:spLocks noEditPoints="1"/>
            </p:cNvSpPr>
            <p:nvPr/>
          </p:nvSpPr>
          <p:spPr bwMode="auto">
            <a:xfrm>
              <a:off x="76200" y="6430963"/>
              <a:ext cx="190500" cy="188913"/>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2" name="Freeform 35"/>
            <p:cNvSpPr/>
            <p:nvPr/>
          </p:nvSpPr>
          <p:spPr bwMode="auto">
            <a:xfrm>
              <a:off x="0" y="5978525"/>
              <a:ext cx="190500" cy="461963"/>
            </a:xfrm>
            <a:custGeom>
              <a:avLst/>
              <a:gdLst/>
              <a:ahLst/>
              <a:cxnLst/>
              <a:rect l="0" t="0" r="r" b="b"/>
              <a:pathLst>
                <a:path w="120" h="291">
                  <a:moveTo>
                    <a:pt x="120" y="291"/>
                  </a:moveTo>
                  <a:lnTo>
                    <a:pt x="105" y="291"/>
                  </a:lnTo>
                  <a:lnTo>
                    <a:pt x="105" y="114"/>
                  </a:lnTo>
                  <a:lnTo>
                    <a:pt x="0" y="9"/>
                  </a:lnTo>
                  <a:lnTo>
                    <a:pt x="12" y="0"/>
                  </a:lnTo>
                  <a:lnTo>
                    <a:pt x="120" y="108"/>
                  </a:lnTo>
                  <a:lnTo>
                    <a:pt x="120" y="291"/>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3" name="Freeform 36"/>
            <p:cNvSpPr/>
            <p:nvPr/>
          </p:nvSpPr>
          <p:spPr bwMode="auto">
            <a:xfrm>
              <a:off x="1014413" y="1801813"/>
              <a:ext cx="214313" cy="755650"/>
            </a:xfrm>
            <a:custGeom>
              <a:avLst/>
              <a:gdLst/>
              <a:ahLst/>
              <a:cxnLst/>
              <a:rect l="0" t="0" r="r" b="b"/>
              <a:pathLst>
                <a:path w="135" h="476">
                  <a:moveTo>
                    <a:pt x="12" y="476"/>
                  </a:moveTo>
                  <a:lnTo>
                    <a:pt x="0" y="476"/>
                  </a:lnTo>
                  <a:lnTo>
                    <a:pt x="0" y="128"/>
                  </a:lnTo>
                  <a:lnTo>
                    <a:pt x="126" y="0"/>
                  </a:lnTo>
                  <a:lnTo>
                    <a:pt x="135" y="9"/>
                  </a:lnTo>
                  <a:lnTo>
                    <a:pt x="12" y="131"/>
                  </a:lnTo>
                  <a:lnTo>
                    <a:pt x="12" y="476"/>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4" name="Freeform 37"/>
            <p:cNvSpPr>
              <a:spLocks noEditPoints="1"/>
            </p:cNvSpPr>
            <p:nvPr/>
          </p:nvSpPr>
          <p:spPr bwMode="auto">
            <a:xfrm>
              <a:off x="938213" y="2547938"/>
              <a:ext cx="166688" cy="160338"/>
            </a:xfrm>
            <a:custGeom>
              <a:avLst/>
              <a:gdLst/>
              <a:ahLst/>
              <a:cxnLst/>
              <a:rect l="0" t="0" r="r" b="b"/>
              <a:pathLst>
                <a:path w="35" h="34">
                  <a:moveTo>
                    <a:pt x="18" y="34"/>
                  </a:moveTo>
                  <a:cubicBezTo>
                    <a:pt x="8" y="34"/>
                    <a:pt x="0" y="26"/>
                    <a:pt x="0" y="17"/>
                  </a:cubicBezTo>
                  <a:cubicBezTo>
                    <a:pt x="0" y="7"/>
                    <a:pt x="8" y="0"/>
                    <a:pt x="18" y="0"/>
                  </a:cubicBezTo>
                  <a:cubicBezTo>
                    <a:pt x="27" y="0"/>
                    <a:pt x="35" y="7"/>
                    <a:pt x="35" y="17"/>
                  </a:cubicBezTo>
                  <a:cubicBezTo>
                    <a:pt x="35" y="26"/>
                    <a:pt x="27" y="34"/>
                    <a:pt x="18" y="34"/>
                  </a:cubicBezTo>
                  <a:close/>
                  <a:moveTo>
                    <a:pt x="18" y="4"/>
                  </a:moveTo>
                  <a:cubicBezTo>
                    <a:pt x="10" y="4"/>
                    <a:pt x="4" y="10"/>
                    <a:pt x="4" y="17"/>
                  </a:cubicBezTo>
                  <a:cubicBezTo>
                    <a:pt x="4" y="24"/>
                    <a:pt x="10" y="30"/>
                    <a:pt x="18" y="30"/>
                  </a:cubicBezTo>
                  <a:cubicBezTo>
                    <a:pt x="25" y="30"/>
                    <a:pt x="31" y="24"/>
                    <a:pt x="31" y="17"/>
                  </a:cubicBezTo>
                  <a:cubicBezTo>
                    <a:pt x="31" y="10"/>
                    <a:pt x="25" y="4"/>
                    <a:pt x="18"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5" name="Freeform 38"/>
            <p:cNvSpPr/>
            <p:nvPr/>
          </p:nvSpPr>
          <p:spPr bwMode="auto">
            <a:xfrm>
              <a:off x="595313" y="4763"/>
              <a:ext cx="638175" cy="4025900"/>
            </a:xfrm>
            <a:custGeom>
              <a:avLst/>
              <a:gdLst/>
              <a:ahLst/>
              <a:cxnLst/>
              <a:rect l="0" t="0" r="r" b="b"/>
              <a:pathLst>
                <a:path w="402" h="2536">
                  <a:moveTo>
                    <a:pt x="402" y="2536"/>
                  </a:moveTo>
                  <a:lnTo>
                    <a:pt x="387" y="2536"/>
                  </a:lnTo>
                  <a:lnTo>
                    <a:pt x="387" y="2311"/>
                  </a:lnTo>
                  <a:lnTo>
                    <a:pt x="0" y="1925"/>
                  </a:lnTo>
                  <a:lnTo>
                    <a:pt x="0" y="0"/>
                  </a:lnTo>
                  <a:lnTo>
                    <a:pt x="15" y="0"/>
                  </a:lnTo>
                  <a:lnTo>
                    <a:pt x="15" y="1916"/>
                  </a:lnTo>
                  <a:lnTo>
                    <a:pt x="402" y="2302"/>
                  </a:lnTo>
                  <a:lnTo>
                    <a:pt x="402" y="2536"/>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6" name="Freeform 39"/>
            <p:cNvSpPr/>
            <p:nvPr/>
          </p:nvSpPr>
          <p:spPr bwMode="auto">
            <a:xfrm>
              <a:off x="1223963"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7" name="Freeform 40"/>
            <p:cNvSpPr>
              <a:spLocks noEditPoints="1"/>
            </p:cNvSpPr>
            <p:nvPr/>
          </p:nvSpPr>
          <p:spPr bwMode="auto">
            <a:xfrm>
              <a:off x="1300163" y="1849438"/>
              <a:ext cx="109538" cy="107950"/>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8" name="Freeform 41"/>
            <p:cNvSpPr/>
            <p:nvPr/>
          </p:nvSpPr>
          <p:spPr bwMode="auto">
            <a:xfrm>
              <a:off x="280988" y="3417888"/>
              <a:ext cx="142875" cy="474663"/>
            </a:xfrm>
            <a:custGeom>
              <a:avLst/>
              <a:gdLst/>
              <a:ahLst/>
              <a:cxnLst/>
              <a:rect l="0" t="0" r="r" b="b"/>
              <a:pathLst>
                <a:path w="90" h="299">
                  <a:moveTo>
                    <a:pt x="12" y="299"/>
                  </a:moveTo>
                  <a:lnTo>
                    <a:pt x="0" y="299"/>
                  </a:lnTo>
                  <a:lnTo>
                    <a:pt x="0" y="80"/>
                  </a:lnTo>
                  <a:lnTo>
                    <a:pt x="81" y="0"/>
                  </a:lnTo>
                  <a:lnTo>
                    <a:pt x="90" y="8"/>
                  </a:lnTo>
                  <a:lnTo>
                    <a:pt x="12" y="83"/>
                  </a:lnTo>
                  <a:lnTo>
                    <a:pt x="12" y="299"/>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9" name="Freeform 42"/>
            <p:cNvSpPr>
              <a:spLocks noEditPoints="1"/>
            </p:cNvSpPr>
            <p:nvPr/>
          </p:nvSpPr>
          <p:spPr bwMode="auto">
            <a:xfrm>
              <a:off x="238125" y="3883025"/>
              <a:ext cx="109538" cy="109538"/>
            </a:xfrm>
            <a:custGeom>
              <a:avLst/>
              <a:gdLst/>
              <a:ahLst/>
              <a:cxnLst/>
              <a:rect l="0" t="0" r="r" b="b"/>
              <a:pathLst>
                <a:path w="23" h="23">
                  <a:moveTo>
                    <a:pt x="11" y="23"/>
                  </a:moveTo>
                  <a:cubicBezTo>
                    <a:pt x="5" y="23"/>
                    <a:pt x="0" y="18"/>
                    <a:pt x="0" y="12"/>
                  </a:cubicBezTo>
                  <a:cubicBezTo>
                    <a:pt x="0" y="5"/>
                    <a:pt x="5" y="0"/>
                    <a:pt x="11" y="0"/>
                  </a:cubicBezTo>
                  <a:cubicBezTo>
                    <a:pt x="17" y="0"/>
                    <a:pt x="23" y="5"/>
                    <a:pt x="23" y="12"/>
                  </a:cubicBezTo>
                  <a:cubicBezTo>
                    <a:pt x="23" y="18"/>
                    <a:pt x="17" y="23"/>
                    <a:pt x="11" y="23"/>
                  </a:cubicBezTo>
                  <a:close/>
                  <a:moveTo>
                    <a:pt x="11" y="4"/>
                  </a:moveTo>
                  <a:cubicBezTo>
                    <a:pt x="7" y="4"/>
                    <a:pt x="4" y="8"/>
                    <a:pt x="4" y="12"/>
                  </a:cubicBezTo>
                  <a:cubicBezTo>
                    <a:pt x="4" y="16"/>
                    <a:pt x="7" y="19"/>
                    <a:pt x="11" y="19"/>
                  </a:cubicBezTo>
                  <a:cubicBezTo>
                    <a:pt x="15" y="19"/>
                    <a:pt x="19" y="16"/>
                    <a:pt x="19" y="12"/>
                  </a:cubicBezTo>
                  <a:cubicBezTo>
                    <a:pt x="19" y="8"/>
                    <a:pt x="15" y="4"/>
                    <a:pt x="11"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0" name="Freeform 43"/>
            <p:cNvSpPr/>
            <p:nvPr/>
          </p:nvSpPr>
          <p:spPr bwMode="auto">
            <a:xfrm>
              <a:off x="4763" y="2166938"/>
              <a:ext cx="114300" cy="452438"/>
            </a:xfrm>
            <a:custGeom>
              <a:avLst/>
              <a:gdLst/>
              <a:ahLst/>
              <a:cxnLst/>
              <a:rect l="0" t="0" r="r" b="b"/>
              <a:pathLst>
                <a:path w="72" h="285">
                  <a:moveTo>
                    <a:pt x="6" y="285"/>
                  </a:moveTo>
                  <a:lnTo>
                    <a:pt x="0" y="276"/>
                  </a:lnTo>
                  <a:lnTo>
                    <a:pt x="60" y="216"/>
                  </a:lnTo>
                  <a:lnTo>
                    <a:pt x="60" y="0"/>
                  </a:lnTo>
                  <a:lnTo>
                    <a:pt x="72" y="0"/>
                  </a:lnTo>
                  <a:lnTo>
                    <a:pt x="72" y="222"/>
                  </a:lnTo>
                  <a:lnTo>
                    <a:pt x="6" y="28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1" name="Freeform 44"/>
            <p:cNvSpPr>
              <a:spLocks noEditPoints="1"/>
            </p:cNvSpPr>
            <p:nvPr/>
          </p:nvSpPr>
          <p:spPr bwMode="auto">
            <a:xfrm>
              <a:off x="52388" y="2066925"/>
              <a:ext cx="109538" cy="109538"/>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2" name="Rectangle 45"/>
            <p:cNvSpPr>
              <a:spLocks noChangeArrowheads="1"/>
            </p:cNvSpPr>
            <p:nvPr/>
          </p:nvSpPr>
          <p:spPr bwMode="auto">
            <a:xfrm>
              <a:off x="1228725" y="4662488"/>
              <a:ext cx="23813" cy="2181225"/>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sp>
          <p:nvSpPr>
            <p:cNvPr id="53" name="Freeform 46"/>
            <p:cNvSpPr/>
            <p:nvPr/>
          </p:nvSpPr>
          <p:spPr bwMode="auto">
            <a:xfrm>
              <a:off x="1319213" y="5041900"/>
              <a:ext cx="371475" cy="1801813"/>
            </a:xfrm>
            <a:custGeom>
              <a:avLst/>
              <a:gdLst/>
              <a:ahLst/>
              <a:cxnLst/>
              <a:rect l="0" t="0" r="r" b="b"/>
              <a:pathLst>
                <a:path w="234" h="1135">
                  <a:moveTo>
                    <a:pt x="15" y="1135"/>
                  </a:moveTo>
                  <a:lnTo>
                    <a:pt x="0" y="1135"/>
                  </a:lnTo>
                  <a:lnTo>
                    <a:pt x="0" y="515"/>
                  </a:lnTo>
                  <a:lnTo>
                    <a:pt x="0" y="512"/>
                  </a:lnTo>
                  <a:lnTo>
                    <a:pt x="219" y="0"/>
                  </a:lnTo>
                  <a:lnTo>
                    <a:pt x="234" y="6"/>
                  </a:lnTo>
                  <a:lnTo>
                    <a:pt x="15" y="518"/>
                  </a:lnTo>
                  <a:lnTo>
                    <a:pt x="15" y="113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4" name="Freeform 47"/>
            <p:cNvSpPr>
              <a:spLocks noEditPoints="1"/>
            </p:cNvSpPr>
            <p:nvPr/>
          </p:nvSpPr>
          <p:spPr bwMode="auto">
            <a:xfrm>
              <a:off x="1147763"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5" name="Freeform 48"/>
            <p:cNvSpPr/>
            <p:nvPr/>
          </p:nvSpPr>
          <p:spPr bwMode="auto">
            <a:xfrm>
              <a:off x="819150" y="3983038"/>
              <a:ext cx="347663" cy="2860675"/>
            </a:xfrm>
            <a:custGeom>
              <a:avLst/>
              <a:gdLst/>
              <a:ahLst/>
              <a:cxnLst/>
              <a:rect l="0" t="0" r="r" b="b"/>
              <a:pathLst>
                <a:path w="219" h="1802">
                  <a:moveTo>
                    <a:pt x="219" y="1802"/>
                  </a:moveTo>
                  <a:lnTo>
                    <a:pt x="201" y="1802"/>
                  </a:lnTo>
                  <a:lnTo>
                    <a:pt x="201" y="1185"/>
                  </a:lnTo>
                  <a:lnTo>
                    <a:pt x="0" y="3"/>
                  </a:lnTo>
                  <a:lnTo>
                    <a:pt x="15" y="0"/>
                  </a:lnTo>
                  <a:lnTo>
                    <a:pt x="219" y="1185"/>
                  </a:lnTo>
                  <a:lnTo>
                    <a:pt x="219" y="180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6" name="Freeform 49"/>
            <p:cNvSpPr>
              <a:spLocks noEditPoints="1"/>
            </p:cNvSpPr>
            <p:nvPr/>
          </p:nvSpPr>
          <p:spPr bwMode="auto">
            <a:xfrm>
              <a:off x="728663" y="3806825"/>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7" name="Freeform 50"/>
            <p:cNvSpPr>
              <a:spLocks noEditPoints="1"/>
            </p:cNvSpPr>
            <p:nvPr/>
          </p:nvSpPr>
          <p:spPr bwMode="auto">
            <a:xfrm>
              <a:off x="1624013"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8" name="Freeform 51"/>
            <p:cNvSpPr/>
            <p:nvPr/>
          </p:nvSpPr>
          <p:spPr bwMode="auto">
            <a:xfrm>
              <a:off x="1404938" y="5422900"/>
              <a:ext cx="371475" cy="1425575"/>
            </a:xfrm>
            <a:custGeom>
              <a:avLst/>
              <a:gdLst/>
              <a:ahLst/>
              <a:cxnLst/>
              <a:rect l="0" t="0" r="r" b="b"/>
              <a:pathLst>
                <a:path w="234" h="898">
                  <a:moveTo>
                    <a:pt x="18" y="898"/>
                  </a:moveTo>
                  <a:lnTo>
                    <a:pt x="0" y="898"/>
                  </a:lnTo>
                  <a:lnTo>
                    <a:pt x="0" y="515"/>
                  </a:lnTo>
                  <a:lnTo>
                    <a:pt x="0" y="512"/>
                  </a:lnTo>
                  <a:lnTo>
                    <a:pt x="222" y="0"/>
                  </a:lnTo>
                  <a:lnTo>
                    <a:pt x="234" y="6"/>
                  </a:lnTo>
                  <a:lnTo>
                    <a:pt x="18" y="518"/>
                  </a:lnTo>
                  <a:lnTo>
                    <a:pt x="18" y="898"/>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9" name="Freeform 52"/>
            <p:cNvSpPr/>
            <p:nvPr/>
          </p:nvSpPr>
          <p:spPr bwMode="auto">
            <a:xfrm>
              <a:off x="1666875"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60" name="Freeform 53"/>
            <p:cNvSpPr>
              <a:spLocks noEditPoints="1"/>
            </p:cNvSpPr>
            <p:nvPr/>
          </p:nvSpPr>
          <p:spPr bwMode="auto">
            <a:xfrm>
              <a:off x="1709738"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61" name="Freeform 54"/>
            <p:cNvSpPr>
              <a:spLocks noEditPoints="1"/>
            </p:cNvSpPr>
            <p:nvPr/>
          </p:nvSpPr>
          <p:spPr bwMode="auto">
            <a:xfrm>
              <a:off x="1709738"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62" name="Freeform 55"/>
            <p:cNvSpPr/>
            <p:nvPr/>
          </p:nvSpPr>
          <p:spPr bwMode="auto">
            <a:xfrm>
              <a:off x="1766888" y="6330950"/>
              <a:ext cx="419100" cy="527050"/>
            </a:xfrm>
            <a:custGeom>
              <a:avLst/>
              <a:gdLst/>
              <a:ahLst/>
              <a:cxnLst/>
              <a:rect l="0" t="0" r="r" b="b"/>
              <a:pathLst>
                <a:path w="264" h="332">
                  <a:moveTo>
                    <a:pt x="12" y="332"/>
                  </a:moveTo>
                  <a:lnTo>
                    <a:pt x="0" y="326"/>
                  </a:lnTo>
                  <a:lnTo>
                    <a:pt x="45" y="206"/>
                  </a:lnTo>
                  <a:lnTo>
                    <a:pt x="255" y="0"/>
                  </a:lnTo>
                  <a:lnTo>
                    <a:pt x="264" y="12"/>
                  </a:lnTo>
                  <a:lnTo>
                    <a:pt x="60" y="215"/>
                  </a:lnTo>
                  <a:lnTo>
                    <a:pt x="12" y="33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63" name="Freeform 56"/>
            <p:cNvSpPr>
              <a:spLocks noEditPoints="1"/>
            </p:cNvSpPr>
            <p:nvPr/>
          </p:nvSpPr>
          <p:spPr bwMode="auto">
            <a:xfrm>
              <a:off x="2147888"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64" name="Freeform 57"/>
            <p:cNvSpPr/>
            <p:nvPr/>
          </p:nvSpPr>
          <p:spPr bwMode="auto">
            <a:xfrm>
              <a:off x="504825" y="9525"/>
              <a:ext cx="233363" cy="5103813"/>
            </a:xfrm>
            <a:custGeom>
              <a:avLst/>
              <a:gdLst/>
              <a:ahLst/>
              <a:cxnLst/>
              <a:rect l="0" t="0" r="r" b="b"/>
              <a:pathLst>
                <a:path w="147" h="3215">
                  <a:moveTo>
                    <a:pt x="132" y="3215"/>
                  </a:moveTo>
                  <a:lnTo>
                    <a:pt x="129" y="2754"/>
                  </a:lnTo>
                  <a:lnTo>
                    <a:pt x="0" y="1901"/>
                  </a:lnTo>
                  <a:lnTo>
                    <a:pt x="0" y="0"/>
                  </a:lnTo>
                  <a:lnTo>
                    <a:pt x="15" y="0"/>
                  </a:lnTo>
                  <a:lnTo>
                    <a:pt x="15" y="1898"/>
                  </a:lnTo>
                  <a:lnTo>
                    <a:pt x="144" y="2754"/>
                  </a:lnTo>
                  <a:lnTo>
                    <a:pt x="147" y="3215"/>
                  </a:lnTo>
                  <a:lnTo>
                    <a:pt x="132" y="321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65" name="Freeform 58"/>
            <p:cNvSpPr>
              <a:spLocks noEditPoints="1"/>
            </p:cNvSpPr>
            <p:nvPr/>
          </p:nvSpPr>
          <p:spPr bwMode="auto">
            <a:xfrm>
              <a:off x="633413" y="5103813"/>
              <a:ext cx="185738" cy="185738"/>
            </a:xfrm>
            <a:custGeom>
              <a:avLst/>
              <a:gdLst/>
              <a:ahLst/>
              <a:cxnLst/>
              <a:rect l="0" t="0" r="r" b="b"/>
              <a:pathLst>
                <a:path w="39" h="39">
                  <a:moveTo>
                    <a:pt x="20" y="39"/>
                  </a:moveTo>
                  <a:cubicBezTo>
                    <a:pt x="9" y="39"/>
                    <a:pt x="0" y="30"/>
                    <a:pt x="0" y="19"/>
                  </a:cubicBezTo>
                  <a:cubicBezTo>
                    <a:pt x="0" y="9"/>
                    <a:pt x="9" y="0"/>
                    <a:pt x="20" y="0"/>
                  </a:cubicBezTo>
                  <a:cubicBezTo>
                    <a:pt x="30" y="0"/>
                    <a:pt x="39" y="9"/>
                    <a:pt x="39" y="19"/>
                  </a:cubicBezTo>
                  <a:cubicBezTo>
                    <a:pt x="39" y="30"/>
                    <a:pt x="30" y="39"/>
                    <a:pt x="20" y="39"/>
                  </a:cubicBezTo>
                  <a:close/>
                  <a:moveTo>
                    <a:pt x="20" y="4"/>
                  </a:moveTo>
                  <a:cubicBezTo>
                    <a:pt x="11" y="4"/>
                    <a:pt x="4" y="11"/>
                    <a:pt x="4" y="19"/>
                  </a:cubicBezTo>
                  <a:cubicBezTo>
                    <a:pt x="4" y="28"/>
                    <a:pt x="11" y="35"/>
                    <a:pt x="20" y="35"/>
                  </a:cubicBezTo>
                  <a:cubicBezTo>
                    <a:pt x="28" y="35"/>
                    <a:pt x="35" y="28"/>
                    <a:pt x="35" y="19"/>
                  </a:cubicBezTo>
                  <a:cubicBezTo>
                    <a:pt x="35"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grpSp>
      <p:sp>
        <p:nvSpPr>
          <p:cNvPr id="2" name="Title 1"/>
          <p:cNvSpPr>
            <a:spLocks noGrp="1"/>
          </p:cNvSpPr>
          <p:nvPr>
            <p:ph type="ctrTitle"/>
          </p:nvPr>
        </p:nvSpPr>
        <p:spPr>
          <a:xfrm>
            <a:off x="1876424" y="1122363"/>
            <a:ext cx="8791575" cy="2387600"/>
          </a:xfrm>
        </p:spPr>
        <p:txBody>
          <a:bodyPr anchor="b">
            <a:normAutofit/>
          </a:bodyPr>
          <a:lstStyle>
            <a:lvl1pPr algn="l">
              <a:defRPr sz="4800"/>
            </a:lvl1pPr>
          </a:lstStyle>
          <a:p>
            <a:r>
              <a:rPr lang="en-US" smtClean="0"/>
              <a:t>Click to edit Master title style</a:t>
            </a:r>
            <a:endParaRPr lang="en-US" dirty="0"/>
          </a:p>
        </p:txBody>
      </p:sp>
      <p:sp>
        <p:nvSpPr>
          <p:cNvPr id="3" name="Subtitle 2"/>
          <p:cNvSpPr>
            <a:spLocks noGrp="1"/>
          </p:cNvSpPr>
          <p:nvPr>
            <p:ph type="subTitle" idx="1"/>
          </p:nvPr>
        </p:nvSpPr>
        <p:spPr>
          <a:xfrm>
            <a:off x="1876424" y="3602038"/>
            <a:ext cx="8791575" cy="1655762"/>
          </a:xfrm>
        </p:spPr>
        <p:txBody>
          <a:bodyPr>
            <a:normAutofit/>
          </a:bodyPr>
          <a:lstStyle>
            <a:lvl1pPr marL="0" indent="0" algn="l">
              <a:buNone/>
              <a:defRPr sz="2000" cap="all" baseline="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US" dirty="0"/>
          </a:p>
        </p:txBody>
      </p:sp>
      <p:sp>
        <p:nvSpPr>
          <p:cNvPr id="4" name="Date Placeholder 3"/>
          <p:cNvSpPr>
            <a:spLocks noGrp="1"/>
          </p:cNvSpPr>
          <p:nvPr>
            <p:ph type="dt" sz="half" idx="10"/>
          </p:nvPr>
        </p:nvSpPr>
        <p:spPr>
          <a:xfrm>
            <a:off x="7077511" y="5410201"/>
            <a:ext cx="2743200" cy="365125"/>
          </a:xfrm>
        </p:spPr>
        <p:txBody>
          <a:bodyPr/>
          <a:lstStyle/>
          <a:p>
            <a:fld id="{48A87A34-81AB-432B-8DAE-1953F412C126}" type="datetimeFigureOut">
              <a:rPr lang="en-US" dirty="0"/>
              <a:t>11/19/2019</a:t>
            </a:fld>
            <a:endParaRPr lang="en-US" dirty="0"/>
          </a:p>
        </p:txBody>
      </p:sp>
      <p:sp>
        <p:nvSpPr>
          <p:cNvPr id="5" name="Footer Placeholder 4"/>
          <p:cNvSpPr>
            <a:spLocks noGrp="1"/>
          </p:cNvSpPr>
          <p:nvPr>
            <p:ph type="ftr" sz="quarter" idx="11"/>
          </p:nvPr>
        </p:nvSpPr>
        <p:spPr>
          <a:xfrm>
            <a:off x="1876424" y="5410201"/>
            <a:ext cx="5124886" cy="365125"/>
          </a:xfrm>
        </p:spPr>
        <p:txBody>
          <a:bodyPr/>
          <a:lstStyle/>
          <a:p>
            <a:endParaRPr lang="en-US" dirty="0"/>
          </a:p>
        </p:txBody>
      </p:sp>
      <p:sp>
        <p:nvSpPr>
          <p:cNvPr id="6" name="Slide Number Placeholder 5"/>
          <p:cNvSpPr>
            <a:spLocks noGrp="1"/>
          </p:cNvSpPr>
          <p:nvPr>
            <p:ph type="sldNum" sz="quarter" idx="12"/>
          </p:nvPr>
        </p:nvSpPr>
        <p:spPr>
          <a:xfrm>
            <a:off x="9896911" y="5410199"/>
            <a:ext cx="771089" cy="365125"/>
          </a:xfrm>
        </p:spPr>
        <p:txBody>
          <a:bodyPr/>
          <a:lstStyle/>
          <a:p>
            <a:fld id="{6D22F896-40B5-4ADD-8801-0D06FADFA095}" type="slidenum">
              <a:rPr lang="en-US" dirty="0"/>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11/19/2019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41411" y="1419226"/>
            <a:ext cx="9906000" cy="2852737"/>
          </a:xfrm>
        </p:spPr>
        <p:txBody>
          <a:bodyPr anchor="b">
            <a:normAutofit/>
          </a:bodyPr>
          <a:lstStyle>
            <a:lvl1pPr>
              <a:defRPr sz="3600"/>
            </a:lvl1pPr>
          </a:lstStyle>
          <a:p>
            <a:r>
              <a:rPr lang="en-US" smtClean="0"/>
              <a:t>Click to edit Master title style</a:t>
            </a:r>
            <a:endParaRPr lang="en-US" dirty="0"/>
          </a:p>
        </p:txBody>
      </p:sp>
      <p:sp>
        <p:nvSpPr>
          <p:cNvPr id="3" name="Text Placeholder 2"/>
          <p:cNvSpPr>
            <a:spLocks noGrp="1"/>
          </p:cNvSpPr>
          <p:nvPr>
            <p:ph type="body" idx="1"/>
          </p:nvPr>
        </p:nvSpPr>
        <p:spPr>
          <a:xfrm>
            <a:off x="1141411" y="4424362"/>
            <a:ext cx="9906000" cy="1374776"/>
          </a:xfrm>
        </p:spPr>
        <p:txBody>
          <a:bodyPr>
            <a:normAutofit/>
          </a:bodyPr>
          <a:lstStyle>
            <a:lvl1pPr marL="0" indent="0">
              <a:buNone/>
              <a:defRPr sz="1800" cap="all" baseline="0">
                <a:solidFill>
                  <a:schemeClr val="tx1">
                    <a:tint val="75000"/>
                  </a:schemeClr>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48A87A34-81AB-432B-8DAE-1953F412C126}" type="datetimeFigureOut">
              <a:rPr lang="en-US" dirty="0"/>
              <a:t>11/19/2019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1141410" y="2249486"/>
            <a:ext cx="4878389" cy="3541714"/>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6172200" y="2249486"/>
            <a:ext cx="4875211" cy="3541714"/>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48A87A34-81AB-432B-8DAE-1953F412C126}" type="datetimeFigureOut">
              <a:rPr lang="en-US" dirty="0"/>
              <a:t>11/19/2019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141411" y="619126"/>
            <a:ext cx="9906000" cy="1477961"/>
          </a:xfrm>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1370019" y="2249486"/>
            <a:ext cx="4649783" cy="823912"/>
          </a:xfrm>
        </p:spPr>
        <p:txBody>
          <a:bodyPr anchor="b"/>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1141410" y="3073397"/>
            <a:ext cx="4878391" cy="2717801"/>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6400808" y="2249485"/>
            <a:ext cx="4646602" cy="823912"/>
          </a:xfrm>
        </p:spPr>
        <p:txBody>
          <a:bodyPr anchor="b"/>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6172200" y="3073397"/>
            <a:ext cx="4875210" cy="2717801"/>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48A87A34-81AB-432B-8DAE-1953F412C126}" type="datetimeFigureOut">
              <a:rPr lang="en-US" dirty="0"/>
              <a:t>11/19/2019</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48A87A34-81AB-432B-8DAE-1953F412C126}" type="datetimeFigureOut">
              <a:rPr lang="en-US" dirty="0"/>
              <a:t>11/19/2019</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8A87A34-81AB-432B-8DAE-1953F412C126}" type="datetimeFigureOut">
              <a:rPr lang="en-US" dirty="0"/>
              <a:t>11/19/2019</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6705" y="609601"/>
            <a:ext cx="3856037" cy="1639884"/>
          </a:xfrm>
        </p:spPr>
        <p:txBody>
          <a:bodyPr anchor="b"/>
          <a:lstStyle>
            <a:lvl1pPr>
              <a:defRPr sz="3200"/>
            </a:lvl1pPr>
          </a:lstStyle>
          <a:p>
            <a:r>
              <a:rPr lang="en-US" smtClean="0"/>
              <a:t>Click to edit Master title style</a:t>
            </a:r>
            <a:endParaRPr lang="en-US" dirty="0"/>
          </a:p>
        </p:txBody>
      </p:sp>
      <p:sp>
        <p:nvSpPr>
          <p:cNvPr id="3" name="Content Placeholder 2"/>
          <p:cNvSpPr>
            <a:spLocks noGrp="1"/>
          </p:cNvSpPr>
          <p:nvPr>
            <p:ph idx="1"/>
          </p:nvPr>
        </p:nvSpPr>
        <p:spPr>
          <a:xfrm>
            <a:off x="5156200" y="592666"/>
            <a:ext cx="5891209" cy="5198534"/>
          </a:xfrm>
        </p:spPr>
        <p:txBody>
          <a:bodyPr anchor="ct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1146705" y="2249486"/>
            <a:ext cx="3856037" cy="3541714"/>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11/19/2019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3" y="609600"/>
            <a:ext cx="5934508" cy="1639886"/>
          </a:xfrm>
        </p:spPr>
        <p:txBody>
          <a:bodyPr anchor="b"/>
          <a:lstStyle>
            <a:lvl1pPr>
              <a:defRPr sz="320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7380721" y="609601"/>
            <a:ext cx="3666690" cy="5181599"/>
          </a:xfrm>
          <a:prstGeom prst="round2DiagRect">
            <a:avLst>
              <a:gd name="adj1" fmla="val 5608"/>
              <a:gd name="adj2" fmla="val 0"/>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1141410" y="2249486"/>
            <a:ext cx="5934511" cy="3541714"/>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11/19/2019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0" y="4304664"/>
            <a:ext cx="9912355" cy="819355"/>
          </a:xfrm>
        </p:spPr>
        <p:txBody>
          <a:bodyPr anchor="b">
            <a:normAutofit/>
          </a:bodyPr>
          <a:lstStyle>
            <a:lvl1pPr>
              <a:defRPr sz="320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1141411" y="606426"/>
            <a:ext cx="9912354" cy="3299778"/>
          </a:xfrm>
          <a:prstGeom prst="round2DiagRect">
            <a:avLst>
              <a:gd name="adj1" fmla="val 4860"/>
              <a:gd name="adj2" fmla="val 0"/>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3200"/>
            </a:lvl1pPr>
          </a:lstStyle>
          <a:p>
            <a:pPr marL="0" lvl="0" indent="0">
              <a:buNone/>
            </a:pPr>
            <a:r>
              <a:rPr lang="en-US" smtClean="0"/>
              <a:t>Click icon to add picture</a:t>
            </a:r>
            <a:endParaRPr lang="en-US" dirty="0"/>
          </a:p>
        </p:txBody>
      </p:sp>
      <p:sp>
        <p:nvSpPr>
          <p:cNvPr id="4" name="Text Placeholder 3"/>
          <p:cNvSpPr>
            <a:spLocks noGrp="1"/>
          </p:cNvSpPr>
          <p:nvPr>
            <p:ph type="body" sz="half" idx="2"/>
          </p:nvPr>
        </p:nvSpPr>
        <p:spPr>
          <a:xfrm>
            <a:off x="1141364" y="5124020"/>
            <a:ext cx="9910859" cy="682472"/>
          </a:xfrm>
        </p:spPr>
        <p:txBody>
          <a:bodyP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11/19/2019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56" y="609600"/>
            <a:ext cx="9905955" cy="3429000"/>
          </a:xfrm>
        </p:spPr>
        <p:txBody>
          <a:bodyPr anchor="ctr">
            <a:normAutofit/>
          </a:bodyPr>
          <a:lstStyle>
            <a:lvl1pPr>
              <a:defRPr sz="3600"/>
            </a:lvl1pPr>
          </a:lstStyle>
          <a:p>
            <a:r>
              <a:rPr lang="en-US" smtClean="0"/>
              <a:t>Click to edit Master title style</a:t>
            </a:r>
            <a:endParaRPr lang="en-US" dirty="0"/>
          </a:p>
        </p:txBody>
      </p:sp>
      <p:sp>
        <p:nvSpPr>
          <p:cNvPr id="4" name="Text Placeholder 3"/>
          <p:cNvSpPr>
            <a:spLocks noGrp="1"/>
          </p:cNvSpPr>
          <p:nvPr>
            <p:ph type="body" sz="half" idx="2"/>
          </p:nvPr>
        </p:nvSpPr>
        <p:spPr>
          <a:xfrm>
            <a:off x="1141410" y="4419599"/>
            <a:ext cx="9904459" cy="1371599"/>
          </a:xfrm>
        </p:spPr>
        <p:txBody>
          <a:bodyPr anchor="ct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11/19/2019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2" y="609599"/>
            <a:ext cx="9302752" cy="2748429"/>
          </a:xfrm>
        </p:spPr>
        <p:txBody>
          <a:bodyPr anchor="ctr">
            <a:normAutofit/>
          </a:bodyPr>
          <a:lstStyle>
            <a:lvl1pPr>
              <a:defRPr sz="3600"/>
            </a:lvl1pPr>
          </a:lstStyle>
          <a:p>
            <a:r>
              <a:rPr lang="en-US" smtClean="0"/>
              <a:t>Click to edit Master title style</a:t>
            </a:r>
            <a:endParaRPr lang="en-US" dirty="0"/>
          </a:p>
        </p:txBody>
      </p:sp>
      <p:sp>
        <p:nvSpPr>
          <p:cNvPr id="12" name="Text Placeholder 3"/>
          <p:cNvSpPr>
            <a:spLocks noGrp="1"/>
          </p:cNvSpPr>
          <p:nvPr>
            <p:ph type="body" sz="half" idx="13"/>
          </p:nvPr>
        </p:nvSpPr>
        <p:spPr>
          <a:xfrm>
            <a:off x="1720644" y="3365557"/>
            <a:ext cx="8752299" cy="548968"/>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4" name="Text Placeholder 3"/>
          <p:cNvSpPr>
            <a:spLocks noGrp="1"/>
          </p:cNvSpPr>
          <p:nvPr>
            <p:ph type="body" sz="half" idx="2"/>
          </p:nvPr>
        </p:nvSpPr>
        <p:spPr>
          <a:xfrm>
            <a:off x="1141411" y="4309919"/>
            <a:ext cx="9906002" cy="1489496"/>
          </a:xfrm>
        </p:spPr>
        <p:txBody>
          <a:bodyPr anchor="ct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11/19/2019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
        <p:nvSpPr>
          <p:cNvPr id="60" name="TextBox 59"/>
          <p:cNvSpPr txBox="1"/>
          <p:nvPr/>
        </p:nvSpPr>
        <p:spPr>
          <a:xfrm>
            <a:off x="903512" y="732394"/>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latin typeface="+mj-lt"/>
                <a:ea typeface="+mj-ea"/>
                <a:cs typeface="Trebuchet MS"/>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61" name="TextBox 60"/>
          <p:cNvSpPr txBox="1"/>
          <p:nvPr/>
        </p:nvSpPr>
        <p:spPr>
          <a:xfrm>
            <a:off x="10537370" y="2764972"/>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latin typeface="+mj-lt"/>
                <a:ea typeface="+mj-ea"/>
                <a:cs typeface="Trebuchet MS"/>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41410" y="2134041"/>
            <a:ext cx="9906001" cy="2511835"/>
          </a:xfrm>
        </p:spPr>
        <p:txBody>
          <a:bodyPr anchor="b">
            <a:normAutofit/>
          </a:bodyPr>
          <a:lstStyle>
            <a:lvl1pPr>
              <a:defRPr sz="3600"/>
            </a:lvl1pPr>
          </a:lstStyle>
          <a:p>
            <a:r>
              <a:rPr lang="en-US" smtClean="0"/>
              <a:t>Click to edit Master title style</a:t>
            </a:r>
            <a:endParaRPr lang="en-US" dirty="0"/>
          </a:p>
        </p:txBody>
      </p:sp>
      <p:sp>
        <p:nvSpPr>
          <p:cNvPr id="4" name="Text Placeholder 3"/>
          <p:cNvSpPr>
            <a:spLocks noGrp="1"/>
          </p:cNvSpPr>
          <p:nvPr>
            <p:ph type="body" sz="half" idx="2"/>
          </p:nvPr>
        </p:nvSpPr>
        <p:spPr>
          <a:xfrm>
            <a:off x="1141364" y="4657655"/>
            <a:ext cx="9904505" cy="1140644"/>
          </a:xfrm>
        </p:spPr>
        <p:txBody>
          <a:bodyPr anchor="t">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11/19/2019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1141413" y="609600"/>
            <a:ext cx="9905998" cy="1905000"/>
          </a:xfrm>
        </p:spPr>
        <p:txBody>
          <a:bodyPr/>
          <a:lstStyle/>
          <a:p>
            <a:r>
              <a:rPr lang="en-US" smtClean="0"/>
              <a:t>Click to edit Master title style</a:t>
            </a:r>
            <a:endParaRPr lang="en-US" dirty="0"/>
          </a:p>
        </p:txBody>
      </p:sp>
      <p:sp>
        <p:nvSpPr>
          <p:cNvPr id="7" name="Text Placeholder 2"/>
          <p:cNvSpPr>
            <a:spLocks noGrp="1"/>
          </p:cNvSpPr>
          <p:nvPr>
            <p:ph type="body" idx="1"/>
          </p:nvPr>
        </p:nvSpPr>
        <p:spPr>
          <a:xfrm>
            <a:off x="1141410" y="2674463"/>
            <a:ext cx="3196899" cy="685800"/>
          </a:xfrm>
        </p:spPr>
        <p:txBody>
          <a:bodyPr anchor="b">
            <a:noAutofit/>
          </a:bodyPr>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8" name="Text Placeholder 3"/>
          <p:cNvSpPr>
            <a:spLocks noGrp="1"/>
          </p:cNvSpPr>
          <p:nvPr>
            <p:ph type="body" sz="half" idx="15"/>
          </p:nvPr>
        </p:nvSpPr>
        <p:spPr>
          <a:xfrm>
            <a:off x="1127918" y="3360263"/>
            <a:ext cx="3208735" cy="243093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9" name="Text Placeholder 4"/>
          <p:cNvSpPr>
            <a:spLocks noGrp="1"/>
          </p:cNvSpPr>
          <p:nvPr>
            <p:ph type="body" sz="quarter" idx="3"/>
          </p:nvPr>
        </p:nvSpPr>
        <p:spPr>
          <a:xfrm>
            <a:off x="4514766" y="2677635"/>
            <a:ext cx="3184385" cy="685800"/>
          </a:xfrm>
        </p:spPr>
        <p:txBody>
          <a:bodyPr anchor="b">
            <a:noAutofit/>
          </a:bodyPr>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10" name="Text Placeholder 3"/>
          <p:cNvSpPr>
            <a:spLocks noGrp="1"/>
          </p:cNvSpPr>
          <p:nvPr>
            <p:ph type="body" sz="half" idx="16"/>
          </p:nvPr>
        </p:nvSpPr>
        <p:spPr>
          <a:xfrm>
            <a:off x="4504213" y="3363435"/>
            <a:ext cx="3195830" cy="243093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11" name="Text Placeholder 4"/>
          <p:cNvSpPr>
            <a:spLocks noGrp="1"/>
          </p:cNvSpPr>
          <p:nvPr>
            <p:ph type="body" sz="quarter" idx="13"/>
          </p:nvPr>
        </p:nvSpPr>
        <p:spPr>
          <a:xfrm>
            <a:off x="7852442" y="2674463"/>
            <a:ext cx="3194968" cy="685800"/>
          </a:xfrm>
        </p:spPr>
        <p:txBody>
          <a:bodyPr anchor="b">
            <a:noAutofit/>
          </a:bodyPr>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12" name="Text Placeholder 3"/>
          <p:cNvSpPr>
            <a:spLocks noGrp="1"/>
          </p:cNvSpPr>
          <p:nvPr>
            <p:ph type="body" sz="half" idx="17"/>
          </p:nvPr>
        </p:nvSpPr>
        <p:spPr>
          <a:xfrm>
            <a:off x="7852442" y="3360263"/>
            <a:ext cx="3194968" cy="243093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3" name="Date Placeholder 2"/>
          <p:cNvSpPr>
            <a:spLocks noGrp="1"/>
          </p:cNvSpPr>
          <p:nvPr>
            <p:ph type="dt" sz="half" idx="10"/>
          </p:nvPr>
        </p:nvSpPr>
        <p:spPr/>
        <p:txBody>
          <a:bodyPr/>
          <a:lstStyle/>
          <a:p>
            <a:fld id="{48A87A34-81AB-432B-8DAE-1953F412C126}" type="datetimeFigureOut">
              <a:rPr lang="en-US" dirty="0"/>
              <a:t>11/19/2019</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1141411" y="609600"/>
            <a:ext cx="9905999" cy="1905000"/>
          </a:xfrm>
        </p:spPr>
        <p:txBody>
          <a:bodyPr/>
          <a:lstStyle/>
          <a:p>
            <a:r>
              <a:rPr lang="en-US" smtClean="0"/>
              <a:t>Click to edit Master title style</a:t>
            </a:r>
            <a:endParaRPr lang="en-US" dirty="0"/>
          </a:p>
        </p:txBody>
      </p:sp>
      <p:sp>
        <p:nvSpPr>
          <p:cNvPr id="19" name="Text Placeholder 2"/>
          <p:cNvSpPr>
            <a:spLocks noGrp="1"/>
          </p:cNvSpPr>
          <p:nvPr>
            <p:ph type="body" idx="1"/>
          </p:nvPr>
        </p:nvSpPr>
        <p:spPr>
          <a:xfrm>
            <a:off x="1141413" y="4404596"/>
            <a:ext cx="3195240" cy="576262"/>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20" name="Picture Placeholder 2"/>
          <p:cNvSpPr>
            <a:spLocks noGrp="1" noChangeAspect="1"/>
          </p:cNvSpPr>
          <p:nvPr>
            <p:ph type="pic" idx="15"/>
          </p:nvPr>
        </p:nvSpPr>
        <p:spPr>
          <a:xfrm>
            <a:off x="1141413" y="2666998"/>
            <a:ext cx="3195240" cy="1524000"/>
          </a:xfrm>
          <a:prstGeom prst="round2DiagRect">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2000" dirty="0"/>
            </a:lvl1pPr>
          </a:lstStyle>
          <a:p>
            <a:pPr marL="0" lvl="0" indent="0">
              <a:buNone/>
            </a:pPr>
            <a:r>
              <a:rPr lang="en-US" smtClean="0"/>
              <a:t>Click icon to add picture</a:t>
            </a:r>
            <a:endParaRPr lang="en-US" dirty="0"/>
          </a:p>
        </p:txBody>
      </p:sp>
      <p:sp>
        <p:nvSpPr>
          <p:cNvPr id="21" name="Text Placeholder 3"/>
          <p:cNvSpPr>
            <a:spLocks noGrp="1"/>
          </p:cNvSpPr>
          <p:nvPr>
            <p:ph type="body" sz="half" idx="18"/>
          </p:nvPr>
        </p:nvSpPr>
        <p:spPr>
          <a:xfrm>
            <a:off x="1141413" y="4980858"/>
            <a:ext cx="3195240" cy="81784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22" name="Text Placeholder 4"/>
          <p:cNvSpPr>
            <a:spLocks noGrp="1"/>
          </p:cNvSpPr>
          <p:nvPr>
            <p:ph type="body" sz="quarter" idx="3"/>
          </p:nvPr>
        </p:nvSpPr>
        <p:spPr>
          <a:xfrm>
            <a:off x="4489053" y="4404596"/>
            <a:ext cx="3200400" cy="576262"/>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23" name="Picture Placeholder 2"/>
          <p:cNvSpPr>
            <a:spLocks noGrp="1" noChangeAspect="1"/>
          </p:cNvSpPr>
          <p:nvPr>
            <p:ph type="pic" idx="21"/>
          </p:nvPr>
        </p:nvSpPr>
        <p:spPr>
          <a:xfrm>
            <a:off x="4489053" y="2666998"/>
            <a:ext cx="3198940" cy="1524000"/>
          </a:xfrm>
          <a:prstGeom prst="round2DiagRect">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2000" dirty="0"/>
            </a:lvl1pPr>
          </a:lstStyle>
          <a:p>
            <a:pPr marL="0" lvl="0" indent="0">
              <a:buNone/>
            </a:pPr>
            <a:r>
              <a:rPr lang="en-US" smtClean="0"/>
              <a:t>Click icon to add picture</a:t>
            </a:r>
            <a:endParaRPr lang="en-US" dirty="0"/>
          </a:p>
        </p:txBody>
      </p:sp>
      <p:sp>
        <p:nvSpPr>
          <p:cNvPr id="24" name="Text Placeholder 3"/>
          <p:cNvSpPr>
            <a:spLocks noGrp="1"/>
          </p:cNvSpPr>
          <p:nvPr>
            <p:ph type="body" sz="half" idx="19"/>
          </p:nvPr>
        </p:nvSpPr>
        <p:spPr>
          <a:xfrm>
            <a:off x="4487593" y="4980857"/>
            <a:ext cx="3200400" cy="81034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25" name="Text Placeholder 4"/>
          <p:cNvSpPr>
            <a:spLocks noGrp="1"/>
          </p:cNvSpPr>
          <p:nvPr>
            <p:ph type="body" sz="quarter" idx="13"/>
          </p:nvPr>
        </p:nvSpPr>
        <p:spPr>
          <a:xfrm>
            <a:off x="7852567" y="4404595"/>
            <a:ext cx="3190741" cy="576262"/>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26" name="Picture Placeholder 2"/>
          <p:cNvSpPr>
            <a:spLocks noGrp="1" noChangeAspect="1"/>
          </p:cNvSpPr>
          <p:nvPr>
            <p:ph type="pic" idx="22"/>
          </p:nvPr>
        </p:nvSpPr>
        <p:spPr>
          <a:xfrm>
            <a:off x="7852442" y="2666998"/>
            <a:ext cx="3194969" cy="1524000"/>
          </a:xfrm>
          <a:prstGeom prst="round2DiagRect">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2000" dirty="0"/>
            </a:lvl1pPr>
          </a:lstStyle>
          <a:p>
            <a:pPr marL="0" lvl="0" indent="0">
              <a:buNone/>
            </a:pPr>
            <a:r>
              <a:rPr lang="en-US" smtClean="0"/>
              <a:t>Click icon to add picture</a:t>
            </a:r>
            <a:endParaRPr lang="en-US" dirty="0"/>
          </a:p>
        </p:txBody>
      </p:sp>
      <p:sp>
        <p:nvSpPr>
          <p:cNvPr id="27" name="Text Placeholder 3"/>
          <p:cNvSpPr>
            <a:spLocks noGrp="1"/>
          </p:cNvSpPr>
          <p:nvPr>
            <p:ph type="body" sz="half" idx="20"/>
          </p:nvPr>
        </p:nvSpPr>
        <p:spPr>
          <a:xfrm>
            <a:off x="7852442" y="4980854"/>
            <a:ext cx="3194968" cy="810345"/>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3" name="Date Placeholder 2"/>
          <p:cNvSpPr>
            <a:spLocks noGrp="1"/>
          </p:cNvSpPr>
          <p:nvPr>
            <p:ph type="dt" sz="half" idx="10"/>
          </p:nvPr>
        </p:nvSpPr>
        <p:spPr/>
        <p:txBody>
          <a:bodyPr/>
          <a:lstStyle/>
          <a:p>
            <a:fld id="{48A87A34-81AB-432B-8DAE-1953F412C126}" type="datetimeFigureOut">
              <a:rPr lang="en-US" dirty="0"/>
              <a:t>11/19/2019</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11/19/2019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042400" y="609599"/>
            <a:ext cx="2005011" cy="5181601"/>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1141410" y="609599"/>
            <a:ext cx="7748590" cy="5181601"/>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11/19/2019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7" name="Picture 2" descr="\\DROBO-FS\QuickDrops\JB\PPTX NG\Droplets\LightingOverlay.png"/>
          <p:cNvPicPr>
            <a:picLocks noChangeAspect="1" noChangeArrowheads="1"/>
          </p:cNvPicPr>
          <p:nvPr/>
        </p:nvPicPr>
        <p:blipFill>
          <a:blip r:embed="rId19">
            <a:alphaModFix amt="30000"/>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xmlns="">
                <a:solidFill>
                  <a:srgbClr val="FFFFFF"/>
                </a:solidFill>
              </a14:hiddenFill>
            </a:ext>
          </a:extLst>
        </p:spPr>
      </p:pic>
      <p:grpSp>
        <p:nvGrpSpPr>
          <p:cNvPr id="8" name="Group 7"/>
          <p:cNvGrpSpPr/>
          <p:nvPr/>
        </p:nvGrpSpPr>
        <p:grpSpPr>
          <a:xfrm>
            <a:off x="-14288" y="0"/>
            <a:ext cx="12053888" cy="6858001"/>
            <a:chOff x="-14288" y="0"/>
            <a:chExt cx="12053888" cy="6858001"/>
          </a:xfrm>
        </p:grpSpPr>
        <p:grpSp>
          <p:nvGrpSpPr>
            <p:cNvPr id="9" name="Group 8"/>
            <p:cNvGrpSpPr/>
            <p:nvPr/>
          </p:nvGrpSpPr>
          <p:grpSpPr>
            <a:xfrm>
              <a:off x="-14288" y="0"/>
              <a:ext cx="1220788" cy="6858001"/>
              <a:chOff x="-14288" y="0"/>
              <a:chExt cx="1220788" cy="6858001"/>
            </a:xfrm>
            <a:gradFill flip="none" rotWithShape="1">
              <a:gsLst>
                <a:gs pos="0">
                  <a:schemeClr val="tx2"/>
                </a:gs>
                <a:gs pos="100000">
                  <a:schemeClr val="bg2">
                    <a:lumMod val="60000"/>
                    <a:lumOff val="40000"/>
                  </a:schemeClr>
                </a:gs>
              </a:gsLst>
              <a:lin ang="5400000" scaled="0"/>
              <a:tileRect/>
            </a:gradFill>
          </p:grpSpPr>
          <p:sp>
            <p:nvSpPr>
              <p:cNvPr id="21" name="Rectangle 5"/>
              <p:cNvSpPr>
                <a:spLocks noChangeArrowheads="1"/>
              </p:cNvSpPr>
              <p:nvPr/>
            </p:nvSpPr>
            <p:spPr bwMode="auto">
              <a:xfrm>
                <a:off x="114300" y="4763"/>
                <a:ext cx="23813" cy="2181225"/>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sp>
            <p:nvSpPr>
              <p:cNvPr id="22" name="Freeform 6"/>
              <p:cNvSpPr>
                <a:spLocks noEditPoints="1"/>
              </p:cNvSpPr>
              <p:nvPr/>
            </p:nvSpPr>
            <p:spPr bwMode="auto">
              <a:xfrm>
                <a:off x="33337"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3" name="Freeform 7"/>
              <p:cNvSpPr>
                <a:spLocks noEditPoints="1"/>
              </p:cNvSpPr>
              <p:nvPr/>
            </p:nvSpPr>
            <p:spPr bwMode="auto">
              <a:xfrm>
                <a:off x="28575"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4" name="Freeform 8"/>
              <p:cNvSpPr/>
              <p:nvPr/>
            </p:nvSpPr>
            <p:spPr bwMode="auto">
              <a:xfrm>
                <a:off x="200025" y="4763"/>
                <a:ext cx="369888" cy="1811338"/>
              </a:xfrm>
              <a:custGeom>
                <a:avLst/>
                <a:gdLst/>
                <a:ahLst/>
                <a:cxnLst/>
                <a:rect l="0" t="0" r="r" b="b"/>
                <a:pathLst>
                  <a:path w="233" h="1141">
                    <a:moveTo>
                      <a:pt x="218" y="1141"/>
                    </a:moveTo>
                    <a:lnTo>
                      <a:pt x="0" y="626"/>
                    </a:lnTo>
                    <a:lnTo>
                      <a:pt x="0" y="0"/>
                    </a:lnTo>
                    <a:lnTo>
                      <a:pt x="15" y="0"/>
                    </a:lnTo>
                    <a:lnTo>
                      <a:pt x="15" y="623"/>
                    </a:lnTo>
                    <a:lnTo>
                      <a:pt x="233" y="1135"/>
                    </a:lnTo>
                    <a:lnTo>
                      <a:pt x="218" y="1141"/>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5" name="Freeform 9"/>
              <p:cNvSpPr>
                <a:spLocks noEditPoints="1"/>
              </p:cNvSpPr>
              <p:nvPr/>
            </p:nvSpPr>
            <p:spPr bwMode="auto">
              <a:xfrm>
                <a:off x="503237" y="1801813"/>
                <a:ext cx="190500" cy="188913"/>
              </a:xfrm>
              <a:custGeom>
                <a:avLst/>
                <a:gdLst/>
                <a:ahLst/>
                <a:cxnLst/>
                <a:rect l="0" t="0" r="r" b="b"/>
                <a:pathLst>
                  <a:path w="40" h="40">
                    <a:moveTo>
                      <a:pt x="20" y="40"/>
                    </a:moveTo>
                    <a:cubicBezTo>
                      <a:pt x="9" y="40"/>
                      <a:pt x="0" y="31"/>
                      <a:pt x="0" y="20"/>
                    </a:cubicBezTo>
                    <a:cubicBezTo>
                      <a:pt x="0" y="9"/>
                      <a:pt x="9" y="0"/>
                      <a:pt x="20" y="0"/>
                    </a:cubicBezTo>
                    <a:cubicBezTo>
                      <a:pt x="33" y="0"/>
                      <a:pt x="40" y="6"/>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9"/>
                      <a:pt x="31"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6" name="Freeform 10"/>
              <p:cNvSpPr/>
              <p:nvPr/>
            </p:nvSpPr>
            <p:spPr bwMode="auto">
              <a:xfrm>
                <a:off x="285750" y="4763"/>
                <a:ext cx="369888" cy="1430338"/>
              </a:xfrm>
              <a:custGeom>
                <a:avLst/>
                <a:gdLst/>
                <a:ahLst/>
                <a:cxnLst/>
                <a:rect l="0" t="0" r="r" b="b"/>
                <a:pathLst>
                  <a:path w="233" h="901">
                    <a:moveTo>
                      <a:pt x="221" y="901"/>
                    </a:moveTo>
                    <a:lnTo>
                      <a:pt x="0" y="383"/>
                    </a:lnTo>
                    <a:lnTo>
                      <a:pt x="0" y="0"/>
                    </a:lnTo>
                    <a:lnTo>
                      <a:pt x="18" y="0"/>
                    </a:lnTo>
                    <a:lnTo>
                      <a:pt x="18" y="380"/>
                    </a:lnTo>
                    <a:lnTo>
                      <a:pt x="233" y="895"/>
                    </a:lnTo>
                    <a:lnTo>
                      <a:pt x="221" y="901"/>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7" name="Freeform 11"/>
              <p:cNvSpPr/>
              <p:nvPr/>
            </p:nvSpPr>
            <p:spPr bwMode="auto">
              <a:xfrm>
                <a:off x="546100"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8" name="Freeform 12"/>
              <p:cNvSpPr>
                <a:spLocks noEditPoints="1"/>
              </p:cNvSpPr>
              <p:nvPr/>
            </p:nvSpPr>
            <p:spPr bwMode="auto">
              <a:xfrm>
                <a:off x="588962" y="1420813"/>
                <a:ext cx="190500" cy="190500"/>
              </a:xfrm>
              <a:custGeom>
                <a:avLst/>
                <a:gdLst/>
                <a:ahLst/>
                <a:cxnLst/>
                <a:rect l="0" t="0" r="r" b="b"/>
                <a:pathLst>
                  <a:path w="40" h="40">
                    <a:moveTo>
                      <a:pt x="20" y="40"/>
                    </a:moveTo>
                    <a:cubicBezTo>
                      <a:pt x="9" y="40"/>
                      <a:pt x="0" y="31"/>
                      <a:pt x="0" y="20"/>
                    </a:cubicBezTo>
                    <a:cubicBezTo>
                      <a:pt x="0" y="9"/>
                      <a:pt x="9" y="0"/>
                      <a:pt x="20" y="0"/>
                    </a:cubicBezTo>
                    <a:cubicBezTo>
                      <a:pt x="33" y="0"/>
                      <a:pt x="40" y="7"/>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9"/>
                      <a:pt x="31"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9" name="Freeform 13"/>
              <p:cNvSpPr>
                <a:spLocks noEditPoints="1"/>
              </p:cNvSpPr>
              <p:nvPr/>
            </p:nvSpPr>
            <p:spPr bwMode="auto">
              <a:xfrm>
                <a:off x="588962"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0" name="Freeform 14"/>
              <p:cNvSpPr/>
              <p:nvPr/>
            </p:nvSpPr>
            <p:spPr bwMode="auto">
              <a:xfrm>
                <a:off x="641350" y="0"/>
                <a:ext cx="422275" cy="527050"/>
              </a:xfrm>
              <a:custGeom>
                <a:avLst/>
                <a:gdLst/>
                <a:ahLst/>
                <a:cxnLst/>
                <a:rect l="0" t="0" r="r" b="b"/>
                <a:pathLst>
                  <a:path w="266" h="332">
                    <a:moveTo>
                      <a:pt x="257" y="332"/>
                    </a:moveTo>
                    <a:lnTo>
                      <a:pt x="48" y="123"/>
                    </a:lnTo>
                    <a:lnTo>
                      <a:pt x="0" y="6"/>
                    </a:lnTo>
                    <a:lnTo>
                      <a:pt x="15" y="0"/>
                    </a:lnTo>
                    <a:lnTo>
                      <a:pt x="63" y="114"/>
                    </a:lnTo>
                    <a:lnTo>
                      <a:pt x="266" y="320"/>
                    </a:lnTo>
                    <a:lnTo>
                      <a:pt x="257" y="33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1" name="Freeform 15"/>
              <p:cNvSpPr>
                <a:spLocks noEditPoints="1"/>
              </p:cNvSpPr>
              <p:nvPr/>
            </p:nvSpPr>
            <p:spPr bwMode="auto">
              <a:xfrm>
                <a:off x="1020762"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2" name="Line 16"/>
              <p:cNvSpPr>
                <a:spLocks noChangeShapeType="1"/>
              </p:cNvSpPr>
              <p:nvPr/>
            </p:nvSpPr>
            <p:spPr bwMode="auto">
              <a:xfrm>
                <a:off x="-4763" y="9525"/>
                <a:ext cx="0" cy="0"/>
              </a:xfrm>
              <a:prstGeom prst="line">
                <a:avLst/>
              </a:prstGeom>
              <a:grpFill/>
              <a:ln w="15" cap="flat">
                <a:solidFill>
                  <a:srgbClr val="FFFFFF"/>
                </a:solidFill>
                <a:prstDash val="solid"/>
                <a:miter lim="800000"/>
                <a:headEnd/>
                <a:tailEnd/>
              </a:ln>
            </p:spPr>
          </p:sp>
          <p:sp>
            <p:nvSpPr>
              <p:cNvPr id="33" name="Freeform 17"/>
              <p:cNvSpPr/>
              <p:nvPr/>
            </p:nvSpPr>
            <p:spPr bwMode="auto">
              <a:xfrm>
                <a:off x="9525" y="1801813"/>
                <a:ext cx="123825" cy="127000"/>
              </a:xfrm>
              <a:custGeom>
                <a:avLst/>
                <a:gdLst/>
                <a:ahLst/>
                <a:cxnLst/>
                <a:rect l="0" t="0" r="r" b="b"/>
                <a:pathLst>
                  <a:path w="78" h="80">
                    <a:moveTo>
                      <a:pt x="6" y="80"/>
                    </a:moveTo>
                    <a:lnTo>
                      <a:pt x="0" y="71"/>
                    </a:lnTo>
                    <a:lnTo>
                      <a:pt x="69" y="0"/>
                    </a:lnTo>
                    <a:lnTo>
                      <a:pt x="78" y="9"/>
                    </a:lnTo>
                    <a:lnTo>
                      <a:pt x="6" y="80"/>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4" name="Freeform 18"/>
              <p:cNvSpPr/>
              <p:nvPr/>
            </p:nvSpPr>
            <p:spPr bwMode="auto">
              <a:xfrm>
                <a:off x="-9525" y="3549650"/>
                <a:ext cx="147638" cy="481013"/>
              </a:xfrm>
              <a:custGeom>
                <a:avLst/>
                <a:gdLst/>
                <a:ahLst/>
                <a:cxnLst/>
                <a:rect l="0" t="0" r="r" b="b"/>
                <a:pathLst>
                  <a:path w="93" h="303">
                    <a:moveTo>
                      <a:pt x="93" y="303"/>
                    </a:moveTo>
                    <a:lnTo>
                      <a:pt x="78" y="303"/>
                    </a:lnTo>
                    <a:lnTo>
                      <a:pt x="78" y="78"/>
                    </a:lnTo>
                    <a:lnTo>
                      <a:pt x="0" y="12"/>
                    </a:lnTo>
                    <a:lnTo>
                      <a:pt x="12" y="0"/>
                    </a:lnTo>
                    <a:lnTo>
                      <a:pt x="93" y="69"/>
                    </a:lnTo>
                    <a:lnTo>
                      <a:pt x="93" y="303"/>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5" name="Freeform 19"/>
              <p:cNvSpPr/>
              <p:nvPr/>
            </p:nvSpPr>
            <p:spPr bwMode="auto">
              <a:xfrm>
                <a:off x="128587"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6" name="Freeform 20"/>
              <p:cNvSpPr>
                <a:spLocks noEditPoints="1"/>
              </p:cNvSpPr>
              <p:nvPr/>
            </p:nvSpPr>
            <p:spPr bwMode="auto">
              <a:xfrm>
                <a:off x="204787" y="1849438"/>
                <a:ext cx="114300" cy="107950"/>
              </a:xfrm>
              <a:custGeom>
                <a:avLst/>
                <a:gdLst/>
                <a:ahLst/>
                <a:cxnLst/>
                <a:rect l="0" t="0" r="r" b="b"/>
                <a:pathLst>
                  <a:path w="24" h="23">
                    <a:moveTo>
                      <a:pt x="12" y="23"/>
                    </a:moveTo>
                    <a:cubicBezTo>
                      <a:pt x="6" y="23"/>
                      <a:pt x="0" y="18"/>
                      <a:pt x="0" y="12"/>
                    </a:cubicBezTo>
                    <a:cubicBezTo>
                      <a:pt x="0" y="5"/>
                      <a:pt x="6" y="0"/>
                      <a:pt x="12" y="0"/>
                    </a:cubicBezTo>
                    <a:cubicBezTo>
                      <a:pt x="18" y="0"/>
                      <a:pt x="24" y="5"/>
                      <a:pt x="24" y="12"/>
                    </a:cubicBezTo>
                    <a:cubicBezTo>
                      <a:pt x="24" y="18"/>
                      <a:pt x="18" y="23"/>
                      <a:pt x="12" y="23"/>
                    </a:cubicBezTo>
                    <a:close/>
                    <a:moveTo>
                      <a:pt x="12" y="4"/>
                    </a:moveTo>
                    <a:cubicBezTo>
                      <a:pt x="8" y="4"/>
                      <a:pt x="4" y="8"/>
                      <a:pt x="4" y="12"/>
                    </a:cubicBezTo>
                    <a:cubicBezTo>
                      <a:pt x="4" y="16"/>
                      <a:pt x="8" y="19"/>
                      <a:pt x="12" y="19"/>
                    </a:cubicBezTo>
                    <a:cubicBezTo>
                      <a:pt x="16" y="19"/>
                      <a:pt x="20" y="16"/>
                      <a:pt x="20" y="12"/>
                    </a:cubicBezTo>
                    <a:cubicBezTo>
                      <a:pt x="20" y="8"/>
                      <a:pt x="16" y="4"/>
                      <a:pt x="12"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7" name="Rectangle 21"/>
              <p:cNvSpPr>
                <a:spLocks noChangeArrowheads="1"/>
              </p:cNvSpPr>
              <p:nvPr/>
            </p:nvSpPr>
            <p:spPr bwMode="auto">
              <a:xfrm>
                <a:off x="133350" y="4662488"/>
                <a:ext cx="23813" cy="2181225"/>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sp>
            <p:nvSpPr>
              <p:cNvPr id="38" name="Freeform 22"/>
              <p:cNvSpPr/>
              <p:nvPr/>
            </p:nvSpPr>
            <p:spPr bwMode="auto">
              <a:xfrm>
                <a:off x="223837" y="5041900"/>
                <a:ext cx="369888" cy="1801813"/>
              </a:xfrm>
              <a:custGeom>
                <a:avLst/>
                <a:gdLst/>
                <a:ahLst/>
                <a:cxnLst/>
                <a:rect l="0" t="0" r="r" b="b"/>
                <a:pathLst>
                  <a:path w="233" h="1135">
                    <a:moveTo>
                      <a:pt x="15" y="1135"/>
                    </a:moveTo>
                    <a:lnTo>
                      <a:pt x="0" y="1135"/>
                    </a:lnTo>
                    <a:lnTo>
                      <a:pt x="0" y="515"/>
                    </a:lnTo>
                    <a:lnTo>
                      <a:pt x="0" y="512"/>
                    </a:lnTo>
                    <a:lnTo>
                      <a:pt x="218" y="0"/>
                    </a:lnTo>
                    <a:lnTo>
                      <a:pt x="233" y="6"/>
                    </a:lnTo>
                    <a:lnTo>
                      <a:pt x="15" y="518"/>
                    </a:lnTo>
                    <a:lnTo>
                      <a:pt x="15" y="113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9" name="Freeform 23"/>
              <p:cNvSpPr>
                <a:spLocks noEditPoints="1"/>
              </p:cNvSpPr>
              <p:nvPr/>
            </p:nvSpPr>
            <p:spPr bwMode="auto">
              <a:xfrm>
                <a:off x="52387"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0" name="Freeform 24"/>
              <p:cNvSpPr/>
              <p:nvPr/>
            </p:nvSpPr>
            <p:spPr bwMode="auto">
              <a:xfrm>
                <a:off x="-14288" y="5627688"/>
                <a:ext cx="85725" cy="1216025"/>
              </a:xfrm>
              <a:custGeom>
                <a:avLst/>
                <a:gdLst/>
                <a:ahLst/>
                <a:cxnLst/>
                <a:rect l="0" t="0" r="r" b="b"/>
                <a:pathLst>
                  <a:path w="54" h="766">
                    <a:moveTo>
                      <a:pt x="54" y="766"/>
                    </a:moveTo>
                    <a:lnTo>
                      <a:pt x="36" y="766"/>
                    </a:lnTo>
                    <a:lnTo>
                      <a:pt x="36" y="149"/>
                    </a:lnTo>
                    <a:lnTo>
                      <a:pt x="0" y="3"/>
                    </a:lnTo>
                    <a:lnTo>
                      <a:pt x="18" y="0"/>
                    </a:lnTo>
                    <a:lnTo>
                      <a:pt x="54" y="146"/>
                    </a:lnTo>
                    <a:lnTo>
                      <a:pt x="54" y="766"/>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1" name="Freeform 25"/>
              <p:cNvSpPr>
                <a:spLocks noEditPoints="1"/>
              </p:cNvSpPr>
              <p:nvPr/>
            </p:nvSpPr>
            <p:spPr bwMode="auto">
              <a:xfrm>
                <a:off x="527050"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2" name="Freeform 26"/>
              <p:cNvSpPr/>
              <p:nvPr/>
            </p:nvSpPr>
            <p:spPr bwMode="auto">
              <a:xfrm>
                <a:off x="309562" y="5422900"/>
                <a:ext cx="374650" cy="1425575"/>
              </a:xfrm>
              <a:custGeom>
                <a:avLst/>
                <a:gdLst/>
                <a:ahLst/>
                <a:cxnLst/>
                <a:rect l="0" t="0" r="r" b="b"/>
                <a:pathLst>
                  <a:path w="236" h="898">
                    <a:moveTo>
                      <a:pt x="18" y="898"/>
                    </a:moveTo>
                    <a:lnTo>
                      <a:pt x="0" y="898"/>
                    </a:lnTo>
                    <a:lnTo>
                      <a:pt x="0" y="515"/>
                    </a:lnTo>
                    <a:lnTo>
                      <a:pt x="3" y="512"/>
                    </a:lnTo>
                    <a:lnTo>
                      <a:pt x="221" y="0"/>
                    </a:lnTo>
                    <a:lnTo>
                      <a:pt x="236" y="6"/>
                    </a:lnTo>
                    <a:lnTo>
                      <a:pt x="18" y="518"/>
                    </a:lnTo>
                    <a:lnTo>
                      <a:pt x="18" y="898"/>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3" name="Freeform 27"/>
              <p:cNvSpPr/>
              <p:nvPr/>
            </p:nvSpPr>
            <p:spPr bwMode="auto">
              <a:xfrm>
                <a:off x="569912"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4" name="Freeform 28"/>
              <p:cNvSpPr>
                <a:spLocks noEditPoints="1"/>
              </p:cNvSpPr>
              <p:nvPr/>
            </p:nvSpPr>
            <p:spPr bwMode="auto">
              <a:xfrm>
                <a:off x="612775"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5" name="Freeform 29"/>
              <p:cNvSpPr>
                <a:spLocks noEditPoints="1"/>
              </p:cNvSpPr>
              <p:nvPr/>
            </p:nvSpPr>
            <p:spPr bwMode="auto">
              <a:xfrm>
                <a:off x="612775"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6" name="Freeform 30"/>
              <p:cNvSpPr/>
              <p:nvPr/>
            </p:nvSpPr>
            <p:spPr bwMode="auto">
              <a:xfrm>
                <a:off x="669925" y="6330950"/>
                <a:ext cx="417513" cy="517525"/>
              </a:xfrm>
              <a:custGeom>
                <a:avLst/>
                <a:gdLst/>
                <a:ahLst/>
                <a:cxnLst/>
                <a:rect l="0" t="0" r="r" b="b"/>
                <a:pathLst>
                  <a:path w="263" h="326">
                    <a:moveTo>
                      <a:pt x="15" y="326"/>
                    </a:moveTo>
                    <a:lnTo>
                      <a:pt x="0" y="320"/>
                    </a:lnTo>
                    <a:lnTo>
                      <a:pt x="45" y="206"/>
                    </a:lnTo>
                    <a:lnTo>
                      <a:pt x="48" y="206"/>
                    </a:lnTo>
                    <a:lnTo>
                      <a:pt x="254" y="0"/>
                    </a:lnTo>
                    <a:lnTo>
                      <a:pt x="263" y="12"/>
                    </a:lnTo>
                    <a:lnTo>
                      <a:pt x="60" y="215"/>
                    </a:lnTo>
                    <a:lnTo>
                      <a:pt x="15" y="326"/>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7" name="Freeform 31"/>
              <p:cNvSpPr>
                <a:spLocks noEditPoints="1"/>
              </p:cNvSpPr>
              <p:nvPr/>
            </p:nvSpPr>
            <p:spPr bwMode="auto">
              <a:xfrm>
                <a:off x="1049337"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grpSp>
        <p:grpSp>
          <p:nvGrpSpPr>
            <p:cNvPr id="10" name="Group 9"/>
            <p:cNvGrpSpPr/>
            <p:nvPr/>
          </p:nvGrpSpPr>
          <p:grpSpPr>
            <a:xfrm>
              <a:off x="11364912" y="0"/>
              <a:ext cx="674688" cy="6848476"/>
              <a:chOff x="11364912" y="0"/>
              <a:chExt cx="674688" cy="6848476"/>
            </a:xfrm>
            <a:gradFill flip="none" rotWithShape="1">
              <a:gsLst>
                <a:gs pos="0">
                  <a:schemeClr val="tx2">
                    <a:alpha val="80000"/>
                  </a:schemeClr>
                </a:gs>
                <a:gs pos="100000">
                  <a:schemeClr val="bg2">
                    <a:lumMod val="60000"/>
                    <a:lumOff val="40000"/>
                    <a:alpha val="60000"/>
                  </a:schemeClr>
                </a:gs>
              </a:gsLst>
              <a:lin ang="5400000" scaled="0"/>
              <a:tileRect/>
            </a:gradFill>
          </p:grpSpPr>
          <p:sp>
            <p:nvSpPr>
              <p:cNvPr id="11" name="Freeform 32"/>
              <p:cNvSpPr/>
              <p:nvPr/>
            </p:nvSpPr>
            <p:spPr bwMode="auto">
              <a:xfrm>
                <a:off x="11483975" y="0"/>
                <a:ext cx="417513" cy="512763"/>
              </a:xfrm>
              <a:custGeom>
                <a:avLst/>
                <a:gdLst/>
                <a:ahLst/>
                <a:cxnLst/>
                <a:rect l="0" t="0" r="r" b="b"/>
                <a:pathLst>
                  <a:path w="263" h="323">
                    <a:moveTo>
                      <a:pt x="12" y="323"/>
                    </a:moveTo>
                    <a:lnTo>
                      <a:pt x="0" y="314"/>
                    </a:lnTo>
                    <a:lnTo>
                      <a:pt x="203" y="108"/>
                    </a:lnTo>
                    <a:lnTo>
                      <a:pt x="248" y="0"/>
                    </a:lnTo>
                    <a:lnTo>
                      <a:pt x="263" y="6"/>
                    </a:lnTo>
                    <a:lnTo>
                      <a:pt x="218" y="117"/>
                    </a:lnTo>
                    <a:lnTo>
                      <a:pt x="218" y="117"/>
                    </a:lnTo>
                    <a:lnTo>
                      <a:pt x="12" y="323"/>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2" name="Freeform 33"/>
              <p:cNvSpPr>
                <a:spLocks noEditPoints="1"/>
              </p:cNvSpPr>
              <p:nvPr/>
            </p:nvSpPr>
            <p:spPr bwMode="auto">
              <a:xfrm>
                <a:off x="11364912" y="474663"/>
                <a:ext cx="157163" cy="152400"/>
              </a:xfrm>
              <a:custGeom>
                <a:avLst/>
                <a:gdLst/>
                <a:ahLst/>
                <a:cxnLst/>
                <a:rect l="0" t="0" r="r" b="b"/>
                <a:pathLst>
                  <a:path w="33" h="32">
                    <a:moveTo>
                      <a:pt x="17" y="32"/>
                    </a:moveTo>
                    <a:cubicBezTo>
                      <a:pt x="13" y="32"/>
                      <a:pt x="9" y="30"/>
                      <a:pt x="6" y="27"/>
                    </a:cubicBezTo>
                    <a:cubicBezTo>
                      <a:pt x="0" y="21"/>
                      <a:pt x="0" y="11"/>
                      <a:pt x="6" y="5"/>
                    </a:cubicBezTo>
                    <a:cubicBezTo>
                      <a:pt x="9" y="2"/>
                      <a:pt x="13" y="0"/>
                      <a:pt x="17" y="0"/>
                    </a:cubicBezTo>
                    <a:cubicBezTo>
                      <a:pt x="21" y="0"/>
                      <a:pt x="25" y="2"/>
                      <a:pt x="28" y="5"/>
                    </a:cubicBezTo>
                    <a:cubicBezTo>
                      <a:pt x="31" y="8"/>
                      <a:pt x="33" y="12"/>
                      <a:pt x="33" y="16"/>
                    </a:cubicBezTo>
                    <a:cubicBezTo>
                      <a:pt x="33" y="20"/>
                      <a:pt x="31" y="24"/>
                      <a:pt x="28" y="27"/>
                    </a:cubicBezTo>
                    <a:cubicBezTo>
                      <a:pt x="25" y="30"/>
                      <a:pt x="21" y="32"/>
                      <a:pt x="17" y="32"/>
                    </a:cubicBezTo>
                    <a:close/>
                    <a:moveTo>
                      <a:pt x="17" y="4"/>
                    </a:moveTo>
                    <a:cubicBezTo>
                      <a:pt x="14" y="4"/>
                      <a:pt x="11" y="6"/>
                      <a:pt x="9" y="8"/>
                    </a:cubicBezTo>
                    <a:cubicBezTo>
                      <a:pt x="4" y="12"/>
                      <a:pt x="4" y="20"/>
                      <a:pt x="9" y="24"/>
                    </a:cubicBezTo>
                    <a:cubicBezTo>
                      <a:pt x="11" y="27"/>
                      <a:pt x="14" y="28"/>
                      <a:pt x="17" y="28"/>
                    </a:cubicBezTo>
                    <a:cubicBezTo>
                      <a:pt x="20" y="28"/>
                      <a:pt x="23" y="27"/>
                      <a:pt x="26" y="24"/>
                    </a:cubicBezTo>
                    <a:cubicBezTo>
                      <a:pt x="30" y="20"/>
                      <a:pt x="30" y="12"/>
                      <a:pt x="26" y="8"/>
                    </a:cubicBezTo>
                    <a:cubicBezTo>
                      <a:pt x="23" y="6"/>
                      <a:pt x="20" y="4"/>
                      <a:pt x="17"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3" name="Freeform 34"/>
              <p:cNvSpPr>
                <a:spLocks noEditPoints="1"/>
              </p:cNvSpPr>
              <p:nvPr/>
            </p:nvSpPr>
            <p:spPr bwMode="auto">
              <a:xfrm>
                <a:off x="11631612" y="1539875"/>
                <a:ext cx="188913"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4" name="Freeform 35"/>
              <p:cNvSpPr/>
              <p:nvPr/>
            </p:nvSpPr>
            <p:spPr bwMode="auto">
              <a:xfrm>
                <a:off x="11531600" y="5694363"/>
                <a:ext cx="298450" cy="1154113"/>
              </a:xfrm>
              <a:custGeom>
                <a:avLst/>
                <a:gdLst/>
                <a:ahLst/>
                <a:cxnLst/>
                <a:rect l="0" t="0" r="r" b="b"/>
                <a:pathLst>
                  <a:path w="188" h="727">
                    <a:moveTo>
                      <a:pt x="15" y="727"/>
                    </a:moveTo>
                    <a:lnTo>
                      <a:pt x="0" y="727"/>
                    </a:lnTo>
                    <a:lnTo>
                      <a:pt x="0" y="407"/>
                    </a:lnTo>
                    <a:lnTo>
                      <a:pt x="0" y="407"/>
                    </a:lnTo>
                    <a:lnTo>
                      <a:pt x="176" y="0"/>
                    </a:lnTo>
                    <a:lnTo>
                      <a:pt x="188" y="6"/>
                    </a:lnTo>
                    <a:lnTo>
                      <a:pt x="15" y="410"/>
                    </a:lnTo>
                    <a:lnTo>
                      <a:pt x="15" y="727"/>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5" name="Freeform 36"/>
              <p:cNvSpPr>
                <a:spLocks noEditPoints="1"/>
              </p:cNvSpPr>
              <p:nvPr/>
            </p:nvSpPr>
            <p:spPr bwMode="auto">
              <a:xfrm>
                <a:off x="11772900" y="5551488"/>
                <a:ext cx="157163" cy="155575"/>
              </a:xfrm>
              <a:custGeom>
                <a:avLst/>
                <a:gdLst/>
                <a:ahLst/>
                <a:cxnLst/>
                <a:rect l="0" t="0" r="r" b="b"/>
                <a:pathLst>
                  <a:path w="33" h="33">
                    <a:moveTo>
                      <a:pt x="17" y="33"/>
                    </a:moveTo>
                    <a:cubicBezTo>
                      <a:pt x="8" y="33"/>
                      <a:pt x="0" y="25"/>
                      <a:pt x="0" y="16"/>
                    </a:cubicBezTo>
                    <a:cubicBezTo>
                      <a:pt x="0" y="7"/>
                      <a:pt x="8" y="0"/>
                      <a:pt x="17" y="0"/>
                    </a:cubicBezTo>
                    <a:cubicBezTo>
                      <a:pt x="26" y="0"/>
                      <a:pt x="33" y="7"/>
                      <a:pt x="33" y="16"/>
                    </a:cubicBezTo>
                    <a:cubicBezTo>
                      <a:pt x="33" y="25"/>
                      <a:pt x="26" y="33"/>
                      <a:pt x="17" y="33"/>
                    </a:cubicBezTo>
                    <a:close/>
                    <a:moveTo>
                      <a:pt x="17" y="4"/>
                    </a:moveTo>
                    <a:cubicBezTo>
                      <a:pt x="10" y="4"/>
                      <a:pt x="4" y="9"/>
                      <a:pt x="4" y="16"/>
                    </a:cubicBezTo>
                    <a:cubicBezTo>
                      <a:pt x="4" y="23"/>
                      <a:pt x="10" y="29"/>
                      <a:pt x="17" y="29"/>
                    </a:cubicBezTo>
                    <a:cubicBezTo>
                      <a:pt x="23" y="29"/>
                      <a:pt x="29" y="23"/>
                      <a:pt x="29" y="16"/>
                    </a:cubicBezTo>
                    <a:cubicBezTo>
                      <a:pt x="29" y="9"/>
                      <a:pt x="23" y="4"/>
                      <a:pt x="17"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6" name="Freeform 37"/>
              <p:cNvSpPr/>
              <p:nvPr/>
            </p:nvSpPr>
            <p:spPr bwMode="auto">
              <a:xfrm>
                <a:off x="11710987" y="4763"/>
                <a:ext cx="304800" cy="1544638"/>
              </a:xfrm>
              <a:custGeom>
                <a:avLst/>
                <a:gdLst/>
                <a:ahLst/>
                <a:cxnLst/>
                <a:rect l="0" t="0" r="r" b="b"/>
                <a:pathLst>
                  <a:path w="192" h="973">
                    <a:moveTo>
                      <a:pt x="15" y="973"/>
                    </a:moveTo>
                    <a:lnTo>
                      <a:pt x="0" y="973"/>
                    </a:lnTo>
                    <a:lnTo>
                      <a:pt x="0" y="790"/>
                    </a:lnTo>
                    <a:lnTo>
                      <a:pt x="174" y="614"/>
                    </a:lnTo>
                    <a:lnTo>
                      <a:pt x="174" y="0"/>
                    </a:lnTo>
                    <a:lnTo>
                      <a:pt x="192" y="0"/>
                    </a:lnTo>
                    <a:lnTo>
                      <a:pt x="192" y="620"/>
                    </a:lnTo>
                    <a:lnTo>
                      <a:pt x="15" y="796"/>
                    </a:lnTo>
                    <a:lnTo>
                      <a:pt x="15" y="973"/>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7" name="Freeform 38"/>
              <p:cNvSpPr>
                <a:spLocks noEditPoints="1"/>
              </p:cNvSpPr>
              <p:nvPr/>
            </p:nvSpPr>
            <p:spPr bwMode="auto">
              <a:xfrm>
                <a:off x="11636375" y="4867275"/>
                <a:ext cx="188913"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8" name="Freeform 39"/>
              <p:cNvSpPr/>
              <p:nvPr/>
            </p:nvSpPr>
            <p:spPr bwMode="auto">
              <a:xfrm>
                <a:off x="11441112" y="5046663"/>
                <a:ext cx="307975" cy="1801813"/>
              </a:xfrm>
              <a:custGeom>
                <a:avLst/>
                <a:gdLst/>
                <a:ahLst/>
                <a:cxnLst/>
                <a:rect l="0" t="0" r="r" b="b"/>
                <a:pathLst>
                  <a:path w="194" h="1135">
                    <a:moveTo>
                      <a:pt x="18" y="1135"/>
                    </a:moveTo>
                    <a:lnTo>
                      <a:pt x="0" y="1135"/>
                    </a:lnTo>
                    <a:lnTo>
                      <a:pt x="0" y="354"/>
                    </a:lnTo>
                    <a:lnTo>
                      <a:pt x="176" y="177"/>
                    </a:lnTo>
                    <a:lnTo>
                      <a:pt x="176" y="0"/>
                    </a:lnTo>
                    <a:lnTo>
                      <a:pt x="194" y="0"/>
                    </a:lnTo>
                    <a:lnTo>
                      <a:pt x="194" y="183"/>
                    </a:lnTo>
                    <a:lnTo>
                      <a:pt x="18" y="360"/>
                    </a:lnTo>
                    <a:lnTo>
                      <a:pt x="18" y="113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9" name="Freeform 40"/>
              <p:cNvSpPr>
                <a:spLocks noEditPoints="1"/>
              </p:cNvSpPr>
              <p:nvPr/>
            </p:nvSpPr>
            <p:spPr bwMode="auto">
              <a:xfrm>
                <a:off x="11849100" y="64166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0" name="Rectangle 41"/>
              <p:cNvSpPr>
                <a:spLocks noChangeArrowheads="1"/>
              </p:cNvSpPr>
              <p:nvPr/>
            </p:nvSpPr>
            <p:spPr bwMode="auto">
              <a:xfrm>
                <a:off x="11939587" y="6596063"/>
                <a:ext cx="23813" cy="252413"/>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grpSp>
      </p:grpSp>
      <p:sp>
        <p:nvSpPr>
          <p:cNvPr id="2" name="Title Placeholder 1"/>
          <p:cNvSpPr>
            <a:spLocks noGrp="1"/>
          </p:cNvSpPr>
          <p:nvPr>
            <p:ph type="title"/>
          </p:nvPr>
        </p:nvSpPr>
        <p:spPr>
          <a:xfrm>
            <a:off x="1141413" y="618518"/>
            <a:ext cx="9905998" cy="1478570"/>
          </a:xfrm>
          <a:prstGeom prst="rect">
            <a:avLst/>
          </a:prstGeom>
        </p:spPr>
        <p:txBody>
          <a:bodyPr vert="horz" lIns="91440" tIns="45720" rIns="91440" bIns="45720" rtlCol="0" anchor="ctr">
            <a:normAutofit/>
          </a:bodyPr>
          <a:lstStyle/>
          <a:p>
            <a:endParaRPr lang="en-US" dirty="0"/>
          </a:p>
        </p:txBody>
      </p:sp>
      <p:sp>
        <p:nvSpPr>
          <p:cNvPr id="3" name="Text Placeholder 2"/>
          <p:cNvSpPr>
            <a:spLocks noGrp="1"/>
          </p:cNvSpPr>
          <p:nvPr>
            <p:ph type="body" idx="1"/>
          </p:nvPr>
        </p:nvSpPr>
        <p:spPr>
          <a:xfrm>
            <a:off x="1141412" y="2249487"/>
            <a:ext cx="9905999" cy="3541714"/>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7456921" y="5883276"/>
            <a:ext cx="274320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48A87A34-81AB-432B-8DAE-1953F412C126}" type="datetimeFigureOut">
              <a:rPr lang="en-US" dirty="0"/>
              <a:pPr/>
              <a:t>11/19/2019</a:t>
            </a:fld>
            <a:endParaRPr lang="en-US" dirty="0"/>
          </a:p>
        </p:txBody>
      </p:sp>
      <p:sp>
        <p:nvSpPr>
          <p:cNvPr id="5" name="Footer Placeholder 4"/>
          <p:cNvSpPr>
            <a:spLocks noGrp="1"/>
          </p:cNvSpPr>
          <p:nvPr>
            <p:ph type="ftr" sz="quarter" idx="3"/>
          </p:nvPr>
        </p:nvSpPr>
        <p:spPr>
          <a:xfrm>
            <a:off x="1141411" y="5883275"/>
            <a:ext cx="6239309" cy="365125"/>
          </a:xfrm>
          <a:prstGeom prst="rect">
            <a:avLst/>
          </a:prstGeom>
        </p:spPr>
        <p:txBody>
          <a:bodyPr vert="horz" lIns="91440" tIns="45720" rIns="91440" bIns="45720" rtlCol="0" anchor="ctr"/>
          <a:lstStyle>
            <a:lvl1pPr algn="l">
              <a:defRPr sz="1050" cap="all" baseline="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10276321" y="5883274"/>
            <a:ext cx="771089"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6D22F896-40B5-4ADD-8801-0D06FADFA095}" type="slidenum">
              <a:rPr lang="en-US" dirty="0"/>
              <a:pPr/>
              <a:t>‹#›</a:t>
            </a:fld>
            <a:endParaRPr lang="en-US" dirty="0"/>
          </a:p>
        </p:txBody>
      </p:sp>
    </p:spTree>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60" r:id="rId10"/>
    <p:sldLayoutId id="2147483661" r:id="rId11"/>
    <p:sldLayoutId id="2147483666" r:id="rId12"/>
    <p:sldLayoutId id="2147483663" r:id="rId13"/>
    <p:sldLayoutId id="2147483667" r:id="rId14"/>
    <p:sldLayoutId id="2147483668" r:id="rId15"/>
    <p:sldLayoutId id="2147483658" r:id="rId16"/>
    <p:sldLayoutId id="2147483659" r:id="rId17"/>
  </p:sldLayoutIdLst>
  <p:txStyles>
    <p:titleStyle>
      <a:lvl1pPr algn="l" defTabSz="914400" rtl="0" eaLnBrk="1" latinLnBrk="0" hangingPunct="1">
        <a:lnSpc>
          <a:spcPct val="90000"/>
        </a:lnSpc>
        <a:spcBef>
          <a:spcPct val="0"/>
        </a:spcBef>
        <a:buNone/>
        <a:defRPr sz="3600" kern="1200" cap="all" baseline="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SzPct val="125000"/>
        <a:buFont typeface="Arial" panose="020B0604020202020204" pitchFamily="34" charset="0"/>
        <a:buChar char="•"/>
        <a:defRPr sz="2400" kern="1200">
          <a:solidFill>
            <a:schemeClr val="tx1"/>
          </a:solidFill>
          <a:latin typeface="+mn-lt"/>
          <a:ea typeface="+mn-ea"/>
          <a:cs typeface="+mn-cs"/>
        </a:defRPr>
      </a:lvl1pPr>
      <a:lvl2pPr marL="685800" indent="-228600" algn="l" defTabSz="914400" rtl="0" eaLnBrk="1" latinLnBrk="0" hangingPunct="1">
        <a:lnSpc>
          <a:spcPct val="120000"/>
        </a:lnSpc>
        <a:spcBef>
          <a:spcPts val="500"/>
        </a:spcBef>
        <a:buSzPct val="125000"/>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120000"/>
        </a:lnSpc>
        <a:spcBef>
          <a:spcPts val="500"/>
        </a:spcBef>
        <a:buSzPct val="125000"/>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120000"/>
        </a:lnSpc>
        <a:spcBef>
          <a:spcPts val="500"/>
        </a:spcBef>
        <a:buSzPct val="125000"/>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120000"/>
        </a:lnSpc>
        <a:spcBef>
          <a:spcPts val="500"/>
        </a:spcBef>
        <a:buSzPct val="125000"/>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6pPr>
      <a:lvl7pPr marL="29718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7pPr>
      <a:lvl8pPr marL="34290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8pPr>
      <a:lvl9pPr marL="38862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3.emf"/><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0" y="0"/>
            <a:ext cx="5732702" cy="3359015"/>
          </a:xfrm>
          <a:prstGeom prst="rect">
            <a:avLst/>
          </a:prstGeom>
        </p:spPr>
      </p:pic>
      <p:sp>
        <p:nvSpPr>
          <p:cNvPr id="2" name="Title 1"/>
          <p:cNvSpPr>
            <a:spLocks noGrp="1"/>
          </p:cNvSpPr>
          <p:nvPr>
            <p:ph type="ctrTitle"/>
          </p:nvPr>
        </p:nvSpPr>
        <p:spPr/>
        <p:txBody>
          <a:bodyPr/>
          <a:lstStyle/>
          <a:p>
            <a:r>
              <a:rPr lang="en-GB" dirty="0" smtClean="0"/>
              <a:t>        </a:t>
            </a:r>
            <a:endParaRPr lang="en-GB" dirty="0"/>
          </a:p>
        </p:txBody>
      </p:sp>
      <p:sp>
        <p:nvSpPr>
          <p:cNvPr id="3" name="Subtitle 2"/>
          <p:cNvSpPr>
            <a:spLocks noGrp="1"/>
          </p:cNvSpPr>
          <p:nvPr>
            <p:ph type="subTitle" idx="1"/>
          </p:nvPr>
        </p:nvSpPr>
        <p:spPr/>
        <p:txBody>
          <a:bodyPr/>
          <a:lstStyle/>
          <a:p>
            <a:endParaRPr lang="en-GB" dirty="0"/>
          </a:p>
        </p:txBody>
      </p:sp>
    </p:spTree>
    <p:extLst>
      <p:ext uri="{BB962C8B-B14F-4D97-AF65-F5344CB8AC3E}">
        <p14:creationId xmlns:p14="http://schemas.microsoft.com/office/powerpoint/2010/main" val="153962408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PROFITABILITY</a:t>
            </a:r>
            <a:endParaRPr lang="en-GB" dirty="0"/>
          </a:p>
        </p:txBody>
      </p:sp>
      <p:sp>
        <p:nvSpPr>
          <p:cNvPr id="3" name="Content Placeholder 2"/>
          <p:cNvSpPr>
            <a:spLocks noGrp="1"/>
          </p:cNvSpPr>
          <p:nvPr>
            <p:ph idx="1"/>
          </p:nvPr>
        </p:nvSpPr>
        <p:spPr/>
        <p:txBody>
          <a:bodyPr>
            <a:normAutofit fontScale="85000" lnSpcReduction="20000"/>
          </a:bodyPr>
          <a:lstStyle/>
          <a:p>
            <a:r>
              <a:rPr lang="en-GB" dirty="0">
                <a:latin typeface="Calibri" panose="020F0502020204030204" pitchFamily="34" charset="0"/>
                <a:ea typeface="Calibri" panose="020F0502020204030204" pitchFamily="34" charset="0"/>
                <a:cs typeface="Times New Roman" panose="02020603050405020304" pitchFamily="18" charset="0"/>
              </a:rPr>
              <a:t>The all out resource turnover proportion can be utilized to decide how </a:t>
            </a:r>
            <a:r>
              <a:rPr lang="en-GB" dirty="0" err="1">
                <a:latin typeface="Calibri" panose="020F0502020204030204" pitchFamily="34" charset="0"/>
                <a:ea typeface="Calibri" panose="020F0502020204030204" pitchFamily="34" charset="0"/>
                <a:cs typeface="Times New Roman" panose="02020603050405020304" pitchFamily="18" charset="0"/>
              </a:rPr>
              <a:t>efficentily</a:t>
            </a:r>
            <a:r>
              <a:rPr lang="en-GB" dirty="0">
                <a:latin typeface="Calibri" panose="020F0502020204030204" pitchFamily="34" charset="0"/>
                <a:ea typeface="Calibri" panose="020F0502020204030204" pitchFamily="34" charset="0"/>
                <a:cs typeface="Times New Roman" panose="02020603050405020304" pitchFamily="18" charset="0"/>
              </a:rPr>
              <a:t> Ffion Limited are utilizing their advantages for make income (Investopedia,2019d).Ffion Limited as observes a slight lessening in all out resource </a:t>
            </a:r>
            <a:r>
              <a:rPr lang="en-GB" dirty="0" err="1">
                <a:latin typeface="Calibri" panose="020F0502020204030204" pitchFamily="34" charset="0"/>
                <a:ea typeface="Calibri" panose="020F0502020204030204" pitchFamily="34" charset="0"/>
                <a:cs typeface="Times New Roman" panose="02020603050405020304" pitchFamily="18" charset="0"/>
              </a:rPr>
              <a:t>turnover,this</a:t>
            </a:r>
            <a:r>
              <a:rPr lang="en-GB" dirty="0">
                <a:latin typeface="Calibri" panose="020F0502020204030204" pitchFamily="34" charset="0"/>
                <a:ea typeface="Calibri" panose="020F0502020204030204" pitchFamily="34" charset="0"/>
                <a:cs typeface="Times New Roman" panose="02020603050405020304" pitchFamily="18" charset="0"/>
              </a:rPr>
              <a:t> could be because of constrained capacity to utilize its </a:t>
            </a:r>
            <a:r>
              <a:rPr lang="en-GB" dirty="0" err="1">
                <a:latin typeface="Calibri" panose="020F0502020204030204" pitchFamily="34" charset="0"/>
                <a:ea typeface="Calibri" panose="020F0502020204030204" pitchFamily="34" charset="0"/>
                <a:cs typeface="Times New Roman" panose="02020603050405020304" pitchFamily="18" charset="0"/>
              </a:rPr>
              <a:t>assets,this</a:t>
            </a:r>
            <a:r>
              <a:rPr lang="en-GB" dirty="0">
                <a:latin typeface="Calibri" panose="020F0502020204030204" pitchFamily="34" charset="0"/>
                <a:ea typeface="Calibri" panose="020F0502020204030204" pitchFamily="34" charset="0"/>
                <a:cs typeface="Times New Roman" panose="02020603050405020304" pitchFamily="18" charset="0"/>
              </a:rPr>
              <a:t> could incorporate rooms creatures out o f the administration because of support issues including defective </a:t>
            </a:r>
            <a:r>
              <a:rPr lang="en-GB" dirty="0" err="1">
                <a:latin typeface="Calibri" panose="020F0502020204030204" pitchFamily="34" charset="0"/>
                <a:ea typeface="Calibri" panose="020F0502020204030204" pitchFamily="34" charset="0"/>
                <a:cs typeface="Times New Roman" panose="02020603050405020304" pitchFamily="18" charset="0"/>
              </a:rPr>
              <a:t>electrics,lighting</a:t>
            </a:r>
            <a:r>
              <a:rPr lang="en-GB" dirty="0">
                <a:latin typeface="Calibri" panose="020F0502020204030204" pitchFamily="34" charset="0"/>
                <a:ea typeface="Calibri" panose="020F0502020204030204" pitchFamily="34" charset="0"/>
                <a:cs typeface="Times New Roman" panose="02020603050405020304" pitchFamily="18" charset="0"/>
              </a:rPr>
              <a:t> issues or refurbishment(Connors,2018).To improve this score Ffion restricted could diminish the occasions are out of the administrations by utilizing a gainful building group or point of confinement any superfluous acquisition of additional inventory(Investopedia,2018).Ffion Limited has seen a decrease in Working Capital </a:t>
            </a:r>
            <a:r>
              <a:rPr lang="en-GB" dirty="0" err="1">
                <a:latin typeface="Calibri" panose="020F0502020204030204" pitchFamily="34" charset="0"/>
                <a:ea typeface="Calibri" panose="020F0502020204030204" pitchFamily="34" charset="0"/>
                <a:cs typeface="Times New Roman" panose="02020603050405020304" pitchFamily="18" charset="0"/>
              </a:rPr>
              <a:t>Turnover,this</a:t>
            </a:r>
            <a:r>
              <a:rPr lang="en-GB" dirty="0">
                <a:latin typeface="Calibri" panose="020F0502020204030204" pitchFamily="34" charset="0"/>
                <a:ea typeface="Calibri" panose="020F0502020204030204" pitchFamily="34" charset="0"/>
                <a:cs typeface="Times New Roman" panose="02020603050405020304" pitchFamily="18" charset="0"/>
              </a:rPr>
              <a:t> could recommend that </a:t>
            </a:r>
            <a:r>
              <a:rPr lang="en-GB" dirty="0" err="1">
                <a:latin typeface="Calibri" panose="020F0502020204030204" pitchFamily="34" charset="0"/>
                <a:ea typeface="Calibri" panose="020F0502020204030204" pitchFamily="34" charset="0"/>
                <a:cs typeface="Times New Roman" panose="02020603050405020304" pitchFamily="18" charset="0"/>
              </a:rPr>
              <a:t>efficency</a:t>
            </a:r>
            <a:r>
              <a:rPr lang="en-GB" dirty="0">
                <a:latin typeface="Calibri" panose="020F0502020204030204" pitchFamily="34" charset="0"/>
                <a:ea typeface="Calibri" panose="020F0502020204030204" pitchFamily="34" charset="0"/>
                <a:cs typeface="Times New Roman" panose="02020603050405020304" pitchFamily="18" charset="0"/>
              </a:rPr>
              <a:t> has diminished when considering the utilization of working </a:t>
            </a:r>
            <a:r>
              <a:rPr lang="en-GB" dirty="0" err="1">
                <a:latin typeface="Calibri" panose="020F0502020204030204" pitchFamily="34" charset="0"/>
                <a:ea typeface="Calibri" panose="020F0502020204030204" pitchFamily="34" charset="0"/>
                <a:cs typeface="Times New Roman" panose="02020603050405020304" pitchFamily="18" charset="0"/>
              </a:rPr>
              <a:t>capital,resulting</a:t>
            </a:r>
            <a:r>
              <a:rPr lang="en-GB" dirty="0">
                <a:latin typeface="Calibri" panose="020F0502020204030204" pitchFamily="34" charset="0"/>
                <a:ea typeface="Calibri" panose="020F0502020204030204" pitchFamily="34" charset="0"/>
                <a:cs typeface="Times New Roman" panose="02020603050405020304" pitchFamily="18" charset="0"/>
              </a:rPr>
              <a:t> in income delivered by working capital has decreasing(Accounting for </a:t>
            </a:r>
            <a:r>
              <a:rPr lang="en-GB" dirty="0" err="1" smtClean="0">
                <a:latin typeface="Calibri" panose="020F0502020204030204" pitchFamily="34" charset="0"/>
                <a:ea typeface="Calibri" panose="020F0502020204030204" pitchFamily="34" charset="0"/>
                <a:cs typeface="Times New Roman" panose="02020603050405020304" pitchFamily="18" charset="0"/>
              </a:rPr>
              <a:t>Mnagement</a:t>
            </a:r>
            <a:r>
              <a:rPr lang="en-GB" dirty="0" smtClean="0">
                <a:latin typeface="Calibri" panose="020F0502020204030204" pitchFamily="34" charset="0"/>
                <a:ea typeface="Calibri" panose="020F0502020204030204" pitchFamily="34" charset="0"/>
                <a:cs typeface="Times New Roman" panose="02020603050405020304" pitchFamily="18" charset="0"/>
              </a:rPr>
              <a:t> 2019)</a:t>
            </a:r>
            <a:endParaRPr lang="en-GB" dirty="0"/>
          </a:p>
        </p:txBody>
      </p:sp>
    </p:spTree>
    <p:extLst>
      <p:ext uri="{BB962C8B-B14F-4D97-AF65-F5344CB8AC3E}">
        <p14:creationId xmlns:p14="http://schemas.microsoft.com/office/powerpoint/2010/main" val="353989652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GEARING</a:t>
            </a:r>
            <a:endParaRPr lang="en-GB" dirty="0"/>
          </a:p>
        </p:txBody>
      </p:sp>
      <p:sp>
        <p:nvSpPr>
          <p:cNvPr id="3" name="Content Placeholder 2"/>
          <p:cNvSpPr>
            <a:spLocks noGrp="1"/>
          </p:cNvSpPr>
          <p:nvPr>
            <p:ph idx="1"/>
          </p:nvPr>
        </p:nvSpPr>
        <p:spPr/>
        <p:txBody>
          <a:bodyPr/>
          <a:lstStyle/>
          <a:p>
            <a:pPr>
              <a:lnSpc>
                <a:spcPct val="107000"/>
              </a:lnSpc>
              <a:spcAft>
                <a:spcPts val="800"/>
              </a:spcAft>
              <a:tabLst>
                <a:tab pos="1962150" algn="l"/>
              </a:tabLst>
            </a:pPr>
            <a:r>
              <a:rPr lang="en-GB" dirty="0">
                <a:latin typeface="Calibri" panose="020F0502020204030204" pitchFamily="34" charset="0"/>
                <a:ea typeface="Calibri" panose="020F0502020204030204" pitchFamily="34" charset="0"/>
                <a:cs typeface="Times New Roman" panose="02020603050405020304" pitchFamily="18" charset="0"/>
              </a:rPr>
              <a:t>They contend that more elevated levels of costs on work as higher wages, compensations and rewards can altogether improve the effectiveness and profitability of works, the came about decrease in the expense caused by the banks will surpass the pay rates and rewards paid to them, and in the long run, this will go before an improvement in the benefit of money related foundations.</a:t>
            </a:r>
            <a:r>
              <a:rPr lang="en-GB" sz="1800" dirty="0">
                <a:latin typeface="Calibri" panose="020F0502020204030204" pitchFamily="34" charset="0"/>
                <a:ea typeface="Calibri" panose="020F0502020204030204" pitchFamily="34" charset="0"/>
                <a:cs typeface="Times New Roman" panose="02020603050405020304" pitchFamily="18" charset="0"/>
              </a:rPr>
              <a:t> </a:t>
            </a:r>
            <a:r>
              <a:rPr lang="en-GB" dirty="0">
                <a:latin typeface="Calibri" panose="020F0502020204030204" pitchFamily="34" charset="0"/>
                <a:ea typeface="Calibri" panose="020F0502020204030204" pitchFamily="34" charset="0"/>
                <a:cs typeface="Times New Roman" panose="02020603050405020304" pitchFamily="18" charset="0"/>
              </a:rPr>
              <a:t>The obligation proportion for Ffion Limited is gradually falling </a:t>
            </a:r>
            <a:r>
              <a:rPr lang="en-GB" dirty="0" err="1">
                <a:latin typeface="Calibri" panose="020F0502020204030204" pitchFamily="34" charset="0"/>
                <a:ea typeface="Calibri" panose="020F0502020204030204" pitchFamily="34" charset="0"/>
                <a:cs typeface="Times New Roman" panose="02020603050405020304" pitchFamily="18" charset="0"/>
              </a:rPr>
              <a:t>wich</a:t>
            </a:r>
            <a:r>
              <a:rPr lang="en-GB" dirty="0">
                <a:latin typeface="Calibri" panose="020F0502020204030204" pitchFamily="34" charset="0"/>
                <a:ea typeface="Calibri" panose="020F0502020204030204" pitchFamily="34" charset="0"/>
                <a:cs typeface="Times New Roman" panose="02020603050405020304" pitchFamily="18" charset="0"/>
              </a:rPr>
              <a:t> proposes the money related danger of the organization is reducing(Investopedia,2019e).</a:t>
            </a:r>
            <a:endParaRPr lang="en-GB" sz="1800" dirty="0">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Tree>
    <p:extLst>
      <p:ext uri="{BB962C8B-B14F-4D97-AF65-F5344CB8AC3E}">
        <p14:creationId xmlns:p14="http://schemas.microsoft.com/office/powerpoint/2010/main" val="266706059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normAutofit fontScale="70000" lnSpcReduction="20000"/>
          </a:bodyPr>
          <a:lstStyle/>
          <a:p>
            <a:pPr>
              <a:lnSpc>
                <a:spcPct val="107000"/>
              </a:lnSpc>
              <a:spcAft>
                <a:spcPts val="800"/>
              </a:spcAft>
              <a:tabLst>
                <a:tab pos="1962150" algn="l"/>
              </a:tabLst>
            </a:pPr>
            <a:r>
              <a:rPr lang="en-GB" sz="2800" b="1" dirty="0">
                <a:latin typeface="Calibri" panose="020F0502020204030204" pitchFamily="34" charset="0"/>
                <a:ea typeface="Calibri" panose="020F0502020204030204" pitchFamily="34" charset="0"/>
                <a:cs typeface="Times New Roman" panose="02020603050405020304" pitchFamily="18" charset="0"/>
              </a:rPr>
              <a:t>FINANCIAL ANALYSIS TRENDS</a:t>
            </a:r>
            <a:endParaRPr lang="en-GB" sz="1800" dirty="0">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tabLst>
                <a:tab pos="1962150" algn="l"/>
              </a:tabLst>
            </a:pPr>
            <a:r>
              <a:rPr lang="en-GB" sz="2800" b="1" dirty="0">
                <a:latin typeface="Calibri" panose="020F0502020204030204" pitchFamily="34" charset="0"/>
                <a:ea typeface="Calibri" panose="020F0502020204030204" pitchFamily="34" charset="0"/>
                <a:cs typeface="Times New Roman" panose="02020603050405020304" pitchFamily="18" charset="0"/>
              </a:rPr>
              <a:t>PROFITABILITY</a:t>
            </a:r>
            <a:endParaRPr lang="en-GB" sz="1800" dirty="0">
              <a:latin typeface="Calibri" panose="020F0502020204030204" pitchFamily="34" charset="0"/>
              <a:ea typeface="Calibri" panose="020F0502020204030204" pitchFamily="34" charset="0"/>
              <a:cs typeface="Times New Roman" panose="02020603050405020304" pitchFamily="18" charset="0"/>
            </a:endParaRPr>
          </a:p>
          <a:p>
            <a:r>
              <a:rPr lang="en-GB" dirty="0">
                <a:latin typeface="Calibri" panose="020F0502020204030204" pitchFamily="34" charset="0"/>
                <a:ea typeface="Calibri" panose="020F0502020204030204" pitchFamily="34" charset="0"/>
                <a:cs typeface="Times New Roman" panose="02020603050405020304" pitchFamily="18" charset="0"/>
              </a:rPr>
              <a:t>In budgetary undertakings of organizations, working capital administration is a important factor, which has an immediate constructive outcome on benefit </a:t>
            </a:r>
            <a:r>
              <a:rPr lang="en-GB" dirty="0" err="1">
                <a:latin typeface="Calibri" panose="020F0502020204030204" pitchFamily="34" charset="0"/>
                <a:ea typeface="Calibri" panose="020F0502020204030204" pitchFamily="34" charset="0"/>
                <a:cs typeface="Times New Roman" panose="02020603050405020304" pitchFamily="18" charset="0"/>
              </a:rPr>
              <a:t>aswell</a:t>
            </a:r>
            <a:r>
              <a:rPr lang="en-GB" dirty="0">
                <a:latin typeface="Calibri" panose="020F0502020204030204" pitchFamily="34" charset="0"/>
                <a:ea typeface="Calibri" panose="020F0502020204030204" pitchFamily="34" charset="0"/>
                <a:cs typeface="Times New Roman" panose="02020603050405020304" pitchFamily="18" charset="0"/>
              </a:rPr>
              <a:t> as liquidity of the organization. Liquidity and benefit are both the two various sides of same coin. Ideal level of liquidity ensures a firm to meet their momentary obligations and the correct administration of stream can be guaranteed by a beneficial business. Liquidity shows the capacity of organization in reacting to transient commitments. A firm should advance its liquidity what's more, gainfulness while leading its day by day business activities. Working Capital Management contains extent equalization of working capital European Scientific Journal January 2014 release vol.10, No 1 ISSN: 1857 – 7881 (Print) e - ISSN 1857-7431 375 </a:t>
            </a:r>
            <a:endParaRPr lang="en-GB" dirty="0"/>
          </a:p>
        </p:txBody>
      </p:sp>
    </p:spTree>
    <p:extLst>
      <p:ext uri="{BB962C8B-B14F-4D97-AF65-F5344CB8AC3E}">
        <p14:creationId xmlns:p14="http://schemas.microsoft.com/office/powerpoint/2010/main" val="123489358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LIQUIDITY</a:t>
            </a:r>
            <a:endParaRPr lang="en-GB" dirty="0"/>
          </a:p>
        </p:txBody>
      </p:sp>
      <p:sp>
        <p:nvSpPr>
          <p:cNvPr id="3" name="Content Placeholder 2"/>
          <p:cNvSpPr>
            <a:spLocks noGrp="1"/>
          </p:cNvSpPr>
          <p:nvPr>
            <p:ph idx="1"/>
          </p:nvPr>
        </p:nvSpPr>
        <p:spPr/>
        <p:txBody>
          <a:bodyPr>
            <a:normAutofit fontScale="92500" lnSpcReduction="10000"/>
          </a:bodyPr>
          <a:lstStyle/>
          <a:p>
            <a:pPr>
              <a:lnSpc>
                <a:spcPct val="107000"/>
              </a:lnSpc>
              <a:spcAft>
                <a:spcPts val="800"/>
              </a:spcAft>
              <a:tabLst>
                <a:tab pos="1962150" algn="l"/>
              </a:tabLst>
            </a:pPr>
            <a:r>
              <a:rPr lang="en-GB" dirty="0">
                <a:latin typeface="Calibri" panose="020F0502020204030204" pitchFamily="34" charset="0"/>
                <a:ea typeface="Calibri" panose="020F0502020204030204" pitchFamily="34" charset="0"/>
                <a:cs typeface="Times New Roman" panose="02020603050405020304" pitchFamily="18" charset="0"/>
              </a:rPr>
              <a:t>Ffion Limited s fluid resources spread the </a:t>
            </a:r>
            <a:r>
              <a:rPr lang="en-GB" dirty="0" err="1">
                <a:latin typeface="Calibri" panose="020F0502020204030204" pitchFamily="34" charset="0"/>
                <a:ea typeface="Calibri" panose="020F0502020204030204" pitchFamily="34" charset="0"/>
                <a:cs typeface="Times New Roman" panose="02020603050405020304" pitchFamily="18" charset="0"/>
              </a:rPr>
              <a:t>curent</a:t>
            </a:r>
            <a:r>
              <a:rPr lang="en-GB" dirty="0">
                <a:latin typeface="Calibri" panose="020F0502020204030204" pitchFamily="34" charset="0"/>
                <a:ea typeface="Calibri" panose="020F0502020204030204" pitchFamily="34" charset="0"/>
                <a:cs typeface="Times New Roman" panose="02020603050405020304" pitchFamily="18" charset="0"/>
              </a:rPr>
              <a:t> liabilities. Indebted person days shows to what extent it takes an organization s borrowers to </a:t>
            </a:r>
            <a:r>
              <a:rPr lang="en-GB" dirty="0" err="1">
                <a:latin typeface="Calibri" panose="020F0502020204030204" pitchFamily="34" charset="0"/>
                <a:ea typeface="Calibri" panose="020F0502020204030204" pitchFamily="34" charset="0"/>
                <a:cs typeface="Times New Roman" panose="02020603050405020304" pitchFamily="18" charset="0"/>
              </a:rPr>
              <a:t>pay.According</a:t>
            </a:r>
            <a:r>
              <a:rPr lang="en-GB" dirty="0">
                <a:latin typeface="Calibri" panose="020F0502020204030204" pitchFamily="34" charset="0"/>
                <a:ea typeface="Calibri" panose="020F0502020204030204" pitchFamily="34" charset="0"/>
                <a:cs typeface="Times New Roman" panose="02020603050405020304" pitchFamily="18" charset="0"/>
              </a:rPr>
              <a:t> to Bowman(1976) </a:t>
            </a:r>
            <a:r>
              <a:rPr lang="en-GB" dirty="0" err="1">
                <a:latin typeface="Calibri" panose="020F0502020204030204" pitchFamily="34" charset="0"/>
                <a:ea typeface="Calibri" panose="020F0502020204030204" pitchFamily="34" charset="0"/>
                <a:cs typeface="Times New Roman" panose="02020603050405020304" pitchFamily="18" charset="0"/>
              </a:rPr>
              <a:t>refered</a:t>
            </a:r>
            <a:r>
              <a:rPr lang="en-GB" dirty="0">
                <a:latin typeface="Calibri" panose="020F0502020204030204" pitchFamily="34" charset="0"/>
                <a:ea typeface="Calibri" panose="020F0502020204030204" pitchFamily="34" charset="0"/>
                <a:cs typeface="Times New Roman" panose="02020603050405020304" pitchFamily="18" charset="0"/>
              </a:rPr>
              <a:t> to by </a:t>
            </a:r>
            <a:r>
              <a:rPr lang="en-GB" dirty="0" err="1">
                <a:latin typeface="Calibri" panose="020F0502020204030204" pitchFamily="34" charset="0"/>
                <a:ea typeface="Calibri" panose="020F0502020204030204" pitchFamily="34" charset="0"/>
                <a:cs typeface="Times New Roman" panose="02020603050405020304" pitchFamily="18" charset="0"/>
              </a:rPr>
              <a:t>Gu</a:t>
            </a:r>
            <a:r>
              <a:rPr lang="en-GB" dirty="0">
                <a:latin typeface="Calibri" panose="020F0502020204030204" pitchFamily="34" charset="0"/>
                <a:ea typeface="Calibri" panose="020F0502020204030204" pitchFamily="34" charset="0"/>
                <a:cs typeface="Times New Roman" panose="02020603050405020304" pitchFamily="18" charset="0"/>
              </a:rPr>
              <a:t>(2006) higher obligation influence opens investors to more prominent budgetary chance every lodging makes its own credit </a:t>
            </a:r>
            <a:r>
              <a:rPr lang="en-GB" dirty="0" err="1">
                <a:latin typeface="Calibri" panose="020F0502020204030204" pitchFamily="34" charset="0"/>
                <a:ea typeface="Calibri" panose="020F0502020204030204" pitchFamily="34" charset="0"/>
                <a:cs typeface="Times New Roman" panose="02020603050405020304" pitchFamily="18" charset="0"/>
              </a:rPr>
              <a:t>period.Ffion</a:t>
            </a:r>
            <a:r>
              <a:rPr lang="en-GB" dirty="0">
                <a:latin typeface="Calibri" panose="020F0502020204030204" pitchFamily="34" charset="0"/>
                <a:ea typeface="Calibri" panose="020F0502020204030204" pitchFamily="34" charset="0"/>
                <a:cs typeface="Times New Roman" panose="02020603050405020304" pitchFamily="18" charset="0"/>
              </a:rPr>
              <a:t> Limited account holder days have expanded over the period being investigated. </a:t>
            </a:r>
            <a:endParaRPr lang="en-GB" sz="1800" dirty="0">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tabLst>
                <a:tab pos="1962150" algn="l"/>
              </a:tabLst>
            </a:pPr>
            <a:r>
              <a:rPr lang="en-GB" dirty="0">
                <a:latin typeface="Calibri" panose="020F0502020204030204" pitchFamily="34" charset="0"/>
                <a:ea typeface="Calibri" panose="020F0502020204030204" pitchFamily="34" charset="0"/>
                <a:cs typeface="Times New Roman" panose="02020603050405020304" pitchFamily="18" charset="0"/>
              </a:rPr>
              <a:t>Monetary Managers utilize the bank days proportion to perceive how rapidly the organization is satisfying the momentary </a:t>
            </a:r>
            <a:r>
              <a:rPr lang="en-GB" dirty="0" err="1">
                <a:latin typeface="Calibri" panose="020F0502020204030204" pitchFamily="34" charset="0"/>
                <a:ea typeface="Calibri" panose="020F0502020204030204" pitchFamily="34" charset="0"/>
                <a:cs typeface="Times New Roman" panose="02020603050405020304" pitchFamily="18" charset="0"/>
              </a:rPr>
              <a:t>fianance</a:t>
            </a:r>
            <a:r>
              <a:rPr lang="en-GB" dirty="0">
                <a:latin typeface="Calibri" panose="020F0502020204030204" pitchFamily="34" charset="0"/>
                <a:ea typeface="Calibri" panose="020F0502020204030204" pitchFamily="34" charset="0"/>
                <a:cs typeface="Times New Roman" panose="02020603050405020304" pitchFamily="18" charset="0"/>
              </a:rPr>
              <a:t> debts(Chadwick,2011).Ffion Limited has decreased the </a:t>
            </a:r>
            <a:r>
              <a:rPr lang="en-GB" dirty="0" err="1">
                <a:latin typeface="Calibri" panose="020F0502020204030204" pitchFamily="34" charset="0"/>
                <a:ea typeface="Calibri" panose="020F0502020204030204" pitchFamily="34" charset="0"/>
                <a:cs typeface="Times New Roman" panose="02020603050405020304" pitchFamily="18" charset="0"/>
              </a:rPr>
              <a:t>lenght</a:t>
            </a:r>
            <a:r>
              <a:rPr lang="en-GB" dirty="0">
                <a:latin typeface="Calibri" panose="020F0502020204030204" pitchFamily="34" charset="0"/>
                <a:ea typeface="Calibri" panose="020F0502020204030204" pitchFamily="34" charset="0"/>
                <a:cs typeface="Times New Roman" panose="02020603050405020304" pitchFamily="18" charset="0"/>
              </a:rPr>
              <a:t> of time it takes to pay</a:t>
            </a:r>
            <a:endParaRPr lang="en-GB" sz="1800" dirty="0">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Tree>
    <p:extLst>
      <p:ext uri="{BB962C8B-B14F-4D97-AF65-F5344CB8AC3E}">
        <p14:creationId xmlns:p14="http://schemas.microsoft.com/office/powerpoint/2010/main" val="109139131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normAutofit fontScale="70000" lnSpcReduction="20000"/>
          </a:bodyPr>
          <a:lstStyle/>
          <a:p>
            <a:pPr>
              <a:lnSpc>
                <a:spcPct val="107000"/>
              </a:lnSpc>
              <a:spcAft>
                <a:spcPts val="800"/>
              </a:spcAft>
              <a:tabLst>
                <a:tab pos="1962150" algn="l"/>
              </a:tabLst>
            </a:pPr>
            <a:r>
              <a:rPr lang="en-GB" sz="2800" b="1" dirty="0">
                <a:latin typeface="Calibri" panose="020F0502020204030204" pitchFamily="34" charset="0"/>
                <a:ea typeface="Calibri" panose="020F0502020204030204" pitchFamily="34" charset="0"/>
                <a:cs typeface="Times New Roman" panose="02020603050405020304" pitchFamily="18" charset="0"/>
              </a:rPr>
              <a:t>Benefits and limitations of ratio analysis</a:t>
            </a:r>
            <a:endParaRPr lang="en-GB" sz="1800" dirty="0">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tabLst>
                <a:tab pos="1962150" algn="l"/>
              </a:tabLst>
            </a:pPr>
            <a:r>
              <a:rPr lang="en-GB" sz="1800" dirty="0">
                <a:latin typeface="Calibri" panose="020F0502020204030204" pitchFamily="34" charset="0"/>
                <a:ea typeface="Calibri" panose="020F0502020204030204" pitchFamily="34" charset="0"/>
                <a:cs typeface="Times New Roman" panose="02020603050405020304" pitchFamily="18" charset="0"/>
              </a:rPr>
              <a:t> </a:t>
            </a:r>
          </a:p>
          <a:p>
            <a:pPr>
              <a:lnSpc>
                <a:spcPct val="107000"/>
              </a:lnSpc>
              <a:spcAft>
                <a:spcPts val="800"/>
              </a:spcAft>
              <a:tabLst>
                <a:tab pos="1962150" algn="l"/>
              </a:tabLst>
            </a:pPr>
            <a:r>
              <a:rPr lang="en-GB" dirty="0">
                <a:latin typeface="Calibri" panose="020F0502020204030204" pitchFamily="34" charset="0"/>
                <a:ea typeface="Calibri" panose="020F0502020204030204" pitchFamily="34" charset="0"/>
                <a:cs typeface="Times New Roman" panose="02020603050405020304" pitchFamily="18" charset="0"/>
              </a:rPr>
              <a:t>Helpful when the values are compared against previous years or other companies. These comparisons help analyst to identify company’s strengths and weaknesses and evaluate its financial position and also foresee the risks that may emerge in the future.</a:t>
            </a:r>
            <a:endParaRPr lang="en-GB" sz="1800" dirty="0">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tabLst>
                <a:tab pos="1962150" algn="l"/>
              </a:tabLst>
            </a:pPr>
            <a:r>
              <a:rPr lang="en-GB" dirty="0">
                <a:latin typeface="Calibri" panose="020F0502020204030204" pitchFamily="34" charset="0"/>
                <a:ea typeface="Calibri" panose="020F0502020204030204" pitchFamily="34" charset="0"/>
                <a:cs typeface="Times New Roman" panose="02020603050405020304" pitchFamily="18" charset="0"/>
              </a:rPr>
              <a:t>Implement plans to improve profitability, liquidity, gearing problems and market value of the business. Although ratios report on past performances, they can be used for predictive purposes to catch potential problems.</a:t>
            </a:r>
            <a:endParaRPr lang="en-GB" sz="1800" dirty="0">
              <a:latin typeface="Calibri" panose="020F0502020204030204" pitchFamily="34" charset="0"/>
              <a:ea typeface="Calibri" panose="020F0502020204030204" pitchFamily="34" charset="0"/>
              <a:cs typeface="Times New Roman" panose="02020603050405020304" pitchFamily="18" charset="0"/>
            </a:endParaRPr>
          </a:p>
          <a:p>
            <a:r>
              <a:rPr lang="en-GB" dirty="0">
                <a:latin typeface="Calibri" panose="020F0502020204030204" pitchFamily="34" charset="0"/>
                <a:ea typeface="Calibri" panose="020F0502020204030204" pitchFamily="34" charset="0"/>
                <a:cs typeface="Times New Roman" panose="02020603050405020304" pitchFamily="18" charset="0"/>
              </a:rPr>
              <a:t>It is possible to verdict if the company has enough liquidity to pay its future debts or even tell whether its shareholders will be </a:t>
            </a:r>
            <a:r>
              <a:rPr lang="en-GB" dirty="0" smtClean="0">
                <a:latin typeface="Calibri" panose="020F0502020204030204" pitchFamily="34" charset="0"/>
                <a:ea typeface="Calibri" panose="020F0502020204030204" pitchFamily="34" charset="0"/>
                <a:cs typeface="Times New Roman" panose="02020603050405020304" pitchFamily="18" charset="0"/>
              </a:rPr>
              <a:t>happy.</a:t>
            </a:r>
            <a:endParaRPr lang="en-GB" dirty="0"/>
          </a:p>
        </p:txBody>
      </p:sp>
    </p:spTree>
    <p:extLst>
      <p:ext uri="{BB962C8B-B14F-4D97-AF65-F5344CB8AC3E}">
        <p14:creationId xmlns:p14="http://schemas.microsoft.com/office/powerpoint/2010/main" val="320045810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conclusion</a:t>
            </a:r>
            <a:endParaRPr lang="en-GB" dirty="0"/>
          </a:p>
        </p:txBody>
      </p:sp>
      <p:sp>
        <p:nvSpPr>
          <p:cNvPr id="3" name="Content Placeholder 2"/>
          <p:cNvSpPr>
            <a:spLocks noGrp="1"/>
          </p:cNvSpPr>
          <p:nvPr>
            <p:ph idx="1"/>
          </p:nvPr>
        </p:nvSpPr>
        <p:spPr/>
        <p:txBody>
          <a:bodyPr>
            <a:normAutofit fontScale="70000" lnSpcReduction="20000"/>
          </a:bodyPr>
          <a:lstStyle/>
          <a:p>
            <a:pPr>
              <a:lnSpc>
                <a:spcPct val="107000"/>
              </a:lnSpc>
              <a:spcAft>
                <a:spcPts val="800"/>
              </a:spcAft>
              <a:tabLst>
                <a:tab pos="1962150" algn="l"/>
              </a:tabLst>
            </a:pPr>
            <a:r>
              <a:rPr lang="en-GB" dirty="0">
                <a:latin typeface="Calibri" panose="020F0502020204030204" pitchFamily="34" charset="0"/>
                <a:ea typeface="Calibri" panose="020F0502020204030204" pitchFamily="34" charset="0"/>
                <a:cs typeface="Times New Roman" panose="02020603050405020304" pitchFamily="18" charset="0"/>
              </a:rPr>
              <a:t>.Ffion Limited could utilize non - money related KPI s to unravel why a decrease in deals has happened or a more </a:t>
            </a:r>
            <a:r>
              <a:rPr lang="en-GB" dirty="0" err="1">
                <a:latin typeface="Calibri" panose="020F0502020204030204" pitchFamily="34" charset="0"/>
                <a:ea typeface="Calibri" panose="020F0502020204030204" pitchFamily="34" charset="0"/>
                <a:cs typeface="Times New Roman" panose="02020603050405020304" pitchFamily="18" charset="0"/>
              </a:rPr>
              <a:t>throrough</a:t>
            </a:r>
            <a:r>
              <a:rPr lang="en-GB" dirty="0">
                <a:latin typeface="Calibri" panose="020F0502020204030204" pitchFamily="34" charset="0"/>
                <a:ea typeface="Calibri" panose="020F0502020204030204" pitchFamily="34" charset="0"/>
                <a:cs typeface="Times New Roman" panose="02020603050405020304" pitchFamily="18" charset="0"/>
              </a:rPr>
              <a:t> assessment of the benefit and misfortune accounts and departmental spending plans if costs are at </a:t>
            </a:r>
            <a:r>
              <a:rPr lang="en-GB" dirty="0" err="1">
                <a:latin typeface="Calibri" panose="020F0502020204030204" pitchFamily="34" charset="0"/>
                <a:ea typeface="Calibri" panose="020F0502020204030204" pitchFamily="34" charset="0"/>
                <a:cs typeface="Times New Roman" panose="02020603050405020304" pitchFamily="18" charset="0"/>
              </a:rPr>
              <a:t>fault.The</a:t>
            </a:r>
            <a:r>
              <a:rPr lang="en-GB" dirty="0">
                <a:latin typeface="Calibri" panose="020F0502020204030204" pitchFamily="34" charset="0"/>
                <a:ea typeface="Calibri" panose="020F0502020204030204" pitchFamily="34" charset="0"/>
                <a:cs typeface="Times New Roman" panose="02020603050405020304" pitchFamily="18" charset="0"/>
              </a:rPr>
              <a:t> liquidity proportions propose that notwithstanding a decrease in benefits the organization has expanded its capacity to take care of the expenses of its </a:t>
            </a:r>
            <a:r>
              <a:rPr lang="en-GB" dirty="0" err="1">
                <a:latin typeface="Calibri" panose="020F0502020204030204" pitchFamily="34" charset="0"/>
                <a:ea typeface="Calibri" panose="020F0502020204030204" pitchFamily="34" charset="0"/>
                <a:cs typeface="Times New Roman" panose="02020603050405020304" pitchFamily="18" charset="0"/>
              </a:rPr>
              <a:t>debts.This</a:t>
            </a:r>
            <a:r>
              <a:rPr lang="en-GB" dirty="0">
                <a:latin typeface="Calibri" panose="020F0502020204030204" pitchFamily="34" charset="0"/>
                <a:ea typeface="Calibri" panose="020F0502020204030204" pitchFamily="34" charset="0"/>
                <a:cs typeface="Times New Roman" panose="02020603050405020304" pitchFamily="18" charset="0"/>
              </a:rPr>
              <a:t> could be because of an expansion in its advantages fiscal estimation of Ffion Limited may wish to survey its stocks levels to guarantee every single fluid resource are being utilized </a:t>
            </a:r>
            <a:r>
              <a:rPr lang="en-GB" dirty="0" err="1">
                <a:latin typeface="Calibri" panose="020F0502020204030204" pitchFamily="34" charset="0"/>
                <a:ea typeface="Calibri" panose="020F0502020204030204" pitchFamily="34" charset="0"/>
                <a:cs typeface="Times New Roman" panose="02020603050405020304" pitchFamily="18" charset="0"/>
              </a:rPr>
              <a:t>productively.The</a:t>
            </a:r>
            <a:r>
              <a:rPr lang="en-GB" dirty="0">
                <a:latin typeface="Calibri" panose="020F0502020204030204" pitchFamily="34" charset="0"/>
                <a:ea typeface="Calibri" panose="020F0502020204030204" pitchFamily="34" charset="0"/>
                <a:cs typeface="Times New Roman" panose="02020603050405020304" pitchFamily="18" charset="0"/>
              </a:rPr>
              <a:t> intending proportions assessed for Ffion Limited are opposing and would therefor require further examination a recommends expanding security though the second recommends that in the event that it a was nonstop pattern they may run into budgetary </a:t>
            </a:r>
            <a:r>
              <a:rPr lang="en-GB" dirty="0" err="1">
                <a:latin typeface="Calibri" panose="020F0502020204030204" pitchFamily="34" charset="0"/>
                <a:ea typeface="Calibri" panose="020F0502020204030204" pitchFamily="34" charset="0"/>
                <a:cs typeface="Times New Roman" panose="02020603050405020304" pitchFamily="18" charset="0"/>
              </a:rPr>
              <a:t>problems.An</a:t>
            </a:r>
            <a:r>
              <a:rPr lang="en-GB" dirty="0">
                <a:latin typeface="Calibri" panose="020F0502020204030204" pitchFamily="34" charset="0"/>
                <a:ea typeface="Calibri" panose="020F0502020204030204" pitchFamily="34" charset="0"/>
                <a:cs typeface="Times New Roman" panose="02020603050405020304" pitchFamily="18" charset="0"/>
              </a:rPr>
              <a:t> comprehension of apportion investigation is fundamental for lodging supervisors as it enables them to get ready for a differing number of </a:t>
            </a:r>
            <a:r>
              <a:rPr lang="en-GB" dirty="0" err="1">
                <a:latin typeface="Calibri" panose="020F0502020204030204" pitchFamily="34" charset="0"/>
                <a:ea typeface="Calibri" panose="020F0502020204030204" pitchFamily="34" charset="0"/>
                <a:cs typeface="Times New Roman" panose="02020603050405020304" pitchFamily="18" charset="0"/>
              </a:rPr>
              <a:t>situations.The</a:t>
            </a:r>
            <a:r>
              <a:rPr lang="en-GB" dirty="0">
                <a:latin typeface="Calibri" panose="020F0502020204030204" pitchFamily="34" charset="0"/>
                <a:ea typeface="Calibri" panose="020F0502020204030204" pitchFamily="34" charset="0"/>
                <a:cs typeface="Times New Roman" panose="02020603050405020304" pitchFamily="18" charset="0"/>
              </a:rPr>
              <a:t> utilization of the Profit and Loss and Balance Sheets has an assortment of advantages and </a:t>
            </a:r>
            <a:r>
              <a:rPr lang="en-GB" dirty="0" err="1">
                <a:latin typeface="Calibri" panose="020F0502020204030204" pitchFamily="34" charset="0"/>
                <a:ea typeface="Calibri" panose="020F0502020204030204" pitchFamily="34" charset="0"/>
                <a:cs typeface="Times New Roman" panose="02020603050405020304" pitchFamily="18" charset="0"/>
              </a:rPr>
              <a:t>limitations.However</a:t>
            </a:r>
            <a:r>
              <a:rPr lang="en-GB" dirty="0">
                <a:latin typeface="Calibri" panose="020F0502020204030204" pitchFamily="34" charset="0"/>
                <a:ea typeface="Calibri" panose="020F0502020204030204" pitchFamily="34" charset="0"/>
                <a:cs typeface="Times New Roman" panose="02020603050405020304" pitchFamily="18" charset="0"/>
              </a:rPr>
              <a:t> ,if </a:t>
            </a:r>
            <a:r>
              <a:rPr lang="en-GB" dirty="0" err="1">
                <a:latin typeface="Calibri" panose="020F0502020204030204" pitchFamily="34" charset="0"/>
                <a:ea typeface="Calibri" panose="020F0502020204030204" pitchFamily="34" charset="0"/>
                <a:cs typeface="Times New Roman" panose="02020603050405020304" pitchFamily="18" charset="0"/>
              </a:rPr>
              <a:t>managemenet</a:t>
            </a:r>
            <a:r>
              <a:rPr lang="en-GB" dirty="0">
                <a:latin typeface="Calibri" panose="020F0502020204030204" pitchFamily="34" charset="0"/>
                <a:ea typeface="Calibri" panose="020F0502020204030204" pitchFamily="34" charset="0"/>
                <a:cs typeface="Times New Roman" panose="02020603050405020304" pitchFamily="18" charset="0"/>
              </a:rPr>
              <a:t> can recognize </a:t>
            </a:r>
            <a:r>
              <a:rPr lang="en-GB" dirty="0" err="1">
                <a:latin typeface="Calibri" panose="020F0502020204030204" pitchFamily="34" charset="0"/>
                <a:ea typeface="Calibri" panose="020F0502020204030204" pitchFamily="34" charset="0"/>
                <a:cs typeface="Times New Roman" panose="02020603050405020304" pitchFamily="18" charset="0"/>
              </a:rPr>
              <a:t>these,ratio</a:t>
            </a:r>
            <a:r>
              <a:rPr lang="en-GB" dirty="0">
                <a:latin typeface="Calibri" panose="020F0502020204030204" pitchFamily="34" charset="0"/>
                <a:ea typeface="Calibri" panose="020F0502020204030204" pitchFamily="34" charset="0"/>
                <a:cs typeface="Times New Roman" panose="02020603050405020304" pitchFamily="18" charset="0"/>
              </a:rPr>
              <a:t> investigation can be very gainful for the organization.</a:t>
            </a:r>
            <a:endParaRPr lang="en-GB" sz="1800" dirty="0">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Tree>
    <p:extLst>
      <p:ext uri="{BB962C8B-B14F-4D97-AF65-F5344CB8AC3E}">
        <p14:creationId xmlns:p14="http://schemas.microsoft.com/office/powerpoint/2010/main" val="121483319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REFERENCES</a:t>
            </a:r>
            <a:endParaRPr lang="en-GB" dirty="0"/>
          </a:p>
        </p:txBody>
      </p:sp>
      <p:sp>
        <p:nvSpPr>
          <p:cNvPr id="3" name="Content Placeholder 2"/>
          <p:cNvSpPr>
            <a:spLocks noGrp="1"/>
          </p:cNvSpPr>
          <p:nvPr>
            <p:ph idx="1"/>
          </p:nvPr>
        </p:nvSpPr>
        <p:spPr/>
        <p:txBody>
          <a:bodyPr>
            <a:normAutofit fontScale="25000" lnSpcReduction="20000"/>
          </a:bodyPr>
          <a:lstStyle/>
          <a:p>
            <a:pPr>
              <a:lnSpc>
                <a:spcPct val="107000"/>
              </a:lnSpc>
              <a:spcAft>
                <a:spcPts val="800"/>
              </a:spcAft>
              <a:tabLst>
                <a:tab pos="1962150" algn="l"/>
              </a:tabLst>
            </a:pPr>
            <a:r>
              <a:rPr lang="en-GB" sz="4800" dirty="0">
                <a:latin typeface="Calibri" panose="020F0502020204030204" pitchFamily="34" charset="0"/>
                <a:ea typeface="Calibri" panose="020F0502020204030204" pitchFamily="34" charset="0"/>
                <a:cs typeface="Times New Roman" panose="02020603050405020304" pitchFamily="18" charset="0"/>
              </a:rPr>
              <a:t>References:</a:t>
            </a:r>
          </a:p>
          <a:p>
            <a:pPr algn="just">
              <a:lnSpc>
                <a:spcPct val="107000"/>
              </a:lnSpc>
              <a:spcAft>
                <a:spcPts val="800"/>
              </a:spcAft>
              <a:tabLst>
                <a:tab pos="1962150" algn="l"/>
              </a:tabLst>
            </a:pPr>
            <a:r>
              <a:rPr lang="en-GB" sz="4800" dirty="0">
                <a:latin typeface="Calibri" panose="020F0502020204030204" pitchFamily="34" charset="0"/>
                <a:ea typeface="Calibri" panose="020F0502020204030204" pitchFamily="34" charset="0"/>
                <a:cs typeface="Times New Roman" panose="02020603050405020304" pitchFamily="18" charset="0"/>
              </a:rPr>
              <a:t>1.Atrill, P., and </a:t>
            </a:r>
            <a:r>
              <a:rPr lang="en-GB" sz="4800" dirty="0" err="1">
                <a:latin typeface="Calibri" panose="020F0502020204030204" pitchFamily="34" charset="0"/>
                <a:ea typeface="Calibri" panose="020F0502020204030204" pitchFamily="34" charset="0"/>
                <a:cs typeface="Times New Roman" panose="02020603050405020304" pitchFamily="18" charset="0"/>
              </a:rPr>
              <a:t>McLaney</a:t>
            </a:r>
            <a:r>
              <a:rPr lang="en-GB" sz="4800" dirty="0">
                <a:latin typeface="Calibri" panose="020F0502020204030204" pitchFamily="34" charset="0"/>
                <a:ea typeface="Calibri" panose="020F0502020204030204" pitchFamily="34" charset="0"/>
                <a:cs typeface="Times New Roman" panose="02020603050405020304" pitchFamily="18" charset="0"/>
              </a:rPr>
              <a:t>, E. (2008). Financial Accounting for Decision Makers, 5th Edition. 5.</a:t>
            </a:r>
          </a:p>
          <a:p>
            <a:pPr algn="just">
              <a:lnSpc>
                <a:spcPct val="107000"/>
              </a:lnSpc>
              <a:spcAft>
                <a:spcPts val="800"/>
              </a:spcAft>
              <a:tabLst>
                <a:tab pos="1962150" algn="l"/>
              </a:tabLst>
            </a:pPr>
            <a:r>
              <a:rPr lang="en-GB" sz="4800" spc="10" dirty="0">
                <a:solidFill>
                  <a:srgbClr val="333333"/>
                </a:solidFill>
                <a:latin typeface="Georgia" panose="02040502050405020303" pitchFamily="18" charset="0"/>
                <a:ea typeface="Calibri" panose="020F0502020204030204" pitchFamily="34" charset="0"/>
                <a:cs typeface="Times New Roman" panose="02020603050405020304" pitchFamily="18" charset="0"/>
              </a:rPr>
              <a:t>2.Beaver, W. H., and S. G. Ryan. (2000). “Biases and Lags in Book Value and their Effects on the Ability of the Book-to-Market Ratio to Predict Book Return on Equity.” </a:t>
            </a:r>
            <a:r>
              <a:rPr lang="en-GB" sz="4800" i="1" spc="10" dirty="0">
                <a:solidFill>
                  <a:srgbClr val="333333"/>
                </a:solidFill>
                <a:latin typeface="Georgia" panose="02040502050405020303" pitchFamily="18" charset="0"/>
                <a:ea typeface="Calibri" panose="020F0502020204030204" pitchFamily="34" charset="0"/>
                <a:cs typeface="Times New Roman" panose="02020603050405020304" pitchFamily="18" charset="0"/>
              </a:rPr>
              <a:t>Journal of Accounting Research</a:t>
            </a:r>
            <a:r>
              <a:rPr lang="en-GB" sz="4800" spc="10" dirty="0">
                <a:solidFill>
                  <a:srgbClr val="333333"/>
                </a:solidFill>
                <a:latin typeface="Georgia" panose="02040502050405020303" pitchFamily="18" charset="0"/>
                <a:ea typeface="Calibri" panose="020F0502020204030204" pitchFamily="34" charset="0"/>
                <a:cs typeface="Times New Roman" panose="02020603050405020304" pitchFamily="18" charset="0"/>
              </a:rPr>
              <a:t> 38, 127-148.</a:t>
            </a:r>
            <a:endParaRPr lang="en-GB" sz="4800" dirty="0">
              <a:latin typeface="Calibri" panose="020F0502020204030204" pitchFamily="34" charset="0"/>
              <a:ea typeface="Calibri" panose="020F0502020204030204" pitchFamily="34" charset="0"/>
              <a:cs typeface="Times New Roman" panose="02020603050405020304" pitchFamily="18" charset="0"/>
            </a:endParaRPr>
          </a:p>
          <a:p>
            <a:pPr algn="just">
              <a:lnSpc>
                <a:spcPct val="107000"/>
              </a:lnSpc>
              <a:spcAft>
                <a:spcPts val="800"/>
              </a:spcAft>
              <a:tabLst>
                <a:tab pos="1962150" algn="l"/>
              </a:tabLst>
            </a:pPr>
            <a:r>
              <a:rPr lang="en-GB" sz="4800" spc="10" dirty="0">
                <a:solidFill>
                  <a:srgbClr val="333333"/>
                </a:solidFill>
                <a:latin typeface="Georgia" panose="02040502050405020303" pitchFamily="18" charset="0"/>
                <a:ea typeface="Calibri" panose="020F0502020204030204" pitchFamily="34" charset="0"/>
                <a:cs typeface="Times New Roman" panose="02020603050405020304" pitchFamily="18" charset="0"/>
              </a:rPr>
              <a:t>3.Penman, S. H. (1991). “An Evaluation of Accounting Rate-of-Return.” </a:t>
            </a:r>
            <a:r>
              <a:rPr lang="en-GB" sz="4800" i="1" spc="10" dirty="0">
                <a:solidFill>
                  <a:srgbClr val="333333"/>
                </a:solidFill>
                <a:latin typeface="Georgia" panose="02040502050405020303" pitchFamily="18" charset="0"/>
                <a:ea typeface="Calibri" panose="020F0502020204030204" pitchFamily="34" charset="0"/>
                <a:cs typeface="Times New Roman" panose="02020603050405020304" pitchFamily="18" charset="0"/>
              </a:rPr>
              <a:t>Journal of Accounting, Auditing, and Finance</a:t>
            </a:r>
            <a:r>
              <a:rPr lang="en-GB" sz="4800" spc="10" dirty="0">
                <a:solidFill>
                  <a:srgbClr val="333333"/>
                </a:solidFill>
                <a:latin typeface="Georgia" panose="02040502050405020303" pitchFamily="18" charset="0"/>
                <a:ea typeface="Calibri" panose="020F0502020204030204" pitchFamily="34" charset="0"/>
                <a:cs typeface="Times New Roman" panose="02020603050405020304" pitchFamily="18" charset="0"/>
              </a:rPr>
              <a:t> 6, 233-255.</a:t>
            </a:r>
            <a:endParaRPr lang="en-GB" sz="4800" dirty="0">
              <a:latin typeface="Calibri" panose="020F0502020204030204" pitchFamily="34" charset="0"/>
              <a:ea typeface="Calibri" panose="020F0502020204030204" pitchFamily="34" charset="0"/>
              <a:cs typeface="Times New Roman" panose="02020603050405020304" pitchFamily="18" charset="0"/>
            </a:endParaRPr>
          </a:p>
          <a:p>
            <a:pPr algn="just">
              <a:lnSpc>
                <a:spcPct val="107000"/>
              </a:lnSpc>
              <a:spcAft>
                <a:spcPts val="800"/>
              </a:spcAft>
              <a:tabLst>
                <a:tab pos="1962150" algn="l"/>
              </a:tabLst>
            </a:pPr>
            <a:r>
              <a:rPr lang="en-GB" sz="4800" dirty="0">
                <a:latin typeface="Calibri" panose="020F0502020204030204" pitchFamily="34" charset="0"/>
                <a:ea typeface="Calibri" panose="020F0502020204030204" pitchFamily="34" charset="0"/>
                <a:cs typeface="Times New Roman" panose="02020603050405020304" pitchFamily="18" charset="0"/>
              </a:rPr>
              <a:t>3.2008 International Academy of Business and Economics ISSN: 1544-8037 </a:t>
            </a:r>
          </a:p>
          <a:p>
            <a:pPr algn="just">
              <a:lnSpc>
                <a:spcPct val="107000"/>
              </a:lnSpc>
              <a:spcAft>
                <a:spcPts val="800"/>
              </a:spcAft>
              <a:tabLst>
                <a:tab pos="1962150" algn="l"/>
              </a:tabLst>
            </a:pPr>
            <a:r>
              <a:rPr lang="en-GB" sz="4800" dirty="0">
                <a:latin typeface="Calibri" panose="020F0502020204030204" pitchFamily="34" charset="0"/>
                <a:ea typeface="Calibri" panose="020F0502020204030204" pitchFamily="34" charset="0"/>
                <a:cs typeface="Times New Roman" panose="02020603050405020304" pitchFamily="18" charset="0"/>
              </a:rPr>
              <a:t>4. European Journal of Economics, Finance and Administrative Sciences ISSN 1450-2275 Issue 11 (2008) </a:t>
            </a:r>
          </a:p>
          <a:p>
            <a:pPr algn="just">
              <a:lnSpc>
                <a:spcPct val="107000"/>
              </a:lnSpc>
              <a:spcAft>
                <a:spcPts val="800"/>
              </a:spcAft>
              <a:tabLst>
                <a:tab pos="1962150" algn="l"/>
              </a:tabLst>
            </a:pPr>
            <a:r>
              <a:rPr lang="en-GB" sz="4800" dirty="0">
                <a:latin typeface="Calibri" panose="020F0502020204030204" pitchFamily="34" charset="0"/>
                <a:ea typeface="Calibri" panose="020F0502020204030204" pitchFamily="34" charset="0"/>
                <a:cs typeface="Times New Roman" panose="02020603050405020304" pitchFamily="18" charset="0"/>
              </a:rPr>
              <a:t>5. Working Paper/Document de travail 2010-38 (The Impact of Liquidity on Bank Profitability</a:t>
            </a:r>
          </a:p>
          <a:p>
            <a:pPr>
              <a:lnSpc>
                <a:spcPct val="107000"/>
              </a:lnSpc>
              <a:spcAft>
                <a:spcPts val="800"/>
              </a:spcAft>
              <a:tabLst>
                <a:tab pos="1962150" algn="l"/>
              </a:tabLst>
            </a:pPr>
            <a:r>
              <a:rPr lang="en-GB" sz="4800" dirty="0">
                <a:latin typeface="Calibri" panose="020F0502020204030204" pitchFamily="34" charset="0"/>
                <a:ea typeface="Calibri" panose="020F0502020204030204" pitchFamily="34" charset="0"/>
                <a:cs typeface="Times New Roman" panose="02020603050405020304" pitchFamily="18" charset="0"/>
              </a:rPr>
              <a:t>6.Investopedia 2019</a:t>
            </a:r>
          </a:p>
          <a:p>
            <a:pPr>
              <a:lnSpc>
                <a:spcPct val="107000"/>
              </a:lnSpc>
              <a:spcAft>
                <a:spcPts val="800"/>
              </a:spcAft>
              <a:tabLst>
                <a:tab pos="1962150" algn="l"/>
              </a:tabLst>
            </a:pPr>
            <a:r>
              <a:rPr lang="en-GB" sz="4800" dirty="0">
                <a:latin typeface="Calibri" panose="020F0502020204030204" pitchFamily="34" charset="0"/>
                <a:ea typeface="Calibri" panose="020F0502020204030204" pitchFamily="34" charset="0"/>
                <a:cs typeface="Times New Roman" panose="02020603050405020304" pitchFamily="18" charset="0"/>
              </a:rPr>
              <a:t>7.Accounting for Management 2019</a:t>
            </a:r>
          </a:p>
          <a:p>
            <a:pPr>
              <a:lnSpc>
                <a:spcPct val="107000"/>
              </a:lnSpc>
              <a:spcAft>
                <a:spcPts val="800"/>
              </a:spcAft>
              <a:tabLst>
                <a:tab pos="1962150" algn="l"/>
              </a:tabLst>
            </a:pPr>
            <a:r>
              <a:rPr lang="en-GB" sz="4800" dirty="0">
                <a:latin typeface="Calibri" panose="020F0502020204030204" pitchFamily="34" charset="0"/>
                <a:ea typeface="Calibri" panose="020F0502020204030204" pitchFamily="34" charset="0"/>
                <a:cs typeface="Times New Roman" panose="02020603050405020304" pitchFamily="18" charset="0"/>
              </a:rPr>
              <a:t>8.The ECONOMISC OF EDWIN CHADWICK-INCETIVES MATTER(2012)</a:t>
            </a:r>
          </a:p>
          <a:p>
            <a:endParaRPr lang="en-GB" sz="4300" dirty="0"/>
          </a:p>
        </p:txBody>
      </p:sp>
    </p:spTree>
    <p:extLst>
      <p:ext uri="{BB962C8B-B14F-4D97-AF65-F5344CB8AC3E}">
        <p14:creationId xmlns:p14="http://schemas.microsoft.com/office/powerpoint/2010/main" val="3875457000"/>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ircuit">
  <a:themeElements>
    <a:clrScheme name="Circuit">
      <a:dk1>
        <a:sysClr val="windowText" lastClr="000000"/>
      </a:dk1>
      <a:lt1>
        <a:sysClr val="window" lastClr="FFFFFF"/>
      </a:lt1>
      <a:dk2>
        <a:srgbClr val="134770"/>
      </a:dk2>
      <a:lt2>
        <a:srgbClr val="82FFFF"/>
      </a:lt2>
      <a:accent1>
        <a:srgbClr val="9ACD4C"/>
      </a:accent1>
      <a:accent2>
        <a:srgbClr val="FAA93A"/>
      </a:accent2>
      <a:accent3>
        <a:srgbClr val="D35940"/>
      </a:accent3>
      <a:accent4>
        <a:srgbClr val="B258D3"/>
      </a:accent4>
      <a:accent5>
        <a:srgbClr val="63A0CC"/>
      </a:accent5>
      <a:accent6>
        <a:srgbClr val="8AC4A7"/>
      </a:accent6>
      <a:hlink>
        <a:srgbClr val="B8FA56"/>
      </a:hlink>
      <a:folHlink>
        <a:srgbClr val="7AF8CC"/>
      </a:folHlink>
    </a:clrScheme>
    <a:fontScheme name="Circuit">
      <a:majorFont>
        <a:latin typeface="Tw Cen MT" panose="020B0602020104020603"/>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w Cen MT" panose="020B0602020104020603"/>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Circuit">
      <a:fillStyleLst>
        <a:solidFill>
          <a:schemeClr val="phClr"/>
        </a:solidFill>
        <a:gradFill rotWithShape="1">
          <a:gsLst>
            <a:gs pos="0">
              <a:schemeClr val="phClr">
                <a:tint val="58000"/>
                <a:satMod val="108000"/>
                <a:lumMod val="110000"/>
              </a:schemeClr>
            </a:gs>
            <a:gs pos="100000">
              <a:schemeClr val="phClr">
                <a:tint val="81000"/>
                <a:satMod val="109000"/>
                <a:lumMod val="105000"/>
              </a:schemeClr>
            </a:gs>
          </a:gsLst>
          <a:lin ang="5040000" scaled="0"/>
        </a:gradFill>
        <a:gradFill rotWithShape="1">
          <a:gsLst>
            <a:gs pos="0">
              <a:schemeClr val="phClr">
                <a:tint val="94000"/>
                <a:satMod val="105000"/>
                <a:lumMod val="102000"/>
              </a:schemeClr>
            </a:gs>
            <a:gs pos="100000">
              <a:schemeClr val="phClr">
                <a:shade val="74000"/>
                <a:satMod val="128000"/>
                <a:lumMod val="100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gradFill rotWithShape="1">
          <a:gsLst>
            <a:gs pos="0">
              <a:schemeClr val="phClr">
                <a:tint val="98000"/>
                <a:hueMod val="94000"/>
                <a:satMod val="148000"/>
                <a:lumMod val="150000"/>
              </a:schemeClr>
            </a:gs>
            <a:gs pos="100000">
              <a:schemeClr val="phClr">
                <a:shade val="92000"/>
                <a:hueMod val="104000"/>
                <a:satMod val="140000"/>
                <a:lumMod val="68000"/>
              </a:schemeClr>
            </a:gs>
          </a:gsLst>
          <a:lin ang="5040000" scaled="0"/>
        </a:gradFill>
        <a:blipFill>
          <a:blip xmlns:r="http://schemas.openxmlformats.org/officeDocument/2006/relationships" r:embed="rId1">
            <a:duotone>
              <a:schemeClr val="phClr">
                <a:shade val="88000"/>
                <a:hueMod val="106000"/>
                <a:satMod val="140000"/>
                <a:lumMod val="54000"/>
              </a:schemeClr>
              <a:schemeClr val="phClr">
                <a:tint val="98000"/>
                <a:hueMod val="90000"/>
                <a:satMod val="150000"/>
                <a:lumMod val="160000"/>
              </a:schemeClr>
            </a:duotone>
          </a:blip>
          <a:stretch/>
        </a:blipFill>
      </a:bgFillStyleLst>
    </a:fmtScheme>
  </a:themeElements>
  <a:objectDefaults/>
  <a:extraClrSchemeLst/>
  <a:extLst>
    <a:ext uri="{05A4C25C-085E-4340-85A3-A5531E510DB2}">
      <thm15:themeFamily xmlns:thm15="http://schemas.microsoft.com/office/thememl/2012/main" name="Circuit" id="{0AC2F7E7-15F5-431C-B2A2-456FE929F56C}" vid="{0911B802-464C-4241-8DD9-B60FF88E379F}"/>
    </a:ext>
  </a:extLst>
</a:theme>
</file>

<file path=docProps/app.xml><?xml version="1.0" encoding="utf-8"?>
<Properties xmlns="http://schemas.openxmlformats.org/officeDocument/2006/extended-properties" xmlns:vt="http://schemas.openxmlformats.org/officeDocument/2006/docPropsVTypes">
  <Template>Circuit</Template>
  <TotalTime>94</TotalTime>
  <Words>716</Words>
  <Application>Microsoft Office PowerPoint</Application>
  <PresentationFormat>Widescreen</PresentationFormat>
  <Paragraphs>29</Paragraphs>
  <Slides>8</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8</vt:i4>
      </vt:variant>
    </vt:vector>
  </HeadingPairs>
  <TitlesOfParts>
    <vt:vector size="15" baseType="lpstr">
      <vt:lpstr>Arial</vt:lpstr>
      <vt:lpstr>Calibri</vt:lpstr>
      <vt:lpstr>Georgia</vt:lpstr>
      <vt:lpstr>Times New Roman</vt:lpstr>
      <vt:lpstr>Trebuchet MS</vt:lpstr>
      <vt:lpstr>Tw Cen MT</vt:lpstr>
      <vt:lpstr>Circuit</vt:lpstr>
      <vt:lpstr>        </vt:lpstr>
      <vt:lpstr>PROFITABILITY</vt:lpstr>
      <vt:lpstr>GEARING</vt:lpstr>
      <vt:lpstr>PowerPoint Presentation</vt:lpstr>
      <vt:lpstr>LIQUIDITY</vt:lpstr>
      <vt:lpstr>PowerPoint Presentation</vt:lpstr>
      <vt:lpstr>conclusion</vt:lpstr>
      <vt:lpstr>REFERENCES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title>
  <dc:creator>UWTSD</dc:creator>
  <cp:lastModifiedBy>emil tuluca</cp:lastModifiedBy>
  <cp:revision>3</cp:revision>
  <dcterms:created xsi:type="dcterms:W3CDTF">2019-11-14T11:35:24Z</dcterms:created>
  <dcterms:modified xsi:type="dcterms:W3CDTF">2019-11-19T18:03:03Z</dcterms:modified>
</cp:coreProperties>
</file>